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14"/>
  </p:notesMasterIdLst>
  <p:sldIdLst>
    <p:sldId id="2133" r:id="rId6"/>
    <p:sldId id="257" r:id="rId7"/>
    <p:sldId id="2078" r:id="rId8"/>
    <p:sldId id="2135" r:id="rId9"/>
    <p:sldId id="2134" r:id="rId10"/>
    <p:sldId id="2046" r:id="rId11"/>
    <p:sldId id="2047" r:id="rId12"/>
    <p:sldId id="2132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1" autoAdjust="0"/>
  </p:normalViewPr>
  <p:slideViewPr>
    <p:cSldViewPr snapToGrid="0">
      <p:cViewPr varScale="1">
        <p:scale>
          <a:sx n="90" d="100"/>
          <a:sy n="90" d="100"/>
        </p:scale>
        <p:origin x="2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32D48-00F7-4E48-8EDF-1CBC9482D1E4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2E5-D2BD-43CB-8D48-DFFE374A976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93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Replace with the name of your course and the level (bachelor or graduate)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Move the circle to highlight your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3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dirty="0"/>
              <a:t>Replace with the key information related to what is unique to both your courses.</a:t>
            </a:r>
            <a:endParaRPr lang="ca-E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dirty="0"/>
              <a:t>Replace with the key information related to a particular course.</a:t>
            </a:r>
            <a:endParaRPr lang="en-US" sz="1200" dirty="0">
              <a:effectLst/>
              <a:latin typeface="Calibri Light"/>
              <a:ea typeface="Calibri Ligh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3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with the key information related to your course.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Replace with the key information related to your course.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5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2E5-D2BD-43CB-8D48-DFFE374A97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85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D732-7916-4FBA-987E-3CF1D450FA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A7EC-6F49-4DD8-9118-E60C06B80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5540C-795D-4F09-A24C-53353711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12CA-D5EE-4F8D-A6D1-38A28E84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5E36D-D065-4DE8-8EAD-DCC12E25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095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8E7B-06AB-4AF0-9EA7-DBC4671E8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BBADF-AD01-4BA9-9060-D46181651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232DB-7768-49D3-B5CE-B2F0AEEC8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9F1FA-1ADF-4454-BBC1-13B43F5C6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6240F-DE27-4418-BEFF-89EF791E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CAF6C-04C3-44E7-9456-E2850E950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4A7A9-65E1-43E2-92D2-EB3AFE02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D11ADC-840F-46A6-9AE9-65BC3125F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3F40D-F425-4792-BF3C-5491A299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3073-5E5E-4DCA-BBE8-7A45D19DA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AF72-587D-47C6-B6CF-A7AEB6731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8DA087-EACC-4163-89C6-5FEAD7C01D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99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D351A-DFCC-49DB-8C7E-5311EBBC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2E166-EA33-4370-BE7B-7C9DC88B5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0E268-F5D1-4BFA-89C7-BC817613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F7E90-ADD4-4523-A589-5D0544DD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2AB332-8B7E-46A9-81BE-A7C8A64D9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81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5836-3C30-46B3-AC32-32184EFAC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2CE826-A37F-4AC1-9BE1-1F61755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B7CDC-D6D8-413E-B94F-44398EEF0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EA4A04-10DC-4A9E-9719-FA34C6A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C266C-CE31-45BF-A71A-1D8B66B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8"/>
            <a:ext cx="12192000" cy="685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77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0022-96ED-4DD2-84BC-BCBF6E37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0D3B8-0BEB-4F42-B662-3A8AD3E8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00C17B-CE54-4038-854C-2C3DBD81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E0C8E-42AE-4EC8-A793-158E3318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B9812-D52B-4AD2-9512-B0199C0198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9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03862-AD3E-48D0-9AC7-DA607304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28E66-DB1E-4D57-B0F1-41F2B877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0A6FA-E5E4-41F8-B748-DB3A55D7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B4BDAE-3E11-48DB-AF9D-E1644B913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CA4BF6-C2DA-49E5-A4E9-D9F00CC2A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7C81-C791-49E8-9753-8DD207F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EFC11-AA36-4B6E-BC6E-9750E59B8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D2727-A234-4E29-900E-0126EE40C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31787-1E7D-49E8-A072-7FB68337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DC1E3-A3FF-4C5A-9FCF-91BB827D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A49B41-1AB3-48F0-B811-5B2A9DFFAE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8"/>
            <a:ext cx="12192000" cy="6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0BDDF-99F3-45C0-ADAD-2F93B3C11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28F1CD-98AD-4BF8-920F-C5C2A4F00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B0BF26-D02A-4548-9CD7-198C0D40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5383-4F80-4697-BC7F-C00BB562A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26F24-ECF7-4589-AD26-DA46DEC83C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3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053B-5320-4639-90CC-984F057E1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2E858-1C19-44AC-9E11-8809E881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8131AB-B6F3-4280-8955-6865685F0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0D5C5-8231-42C1-8F15-4C00E039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03533-E9DE-4896-83F8-1CF6CCCA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A20589-17ED-4158-9D33-B6B48EE3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9BD918-851C-453E-9EF0-B8E97AFE0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ECDAF-DA24-424B-BDC9-C3274A531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029E8-83D7-409A-AB89-1F6A4D4B0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6C482-12CB-41DE-B64B-E8402900D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7B8F9-3F76-4455-AA0E-C806C40E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573CC7-B3B5-427B-8D55-43D121DDC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02904-CD4F-42C4-B986-C7C79CD2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54FD75-36E5-4123-9D34-932EECE6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EF493-F5A6-47E1-BF85-32F2B96D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43B215-E2C7-44EC-A23A-AE6131198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8F81E-74AF-4B6B-BB8D-C1031A82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4A799-728A-4A73-AED4-84D2B9A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A9C831-2E28-4966-A8A9-0D8D13C7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3D87B-6208-45CD-9E7B-A7CC57D1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C203C7-FE5B-4D65-A8F4-CAB31FF245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257"/>
            <a:ext cx="12192000" cy="6843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DBAE0D-0496-4A2D-B9C0-68609623C8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784C84-6835-4110-8AEB-79907C0D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89364-0BAD-40BA-809F-D8BCC6114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E4DD9-7789-43A2-944E-4029E193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8D77AB-7FB5-47BB-8B68-F3791188F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4" y="0"/>
            <a:ext cx="12179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EB984-4FCC-4C94-9711-EBAB0FF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2700D-F58D-4C18-8EBF-8C73AC40D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DFFF-21E2-412A-8480-1B035D4EF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895BD-3E50-4004-A27A-E0D8769D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B33E5-4EA7-4CB3-B3C6-D7F4D63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C5E9E-8B3A-46B3-960C-6990909A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6857F-29F5-404A-BD68-8038EFB3A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2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474D-A441-4AA2-AEBA-EB300AE8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35BDE-76CB-49DF-9086-AB2EDFD27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4CF78-F740-4722-A51B-8C1C7318C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94D4B-3D0D-44F8-A070-41E2A734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E34C62-A03B-4FE7-A7BB-6533EADF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D920F-28CA-4585-926E-20E28BA1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A720C-FE57-43A9-AD3B-E7C18EE7D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885"/>
            <a:ext cx="12192000" cy="683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56EC9-29C3-4C22-92BC-1630064C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D37BC-B0A3-4DE2-AE26-CB0FE0818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78B5A-A85C-4564-A942-D6FEC083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84946-65D8-4D58-BD27-11325C08D4BA}" type="datetimeFigureOut">
              <a:rPr lang="nl-NL" smtClean="0"/>
              <a:t>19-1-2024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EFD0-5E81-4565-95DB-A7503F640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7BF15-3CE6-4DCE-BE3A-742F2016F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DBF59-FCF1-4C99-ADD5-833B8FF11D94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AA199-73E2-46B6-8ADB-B80C5F2D5E7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5" Type="http://schemas.openxmlformats.org/officeDocument/2006/relationships/image" Target="../media/image30.png"/><Relationship Id="rId10" Type="http://schemas.openxmlformats.org/officeDocument/2006/relationships/image" Target="../media/image25.emf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3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alchemyofchange.net/networked-movemen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www.publicdomainpictures.net/view-image.php?image=314350&amp;picture=vintage-compa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33.png"/><Relationship Id="rId4" Type="http://schemas.openxmlformats.org/officeDocument/2006/relationships/hyperlink" Target="https://pixabay.com/en/icon-question-question-mark-symbols-1691334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188D87-88AE-F307-95B3-E89BAD6DD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3" y="6419850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34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83772-CCA1-7402-A03A-E5CD9476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584676"/>
          </a:xfrm>
        </p:spPr>
        <p:txBody>
          <a:bodyPr>
            <a:normAutofit/>
          </a:bodyPr>
          <a:lstStyle/>
          <a:p>
            <a:br>
              <a:rPr lang="en-US" sz="4400" dirty="0"/>
            </a:br>
            <a:r>
              <a:rPr lang="en-US" sz="4400" dirty="0"/>
              <a:t>Master: “Conscious Entrepreneurship”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40F0B-E523-BFD0-2179-3CBFC3157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Course Overview for Conference on Conscious Business Education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Barcelona, Spain, 27 – 28 June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65FDE9-FF67-34F8-92FE-3C1241B0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6462159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14927B51-020A-3832-9B74-B1E3A4D2F7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E5D6">
              <a:alpha val="6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>
              <a:noFill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6F4F0BB-2D06-2736-61DD-040825674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511428"/>
              </p:ext>
            </p:extLst>
          </p:nvPr>
        </p:nvGraphicFramePr>
        <p:xfrm>
          <a:off x="291685" y="895556"/>
          <a:ext cx="11664593" cy="566172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05445">
                  <a:extLst>
                    <a:ext uri="{9D8B030D-6E8A-4147-A177-3AD203B41FA5}">
                      <a16:colId xmlns:a16="http://schemas.microsoft.com/office/drawing/2014/main" val="955010435"/>
                    </a:ext>
                  </a:extLst>
                </a:gridCol>
                <a:gridCol w="1906140">
                  <a:extLst>
                    <a:ext uri="{9D8B030D-6E8A-4147-A177-3AD203B41FA5}">
                      <a16:colId xmlns:a16="http://schemas.microsoft.com/office/drawing/2014/main" val="4251323458"/>
                    </a:ext>
                  </a:extLst>
                </a:gridCol>
                <a:gridCol w="1615600">
                  <a:extLst>
                    <a:ext uri="{9D8B030D-6E8A-4147-A177-3AD203B41FA5}">
                      <a16:colId xmlns:a16="http://schemas.microsoft.com/office/drawing/2014/main" val="1683596082"/>
                    </a:ext>
                  </a:extLst>
                </a:gridCol>
                <a:gridCol w="1747777">
                  <a:extLst>
                    <a:ext uri="{9D8B030D-6E8A-4147-A177-3AD203B41FA5}">
                      <a16:colId xmlns:a16="http://schemas.microsoft.com/office/drawing/2014/main" val="1320731908"/>
                    </a:ext>
                  </a:extLst>
                </a:gridCol>
                <a:gridCol w="1770927">
                  <a:extLst>
                    <a:ext uri="{9D8B030D-6E8A-4147-A177-3AD203B41FA5}">
                      <a16:colId xmlns:a16="http://schemas.microsoft.com/office/drawing/2014/main" val="4045672591"/>
                    </a:ext>
                  </a:extLst>
                </a:gridCol>
                <a:gridCol w="1747777">
                  <a:extLst>
                    <a:ext uri="{9D8B030D-6E8A-4147-A177-3AD203B41FA5}">
                      <a16:colId xmlns:a16="http://schemas.microsoft.com/office/drawing/2014/main" val="1098432806"/>
                    </a:ext>
                  </a:extLst>
                </a:gridCol>
                <a:gridCol w="1770927">
                  <a:extLst>
                    <a:ext uri="{9D8B030D-6E8A-4147-A177-3AD203B41FA5}">
                      <a16:colId xmlns:a16="http://schemas.microsoft.com/office/drawing/2014/main" val="930124583"/>
                    </a:ext>
                  </a:extLst>
                </a:gridCol>
              </a:tblGrid>
              <a:tr h="707509">
                <a:tc>
                  <a:txBody>
                    <a:bodyPr/>
                    <a:lstStyle/>
                    <a:p>
                      <a:pPr algn="ctr"/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General &amp;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Strategic Management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Marketing</a:t>
                      </a:r>
                      <a:endParaRPr lang="de-DE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Supply Chain &amp;    </a:t>
                      </a:r>
                    </a:p>
                    <a:p>
                      <a:pPr algn="l" rtl="0"/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Manufacturing</a:t>
                      </a:r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Finance</a:t>
                      </a:r>
                      <a:endParaRPr lang="de-DE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11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</a:t>
                      </a:r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l" rtl="0"/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&amp; Culture</a:t>
                      </a:r>
                    </a:p>
                  </a:txBody>
                  <a:tcPr anchor="ctr"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Leadership</a:t>
                      </a: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81078"/>
                  </a:ext>
                </a:extLst>
              </a:tr>
              <a:tr h="589224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Marketing and Communications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Integrated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Reporting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Organizations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Leadership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Principles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CC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13483"/>
                  </a:ext>
                </a:extLst>
              </a:tr>
              <a:tr h="589224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Cross-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cultural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 and Leadership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C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680105"/>
                  </a:ext>
                </a:extLst>
              </a:tr>
              <a:tr h="589224">
                <a:tc rowSpan="5">
                  <a:txBody>
                    <a:bodyPr/>
                    <a:lstStyle/>
                    <a:p>
                      <a:pPr algn="ctr"/>
                      <a:r>
                        <a:rPr lang="de-DE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Graduate</a:t>
                      </a:r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4 </a:t>
                      </a:r>
                      <a:r>
                        <a:rPr lang="de-DE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Tenets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Business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Brand Leadership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Logistics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Supply Chain Management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Sustainable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Organizations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Transformation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Entrepreneurship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B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018428"/>
                  </a:ext>
                </a:extLst>
              </a:tr>
              <a:tr h="589224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and Progress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Financial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Management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Integrative Law</a:t>
                      </a: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Entrepreneurship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F4B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41835"/>
                  </a:ext>
                </a:extLst>
              </a:tr>
              <a:tr h="589224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Strategic Risk and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Governance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b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ethical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approach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Investing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Leadership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F4B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70402"/>
                  </a:ext>
                </a:extLst>
              </a:tr>
              <a:tr h="589224">
                <a:tc v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Assessment through Theory of Change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Values-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based</a:t>
                      </a:r>
                      <a:endParaRPr lang="de-DE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Banking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solidFill>
                      <a:srgbClr val="F4B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820277"/>
                  </a:ext>
                </a:extLst>
              </a:tr>
              <a:tr h="589224">
                <a:tc vMerge="1">
                  <a:txBody>
                    <a:bodyPr/>
                    <a:lstStyle/>
                    <a:p>
                      <a:pPr algn="ctr"/>
                      <a:endParaRPr lang="de-D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Empirics of Conscious Business</a:t>
                      </a:r>
                      <a:endParaRPr lang="de-DE" sz="110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2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11556"/>
                  </a:ext>
                </a:extLst>
              </a:tr>
              <a:tr h="814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DFE66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Essence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Graduate Courses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real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life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examples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conscious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</a:t>
                      </a:r>
                      <a:r>
                        <a:rPr lang="de-DE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cases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DFE6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506923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03B67317-03DA-1A1B-D9A5-B1AF68F1D37B}"/>
              </a:ext>
            </a:extLst>
          </p:cNvPr>
          <p:cNvSpPr/>
          <p:nvPr/>
        </p:nvSpPr>
        <p:spPr>
          <a:xfrm>
            <a:off x="-253957" y="-127548"/>
            <a:ext cx="1244466" cy="124446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D3A0E5E1-3130-96A0-0906-688DFCBC8BA7}"/>
              </a:ext>
            </a:extLst>
          </p:cNvPr>
          <p:cNvSpPr/>
          <p:nvPr/>
        </p:nvSpPr>
        <p:spPr>
          <a:xfrm>
            <a:off x="2287880" y="199612"/>
            <a:ext cx="7819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b="1" dirty="0">
                <a:effectLst/>
                <a:latin typeface="Calibri" panose="020F0502020204030204" pitchFamily="34" charset="0"/>
              </a:rPr>
              <a:t>CONSCIOUS BUSINESS CURRICULUM</a:t>
            </a: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2" descr="Text, logo&#10;&#10;Description automatically generated">
            <a:extLst>
              <a:ext uri="{FF2B5EF4-FFF2-40B4-BE49-F238E27FC236}">
                <a16:creationId xmlns:a16="http://schemas.microsoft.com/office/drawing/2014/main" id="{DFD551F5-ED41-40F5-44CE-6FE0ABC6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2" t="21746" r="59889" b="-811"/>
          <a:stretch/>
        </p:blipFill>
        <p:spPr>
          <a:xfrm>
            <a:off x="-16470" y="-6980"/>
            <a:ext cx="1063690" cy="1178848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01CA6E4C-C866-1C76-1121-57302110BFC7}"/>
              </a:ext>
            </a:extLst>
          </p:cNvPr>
          <p:cNvSpPr>
            <a:spLocks noChangeAspect="1"/>
          </p:cNvSpPr>
          <p:nvPr/>
        </p:nvSpPr>
        <p:spPr>
          <a:xfrm>
            <a:off x="-266231" y="-568230"/>
            <a:ext cx="1425969" cy="56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8641E7-1774-A074-C985-6826564DA81A}"/>
              </a:ext>
            </a:extLst>
          </p:cNvPr>
          <p:cNvSpPr>
            <a:spLocks noChangeAspect="1"/>
          </p:cNvSpPr>
          <p:nvPr/>
        </p:nvSpPr>
        <p:spPr>
          <a:xfrm rot="5400000">
            <a:off x="-1009769" y="327615"/>
            <a:ext cx="1425969" cy="5612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9" name="Picture 5" descr="Supply Chain Icon 5350031">
            <a:extLst>
              <a:ext uri="{FF2B5EF4-FFF2-40B4-BE49-F238E27FC236}">
                <a16:creationId xmlns:a16="http://schemas.microsoft.com/office/drawing/2014/main" id="{ECC073D3-9A60-5A16-DB62-A75BB7CF3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19" y="-5184596"/>
            <a:ext cx="100601" cy="1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5B30826-2DC4-BA30-5572-BB349924A0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55" y="-3870512"/>
            <a:ext cx="830995" cy="474854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2D79D52-8C76-5736-34BA-39EB8FC49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3795" y="811614"/>
            <a:ext cx="597531" cy="59753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A7118C8-3A73-7580-A922-1FC096CAB3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4964" y="938888"/>
            <a:ext cx="334443" cy="33444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17AA240-CC63-873F-A64A-07E7709F81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4392" y="974735"/>
            <a:ext cx="312979" cy="3296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5C38AC-91AB-ADE8-5B68-215E389DDD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1969" y="959490"/>
            <a:ext cx="359762" cy="3601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7BE1B80-5D74-BE87-5395-BED05BE787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0420" y="944637"/>
            <a:ext cx="359762" cy="35976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5CF911-F6E0-6431-726F-93BD70061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7572" y="6287562"/>
            <a:ext cx="258574" cy="1687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68EE2B0-AF0C-4D16-E1B6-891B05A1352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451" y="6287562"/>
            <a:ext cx="258574" cy="1687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7E167F2-9C7E-30C5-D057-B5A6E75F17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8952" y="6287562"/>
            <a:ext cx="258574" cy="16876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808A08B-5180-141A-32F6-3C4F97C1E7D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374" y="4467343"/>
            <a:ext cx="258574" cy="16876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522B863-9FF6-5650-3784-675C1BFCB4C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903" y="4467343"/>
            <a:ext cx="258574" cy="16876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1DAAD14-AD9D-2042-C54A-59F2EF4D9A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642" y="2333902"/>
            <a:ext cx="258574" cy="168762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580659C7-9A90-D210-6D9D-371429FFFAFD}"/>
              </a:ext>
            </a:extLst>
          </p:cNvPr>
          <p:cNvSpPr txBox="1"/>
          <p:nvPr/>
        </p:nvSpPr>
        <p:spPr>
          <a:xfrm>
            <a:off x="268825" y="5776061"/>
            <a:ext cx="1092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Executive Education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B73B0C9F-30CB-3B16-F516-AA2E8E25AD4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03478" y="938888"/>
            <a:ext cx="360736" cy="360736"/>
          </a:xfrm>
          <a:prstGeom prst="rect">
            <a:avLst/>
          </a:prstGeom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4C91D53D-5402-2329-A378-16C97AA74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43795" y="808805"/>
            <a:ext cx="597531" cy="597531"/>
          </a:xfrm>
          <a:prstGeom prst="rect">
            <a:avLst/>
          </a:prstGeom>
        </p:spPr>
      </p:pic>
      <p:pic>
        <p:nvPicPr>
          <p:cNvPr id="8" name="Grafik 2">
            <a:extLst>
              <a:ext uri="{FF2B5EF4-FFF2-40B4-BE49-F238E27FC236}">
                <a16:creationId xmlns:a16="http://schemas.microsoft.com/office/drawing/2014/main" id="{8EFDB766-C549-9648-321B-37DB4C19E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804964" y="936079"/>
            <a:ext cx="334443" cy="334443"/>
          </a:xfrm>
          <a:prstGeom prst="rect">
            <a:avLst/>
          </a:prstGeom>
        </p:spPr>
      </p:pic>
      <p:pic>
        <p:nvPicPr>
          <p:cNvPr id="12" name="Grafik 9">
            <a:extLst>
              <a:ext uri="{FF2B5EF4-FFF2-40B4-BE49-F238E27FC236}">
                <a16:creationId xmlns:a16="http://schemas.microsoft.com/office/drawing/2014/main" id="{30055801-4B26-034A-CF79-3060008E73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210420" y="941828"/>
            <a:ext cx="359762" cy="359762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514A422F-482A-704E-E49B-89DB98432545}"/>
              </a:ext>
            </a:extLst>
          </p:cNvPr>
          <p:cNvSpPr/>
          <p:nvPr/>
        </p:nvSpPr>
        <p:spPr>
          <a:xfrm>
            <a:off x="10185411" y="2824495"/>
            <a:ext cx="1678803" cy="60450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41CDBD5D-A6C3-AD2D-1A3A-EBAEACDC5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883" y="6075801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9F627D-3741-7CD1-A047-6294AA53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8"/>
            <a:ext cx="5754896" cy="16675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“Conscious Entrepreneurship”</a:t>
            </a:r>
          </a:p>
        </p:txBody>
      </p:sp>
      <p:pic>
        <p:nvPicPr>
          <p:cNvPr id="4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DE7E55DD-8797-1A52-1143-52566D7E7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229" r="-2" b="-2"/>
          <a:stretch/>
        </p:blipFill>
        <p:spPr>
          <a:xfrm>
            <a:off x="1068130" y="1280926"/>
            <a:ext cx="3876165" cy="38644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0F7F-EBA6-422A-13AB-A7200EE7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02" y="2405894"/>
            <a:ext cx="5754896" cy="374832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The focus of this innovative entrepreneurship course is to </a:t>
            </a:r>
            <a:r>
              <a:rPr lang="en-US" sz="1800" b="1" dirty="0"/>
              <a:t>create a deep understanding for the impact of one’s own actions on nature and thus on people as an entrepreneur</a:t>
            </a:r>
            <a:r>
              <a:rPr lang="en-US" sz="1800" dirty="0"/>
              <a:t>. Parts of the course take place </a:t>
            </a:r>
            <a:r>
              <a:rPr lang="en-US" sz="1800" b="1" dirty="0"/>
              <a:t>in nature or in transitional spaces</a:t>
            </a:r>
            <a:r>
              <a:rPr lang="en-US" sz="1800" dirty="0"/>
              <a:t>, such as abandoned factories. The students consciously learn how nature solves challenges itself and how it has developed the perfect "circular economy". Students are encouraged to </a:t>
            </a:r>
            <a:r>
              <a:rPr lang="en-US" sz="1800" b="1" dirty="0"/>
              <a:t>tap into the wisdom of nature to develop a valid business idea that has a positive impact on nature and people</a:t>
            </a:r>
            <a:r>
              <a:rPr lang="en-US" sz="1800" dirty="0"/>
              <a:t>.</a:t>
            </a: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Students learn to use </a:t>
            </a:r>
            <a:r>
              <a:rPr lang="en-US" sz="1800" b="1" dirty="0"/>
              <a:t>tools from a range of concepts: Cradle-to-Cradle, Biomimicry, Nature-based Solutions and Conscious Capitalism</a:t>
            </a:r>
            <a:r>
              <a:rPr lang="en-US" sz="1800" dirty="0"/>
              <a:t>. Using a </a:t>
            </a:r>
            <a:r>
              <a:rPr lang="en-US" sz="1800" b="1" dirty="0"/>
              <a:t>“Conscious Entrepreneurship Impact Matrix” </a:t>
            </a:r>
            <a:r>
              <a:rPr lang="en-US" sz="1800" dirty="0"/>
              <a:t>they created themselves, the students develop their product and business ideas. As part of practical course elements, the students develop a </a:t>
            </a:r>
            <a:r>
              <a:rPr lang="en-US" sz="1800" b="1" dirty="0"/>
              <a:t>prototype</a:t>
            </a:r>
            <a:r>
              <a:rPr lang="en-US" sz="1800" dirty="0"/>
              <a:t> for their idea. In this process they are constantly accompanied by a preceptor.</a:t>
            </a:r>
          </a:p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/>
              <a:t>Throughout the course, after each course element, students keep a </a:t>
            </a:r>
            <a:r>
              <a:rPr lang="en-US" sz="1800" b="1" dirty="0"/>
              <a:t>self-reflective journal to document their personal development throughout the course </a:t>
            </a:r>
            <a:r>
              <a:rPr lang="en-US" sz="1800" dirty="0"/>
              <a:t>and how they again and again connected with the immersive experience at the beginning of the class.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6D25F7-BB8A-B6B8-FBB0-41B24F4E7DA8}"/>
              </a:ext>
            </a:extLst>
          </p:cNvPr>
          <p:cNvSpPr txBox="1"/>
          <p:nvPr/>
        </p:nvSpPr>
        <p:spPr>
          <a:xfrm>
            <a:off x="2757479" y="4945324"/>
            <a:ext cx="2186816" cy="20005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000000"/>
                </a:solidFill>
                <a:hlinkClick r:id="rId4" tooltip="http://www.alchemyofchange.net/networked-movemen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000000"/>
                </a:solidFill>
              </a:rPr>
              <a:t> by Unknown Author is licensed under </a:t>
            </a:r>
            <a:r>
              <a:rPr lang="en-US" sz="700">
                <a:solidFill>
                  <a:srgbClr val="000000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000000"/>
              </a:solidFill>
            </a:endParaRPr>
          </a:p>
        </p:txBody>
      </p:sp>
      <p:pic>
        <p:nvPicPr>
          <p:cNvPr id="5" name="Picture 4" descr="Circle&#10;&#10;Description automatically generated with low confidence">
            <a:extLst>
              <a:ext uri="{FF2B5EF4-FFF2-40B4-BE49-F238E27FC236}">
                <a16:creationId xmlns:a16="http://schemas.microsoft.com/office/drawing/2014/main" id="{C3CC4B55-C0D9-9124-5052-FA2ACEEEE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20" y="275656"/>
            <a:ext cx="1958340" cy="72961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E9D9133-291E-9104-4170-41A3D85AF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6462159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627D-3741-7CD1-A047-6294AA53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Graduate: “Conscious Entrepreneurship”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0F7F-EBA6-422A-13AB-A7200EE7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021" y="1257300"/>
            <a:ext cx="5626757" cy="4590695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This Course is Unique Because: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Students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spend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initial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class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nature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transitional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space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full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day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Students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make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use of analogue photography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documentation</a:t>
            </a:r>
            <a:endParaRPr lang="de-DE" sz="20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The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course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includes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teachings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in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nature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based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principles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(e.g.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biomimicry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nature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based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a typeface="Calibri Light" panose="020F0302020204030204" pitchFamily="34" charset="0"/>
                <a:cs typeface="Times New Roman" panose="02020603050405020304" pitchFamily="18" charset="0"/>
              </a:rPr>
              <a:t>systems</a:t>
            </a:r>
            <a:r>
              <a:rPr lang="de-DE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, …)</a:t>
            </a:r>
          </a:p>
          <a:p>
            <a:pPr marL="342900" marR="0" lvl="0" indent="-3429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ontinuously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work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with</a:t>
            </a:r>
            <a:r>
              <a:rPr lang="de-DE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“Conscious Entrepreneur Impact Matrix” as well as a self reflection journal</a:t>
            </a:r>
            <a:endParaRPr lang="en-US" sz="20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 descr="Ein Bild, das Gras, Gewächshaus, Gebäude, draußen enthält.&#10;&#10;Automatisch generierte Beschreibung">
            <a:extLst>
              <a:ext uri="{FF2B5EF4-FFF2-40B4-BE49-F238E27FC236}">
                <a16:creationId xmlns:a16="http://schemas.microsoft.com/office/drawing/2014/main" id="{7B4F8621-EBF6-BA7A-9F72-7D84B3E12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78" y="2452517"/>
            <a:ext cx="4525911" cy="3017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204D79E-3C74-1A7A-F633-8555A6592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6462159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1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627D-3741-7CD1-A047-6294AA539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Overview - Master:</a:t>
            </a:r>
            <a:br>
              <a:rPr lang="en-US" b="1" dirty="0"/>
            </a:br>
            <a:r>
              <a:rPr lang="en-US" dirty="0"/>
              <a:t>Master: “Conscious Entrepreneurship”</a:t>
            </a:r>
            <a:br>
              <a:rPr lang="en-US" dirty="0"/>
            </a:br>
            <a:r>
              <a:rPr lang="en-US" dirty="0"/>
              <a:t>(3 ECTS)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0F7F-EBA6-422A-13AB-A7200EE7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88255"/>
            <a:ext cx="5849007" cy="5541675"/>
          </a:xfrm>
        </p:spPr>
        <p:txBody>
          <a:bodyPr>
            <a:noAutofit/>
          </a:bodyPr>
          <a:lstStyle/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u="sng" dirty="0">
                <a:ea typeface="Calibri Light" panose="020F0302020204030204" pitchFamily="34" charset="0"/>
              </a:rPr>
              <a:t>6</a:t>
            </a:r>
            <a:r>
              <a:rPr lang="en-US" sz="2000" u="sng" dirty="0">
                <a:effectLst/>
                <a:ea typeface="Calibri Light" panose="020F0302020204030204" pitchFamily="34" charset="0"/>
              </a:rPr>
              <a:t> Modules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Calibri Light" panose="020F0302020204030204" pitchFamily="34" charset="0"/>
              </a:rPr>
              <a:t>One full day outdoors kick-off-seminar (Module 1)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ffectLst/>
                <a:ea typeface="Calibri Light" panose="020F0302020204030204" pitchFamily="34" charset="0"/>
              </a:rPr>
              <a:t>Four 2 to 3-hours classroom seminars (Module 2-4)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a typeface="Calibri Light" panose="020F0302020204030204" pitchFamily="34" charset="0"/>
              </a:rPr>
              <a:t>One full day (or 2x half days) prototyping (Module 5)</a:t>
            </a: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ea typeface="Calibri Light" panose="020F0302020204030204" pitchFamily="34" charset="0"/>
              </a:rPr>
              <a:t>2-3 hours final pitch presentation (Module 6)</a:t>
            </a:r>
            <a:br>
              <a:rPr lang="en-US" sz="2000" dirty="0">
                <a:ea typeface="Calibri Light" panose="020F0302020204030204" pitchFamily="34" charset="0"/>
              </a:rPr>
            </a:br>
            <a:endParaRPr lang="en-US" sz="2000" dirty="0">
              <a:ea typeface="Calibri Light" panose="020F0302020204030204" pitchFamily="34" charset="0"/>
            </a:endParaRPr>
          </a:p>
          <a:p>
            <a:pPr marL="0" marR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u="sng" dirty="0">
                <a:effectLst/>
                <a:ea typeface="Calibri Light" panose="020F0302020204030204" pitchFamily="34" charset="0"/>
              </a:rPr>
              <a:t>Assignments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ea typeface="Calibri Light" panose="020F0302020204030204" pitchFamily="34" charset="0"/>
              </a:rPr>
              <a:t>Observation presentation (after day 1)</a:t>
            </a: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a typeface="Calibri Light" panose="020F0302020204030204" pitchFamily="34" charset="0"/>
              </a:rPr>
              <a:t>Conscious Entrepreneur Impact Matrix design</a:t>
            </a:r>
            <a:endParaRPr lang="en-US" sz="2000" dirty="0">
              <a:effectLst/>
              <a:ea typeface="Calibri Light" panose="020F0302020204030204" pitchFamily="34" charset="0"/>
            </a:endParaRPr>
          </a:p>
          <a:p>
            <a:pPr marL="0" marR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effectLst/>
                <a:ea typeface="Calibri Light" panose="020F0302020204030204" pitchFamily="34" charset="0"/>
              </a:rPr>
              <a:t>Self-reflection journal</a:t>
            </a:r>
            <a:br>
              <a:rPr lang="en-US" sz="2000" dirty="0">
                <a:effectLst/>
                <a:ea typeface="Calibri Light" panose="020F0302020204030204" pitchFamily="34" charset="0"/>
              </a:rPr>
            </a:br>
            <a:endParaRPr lang="en-US" sz="2000" dirty="0">
              <a:effectLst/>
              <a:ea typeface="Calibri Light" panose="020F030202020403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u="sng" dirty="0">
                <a:effectLst/>
                <a:ea typeface="Calibri Light" panose="020F0302020204030204" pitchFamily="34" charset="0"/>
              </a:rPr>
              <a:t>Assessments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en-US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Individual class assignments (20%)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en-US" sz="2000" dirty="0">
                <a:ea typeface="Calibri Light" panose="020F0302020204030204" pitchFamily="34" charset="0"/>
                <a:cs typeface="Times New Roman" panose="02020603050405020304" pitchFamily="18" charset="0"/>
              </a:rPr>
              <a:t>Prototype and impact presentation (40%)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Calibri Light" panose="020F0302020204030204" pitchFamily="34" charset="0"/>
              <a:buAutoNum type="arabicPeriod"/>
            </a:pPr>
            <a:r>
              <a:rPr lang="en-US" sz="20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Final exam (40%)</a:t>
            </a:r>
          </a:p>
        </p:txBody>
      </p:sp>
      <p:pic>
        <p:nvPicPr>
          <p:cNvPr id="4" name="Picture 3" descr="A picture containing window, clock">
            <a:extLst>
              <a:ext uri="{FF2B5EF4-FFF2-40B4-BE49-F238E27FC236}">
                <a16:creationId xmlns:a16="http://schemas.microsoft.com/office/drawing/2014/main" id="{4AD6A2F3-8578-057D-31FD-392145465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9788" y="2057400"/>
            <a:ext cx="3501212" cy="35012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A6B1C7-98EA-CE23-2A79-B4971FC2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6462159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43FAA-1F0B-1D5F-F81A-F4186174E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23" y="2174240"/>
            <a:ext cx="3932237" cy="2344905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Modules</a:t>
            </a:r>
            <a:br>
              <a:rPr lang="en-US" sz="8800" b="1" dirty="0"/>
            </a:br>
            <a:r>
              <a:rPr lang="en-US" sz="3600" b="1" dirty="0"/>
              <a:t>Master: “Conscious Entrepreneurship”</a:t>
            </a:r>
            <a:br>
              <a:rPr lang="en-US" sz="3600" b="1" dirty="0"/>
            </a:br>
            <a:r>
              <a:rPr lang="en-US" sz="3600" b="1" dirty="0"/>
              <a:t>(3 ECTS)</a:t>
            </a:r>
            <a:endParaRPr lang="en-US" sz="88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1D51F9-A474-664F-1D14-51EAF2BA4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7456" y="1075765"/>
            <a:ext cx="5695656" cy="511855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Awareness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Creating insights and connecting with frameworks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Creating a “Conscious Entrepreneur Impact Matrix”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Conceptualization and practical prototype development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Business aspects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/>
              <a:t>Pitching the prototype – and the impact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7CF9970-F962-B73E-9FC2-714736B90F1B}"/>
              </a:ext>
            </a:extLst>
          </p:cNvPr>
          <p:cNvSpPr/>
          <p:nvPr/>
        </p:nvSpPr>
        <p:spPr>
          <a:xfrm>
            <a:off x="5874544" y="993896"/>
            <a:ext cx="442912" cy="555625"/>
          </a:xfrm>
          <a:prstGeom prst="rect">
            <a:avLst/>
          </a:prstGeom>
          <a:solidFill>
            <a:srgbClr val="C52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F2331A-5A97-705B-3ACD-7838061C3187}"/>
              </a:ext>
            </a:extLst>
          </p:cNvPr>
          <p:cNvSpPr/>
          <p:nvPr/>
        </p:nvSpPr>
        <p:spPr>
          <a:xfrm>
            <a:off x="5874544" y="1911116"/>
            <a:ext cx="442912" cy="555625"/>
          </a:xfrm>
          <a:prstGeom prst="rect">
            <a:avLst/>
          </a:prstGeom>
          <a:solidFill>
            <a:srgbClr val="EA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5AAC9E9-F925-4D0F-0A34-44D10EE855EF}"/>
              </a:ext>
            </a:extLst>
          </p:cNvPr>
          <p:cNvSpPr/>
          <p:nvPr/>
        </p:nvSpPr>
        <p:spPr>
          <a:xfrm>
            <a:off x="5874544" y="2954541"/>
            <a:ext cx="442912" cy="555625"/>
          </a:xfrm>
          <a:prstGeom prst="rect">
            <a:avLst/>
          </a:prstGeom>
          <a:solidFill>
            <a:srgbClr val="F8AC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3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FE04EFC-6E7C-C40A-5218-C4F9D3A2FE5B}"/>
              </a:ext>
            </a:extLst>
          </p:cNvPr>
          <p:cNvSpPr/>
          <p:nvPr/>
        </p:nvSpPr>
        <p:spPr>
          <a:xfrm>
            <a:off x="5874544" y="3992558"/>
            <a:ext cx="442912" cy="555625"/>
          </a:xfrm>
          <a:prstGeom prst="rect">
            <a:avLst/>
          </a:prstGeom>
          <a:solidFill>
            <a:srgbClr val="006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4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2E15C2E-7477-90C3-BA78-F4CD9428D3C6}"/>
              </a:ext>
            </a:extLst>
          </p:cNvPr>
          <p:cNvSpPr/>
          <p:nvPr/>
        </p:nvSpPr>
        <p:spPr>
          <a:xfrm>
            <a:off x="5874544" y="4946884"/>
            <a:ext cx="442912" cy="555625"/>
          </a:xfrm>
          <a:prstGeom prst="rect">
            <a:avLst/>
          </a:prstGeom>
          <a:solidFill>
            <a:srgbClr val="C52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5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44EDB28-E2DD-249D-84C4-F99968149362}"/>
              </a:ext>
            </a:extLst>
          </p:cNvPr>
          <p:cNvSpPr/>
          <p:nvPr/>
        </p:nvSpPr>
        <p:spPr>
          <a:xfrm>
            <a:off x="5874544" y="5706788"/>
            <a:ext cx="442912" cy="555625"/>
          </a:xfrm>
          <a:prstGeom prst="rect">
            <a:avLst/>
          </a:prstGeom>
          <a:solidFill>
            <a:srgbClr val="EA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/>
              <a:t>6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AC5C97F-D6FD-749F-87D7-C02401D5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6462159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8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307058-77F9-A3F0-AEE8-BA941A24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5B842-DADA-7CC7-CA48-7796DDD09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8663" y="3902075"/>
            <a:ext cx="4505552" cy="1655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Feedback Welcome</a:t>
            </a:r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Placeholder 5" descr="Icon&#10;&#10;Description automatically generated">
            <a:extLst>
              <a:ext uri="{FF2B5EF4-FFF2-40B4-BE49-F238E27FC236}">
                <a16:creationId xmlns:a16="http://schemas.microsoft.com/office/drawing/2014/main" id="{F84175C1-83AD-5D60-CC03-0DFB5CAD99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1"/>
          <a:stretch/>
        </p:blipFill>
        <p:spPr>
          <a:xfrm>
            <a:off x="7839805" y="2663211"/>
            <a:ext cx="3408121" cy="3408121"/>
          </a:xfrm>
          <a:prstGeom prst="rect">
            <a:avLst/>
          </a:prstGeom>
        </p:spPr>
      </p:pic>
      <p:pic>
        <p:nvPicPr>
          <p:cNvPr id="3" name="Picture 2" descr="Circle&#10;&#10;Description automatically generated with low confidence">
            <a:extLst>
              <a:ext uri="{FF2B5EF4-FFF2-40B4-BE49-F238E27FC236}">
                <a16:creationId xmlns:a16="http://schemas.microsoft.com/office/drawing/2014/main" id="{CE47395C-6AD2-1216-BF69-D425D5FE3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393" y="1417733"/>
            <a:ext cx="3105975" cy="115697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C3910A-4C54-6722-E43E-4CEC4A117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6462159"/>
            <a:ext cx="9239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3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391C403BD10846915ADAE108BADACB" ma:contentTypeVersion="14" ma:contentTypeDescription="Ein neues Dokument erstellen." ma:contentTypeScope="" ma:versionID="8b4bfee8383eb63cf1dea3071e6324a1">
  <xsd:schema xmlns:xsd="http://www.w3.org/2001/XMLSchema" xmlns:xs="http://www.w3.org/2001/XMLSchema" xmlns:p="http://schemas.microsoft.com/office/2006/metadata/properties" xmlns:ns2="82861209-8bf3-47c7-8004-08d07fe78748" xmlns:ns3="ec27a0a7-8611-46d0-bbb2-f45a8872e5ef" targetNamespace="http://schemas.microsoft.com/office/2006/metadata/properties" ma:root="true" ma:fieldsID="8a243799b70990e74418ed517017dabd" ns2:_="" ns3:_="">
    <xsd:import namespace="82861209-8bf3-47c7-8004-08d07fe78748"/>
    <xsd:import namespace="ec27a0a7-8611-46d0-bbb2-f45a8872e5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61209-8bf3-47c7-8004-08d07fe78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7be16e47-96de-4d33-b6d8-af9f1b803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27a0a7-8611-46d0-bbb2-f45a8872e5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4f3c3d8-2681-4be8-82aa-154f6549750c}" ma:internalName="TaxCatchAll" ma:showField="CatchAllData" ma:web="ec27a0a7-8611-46d0-bbb2-f45a8872e5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27a0a7-8611-46d0-bbb2-f45a8872e5ef" xsi:nil="true"/>
    <lcf76f155ced4ddcb4097134ff3c332f xmlns="82861209-8bf3-47c7-8004-08d07fe7874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88F01C-E7E5-4202-8F1E-14B5F98906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63D905-7070-46AD-BBD7-66F2F99F4E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861209-8bf3-47c7-8004-08d07fe78748"/>
    <ds:schemaRef ds:uri="ec27a0a7-8611-46d0-bbb2-f45a8872e5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BE309B4-CEBC-4EF3-B154-0F564FF7D4B0}">
  <ds:schemaRefs>
    <ds:schemaRef ds:uri="http://purl.org/dc/dcmitype/"/>
    <ds:schemaRef ds:uri="82861209-8bf3-47c7-8004-08d07fe78748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ec27a0a7-8611-46d0-bbb2-f45a8872e5e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656</Words>
  <Application>Microsoft Office PowerPoint</Application>
  <PresentationFormat>Breitbild</PresentationFormat>
  <Paragraphs>108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Office Theme</vt:lpstr>
      <vt:lpstr>Office Theme</vt:lpstr>
      <vt:lpstr>PowerPoint-Präsentation</vt:lpstr>
      <vt:lpstr> Master: “Conscious Entrepreneurship”</vt:lpstr>
      <vt:lpstr>PowerPoint-Präsentation</vt:lpstr>
      <vt:lpstr>“Conscious Entrepreneurship”</vt:lpstr>
      <vt:lpstr>Graduate: “Conscious Entrepreneurship”</vt:lpstr>
      <vt:lpstr>Overview - Master: Master: “Conscious Entrepreneurship” (3 ECTS)</vt:lpstr>
      <vt:lpstr>Modules Master: “Conscious Entrepreneurship” (3 ECTS)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Put</dc:creator>
  <cp:lastModifiedBy>Christian Schmidkonz</cp:lastModifiedBy>
  <cp:revision>29</cp:revision>
  <dcterms:created xsi:type="dcterms:W3CDTF">2022-07-13T14:46:59Z</dcterms:created>
  <dcterms:modified xsi:type="dcterms:W3CDTF">2024-01-19T15:34:48Z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0x01010088391C403BD10846915ADAE108BADACB</vt:lpwstr>
  </property>
  <property fmtid="{D5CDD505-2E9C-101B-9397-08002B2CF9AE}" pid="3" name="MediaServiceImageTags">
    <vt:lpwstr/>
  </property>
</Properties>
</file>