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45"/>
  </p:notesMasterIdLst>
  <p:sldIdLst>
    <p:sldId id="256" r:id="rId6"/>
    <p:sldId id="257" r:id="rId7"/>
    <p:sldId id="1890" r:id="rId8"/>
    <p:sldId id="264" r:id="rId9"/>
    <p:sldId id="1891" r:id="rId10"/>
    <p:sldId id="1896" r:id="rId11"/>
    <p:sldId id="1874" r:id="rId12"/>
    <p:sldId id="1876" r:id="rId13"/>
    <p:sldId id="1911" r:id="rId14"/>
    <p:sldId id="1875" r:id="rId15"/>
    <p:sldId id="1934" r:id="rId16"/>
    <p:sldId id="1885" r:id="rId17"/>
    <p:sldId id="1902" r:id="rId18"/>
    <p:sldId id="1898" r:id="rId19"/>
    <p:sldId id="1899" r:id="rId20"/>
    <p:sldId id="1907" r:id="rId21"/>
    <p:sldId id="1908" r:id="rId22"/>
    <p:sldId id="1909" r:id="rId23"/>
    <p:sldId id="1892" r:id="rId24"/>
    <p:sldId id="1933" r:id="rId25"/>
    <p:sldId id="1893" r:id="rId26"/>
    <p:sldId id="1929" r:id="rId27"/>
    <p:sldId id="1926" r:id="rId28"/>
    <p:sldId id="1928" r:id="rId29"/>
    <p:sldId id="1923" r:id="rId30"/>
    <p:sldId id="1924" r:id="rId31"/>
    <p:sldId id="1925" r:id="rId32"/>
    <p:sldId id="1894" r:id="rId33"/>
    <p:sldId id="1915" r:id="rId34"/>
    <p:sldId id="1912" r:id="rId35"/>
    <p:sldId id="1913" r:id="rId36"/>
    <p:sldId id="1914" r:id="rId37"/>
    <p:sldId id="1916" r:id="rId38"/>
    <p:sldId id="1917" r:id="rId39"/>
    <p:sldId id="1919" r:id="rId40"/>
    <p:sldId id="1895" r:id="rId41"/>
    <p:sldId id="1872" r:id="rId42"/>
    <p:sldId id="869" r:id="rId43"/>
    <p:sldId id="259"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98" autoAdjust="0"/>
    <p:restoredTop sz="88505" autoAdjust="0"/>
  </p:normalViewPr>
  <p:slideViewPr>
    <p:cSldViewPr snapToGrid="0">
      <p:cViewPr varScale="1">
        <p:scale>
          <a:sx n="74" d="100"/>
          <a:sy n="74" d="100"/>
        </p:scale>
        <p:origin x="84" y="678"/>
      </p:cViewPr>
      <p:guideLst/>
    </p:cSldViewPr>
  </p:slideViewPr>
  <p:notesTextViewPr>
    <p:cViewPr>
      <p:scale>
        <a:sx n="1" d="1"/>
        <a:sy n="1" d="1"/>
      </p:scale>
      <p:origin x="0" y="0"/>
    </p:cViewPr>
  </p:notesTextViewPr>
  <p:sorterViewPr>
    <p:cViewPr varScale="1">
      <p:scale>
        <a:sx n="100" d="100"/>
        <a:sy n="100" d="100"/>
      </p:scale>
      <p:origin x="0" y="-87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A1ED5-43A1-41A9-81DA-DE937342C01F}" type="datetimeFigureOut">
              <a:rPr lang="de-DE" smtClean="0"/>
              <a:t>13.02.2024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2BE08-7476-4428-A5DE-03C33B3CABCF}" type="slidenum">
              <a:rPr lang="de-DE" smtClean="0"/>
              <a:t>‹Nr.›</a:t>
            </a:fld>
            <a:endParaRPr lang="de-DE"/>
          </a:p>
        </p:txBody>
      </p:sp>
    </p:spTree>
    <p:extLst>
      <p:ext uri="{BB962C8B-B14F-4D97-AF65-F5344CB8AC3E}">
        <p14:creationId xmlns:p14="http://schemas.microsoft.com/office/powerpoint/2010/main" val="246270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iniwiz.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oncepts.miniwiz.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Teaching notes: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Please find additional teaching notes for this chapter in the respective documents (syllabus etc.) – there are no slides to be prepared for this chapter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5283909B-2D26-4BCF-BA68-237A54A600D8}" type="slidenum">
              <a:rPr lang="es-CO" smtClean="0"/>
              <a:t>4</a:t>
            </a:fld>
            <a:endParaRPr lang="es-CO"/>
          </a:p>
        </p:txBody>
      </p:sp>
    </p:spTree>
    <p:extLst>
      <p:ext uri="{BB962C8B-B14F-4D97-AF65-F5344CB8AC3E}">
        <p14:creationId xmlns:p14="http://schemas.microsoft.com/office/powerpoint/2010/main" val="246363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Hand out the “</a:t>
            </a:r>
            <a:r>
              <a:rPr lang="en-US" noProof="0" dirty="0" err="1"/>
              <a:t>AskNature</a:t>
            </a:r>
            <a:r>
              <a:rPr lang="en-US" noProof="0" dirty="0"/>
              <a:t> Scavenger Hunt” template as provided at https://asknature.org/resource/asknature-scavenger-hunt/ and let students in small teams of 2 or 3 go through the exercise.</a:t>
            </a:r>
          </a:p>
        </p:txBody>
      </p:sp>
      <p:sp>
        <p:nvSpPr>
          <p:cNvPr id="4" name="Foliennummernplatzhalter 3"/>
          <p:cNvSpPr>
            <a:spLocks noGrp="1"/>
          </p:cNvSpPr>
          <p:nvPr>
            <p:ph type="sldNum" sz="quarter" idx="5"/>
          </p:nvPr>
        </p:nvSpPr>
        <p:spPr/>
        <p:txBody>
          <a:bodyPr/>
          <a:lstStyle/>
          <a:p>
            <a:fld id="{30C2BE08-7476-4428-A5DE-03C33B3CABCF}" type="slidenum">
              <a:rPr lang="de-DE" smtClean="0"/>
              <a:t>14</a:t>
            </a:fld>
            <a:endParaRPr lang="de-DE"/>
          </a:p>
        </p:txBody>
      </p:sp>
    </p:spTree>
    <p:extLst>
      <p:ext uri="{BB962C8B-B14F-4D97-AF65-F5344CB8AC3E}">
        <p14:creationId xmlns:p14="http://schemas.microsoft.com/office/powerpoint/2010/main" val="1651677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200" b="1"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200" dirty="0"/>
              <a:t>Ask the students to explore the </a:t>
            </a:r>
            <a:r>
              <a:rPr lang="en-GB" altLang="de-DE" sz="1200" dirty="0" err="1"/>
              <a:t>Miniwiz</a:t>
            </a:r>
            <a:r>
              <a:rPr lang="en-GB" altLang="de-DE" sz="1200" dirty="0"/>
              <a:t> material database (</a:t>
            </a:r>
            <a:r>
              <a:rPr lang="en-GB" altLang="de-DE" sz="1200" dirty="0">
                <a:hlinkClick r:id="rId3"/>
              </a:rPr>
              <a:t>https://www.miniwiz.com/</a:t>
            </a:r>
            <a:r>
              <a:rPr lang="en-GB" altLang="de-DE" sz="1200" dirty="0"/>
              <a:t>) as well as the Concept Store </a:t>
            </a:r>
            <a:r>
              <a:rPr lang="en-GB" altLang="de-DE" sz="1200" dirty="0">
                <a:hlinkClick r:id="rId4"/>
              </a:rPr>
              <a:t>https://concepts.miniwiz.com/</a:t>
            </a:r>
            <a:r>
              <a:rPr lang="en-GB" altLang="de-DE" sz="1200" dirty="0"/>
              <a:t> Ask them to share what they found and how they believe that this database could help them with their entrepreneurial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e-DE" sz="1200"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15</a:t>
            </a:fld>
            <a:endParaRPr lang="de-DE"/>
          </a:p>
        </p:txBody>
      </p:sp>
    </p:spTree>
    <p:extLst>
      <p:ext uri="{BB962C8B-B14F-4D97-AF65-F5344CB8AC3E}">
        <p14:creationId xmlns:p14="http://schemas.microsoft.com/office/powerpoint/2010/main" val="62936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br>
              <a:rPr lang="de-DE" dirty="0"/>
            </a:br>
            <a:r>
              <a:rPr lang="de-DE" dirty="0" err="1"/>
              <a:t>Introduce</a:t>
            </a:r>
            <a:r>
              <a:rPr lang="de-DE" dirty="0"/>
              <a:t> </a:t>
            </a:r>
            <a:r>
              <a:rPr lang="de-DE" dirty="0" err="1"/>
              <a:t>the</a:t>
            </a:r>
            <a:r>
              <a:rPr lang="de-DE" dirty="0"/>
              <a:t> </a:t>
            </a:r>
            <a:r>
              <a:rPr lang="de-DE" dirty="0" err="1"/>
              <a:t>concept</a:t>
            </a:r>
            <a:r>
              <a:rPr lang="de-DE" dirty="0"/>
              <a:t> </a:t>
            </a:r>
            <a:r>
              <a:rPr lang="de-DE" dirty="0" err="1"/>
              <a:t>of</a:t>
            </a:r>
            <a:r>
              <a:rPr lang="de-DE" dirty="0"/>
              <a:t> Nature </a:t>
            </a:r>
            <a:r>
              <a:rPr lang="de-DE" dirty="0" err="1"/>
              <a:t>Based</a:t>
            </a:r>
            <a:r>
              <a:rPr lang="de-DE" dirty="0"/>
              <a:t> Solutions </a:t>
            </a:r>
            <a:r>
              <a:rPr lang="de-DE" dirty="0" err="1"/>
              <a:t>to</a:t>
            </a:r>
            <a:r>
              <a:rPr lang="de-DE" dirty="0"/>
              <a:t> </a:t>
            </a:r>
            <a:r>
              <a:rPr lang="de-DE" dirty="0" err="1"/>
              <a:t>the</a:t>
            </a:r>
            <a:r>
              <a:rPr lang="de-DE" dirty="0"/>
              <a:t> </a:t>
            </a:r>
            <a:r>
              <a:rPr lang="de-DE" dirty="0" err="1"/>
              <a:t>students</a:t>
            </a:r>
            <a:r>
              <a:rPr lang="de-DE" dirty="0"/>
              <a:t>. </a:t>
            </a:r>
            <a:r>
              <a:rPr lang="de-DE" dirty="0" err="1"/>
              <a:t>Make</a:t>
            </a:r>
            <a:r>
              <a:rPr lang="de-DE" dirty="0"/>
              <a:t> </a:t>
            </a:r>
            <a:r>
              <a:rPr lang="de-DE" dirty="0" err="1"/>
              <a:t>sure</a:t>
            </a:r>
            <a:r>
              <a:rPr lang="de-DE" dirty="0"/>
              <a:t> </a:t>
            </a:r>
            <a:r>
              <a:rPr lang="de-DE" dirty="0" err="1"/>
              <a:t>to</a:t>
            </a:r>
            <a:r>
              <a:rPr lang="de-DE" dirty="0"/>
              <a:t> </a:t>
            </a:r>
            <a:r>
              <a:rPr lang="de-DE" dirty="0" err="1"/>
              <a:t>discuss</a:t>
            </a:r>
            <a:r>
              <a:rPr lang="de-DE" dirty="0"/>
              <a:t> </a:t>
            </a:r>
            <a:r>
              <a:rPr lang="de-DE" dirty="0" err="1"/>
              <a:t>the</a:t>
            </a:r>
            <a:r>
              <a:rPr lang="de-DE" dirty="0"/>
              <a:t> </a:t>
            </a:r>
            <a:r>
              <a:rPr lang="de-DE" dirty="0" err="1"/>
              <a:t>illustration</a:t>
            </a:r>
            <a:r>
              <a:rPr lang="de-DE" dirty="0"/>
              <a:t> on </a:t>
            </a:r>
            <a:r>
              <a:rPr lang="de-DE" dirty="0" err="1"/>
              <a:t>the</a:t>
            </a:r>
            <a:r>
              <a:rPr lang="de-DE" dirty="0"/>
              <a:t> </a:t>
            </a:r>
            <a:r>
              <a:rPr lang="de-DE" dirty="0" err="1"/>
              <a:t>right</a:t>
            </a:r>
            <a:r>
              <a:rPr lang="de-DE" dirty="0"/>
              <a:t> in </a:t>
            </a:r>
            <a:r>
              <a:rPr lang="de-DE" dirty="0" err="1"/>
              <a:t>detail</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16</a:t>
            </a:fld>
            <a:endParaRPr lang="de-DE"/>
          </a:p>
        </p:txBody>
      </p:sp>
    </p:spTree>
    <p:extLst>
      <p:ext uri="{BB962C8B-B14F-4D97-AF65-F5344CB8AC3E}">
        <p14:creationId xmlns:p14="http://schemas.microsoft.com/office/powerpoint/2010/main" val="18429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Ask </a:t>
            </a:r>
            <a:r>
              <a:rPr lang="de-DE" dirty="0" err="1"/>
              <a:t>students</a:t>
            </a:r>
            <a:r>
              <a:rPr lang="de-DE" dirty="0"/>
              <a:t> </a:t>
            </a:r>
            <a:r>
              <a:rPr lang="de-DE" dirty="0" err="1"/>
              <a:t>what</a:t>
            </a:r>
            <a:r>
              <a:rPr lang="de-DE" dirty="0"/>
              <a:t> </a:t>
            </a:r>
            <a:r>
              <a:rPr lang="de-DE" dirty="0" err="1"/>
              <a:t>could</a:t>
            </a:r>
            <a:r>
              <a:rPr lang="de-DE" dirty="0"/>
              <a:t> </a:t>
            </a:r>
            <a:r>
              <a:rPr lang="de-DE" dirty="0" err="1"/>
              <a:t>be</a:t>
            </a:r>
            <a:r>
              <a:rPr lang="de-DE" dirty="0"/>
              <a:t> </a:t>
            </a:r>
            <a:r>
              <a:rPr lang="de-DE" dirty="0" err="1"/>
              <a:t>challenges</a:t>
            </a:r>
            <a:r>
              <a:rPr lang="de-DE" dirty="0"/>
              <a:t> and </a:t>
            </a:r>
            <a:r>
              <a:rPr lang="de-DE" dirty="0" err="1"/>
              <a:t>benefits</a:t>
            </a:r>
            <a:r>
              <a:rPr lang="de-DE" dirty="0"/>
              <a:t> </a:t>
            </a:r>
            <a:r>
              <a:rPr lang="de-DE" dirty="0" err="1"/>
              <a:t>of</a:t>
            </a:r>
            <a:r>
              <a:rPr lang="de-DE" dirty="0"/>
              <a:t> NBS – </a:t>
            </a:r>
            <a:r>
              <a:rPr lang="de-DE" dirty="0" err="1"/>
              <a:t>discuss</a:t>
            </a:r>
            <a:r>
              <a:rPr lang="de-DE" dirty="0"/>
              <a:t> </a:t>
            </a:r>
            <a:r>
              <a:rPr lang="de-DE" dirty="0" err="1"/>
              <a:t>any</a:t>
            </a:r>
            <a:r>
              <a:rPr lang="de-DE" dirty="0"/>
              <a:t> </a:t>
            </a:r>
            <a:r>
              <a:rPr lang="de-DE" dirty="0" err="1"/>
              <a:t>mentioned</a:t>
            </a:r>
            <a:r>
              <a:rPr lang="de-DE" dirty="0"/>
              <a:t> and </a:t>
            </a:r>
            <a:r>
              <a:rPr lang="de-DE" dirty="0" err="1"/>
              <a:t>share</a:t>
            </a:r>
            <a:r>
              <a:rPr lang="de-DE" dirty="0"/>
              <a:t> </a:t>
            </a:r>
            <a:r>
              <a:rPr lang="de-DE" dirty="0" err="1"/>
              <a:t>the</a:t>
            </a:r>
            <a:r>
              <a:rPr lang="de-DE" dirty="0"/>
              <a:t> </a:t>
            </a:r>
            <a:r>
              <a:rPr lang="de-DE" dirty="0" err="1"/>
              <a:t>ones</a:t>
            </a:r>
            <a:r>
              <a:rPr lang="de-DE" dirty="0"/>
              <a:t> on </a:t>
            </a:r>
            <a:r>
              <a:rPr lang="de-DE" dirty="0" err="1"/>
              <a:t>this</a:t>
            </a:r>
            <a:r>
              <a:rPr lang="de-DE" dirty="0"/>
              <a:t> </a:t>
            </a:r>
            <a:r>
              <a:rPr lang="de-DE" dirty="0" err="1"/>
              <a:t>slide</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17</a:t>
            </a:fld>
            <a:endParaRPr lang="de-DE"/>
          </a:p>
        </p:txBody>
      </p:sp>
    </p:spTree>
    <p:extLst>
      <p:ext uri="{BB962C8B-B14F-4D97-AF65-F5344CB8AC3E}">
        <p14:creationId xmlns:p14="http://schemas.microsoft.com/office/powerpoint/2010/main" val="365943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Note</a:t>
            </a:r>
          </a:p>
          <a:p>
            <a:r>
              <a:rPr lang="de-DE" dirty="0" err="1"/>
              <a:t>Explain</a:t>
            </a:r>
            <a:r>
              <a:rPr lang="de-DE" dirty="0"/>
              <a:t> </a:t>
            </a:r>
            <a:r>
              <a:rPr lang="de-DE" dirty="0" err="1"/>
              <a:t>how</a:t>
            </a:r>
            <a:r>
              <a:rPr lang="de-DE" dirty="0"/>
              <a:t> </a:t>
            </a:r>
            <a:r>
              <a:rPr lang="de-DE" dirty="0" err="1"/>
              <a:t>this</a:t>
            </a:r>
            <a:r>
              <a:rPr lang="de-DE" dirty="0"/>
              <a:t> </a:t>
            </a:r>
            <a:r>
              <a:rPr lang="de-DE" dirty="0" err="1"/>
              <a:t>shoe</a:t>
            </a:r>
            <a:r>
              <a:rPr lang="de-DE" dirty="0"/>
              <a:t> </a:t>
            </a:r>
            <a:r>
              <a:rPr lang="de-DE" dirty="0" err="1"/>
              <a:t>can</a:t>
            </a:r>
            <a:r>
              <a:rPr lang="de-DE" dirty="0"/>
              <a:t> </a:t>
            </a:r>
            <a:r>
              <a:rPr lang="de-DE" dirty="0" err="1"/>
              <a:t>contribute</a:t>
            </a:r>
            <a:r>
              <a:rPr lang="de-DE" dirty="0"/>
              <a:t> </a:t>
            </a:r>
            <a:r>
              <a:rPr lang="de-DE" dirty="0" err="1"/>
              <a:t>to</a:t>
            </a:r>
            <a:r>
              <a:rPr lang="de-DE" dirty="0"/>
              <a:t> </a:t>
            </a:r>
            <a:r>
              <a:rPr lang="de-DE" dirty="0" err="1"/>
              <a:t>the</a:t>
            </a:r>
            <a:r>
              <a:rPr lang="de-DE" dirty="0"/>
              <a:t> </a:t>
            </a:r>
            <a:r>
              <a:rPr lang="de-DE" dirty="0" err="1"/>
              <a:t>regeneration</a:t>
            </a:r>
            <a:r>
              <a:rPr lang="de-DE" dirty="0"/>
              <a:t> </a:t>
            </a:r>
            <a:r>
              <a:rPr lang="de-DE" dirty="0" err="1"/>
              <a:t>of</a:t>
            </a:r>
            <a:r>
              <a:rPr lang="de-DE" dirty="0"/>
              <a:t> </a:t>
            </a:r>
            <a:r>
              <a:rPr lang="de-DE" dirty="0" err="1"/>
              <a:t>nature</a:t>
            </a:r>
            <a:r>
              <a:rPr lang="de-DE" dirty="0"/>
              <a:t> and </a:t>
            </a:r>
            <a:r>
              <a:rPr lang="de-DE" dirty="0" err="1"/>
              <a:t>is</a:t>
            </a:r>
            <a:r>
              <a:rPr lang="de-DE" dirty="0"/>
              <a:t> a NBS </a:t>
            </a:r>
            <a:r>
              <a:rPr lang="de-DE" dirty="0" err="1"/>
              <a:t>according</a:t>
            </a:r>
            <a:r>
              <a:rPr lang="de-DE" dirty="0"/>
              <a:t> </a:t>
            </a:r>
            <a:r>
              <a:rPr lang="de-DE" dirty="0" err="1"/>
              <a:t>to</a:t>
            </a:r>
            <a:r>
              <a:rPr lang="de-DE" dirty="0"/>
              <a:t> </a:t>
            </a:r>
            <a:r>
              <a:rPr lang="de-DE" dirty="0" err="1"/>
              <a:t>the</a:t>
            </a:r>
            <a:r>
              <a:rPr lang="de-DE" dirty="0"/>
              <a:t> </a:t>
            </a:r>
            <a:r>
              <a:rPr lang="de-DE" dirty="0" err="1"/>
              <a:t>information</a:t>
            </a:r>
            <a:r>
              <a:rPr lang="de-DE" dirty="0"/>
              <a:t> </a:t>
            </a:r>
            <a:r>
              <a:rPr lang="de-DE" dirty="0" err="1"/>
              <a:t>provided</a:t>
            </a:r>
            <a:r>
              <a:rPr lang="de-DE" dirty="0"/>
              <a:t> </a:t>
            </a:r>
            <a:r>
              <a:rPr lang="de-DE" dirty="0" err="1"/>
              <a:t>by</a:t>
            </a:r>
            <a:r>
              <a:rPr lang="de-DE" dirty="0"/>
              <a:t> </a:t>
            </a:r>
            <a:r>
              <a:rPr lang="de-DE" dirty="0" err="1"/>
              <a:t>Allbirds</a:t>
            </a:r>
            <a:r>
              <a:rPr lang="de-DE" dirty="0"/>
              <a:t> (</a:t>
            </a:r>
            <a:r>
              <a:rPr lang="de-DE" dirty="0" err="1"/>
              <a:t>see</a:t>
            </a:r>
            <a:r>
              <a:rPr lang="de-DE" dirty="0"/>
              <a:t> </a:t>
            </a:r>
            <a:r>
              <a:rPr lang="de-DE" dirty="0" err="1"/>
              <a:t>below</a:t>
            </a:r>
            <a:r>
              <a:rPr lang="de-DE" dirty="0"/>
              <a:t>).</a:t>
            </a:r>
          </a:p>
          <a:p>
            <a:endParaRPr lang="de-DE" dirty="0"/>
          </a:p>
          <a:p>
            <a:r>
              <a:rPr lang="de-DE" dirty="0" err="1"/>
              <a:t>Announcement</a:t>
            </a:r>
            <a:r>
              <a:rPr lang="de-DE" dirty="0"/>
              <a:t> </a:t>
            </a:r>
            <a:r>
              <a:rPr lang="de-DE" dirty="0" err="1"/>
              <a:t>from</a:t>
            </a:r>
            <a:r>
              <a:rPr lang="de-DE" dirty="0"/>
              <a:t> https://www.allbirds.eu/pages/moonshot-zero-carbon-shoes</a:t>
            </a:r>
          </a:p>
        </p:txBody>
      </p:sp>
      <p:sp>
        <p:nvSpPr>
          <p:cNvPr id="4" name="Foliennummernplatzhalter 3"/>
          <p:cNvSpPr>
            <a:spLocks noGrp="1"/>
          </p:cNvSpPr>
          <p:nvPr>
            <p:ph type="sldNum" sz="quarter" idx="5"/>
          </p:nvPr>
        </p:nvSpPr>
        <p:spPr/>
        <p:txBody>
          <a:bodyPr/>
          <a:lstStyle/>
          <a:p>
            <a:fld id="{30C2BE08-7476-4428-A5DE-03C33B3CABCF}" type="slidenum">
              <a:rPr lang="de-DE" smtClean="0"/>
              <a:t>18</a:t>
            </a:fld>
            <a:endParaRPr lang="de-DE"/>
          </a:p>
        </p:txBody>
      </p:sp>
    </p:spTree>
    <p:extLst>
      <p:ext uri="{BB962C8B-B14F-4D97-AF65-F5344CB8AC3E}">
        <p14:creationId xmlns:p14="http://schemas.microsoft.com/office/powerpoint/2010/main" val="115809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Note:</a:t>
            </a:r>
          </a:p>
          <a:p>
            <a:r>
              <a:rPr lang="de-DE" dirty="0"/>
              <a:t>Ask </a:t>
            </a:r>
            <a:r>
              <a:rPr lang="de-DE" dirty="0" err="1"/>
              <a:t>students</a:t>
            </a:r>
            <a:r>
              <a:rPr lang="de-DE" dirty="0"/>
              <a:t> </a:t>
            </a:r>
            <a:r>
              <a:rPr lang="de-DE" dirty="0" err="1"/>
              <a:t>to</a:t>
            </a:r>
            <a:r>
              <a:rPr lang="de-DE" dirty="0"/>
              <a:t> </a:t>
            </a:r>
            <a:r>
              <a:rPr lang="de-DE" dirty="0" err="1"/>
              <a:t>create</a:t>
            </a:r>
            <a:r>
              <a:rPr lang="de-DE" dirty="0"/>
              <a:t> </a:t>
            </a:r>
            <a:r>
              <a:rPr lang="de-DE" dirty="0" err="1"/>
              <a:t>their</a:t>
            </a:r>
            <a:r>
              <a:rPr lang="de-DE" dirty="0"/>
              <a:t> personal </a:t>
            </a:r>
            <a:r>
              <a:rPr lang="de-DE" dirty="0" err="1"/>
              <a:t>Conscious</a:t>
            </a:r>
            <a:r>
              <a:rPr lang="de-DE" dirty="0"/>
              <a:t> Entrepreneur Credo </a:t>
            </a:r>
            <a:r>
              <a:rPr lang="de-DE" dirty="0" err="1"/>
              <a:t>by</a:t>
            </a:r>
            <a:r>
              <a:rPr lang="de-DE" dirty="0"/>
              <a:t> </a:t>
            </a:r>
            <a:r>
              <a:rPr lang="de-DE" dirty="0" err="1"/>
              <a:t>noting</a:t>
            </a:r>
            <a:r>
              <a:rPr lang="de-DE" dirty="0"/>
              <a:t> down 5 </a:t>
            </a:r>
            <a:r>
              <a:rPr lang="de-DE" dirty="0" err="1"/>
              <a:t>points</a:t>
            </a:r>
            <a:r>
              <a:rPr lang="de-DE" dirty="0"/>
              <a:t> </a:t>
            </a:r>
            <a:r>
              <a:rPr lang="de-DE" dirty="0" err="1"/>
              <a:t>related</a:t>
            </a:r>
            <a:r>
              <a:rPr lang="de-DE" dirty="0"/>
              <a:t> </a:t>
            </a:r>
            <a:r>
              <a:rPr lang="de-DE" dirty="0" err="1"/>
              <a:t>to</a:t>
            </a:r>
            <a:r>
              <a:rPr lang="de-DE" dirty="0"/>
              <a:t> </a:t>
            </a:r>
            <a:r>
              <a:rPr lang="de-DE" dirty="0" err="1"/>
              <a:t>the</a:t>
            </a:r>
            <a:r>
              <a:rPr lang="de-DE" dirty="0"/>
              <a:t> </a:t>
            </a:r>
            <a:r>
              <a:rPr lang="de-DE" dirty="0" err="1"/>
              <a:t>Conscious</a:t>
            </a:r>
            <a:r>
              <a:rPr lang="de-DE" dirty="0"/>
              <a:t> </a:t>
            </a:r>
            <a:r>
              <a:rPr lang="de-DE" dirty="0" err="1"/>
              <a:t>Capitalism</a:t>
            </a:r>
            <a:r>
              <a:rPr lang="de-DE" dirty="0"/>
              <a:t> </a:t>
            </a:r>
            <a:r>
              <a:rPr lang="de-DE" dirty="0" err="1"/>
              <a:t>Tenets</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what</a:t>
            </a:r>
            <a:r>
              <a:rPr lang="de-DE" dirty="0"/>
              <a:t> </a:t>
            </a:r>
            <a:r>
              <a:rPr lang="de-DE" dirty="0" err="1"/>
              <a:t>has</a:t>
            </a:r>
            <a:r>
              <a:rPr lang="de-DE" dirty="0"/>
              <a:t> </a:t>
            </a:r>
            <a:r>
              <a:rPr lang="de-DE" dirty="0" err="1"/>
              <a:t>been</a:t>
            </a:r>
            <a:r>
              <a:rPr lang="de-DE" dirty="0"/>
              <a:t> </a:t>
            </a:r>
            <a:r>
              <a:rPr lang="de-DE" dirty="0" err="1"/>
              <a:t>discussed</a:t>
            </a:r>
            <a:r>
              <a:rPr lang="de-DE" dirty="0"/>
              <a:t> and </a:t>
            </a:r>
            <a:r>
              <a:rPr lang="de-DE" dirty="0" err="1"/>
              <a:t>experienced</a:t>
            </a:r>
            <a:r>
              <a:rPr lang="de-DE" dirty="0"/>
              <a:t> in </a:t>
            </a:r>
            <a:r>
              <a:rPr lang="de-DE" dirty="0" err="1"/>
              <a:t>class</a:t>
            </a:r>
            <a:r>
              <a:rPr lang="de-DE" dirty="0"/>
              <a:t> </a:t>
            </a:r>
            <a:r>
              <a:rPr lang="de-DE" dirty="0" err="1"/>
              <a:t>up</a:t>
            </a:r>
            <a:r>
              <a:rPr lang="de-DE" dirty="0"/>
              <a:t> </a:t>
            </a:r>
            <a:r>
              <a:rPr lang="de-DE" dirty="0" err="1"/>
              <a:t>to</a:t>
            </a:r>
            <a:r>
              <a:rPr lang="de-DE" dirty="0"/>
              <a:t> </a:t>
            </a:r>
            <a:r>
              <a:rPr lang="de-DE" dirty="0" err="1"/>
              <a:t>this</a:t>
            </a:r>
            <a:r>
              <a:rPr lang="de-DE" dirty="0"/>
              <a:t> </a:t>
            </a:r>
            <a:r>
              <a:rPr lang="de-DE" dirty="0" err="1"/>
              <a:t>point</a:t>
            </a:r>
            <a:r>
              <a:rPr lang="de-DE" dirty="0"/>
              <a:t>.</a:t>
            </a:r>
            <a:br>
              <a:rPr lang="de-DE" dirty="0"/>
            </a:br>
            <a:br>
              <a:rPr lang="de-DE" dirty="0"/>
            </a:br>
            <a:r>
              <a:rPr lang="de-DE" dirty="0"/>
              <a:t>Ask </a:t>
            </a:r>
            <a:r>
              <a:rPr lang="de-DE" dirty="0" err="1"/>
              <a:t>students</a:t>
            </a:r>
            <a:r>
              <a:rPr lang="de-DE" dirty="0"/>
              <a:t> </a:t>
            </a:r>
            <a:r>
              <a:rPr lang="de-DE" dirty="0" err="1"/>
              <a:t>to</a:t>
            </a:r>
            <a:r>
              <a:rPr lang="de-DE" dirty="0"/>
              <a:t> </a:t>
            </a:r>
            <a:r>
              <a:rPr lang="de-DE" dirty="0" err="1"/>
              <a:t>share</a:t>
            </a:r>
            <a:r>
              <a:rPr lang="de-DE" dirty="0"/>
              <a:t> and </a:t>
            </a:r>
            <a:r>
              <a:rPr lang="de-DE" dirty="0" err="1"/>
              <a:t>create</a:t>
            </a:r>
            <a:r>
              <a:rPr lang="de-DE" dirty="0"/>
              <a:t> a </a:t>
            </a:r>
            <a:r>
              <a:rPr lang="de-DE" dirty="0" err="1"/>
              <a:t>course</a:t>
            </a:r>
            <a:r>
              <a:rPr lang="de-DE" dirty="0"/>
              <a:t> </a:t>
            </a:r>
            <a:r>
              <a:rPr lang="de-DE" dirty="0" err="1"/>
              <a:t>wide</a:t>
            </a:r>
            <a:r>
              <a:rPr lang="de-DE" dirty="0"/>
              <a:t> Credo </a:t>
            </a:r>
            <a:r>
              <a:rPr lang="de-DE" dirty="0" err="1"/>
              <a:t>that</a:t>
            </a:r>
            <a:r>
              <a:rPr lang="de-DE" dirty="0"/>
              <a:t> all </a:t>
            </a:r>
            <a:r>
              <a:rPr lang="de-DE" dirty="0" err="1"/>
              <a:t>students</a:t>
            </a:r>
            <a:r>
              <a:rPr lang="de-DE" dirty="0"/>
              <a:t> support. Share </a:t>
            </a:r>
            <a:r>
              <a:rPr lang="de-DE" dirty="0" err="1"/>
              <a:t>the</a:t>
            </a:r>
            <a:r>
              <a:rPr lang="de-DE" dirty="0"/>
              <a:t> </a:t>
            </a:r>
            <a:r>
              <a:rPr lang="de-DE" dirty="0" err="1"/>
              <a:t>class</a:t>
            </a:r>
            <a:r>
              <a:rPr lang="de-DE" dirty="0"/>
              <a:t> </a:t>
            </a:r>
            <a:r>
              <a:rPr lang="de-DE" dirty="0" err="1"/>
              <a:t>credo</a:t>
            </a:r>
            <a:r>
              <a:rPr lang="de-DE" dirty="0"/>
              <a:t> </a:t>
            </a:r>
            <a:r>
              <a:rPr lang="de-DE" dirty="0" err="1"/>
              <a:t>with</a:t>
            </a:r>
            <a:r>
              <a:rPr lang="de-DE" dirty="0"/>
              <a:t> all </a:t>
            </a:r>
            <a:r>
              <a:rPr lang="de-DE" dirty="0" err="1"/>
              <a:t>students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20</a:t>
            </a:fld>
            <a:endParaRPr lang="de-DE"/>
          </a:p>
        </p:txBody>
      </p:sp>
    </p:spTree>
    <p:extLst>
      <p:ext uri="{BB962C8B-B14F-4D97-AF65-F5344CB8AC3E}">
        <p14:creationId xmlns:p14="http://schemas.microsoft.com/office/powerpoint/2010/main" val="79738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Note</a:t>
            </a:r>
          </a:p>
          <a:p>
            <a:r>
              <a:rPr lang="de-DE" dirty="0" err="1"/>
              <a:t>Make</a:t>
            </a:r>
            <a:r>
              <a:rPr lang="de-DE" dirty="0"/>
              <a:t> </a:t>
            </a:r>
            <a:r>
              <a:rPr lang="de-DE" dirty="0" err="1"/>
              <a:t>sure</a:t>
            </a:r>
            <a:r>
              <a:rPr lang="de-DE" dirty="0"/>
              <a:t> </a:t>
            </a:r>
            <a:r>
              <a:rPr lang="de-DE" dirty="0" err="1"/>
              <a:t>that</a:t>
            </a:r>
            <a:r>
              <a:rPr lang="de-DE" dirty="0"/>
              <a:t> </a:t>
            </a:r>
            <a:r>
              <a:rPr lang="de-DE" dirty="0" err="1"/>
              <a:t>students</a:t>
            </a:r>
            <a:r>
              <a:rPr lang="de-DE" dirty="0"/>
              <a:t> </a:t>
            </a:r>
            <a:r>
              <a:rPr lang="de-DE" dirty="0" err="1"/>
              <a:t>understand</a:t>
            </a:r>
            <a:r>
              <a:rPr lang="de-DE" dirty="0"/>
              <a:t> </a:t>
            </a:r>
            <a:r>
              <a:rPr lang="de-DE" dirty="0" err="1"/>
              <a:t>the</a:t>
            </a:r>
            <a:r>
              <a:rPr lang="de-DE" dirty="0"/>
              <a:t> </a:t>
            </a:r>
            <a:r>
              <a:rPr lang="de-DE" dirty="0" err="1"/>
              <a:t>particular</a:t>
            </a:r>
            <a:r>
              <a:rPr lang="de-DE" dirty="0"/>
              <a:t> </a:t>
            </a:r>
            <a:r>
              <a:rPr lang="de-DE" dirty="0" err="1"/>
              <a:t>attitude</a:t>
            </a:r>
            <a:r>
              <a:rPr lang="de-DE" dirty="0"/>
              <a:t> </a:t>
            </a:r>
            <a:r>
              <a:rPr lang="de-DE" dirty="0" err="1"/>
              <a:t>toweards</a:t>
            </a:r>
            <a:r>
              <a:rPr lang="de-DE" dirty="0"/>
              <a:t> </a:t>
            </a:r>
            <a:r>
              <a:rPr lang="de-DE" dirty="0" err="1"/>
              <a:t>the</a:t>
            </a:r>
            <a:r>
              <a:rPr lang="de-DE" dirty="0"/>
              <a:t> </a:t>
            </a:r>
            <a:r>
              <a:rPr lang="de-DE" dirty="0" err="1"/>
              <a:t>prototyping</a:t>
            </a:r>
            <a:r>
              <a:rPr lang="de-DE" dirty="0"/>
              <a:t> </a:t>
            </a:r>
            <a:r>
              <a:rPr lang="de-DE" dirty="0" err="1"/>
              <a:t>sessions</a:t>
            </a:r>
            <a:r>
              <a:rPr lang="de-DE" dirty="0"/>
              <a:t> </a:t>
            </a:r>
            <a:r>
              <a:rPr lang="de-DE" dirty="0" err="1"/>
              <a:t>as</a:t>
            </a:r>
            <a:r>
              <a:rPr lang="de-DE" dirty="0"/>
              <a:t> </a:t>
            </a:r>
            <a:r>
              <a:rPr lang="de-DE" dirty="0" err="1"/>
              <a:t>conscious</a:t>
            </a:r>
            <a:r>
              <a:rPr lang="de-DE" dirty="0"/>
              <a:t> </a:t>
            </a:r>
            <a:r>
              <a:rPr lang="de-DE" dirty="0" err="1"/>
              <a:t>entrepreneurs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22</a:t>
            </a:fld>
            <a:endParaRPr lang="de-DE"/>
          </a:p>
        </p:txBody>
      </p:sp>
    </p:spTree>
    <p:extLst>
      <p:ext uri="{BB962C8B-B14F-4D97-AF65-F5344CB8AC3E}">
        <p14:creationId xmlns:p14="http://schemas.microsoft.com/office/powerpoint/2010/main" val="353634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Note</a:t>
            </a:r>
          </a:p>
          <a:p>
            <a:r>
              <a:rPr lang="de-DE" dirty="0"/>
              <a:t>These </a:t>
            </a:r>
            <a:r>
              <a:rPr lang="de-DE" dirty="0" err="1"/>
              <a:t>are</a:t>
            </a:r>
            <a:r>
              <a:rPr lang="de-DE" dirty="0"/>
              <a:t> </a:t>
            </a:r>
            <a:r>
              <a:rPr lang="de-DE" dirty="0" err="1"/>
              <a:t>general</a:t>
            </a:r>
            <a:r>
              <a:rPr lang="de-DE" dirty="0"/>
              <a:t> </a:t>
            </a:r>
            <a:r>
              <a:rPr lang="de-DE" dirty="0" err="1"/>
              <a:t>attitudes</a:t>
            </a:r>
            <a:r>
              <a:rPr lang="de-DE" dirty="0"/>
              <a:t> </a:t>
            </a:r>
            <a:r>
              <a:rPr lang="de-DE" dirty="0" err="1"/>
              <a:t>towards</a:t>
            </a:r>
            <a:r>
              <a:rPr lang="de-DE" dirty="0"/>
              <a:t> </a:t>
            </a:r>
            <a:r>
              <a:rPr lang="de-DE" dirty="0" err="1"/>
              <a:t>prototyping</a:t>
            </a:r>
            <a:r>
              <a:rPr lang="de-DE" dirty="0"/>
              <a:t>, </a:t>
            </a:r>
            <a:r>
              <a:rPr lang="de-DE" dirty="0" err="1"/>
              <a:t>which</a:t>
            </a:r>
            <a:r>
              <a:rPr lang="de-DE" dirty="0"/>
              <a:t> </a:t>
            </a:r>
            <a:r>
              <a:rPr lang="de-DE" dirty="0" err="1"/>
              <a:t>can</a:t>
            </a:r>
            <a:r>
              <a:rPr lang="de-DE" dirty="0"/>
              <a:t> </a:t>
            </a:r>
            <a:r>
              <a:rPr lang="de-DE" dirty="0" err="1"/>
              <a:t>be</a:t>
            </a:r>
            <a:r>
              <a:rPr lang="de-DE" dirty="0"/>
              <a:t> </a:t>
            </a:r>
            <a:r>
              <a:rPr lang="de-DE" dirty="0" err="1"/>
              <a:t>shared</a:t>
            </a:r>
            <a:r>
              <a:rPr lang="de-DE" dirty="0"/>
              <a:t> </a:t>
            </a:r>
            <a:r>
              <a:rPr lang="de-DE" dirty="0" err="1"/>
              <a:t>with</a:t>
            </a:r>
            <a:r>
              <a:rPr lang="de-DE" dirty="0"/>
              <a:t> </a:t>
            </a:r>
            <a:r>
              <a:rPr lang="de-DE" dirty="0" err="1"/>
              <a:t>the</a:t>
            </a:r>
            <a:r>
              <a:rPr lang="de-DE" dirty="0"/>
              <a:t> </a:t>
            </a:r>
            <a:r>
              <a:rPr lang="de-DE" dirty="0" err="1"/>
              <a:t>students</a:t>
            </a:r>
            <a:r>
              <a:rPr lang="de-DE" dirty="0"/>
              <a:t> </a:t>
            </a:r>
            <a:r>
              <a:rPr lang="de-DE" dirty="0" err="1"/>
              <a:t>to</a:t>
            </a:r>
            <a:r>
              <a:rPr lang="de-DE" dirty="0"/>
              <a:t> </a:t>
            </a:r>
            <a:r>
              <a:rPr lang="de-DE" dirty="0" err="1"/>
              <a:t>avoid</a:t>
            </a:r>
            <a:r>
              <a:rPr lang="de-DE" dirty="0"/>
              <a:t> </a:t>
            </a:r>
            <a:r>
              <a:rPr lang="de-DE" dirty="0" err="1"/>
              <a:t>disappointments</a:t>
            </a:r>
            <a:r>
              <a:rPr lang="de-DE" dirty="0"/>
              <a:t> in </a:t>
            </a:r>
            <a:r>
              <a:rPr lang="de-DE" dirty="0" err="1"/>
              <a:t>progress</a:t>
            </a:r>
            <a:r>
              <a:rPr lang="de-DE" dirty="0"/>
              <a:t> </a:t>
            </a:r>
            <a:r>
              <a:rPr lang="de-DE" dirty="0" err="1"/>
              <a:t>while</a:t>
            </a:r>
            <a:r>
              <a:rPr lang="de-DE" dirty="0"/>
              <a:t> </a:t>
            </a:r>
            <a:r>
              <a:rPr lang="de-DE" dirty="0" err="1"/>
              <a:t>building</a:t>
            </a:r>
            <a:r>
              <a:rPr lang="de-DE" dirty="0"/>
              <a:t> </a:t>
            </a:r>
            <a:r>
              <a:rPr lang="de-DE" dirty="0" err="1"/>
              <a:t>the</a:t>
            </a:r>
            <a:r>
              <a:rPr lang="de-DE" dirty="0"/>
              <a:t> prototype.</a:t>
            </a:r>
          </a:p>
        </p:txBody>
      </p:sp>
      <p:sp>
        <p:nvSpPr>
          <p:cNvPr id="4" name="Foliennummernplatzhalter 3"/>
          <p:cNvSpPr>
            <a:spLocks noGrp="1"/>
          </p:cNvSpPr>
          <p:nvPr>
            <p:ph type="sldNum" sz="quarter" idx="5"/>
          </p:nvPr>
        </p:nvSpPr>
        <p:spPr/>
        <p:txBody>
          <a:bodyPr/>
          <a:lstStyle/>
          <a:p>
            <a:fld id="{30C2BE08-7476-4428-A5DE-03C33B3CABCF}" type="slidenum">
              <a:rPr lang="de-DE" smtClean="0"/>
              <a:t>23</a:t>
            </a:fld>
            <a:endParaRPr lang="de-DE"/>
          </a:p>
        </p:txBody>
      </p:sp>
    </p:spTree>
    <p:extLst>
      <p:ext uri="{BB962C8B-B14F-4D97-AF65-F5344CB8AC3E}">
        <p14:creationId xmlns:p14="http://schemas.microsoft.com/office/powerpoint/2010/main" val="198947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Play music and/or nature sounds during the creative prototyping sessions.</a:t>
            </a:r>
          </a:p>
        </p:txBody>
      </p:sp>
      <p:sp>
        <p:nvSpPr>
          <p:cNvPr id="4" name="Foliennummernplatzhalter 3"/>
          <p:cNvSpPr>
            <a:spLocks noGrp="1"/>
          </p:cNvSpPr>
          <p:nvPr>
            <p:ph type="sldNum" sz="quarter" idx="5"/>
          </p:nvPr>
        </p:nvSpPr>
        <p:spPr/>
        <p:txBody>
          <a:bodyPr/>
          <a:lstStyle/>
          <a:p>
            <a:fld id="{30C2BE08-7476-4428-A5DE-03C33B3CABCF}" type="slidenum">
              <a:rPr lang="de-DE" smtClean="0"/>
              <a:t>24</a:t>
            </a:fld>
            <a:endParaRPr lang="de-DE"/>
          </a:p>
        </p:txBody>
      </p:sp>
    </p:spTree>
    <p:extLst>
      <p:ext uri="{BB962C8B-B14F-4D97-AF65-F5344CB8AC3E}">
        <p14:creationId xmlns:p14="http://schemas.microsoft.com/office/powerpoint/2010/main" val="2437577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The </a:t>
            </a:r>
            <a:r>
              <a:rPr lang="de-DE" dirty="0" err="1"/>
              <a:t>prototyping</a:t>
            </a:r>
            <a:r>
              <a:rPr lang="de-DE" dirty="0"/>
              <a:t> </a:t>
            </a:r>
            <a:r>
              <a:rPr lang="de-DE" dirty="0" err="1"/>
              <a:t>sessions</a:t>
            </a:r>
            <a:r>
              <a:rPr lang="de-DE" dirty="0"/>
              <a:t> </a:t>
            </a:r>
            <a:r>
              <a:rPr lang="de-DE" dirty="0" err="1"/>
              <a:t>should</a:t>
            </a:r>
            <a:r>
              <a:rPr lang="de-DE" dirty="0"/>
              <a:t> not </a:t>
            </a:r>
            <a:r>
              <a:rPr lang="de-DE" dirty="0" err="1"/>
              <a:t>require</a:t>
            </a:r>
            <a:r>
              <a:rPr lang="de-DE" dirty="0"/>
              <a:t> </a:t>
            </a:r>
            <a:r>
              <a:rPr lang="de-DE" dirty="0" err="1"/>
              <a:t>any</a:t>
            </a:r>
            <a:r>
              <a:rPr lang="de-DE" dirty="0"/>
              <a:t> </a:t>
            </a:r>
            <a:r>
              <a:rPr lang="de-DE" dirty="0" err="1"/>
              <a:t>slides</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this</a:t>
            </a:r>
            <a:r>
              <a:rPr lang="de-DE" dirty="0"/>
              <a:t> </a:t>
            </a:r>
            <a:r>
              <a:rPr lang="de-DE" dirty="0" err="1"/>
              <a:t>slide</a:t>
            </a:r>
            <a:r>
              <a:rPr lang="de-DE" dirty="0"/>
              <a:t> </a:t>
            </a:r>
            <a:r>
              <a:rPr lang="de-DE" dirty="0" err="1"/>
              <a:t>for</a:t>
            </a:r>
            <a:r>
              <a:rPr lang="de-DE" dirty="0"/>
              <a:t> pure </a:t>
            </a:r>
            <a:r>
              <a:rPr lang="de-DE" dirty="0" err="1"/>
              <a:t>illustration</a:t>
            </a:r>
            <a:r>
              <a:rPr lang="de-DE" dirty="0"/>
              <a:t> </a:t>
            </a:r>
            <a:r>
              <a:rPr lang="de-DE" dirty="0" err="1"/>
              <a:t>purposes</a:t>
            </a:r>
            <a:r>
              <a:rPr lang="de-DE" dirty="0"/>
              <a:t> e.g. </a:t>
            </a:r>
            <a:r>
              <a:rPr lang="de-DE" dirty="0" err="1"/>
              <a:t>while</a:t>
            </a:r>
            <a:r>
              <a:rPr lang="de-DE" dirty="0"/>
              <a:t> </a:t>
            </a:r>
            <a:r>
              <a:rPr lang="de-DE" dirty="0" err="1"/>
              <a:t>music</a:t>
            </a:r>
            <a:r>
              <a:rPr lang="de-DE" dirty="0"/>
              <a:t> </a:t>
            </a:r>
            <a:r>
              <a:rPr lang="de-DE" dirty="0" err="1"/>
              <a:t>is</a:t>
            </a:r>
            <a:r>
              <a:rPr lang="de-DE" dirty="0"/>
              <a:t> </a:t>
            </a:r>
            <a:r>
              <a:rPr lang="de-DE" dirty="0" err="1"/>
              <a:t>played</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25</a:t>
            </a:fld>
            <a:endParaRPr lang="de-DE"/>
          </a:p>
        </p:txBody>
      </p:sp>
    </p:spTree>
    <p:extLst>
      <p:ext uri="{BB962C8B-B14F-4D97-AF65-F5344CB8AC3E}">
        <p14:creationId xmlns:p14="http://schemas.microsoft.com/office/powerpoint/2010/main" val="259954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Share the overview of today’s class with the students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5283909B-2D26-4BCF-BA68-237A54A600D8}" type="slidenum">
              <a:rPr lang="es-CO" smtClean="0"/>
              <a:t>6</a:t>
            </a:fld>
            <a:endParaRPr lang="es-CO"/>
          </a:p>
        </p:txBody>
      </p:sp>
    </p:spTree>
    <p:extLst>
      <p:ext uri="{BB962C8B-B14F-4D97-AF65-F5344CB8AC3E}">
        <p14:creationId xmlns:p14="http://schemas.microsoft.com/office/powerpoint/2010/main" val="3958436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The </a:t>
            </a:r>
            <a:r>
              <a:rPr lang="de-DE" dirty="0" err="1"/>
              <a:t>prototyping</a:t>
            </a:r>
            <a:r>
              <a:rPr lang="de-DE" dirty="0"/>
              <a:t> </a:t>
            </a:r>
            <a:r>
              <a:rPr lang="de-DE" dirty="0" err="1"/>
              <a:t>sessions</a:t>
            </a:r>
            <a:r>
              <a:rPr lang="de-DE" dirty="0"/>
              <a:t> </a:t>
            </a:r>
            <a:r>
              <a:rPr lang="de-DE" dirty="0" err="1"/>
              <a:t>should</a:t>
            </a:r>
            <a:r>
              <a:rPr lang="de-DE" dirty="0"/>
              <a:t> not </a:t>
            </a:r>
            <a:r>
              <a:rPr lang="de-DE" dirty="0" err="1"/>
              <a:t>require</a:t>
            </a:r>
            <a:r>
              <a:rPr lang="de-DE" dirty="0"/>
              <a:t> </a:t>
            </a:r>
            <a:r>
              <a:rPr lang="de-DE" dirty="0" err="1"/>
              <a:t>any</a:t>
            </a:r>
            <a:r>
              <a:rPr lang="de-DE" dirty="0"/>
              <a:t> </a:t>
            </a:r>
            <a:r>
              <a:rPr lang="de-DE" dirty="0" err="1"/>
              <a:t>slides</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this</a:t>
            </a:r>
            <a:r>
              <a:rPr lang="de-DE" dirty="0"/>
              <a:t> </a:t>
            </a:r>
            <a:r>
              <a:rPr lang="de-DE" dirty="0" err="1"/>
              <a:t>slide</a:t>
            </a:r>
            <a:r>
              <a:rPr lang="de-DE" dirty="0"/>
              <a:t> </a:t>
            </a:r>
            <a:r>
              <a:rPr lang="de-DE" dirty="0" err="1"/>
              <a:t>for</a:t>
            </a:r>
            <a:r>
              <a:rPr lang="de-DE" dirty="0"/>
              <a:t> pure </a:t>
            </a:r>
            <a:r>
              <a:rPr lang="de-DE" dirty="0" err="1"/>
              <a:t>illustration</a:t>
            </a:r>
            <a:r>
              <a:rPr lang="de-DE" dirty="0"/>
              <a:t> </a:t>
            </a:r>
            <a:r>
              <a:rPr lang="de-DE" dirty="0" err="1"/>
              <a:t>purposes</a:t>
            </a:r>
            <a:r>
              <a:rPr lang="de-DE" dirty="0"/>
              <a:t> e.g. </a:t>
            </a:r>
            <a:r>
              <a:rPr lang="de-DE" dirty="0" err="1"/>
              <a:t>while</a:t>
            </a:r>
            <a:r>
              <a:rPr lang="de-DE" dirty="0"/>
              <a:t> </a:t>
            </a:r>
            <a:r>
              <a:rPr lang="de-DE" dirty="0" err="1"/>
              <a:t>music</a:t>
            </a:r>
            <a:r>
              <a:rPr lang="de-DE" dirty="0"/>
              <a:t> </a:t>
            </a:r>
            <a:r>
              <a:rPr lang="de-DE" dirty="0" err="1"/>
              <a:t>is</a:t>
            </a:r>
            <a:r>
              <a:rPr lang="de-DE" dirty="0"/>
              <a:t> </a:t>
            </a:r>
            <a:r>
              <a:rPr lang="de-DE" dirty="0" err="1"/>
              <a:t>played</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26</a:t>
            </a:fld>
            <a:endParaRPr lang="de-DE"/>
          </a:p>
        </p:txBody>
      </p:sp>
    </p:spTree>
    <p:extLst>
      <p:ext uri="{BB962C8B-B14F-4D97-AF65-F5344CB8AC3E}">
        <p14:creationId xmlns:p14="http://schemas.microsoft.com/office/powerpoint/2010/main" val="202149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The </a:t>
            </a:r>
            <a:r>
              <a:rPr lang="de-DE" dirty="0" err="1"/>
              <a:t>prototyping</a:t>
            </a:r>
            <a:r>
              <a:rPr lang="de-DE" dirty="0"/>
              <a:t> </a:t>
            </a:r>
            <a:r>
              <a:rPr lang="de-DE" dirty="0" err="1"/>
              <a:t>sessions</a:t>
            </a:r>
            <a:r>
              <a:rPr lang="de-DE" dirty="0"/>
              <a:t> </a:t>
            </a:r>
            <a:r>
              <a:rPr lang="de-DE" dirty="0" err="1"/>
              <a:t>should</a:t>
            </a:r>
            <a:r>
              <a:rPr lang="de-DE" dirty="0"/>
              <a:t> not </a:t>
            </a:r>
            <a:r>
              <a:rPr lang="de-DE" dirty="0" err="1"/>
              <a:t>require</a:t>
            </a:r>
            <a:r>
              <a:rPr lang="de-DE" dirty="0"/>
              <a:t> </a:t>
            </a:r>
            <a:r>
              <a:rPr lang="de-DE" dirty="0" err="1"/>
              <a:t>any</a:t>
            </a:r>
            <a:r>
              <a:rPr lang="de-DE" dirty="0"/>
              <a:t> </a:t>
            </a:r>
            <a:r>
              <a:rPr lang="de-DE" dirty="0" err="1"/>
              <a:t>slides</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this</a:t>
            </a:r>
            <a:r>
              <a:rPr lang="de-DE" dirty="0"/>
              <a:t> </a:t>
            </a:r>
            <a:r>
              <a:rPr lang="de-DE" dirty="0" err="1"/>
              <a:t>slide</a:t>
            </a:r>
            <a:r>
              <a:rPr lang="de-DE" dirty="0"/>
              <a:t> </a:t>
            </a:r>
            <a:r>
              <a:rPr lang="de-DE" dirty="0" err="1"/>
              <a:t>for</a:t>
            </a:r>
            <a:r>
              <a:rPr lang="de-DE" dirty="0"/>
              <a:t> pure </a:t>
            </a:r>
            <a:r>
              <a:rPr lang="de-DE" dirty="0" err="1"/>
              <a:t>illustration</a:t>
            </a:r>
            <a:r>
              <a:rPr lang="de-DE" dirty="0"/>
              <a:t> </a:t>
            </a:r>
            <a:r>
              <a:rPr lang="de-DE" dirty="0" err="1"/>
              <a:t>purposes</a:t>
            </a:r>
            <a:r>
              <a:rPr lang="de-DE" dirty="0"/>
              <a:t> e.g. </a:t>
            </a:r>
            <a:r>
              <a:rPr lang="de-DE" dirty="0" err="1"/>
              <a:t>while</a:t>
            </a:r>
            <a:r>
              <a:rPr lang="de-DE" dirty="0"/>
              <a:t> </a:t>
            </a:r>
            <a:r>
              <a:rPr lang="de-DE" dirty="0" err="1"/>
              <a:t>music</a:t>
            </a:r>
            <a:r>
              <a:rPr lang="de-DE" dirty="0"/>
              <a:t> </a:t>
            </a:r>
            <a:r>
              <a:rPr lang="de-DE" dirty="0" err="1"/>
              <a:t>is</a:t>
            </a:r>
            <a:r>
              <a:rPr lang="de-DE" dirty="0"/>
              <a:t> </a:t>
            </a:r>
            <a:r>
              <a:rPr lang="de-DE" dirty="0" err="1"/>
              <a:t>played</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27</a:t>
            </a:fld>
            <a:endParaRPr lang="de-DE"/>
          </a:p>
        </p:txBody>
      </p:sp>
    </p:spTree>
    <p:extLst>
      <p:ext uri="{BB962C8B-B14F-4D97-AF65-F5344CB8AC3E}">
        <p14:creationId xmlns:p14="http://schemas.microsoft.com/office/powerpoint/2010/main" val="414472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This </a:t>
            </a:r>
            <a:r>
              <a:rPr lang="de-DE" dirty="0" err="1"/>
              <a:t>chapter</a:t>
            </a:r>
            <a:r>
              <a:rPr lang="de-DE" dirty="0"/>
              <a:t> </a:t>
            </a:r>
            <a:r>
              <a:rPr lang="de-DE" dirty="0" err="1"/>
              <a:t>can</a:t>
            </a:r>
            <a:r>
              <a:rPr lang="de-DE" dirty="0"/>
              <a:t> </a:t>
            </a:r>
            <a:r>
              <a:rPr lang="de-DE" dirty="0" err="1"/>
              <a:t>be</a:t>
            </a:r>
            <a:r>
              <a:rPr lang="de-DE" dirty="0"/>
              <a:t> </a:t>
            </a:r>
            <a:r>
              <a:rPr lang="de-DE" dirty="0" err="1"/>
              <a:t>extended</a:t>
            </a:r>
            <a:r>
              <a:rPr lang="de-DE" dirty="0"/>
              <a:t> </a:t>
            </a:r>
            <a:r>
              <a:rPr lang="de-DE" dirty="0" err="1"/>
              <a:t>with</a:t>
            </a:r>
            <a:r>
              <a:rPr lang="de-DE" dirty="0"/>
              <a:t> own </a:t>
            </a:r>
            <a:r>
              <a:rPr lang="de-DE" dirty="0" err="1"/>
              <a:t>slides</a:t>
            </a:r>
            <a:r>
              <a:rPr lang="de-DE" dirty="0"/>
              <a:t> </a:t>
            </a:r>
            <a:r>
              <a:rPr lang="de-DE" dirty="0" err="1"/>
              <a:t>as</a:t>
            </a:r>
            <a:r>
              <a:rPr lang="de-DE" dirty="0"/>
              <a:t> </a:t>
            </a:r>
            <a:r>
              <a:rPr lang="de-DE" dirty="0" err="1"/>
              <a:t>much</a:t>
            </a:r>
            <a:r>
              <a:rPr lang="de-DE" dirty="0"/>
              <a:t> </a:t>
            </a:r>
            <a:r>
              <a:rPr lang="de-DE" dirty="0" err="1"/>
              <a:t>as</a:t>
            </a:r>
            <a:r>
              <a:rPr lang="de-DE" dirty="0"/>
              <a:t> </a:t>
            </a:r>
            <a:r>
              <a:rPr lang="de-DE" dirty="0" err="1"/>
              <a:t>appropriate</a:t>
            </a:r>
            <a:r>
              <a:rPr lang="de-DE" dirty="0"/>
              <a:t> </a:t>
            </a:r>
            <a:r>
              <a:rPr lang="de-DE" dirty="0" err="1"/>
              <a:t>for</a:t>
            </a:r>
            <a:r>
              <a:rPr lang="de-DE" dirty="0"/>
              <a:t> </a:t>
            </a:r>
            <a:r>
              <a:rPr lang="de-DE" dirty="0" err="1"/>
              <a:t>the</a:t>
            </a:r>
            <a:r>
              <a:rPr lang="de-DE" dirty="0"/>
              <a:t> </a:t>
            </a:r>
            <a:r>
              <a:rPr lang="de-DE" dirty="0" err="1"/>
              <a:t>amount</a:t>
            </a:r>
            <a:r>
              <a:rPr lang="de-DE" dirty="0"/>
              <a:t> </a:t>
            </a:r>
            <a:r>
              <a:rPr lang="de-DE" dirty="0" err="1"/>
              <a:t>of</a:t>
            </a:r>
            <a:r>
              <a:rPr lang="de-DE" dirty="0"/>
              <a:t> time </a:t>
            </a:r>
            <a:r>
              <a:rPr lang="de-DE" dirty="0" err="1"/>
              <a:t>that</a:t>
            </a:r>
            <a:r>
              <a:rPr lang="de-DE" dirty="0"/>
              <a:t> </a:t>
            </a:r>
            <a:r>
              <a:rPr lang="de-DE" dirty="0" err="1"/>
              <a:t>is</a:t>
            </a:r>
            <a:r>
              <a:rPr lang="de-DE" dirty="0"/>
              <a:t> </a:t>
            </a:r>
            <a:r>
              <a:rPr lang="de-DE" dirty="0" err="1"/>
              <a:t>set</a:t>
            </a:r>
            <a:r>
              <a:rPr lang="de-DE" dirty="0"/>
              <a:t> </a:t>
            </a:r>
            <a:r>
              <a:rPr lang="de-DE" dirty="0" err="1"/>
              <a:t>aside</a:t>
            </a:r>
            <a:r>
              <a:rPr lang="de-DE" dirty="0"/>
              <a:t> </a:t>
            </a:r>
            <a:r>
              <a:rPr lang="de-DE" dirty="0" err="1"/>
              <a:t>to</a:t>
            </a:r>
            <a:r>
              <a:rPr lang="de-DE" dirty="0"/>
              <a:t> </a:t>
            </a:r>
            <a:r>
              <a:rPr lang="de-DE" dirty="0" err="1"/>
              <a:t>talk</a:t>
            </a:r>
            <a:r>
              <a:rPr lang="de-DE" dirty="0"/>
              <a:t> </a:t>
            </a:r>
            <a:r>
              <a:rPr lang="de-DE" dirty="0" err="1"/>
              <a:t>about</a:t>
            </a:r>
            <a:r>
              <a:rPr lang="de-DE" dirty="0"/>
              <a:t> </a:t>
            </a:r>
            <a:r>
              <a:rPr lang="de-DE" dirty="0" err="1"/>
              <a:t>general</a:t>
            </a:r>
            <a:r>
              <a:rPr lang="de-DE" dirty="0"/>
              <a:t> </a:t>
            </a:r>
            <a:r>
              <a:rPr lang="de-DE" dirty="0" err="1"/>
              <a:t>business</a:t>
            </a:r>
            <a:r>
              <a:rPr lang="de-DE" dirty="0"/>
              <a:t> </a:t>
            </a:r>
            <a:r>
              <a:rPr lang="de-DE" dirty="0" err="1"/>
              <a:t>aspects</a:t>
            </a:r>
            <a:r>
              <a:rPr lang="de-DE" dirty="0"/>
              <a:t>. The </a:t>
            </a:r>
            <a:r>
              <a:rPr lang="de-DE" dirty="0" err="1"/>
              <a:t>slides</a:t>
            </a:r>
            <a:r>
              <a:rPr lang="de-DE" dirty="0"/>
              <a:t> </a:t>
            </a:r>
            <a:r>
              <a:rPr lang="de-DE" dirty="0" err="1"/>
              <a:t>here</a:t>
            </a:r>
            <a:r>
              <a:rPr lang="de-DE" dirty="0"/>
              <a:t> </a:t>
            </a:r>
            <a:r>
              <a:rPr lang="de-DE" dirty="0" err="1"/>
              <a:t>provide</a:t>
            </a:r>
            <a:r>
              <a:rPr lang="de-DE" dirty="0"/>
              <a:t> </a:t>
            </a:r>
            <a:r>
              <a:rPr lang="de-DE" dirty="0" err="1"/>
              <a:t>insights</a:t>
            </a:r>
            <a:r>
              <a:rPr lang="de-DE" dirty="0"/>
              <a:t> </a:t>
            </a:r>
            <a:r>
              <a:rPr lang="de-DE" dirty="0" err="1"/>
              <a:t>into</a:t>
            </a:r>
            <a:r>
              <a:rPr lang="de-DE" dirty="0"/>
              <a:t> </a:t>
            </a:r>
            <a:r>
              <a:rPr lang="de-DE" dirty="0" err="1"/>
              <a:t>topics</a:t>
            </a:r>
            <a:r>
              <a:rPr lang="de-DE" dirty="0"/>
              <a:t> </a:t>
            </a:r>
            <a:r>
              <a:rPr lang="de-DE" dirty="0" err="1"/>
              <a:t>that</a:t>
            </a:r>
            <a:r>
              <a:rPr lang="de-DE" dirty="0"/>
              <a:t> </a:t>
            </a:r>
            <a:r>
              <a:rPr lang="de-DE" dirty="0" err="1"/>
              <a:t>are</a:t>
            </a:r>
            <a:r>
              <a:rPr lang="de-DE" dirty="0"/>
              <a:t> </a:t>
            </a:r>
            <a:r>
              <a:rPr lang="de-DE" dirty="0" err="1"/>
              <a:t>generally</a:t>
            </a:r>
            <a:r>
              <a:rPr lang="de-DE" dirty="0"/>
              <a:t> not </a:t>
            </a:r>
            <a:r>
              <a:rPr lang="de-DE" dirty="0" err="1"/>
              <a:t>covered</a:t>
            </a:r>
            <a:r>
              <a:rPr lang="de-DE" dirty="0"/>
              <a:t> in classic </a:t>
            </a:r>
            <a:r>
              <a:rPr lang="de-DE" dirty="0" err="1"/>
              <a:t>entrepreneurship</a:t>
            </a:r>
            <a:r>
              <a:rPr lang="de-DE" dirty="0"/>
              <a:t> </a:t>
            </a:r>
            <a:r>
              <a:rPr lang="de-DE" dirty="0" err="1"/>
              <a:t>courses</a:t>
            </a:r>
            <a:r>
              <a:rPr lang="de-DE" dirty="0"/>
              <a:t>, such </a:t>
            </a:r>
            <a:r>
              <a:rPr lang="de-DE" dirty="0" err="1"/>
              <a:t>as</a:t>
            </a:r>
            <a:r>
              <a:rPr lang="de-DE" dirty="0"/>
              <a:t> </a:t>
            </a:r>
            <a:r>
              <a:rPr lang="de-DE" dirty="0" err="1"/>
              <a:t>co</a:t>
            </a:r>
            <a:r>
              <a:rPr lang="de-DE" dirty="0"/>
              <a:t>-operatives </a:t>
            </a:r>
            <a:r>
              <a:rPr lang="de-DE" dirty="0" err="1"/>
              <a:t>as</a:t>
            </a:r>
            <a:r>
              <a:rPr lang="de-DE" dirty="0"/>
              <a:t> a form </a:t>
            </a:r>
            <a:r>
              <a:rPr lang="de-DE" dirty="0" err="1"/>
              <a:t>of</a:t>
            </a:r>
            <a:r>
              <a:rPr lang="de-DE" dirty="0"/>
              <a:t> </a:t>
            </a:r>
            <a:r>
              <a:rPr lang="de-DE" dirty="0" err="1"/>
              <a:t>business</a:t>
            </a:r>
            <a:r>
              <a:rPr lang="de-DE" dirty="0"/>
              <a:t>.</a:t>
            </a:r>
          </a:p>
          <a:p>
            <a:endParaRPr lang="de-DE" dirty="0"/>
          </a:p>
          <a:p>
            <a:r>
              <a:rPr lang="de-DE" dirty="0"/>
              <a:t>Watch </a:t>
            </a:r>
            <a:r>
              <a:rPr lang="de-DE" dirty="0" err="1"/>
              <a:t>the</a:t>
            </a:r>
            <a:r>
              <a:rPr lang="de-DE" dirty="0"/>
              <a:t> </a:t>
            </a:r>
            <a:r>
              <a:rPr lang="de-DE" dirty="0" err="1"/>
              <a:t>video</a:t>
            </a:r>
            <a:r>
              <a:rPr lang="de-DE" dirty="0"/>
              <a:t> </a:t>
            </a:r>
            <a:r>
              <a:rPr lang="de-DE" dirty="0" err="1"/>
              <a:t>together</a:t>
            </a:r>
            <a:r>
              <a:rPr lang="de-DE" dirty="0"/>
              <a:t> </a:t>
            </a:r>
            <a:r>
              <a:rPr lang="de-DE" dirty="0" err="1"/>
              <a:t>with</a:t>
            </a:r>
            <a:r>
              <a:rPr lang="de-DE" dirty="0"/>
              <a:t> </a:t>
            </a:r>
            <a:r>
              <a:rPr lang="de-DE" dirty="0" err="1"/>
              <a:t>the</a:t>
            </a:r>
            <a:r>
              <a:rPr lang="de-DE" dirty="0"/>
              <a:t> </a:t>
            </a:r>
            <a:r>
              <a:rPr lang="de-DE" dirty="0" err="1"/>
              <a:t>students</a:t>
            </a:r>
            <a:r>
              <a:rPr lang="de-DE" dirty="0"/>
              <a:t> and </a:t>
            </a:r>
            <a:r>
              <a:rPr lang="de-DE" dirty="0" err="1"/>
              <a:t>discuss</a:t>
            </a:r>
            <a:r>
              <a:rPr lang="de-DE" dirty="0"/>
              <a:t> </a:t>
            </a:r>
            <a:r>
              <a:rPr lang="de-DE" dirty="0" err="1"/>
              <a:t>the</a:t>
            </a:r>
            <a:r>
              <a:rPr lang="de-DE" dirty="0"/>
              <a:t> </a:t>
            </a:r>
            <a:r>
              <a:rPr lang="de-DE" dirty="0" err="1"/>
              <a:t>main</a:t>
            </a:r>
            <a:r>
              <a:rPr lang="de-DE" dirty="0"/>
              <a:t> </a:t>
            </a:r>
            <a:r>
              <a:rPr lang="de-DE" dirty="0" err="1"/>
              <a:t>characteristics</a:t>
            </a:r>
            <a:r>
              <a:rPr lang="de-DE" dirty="0"/>
              <a:t> </a:t>
            </a:r>
            <a:r>
              <a:rPr lang="de-DE" dirty="0" err="1"/>
              <a:t>of</a:t>
            </a:r>
            <a:r>
              <a:rPr lang="de-DE" dirty="0"/>
              <a:t> a </a:t>
            </a:r>
            <a:r>
              <a:rPr lang="de-DE" dirty="0" err="1"/>
              <a:t>co-op</a:t>
            </a:r>
            <a:r>
              <a:rPr lang="de-DE" dirty="0"/>
              <a:t> </a:t>
            </a:r>
            <a:r>
              <a:rPr lang="de-DE" dirty="0" err="1"/>
              <a:t>as</a:t>
            </a:r>
            <a:r>
              <a:rPr lang="de-DE" dirty="0"/>
              <a:t> </a:t>
            </a:r>
            <a:r>
              <a:rPr lang="de-DE" dirty="0" err="1"/>
              <a:t>well</a:t>
            </a:r>
            <a:r>
              <a:rPr lang="de-DE" dirty="0"/>
              <a:t> </a:t>
            </a:r>
            <a:r>
              <a:rPr lang="de-DE" dirty="0" err="1"/>
              <a:t>as</a:t>
            </a:r>
            <a:r>
              <a:rPr lang="de-DE" dirty="0"/>
              <a:t> </a:t>
            </a:r>
            <a:r>
              <a:rPr lang="de-DE" dirty="0" err="1"/>
              <a:t>the</a:t>
            </a:r>
            <a:r>
              <a:rPr lang="de-DE" dirty="0"/>
              <a:t> </a:t>
            </a:r>
            <a:r>
              <a:rPr lang="de-DE" dirty="0" err="1"/>
              <a:t>advantages</a:t>
            </a:r>
            <a:r>
              <a:rPr lang="de-DE" dirty="0"/>
              <a:t> and </a:t>
            </a:r>
            <a:r>
              <a:rPr lang="de-DE" dirty="0" err="1"/>
              <a:t>disadvantages</a:t>
            </a:r>
            <a:r>
              <a:rPr lang="de-DE" dirty="0"/>
              <a: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29</a:t>
            </a:fld>
            <a:endParaRPr lang="de-DE"/>
          </a:p>
        </p:txBody>
      </p:sp>
    </p:spTree>
    <p:extLst>
      <p:ext uri="{BB962C8B-B14F-4D97-AF65-F5344CB8AC3E}">
        <p14:creationId xmlns:p14="http://schemas.microsoft.com/office/powerpoint/2010/main" val="2616565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err="1"/>
              <a:t>Some</a:t>
            </a:r>
            <a:r>
              <a:rPr lang="de-DE" dirty="0"/>
              <a:t> </a:t>
            </a:r>
            <a:r>
              <a:rPr lang="de-DE" dirty="0" err="1"/>
              <a:t>core</a:t>
            </a:r>
            <a:r>
              <a:rPr lang="de-DE" dirty="0"/>
              <a:t> </a:t>
            </a:r>
            <a:r>
              <a:rPr lang="de-DE" dirty="0" err="1"/>
              <a:t>aspects</a:t>
            </a:r>
            <a:r>
              <a:rPr lang="de-DE" dirty="0"/>
              <a:t> </a:t>
            </a:r>
            <a:r>
              <a:rPr lang="de-DE" dirty="0" err="1"/>
              <a:t>that</a:t>
            </a:r>
            <a:r>
              <a:rPr lang="de-DE" dirty="0"/>
              <a:t> </a:t>
            </a:r>
            <a:r>
              <a:rPr lang="de-DE" dirty="0" err="1"/>
              <a:t>should</a:t>
            </a:r>
            <a:r>
              <a:rPr lang="de-DE" dirty="0"/>
              <a:t> </a:t>
            </a:r>
            <a:r>
              <a:rPr lang="de-DE" dirty="0" err="1"/>
              <a:t>have</a:t>
            </a:r>
            <a:r>
              <a:rPr lang="de-DE" dirty="0"/>
              <a:t> </a:t>
            </a:r>
            <a:r>
              <a:rPr lang="de-DE" dirty="0" err="1"/>
              <a:t>been</a:t>
            </a:r>
            <a:r>
              <a:rPr lang="de-DE" dirty="0"/>
              <a:t> </a:t>
            </a:r>
            <a:r>
              <a:rPr lang="de-DE" dirty="0" err="1"/>
              <a:t>mentioned</a:t>
            </a:r>
            <a:r>
              <a:rPr lang="de-DE" dirty="0"/>
              <a:t> </a:t>
            </a:r>
            <a:r>
              <a:rPr lang="de-DE" dirty="0" err="1"/>
              <a:t>during</a:t>
            </a:r>
            <a:r>
              <a:rPr lang="de-DE" dirty="0"/>
              <a:t> </a:t>
            </a:r>
            <a:r>
              <a:rPr lang="de-DE" dirty="0" err="1"/>
              <a:t>the</a:t>
            </a:r>
            <a:r>
              <a:rPr lang="de-DE" dirty="0"/>
              <a:t> </a:t>
            </a:r>
            <a:r>
              <a:rPr lang="de-DE" dirty="0" err="1"/>
              <a:t>discussion</a:t>
            </a:r>
            <a:r>
              <a:rPr lang="de-DE" dirty="0"/>
              <a:t> (</a:t>
            </a:r>
            <a:r>
              <a:rPr lang="de-DE" dirty="0" err="1"/>
              <a:t>previous</a:t>
            </a:r>
            <a:r>
              <a:rPr lang="de-DE" dirty="0"/>
              <a:t> </a:t>
            </a:r>
            <a:r>
              <a:rPr lang="de-DE" dirty="0" err="1"/>
              <a:t>slide</a:t>
            </a:r>
            <a:r>
              <a:rPr lang="de-DE" dirty="0"/>
              <a:t>) – </a:t>
            </a:r>
            <a:r>
              <a:rPr lang="de-DE" dirty="0" err="1"/>
              <a:t>can</a:t>
            </a:r>
            <a:r>
              <a:rPr lang="de-DE" dirty="0"/>
              <a:t> </a:t>
            </a:r>
            <a:r>
              <a:rPr lang="de-DE" dirty="0" err="1"/>
              <a:t>be</a:t>
            </a:r>
            <a:r>
              <a:rPr lang="de-DE" dirty="0"/>
              <a:t> </a:t>
            </a:r>
            <a:r>
              <a:rPr lang="de-DE" dirty="0" err="1"/>
              <a:t>used</a:t>
            </a:r>
            <a:r>
              <a:rPr lang="de-DE" dirty="0"/>
              <a:t> </a:t>
            </a:r>
            <a:r>
              <a:rPr lang="de-DE" dirty="0" err="1"/>
              <a:t>as</a:t>
            </a:r>
            <a:r>
              <a:rPr lang="de-DE" dirty="0"/>
              <a:t> a </a:t>
            </a:r>
            <a:r>
              <a:rPr lang="de-DE" dirty="0" err="1"/>
              <a:t>summary</a:t>
            </a:r>
            <a:r>
              <a:rPr lang="de-DE" dirty="0"/>
              <a:t> </a:t>
            </a:r>
            <a:r>
              <a:rPr lang="de-DE" dirty="0" err="1"/>
              <a:t>slide</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30</a:t>
            </a:fld>
            <a:endParaRPr lang="de-DE"/>
          </a:p>
        </p:txBody>
      </p:sp>
    </p:spTree>
    <p:extLst>
      <p:ext uri="{BB962C8B-B14F-4D97-AF65-F5344CB8AC3E}">
        <p14:creationId xmlns:p14="http://schemas.microsoft.com/office/powerpoint/2010/main" val="151653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err="1"/>
              <a:t>Some</a:t>
            </a:r>
            <a:r>
              <a:rPr lang="de-DE" dirty="0"/>
              <a:t> </a:t>
            </a:r>
            <a:r>
              <a:rPr lang="de-DE" dirty="0" err="1"/>
              <a:t>core</a:t>
            </a:r>
            <a:r>
              <a:rPr lang="de-DE" dirty="0"/>
              <a:t> </a:t>
            </a:r>
            <a:r>
              <a:rPr lang="de-DE" dirty="0" err="1"/>
              <a:t>aspects</a:t>
            </a:r>
            <a:r>
              <a:rPr lang="de-DE" dirty="0"/>
              <a:t> </a:t>
            </a:r>
            <a:r>
              <a:rPr lang="de-DE" dirty="0" err="1"/>
              <a:t>that</a:t>
            </a:r>
            <a:r>
              <a:rPr lang="de-DE" dirty="0"/>
              <a:t> </a:t>
            </a:r>
            <a:r>
              <a:rPr lang="de-DE" dirty="0" err="1"/>
              <a:t>should</a:t>
            </a:r>
            <a:r>
              <a:rPr lang="de-DE" dirty="0"/>
              <a:t> </a:t>
            </a:r>
            <a:r>
              <a:rPr lang="de-DE" dirty="0" err="1"/>
              <a:t>have</a:t>
            </a:r>
            <a:r>
              <a:rPr lang="de-DE" dirty="0"/>
              <a:t> </a:t>
            </a:r>
            <a:r>
              <a:rPr lang="de-DE" dirty="0" err="1"/>
              <a:t>been</a:t>
            </a:r>
            <a:r>
              <a:rPr lang="de-DE" dirty="0"/>
              <a:t> </a:t>
            </a:r>
            <a:r>
              <a:rPr lang="de-DE" dirty="0" err="1"/>
              <a:t>mentioned</a:t>
            </a:r>
            <a:r>
              <a:rPr lang="de-DE" dirty="0"/>
              <a:t> </a:t>
            </a:r>
            <a:r>
              <a:rPr lang="de-DE" dirty="0" err="1"/>
              <a:t>during</a:t>
            </a:r>
            <a:r>
              <a:rPr lang="de-DE" dirty="0"/>
              <a:t> </a:t>
            </a:r>
            <a:r>
              <a:rPr lang="de-DE" dirty="0" err="1"/>
              <a:t>the</a:t>
            </a:r>
            <a:r>
              <a:rPr lang="de-DE" dirty="0"/>
              <a:t> </a:t>
            </a:r>
            <a:r>
              <a:rPr lang="de-DE" dirty="0" err="1"/>
              <a:t>discussion</a:t>
            </a:r>
            <a:r>
              <a:rPr lang="de-DE" dirty="0"/>
              <a:t> (</a:t>
            </a:r>
            <a:r>
              <a:rPr lang="de-DE" dirty="0" err="1"/>
              <a:t>previous</a:t>
            </a:r>
            <a:r>
              <a:rPr lang="de-DE" dirty="0"/>
              <a:t> </a:t>
            </a:r>
            <a:r>
              <a:rPr lang="de-DE" dirty="0" err="1"/>
              <a:t>slides</a:t>
            </a:r>
            <a:r>
              <a:rPr lang="de-DE" dirty="0"/>
              <a:t>) – </a:t>
            </a:r>
            <a:r>
              <a:rPr lang="de-DE" dirty="0" err="1"/>
              <a:t>can</a:t>
            </a:r>
            <a:r>
              <a:rPr lang="de-DE" dirty="0"/>
              <a:t> </a:t>
            </a:r>
            <a:r>
              <a:rPr lang="de-DE" dirty="0" err="1"/>
              <a:t>be</a:t>
            </a:r>
            <a:r>
              <a:rPr lang="de-DE" dirty="0"/>
              <a:t> </a:t>
            </a:r>
            <a:r>
              <a:rPr lang="de-DE" dirty="0" err="1"/>
              <a:t>used</a:t>
            </a:r>
            <a:r>
              <a:rPr lang="de-DE" dirty="0"/>
              <a:t> </a:t>
            </a:r>
            <a:r>
              <a:rPr lang="de-DE" dirty="0" err="1"/>
              <a:t>as</a:t>
            </a:r>
            <a:r>
              <a:rPr lang="de-DE" dirty="0"/>
              <a:t> a </a:t>
            </a:r>
            <a:r>
              <a:rPr lang="de-DE" dirty="0" err="1"/>
              <a:t>summary</a:t>
            </a:r>
            <a:r>
              <a:rPr lang="de-DE" dirty="0"/>
              <a:t> </a:t>
            </a:r>
            <a:r>
              <a:rPr lang="de-DE" dirty="0" err="1"/>
              <a:t>slide</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31</a:t>
            </a:fld>
            <a:endParaRPr lang="de-DE"/>
          </a:p>
        </p:txBody>
      </p:sp>
    </p:spTree>
    <p:extLst>
      <p:ext uri="{BB962C8B-B14F-4D97-AF65-F5344CB8AC3E}">
        <p14:creationId xmlns:p14="http://schemas.microsoft.com/office/powerpoint/2010/main" val="1630600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As a </a:t>
            </a:r>
            <a:r>
              <a:rPr lang="de-DE" dirty="0" err="1"/>
              <a:t>case</a:t>
            </a:r>
            <a:r>
              <a:rPr lang="de-DE" dirty="0"/>
              <a:t> </a:t>
            </a:r>
            <a:r>
              <a:rPr lang="de-DE" dirty="0" err="1"/>
              <a:t>study</a:t>
            </a:r>
            <a:r>
              <a:rPr lang="de-DE" dirty="0"/>
              <a:t> </a:t>
            </a:r>
            <a:r>
              <a:rPr lang="de-DE" dirty="0" err="1"/>
              <a:t>explain</a:t>
            </a:r>
            <a:r>
              <a:rPr lang="de-DE" dirty="0"/>
              <a:t> </a:t>
            </a:r>
            <a:r>
              <a:rPr lang="de-DE" dirty="0" err="1"/>
              <a:t>the</a:t>
            </a:r>
            <a:r>
              <a:rPr lang="de-DE" dirty="0"/>
              <a:t> </a:t>
            </a:r>
            <a:r>
              <a:rPr lang="de-DE" dirty="0" err="1"/>
              <a:t>discussed</a:t>
            </a:r>
            <a:r>
              <a:rPr lang="de-DE" dirty="0"/>
              <a:t> </a:t>
            </a:r>
            <a:r>
              <a:rPr lang="de-DE" dirty="0" err="1"/>
              <a:t>aspects</a:t>
            </a:r>
            <a:r>
              <a:rPr lang="de-DE" dirty="0"/>
              <a:t> </a:t>
            </a:r>
            <a:r>
              <a:rPr lang="de-DE" dirty="0" err="1"/>
              <a:t>with</a:t>
            </a:r>
            <a:r>
              <a:rPr lang="de-DE" dirty="0"/>
              <a:t> </a:t>
            </a:r>
            <a:r>
              <a:rPr lang="de-DE" dirty="0" err="1"/>
              <a:t>the</a:t>
            </a:r>
            <a:r>
              <a:rPr lang="de-DE" dirty="0"/>
              <a:t> </a:t>
            </a:r>
            <a:r>
              <a:rPr lang="de-DE" dirty="0" err="1"/>
              <a:t>example</a:t>
            </a:r>
            <a:r>
              <a:rPr lang="de-DE" dirty="0"/>
              <a:t> </a:t>
            </a:r>
            <a:r>
              <a:rPr lang="de-DE" dirty="0" err="1"/>
              <a:t>of</a:t>
            </a:r>
            <a:r>
              <a:rPr lang="de-DE" dirty="0"/>
              <a:t> REI and </a:t>
            </a:r>
            <a:r>
              <a:rPr lang="de-DE" dirty="0" err="1"/>
              <a:t>this</a:t>
            </a:r>
            <a:r>
              <a:rPr lang="de-DE" dirty="0"/>
              <a:t> </a:t>
            </a:r>
            <a:r>
              <a:rPr lang="de-DE" dirty="0" err="1"/>
              <a:t>video</a:t>
            </a:r>
            <a:r>
              <a:rPr lang="de-DE" dirty="0"/>
              <a:t> https://www.youtube.com/watch?v=JTnXmdXfdf4&amp;t=83s</a:t>
            </a:r>
          </a:p>
        </p:txBody>
      </p:sp>
      <p:sp>
        <p:nvSpPr>
          <p:cNvPr id="4" name="Foliennummernplatzhalter 3"/>
          <p:cNvSpPr>
            <a:spLocks noGrp="1"/>
          </p:cNvSpPr>
          <p:nvPr>
            <p:ph type="sldNum" sz="quarter" idx="5"/>
          </p:nvPr>
        </p:nvSpPr>
        <p:spPr/>
        <p:txBody>
          <a:bodyPr/>
          <a:lstStyle/>
          <a:p>
            <a:fld id="{30C2BE08-7476-4428-A5DE-03C33B3CABCF}" type="slidenum">
              <a:rPr lang="de-DE" smtClean="0"/>
              <a:t>32</a:t>
            </a:fld>
            <a:endParaRPr lang="de-DE"/>
          </a:p>
        </p:txBody>
      </p:sp>
    </p:spTree>
    <p:extLst>
      <p:ext uri="{BB962C8B-B14F-4D97-AF65-F5344CB8AC3E}">
        <p14:creationId xmlns:p14="http://schemas.microsoft.com/office/powerpoint/2010/main" val="2735314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As a second aspect apart from ownership structure financing models could be discussed in class. All aspects should be covered with a special focus on responsible financing methods.</a:t>
            </a:r>
          </a:p>
        </p:txBody>
      </p:sp>
      <p:sp>
        <p:nvSpPr>
          <p:cNvPr id="4" name="Foliennummernplatzhalter 3"/>
          <p:cNvSpPr>
            <a:spLocks noGrp="1"/>
          </p:cNvSpPr>
          <p:nvPr>
            <p:ph type="sldNum" sz="quarter" idx="5"/>
          </p:nvPr>
        </p:nvSpPr>
        <p:spPr/>
        <p:txBody>
          <a:bodyPr/>
          <a:lstStyle/>
          <a:p>
            <a:fld id="{30C2BE08-7476-4428-A5DE-03C33B3CABCF}" type="slidenum">
              <a:rPr lang="de-DE" smtClean="0"/>
              <a:t>33</a:t>
            </a:fld>
            <a:endParaRPr lang="de-DE"/>
          </a:p>
        </p:txBody>
      </p:sp>
    </p:spTree>
    <p:extLst>
      <p:ext uri="{BB962C8B-B14F-4D97-AF65-F5344CB8AC3E}">
        <p14:creationId xmlns:p14="http://schemas.microsoft.com/office/powerpoint/2010/main" val="2384167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Ask </a:t>
            </a:r>
            <a:r>
              <a:rPr lang="de-DE" dirty="0" err="1"/>
              <a:t>students</a:t>
            </a:r>
            <a:r>
              <a:rPr lang="de-DE" dirty="0"/>
              <a:t> </a:t>
            </a:r>
            <a:r>
              <a:rPr lang="de-DE" dirty="0" err="1"/>
              <a:t>to</a:t>
            </a:r>
            <a:r>
              <a:rPr lang="de-DE" dirty="0"/>
              <a:t> </a:t>
            </a:r>
            <a:r>
              <a:rPr lang="de-DE" dirty="0" err="1"/>
              <a:t>evaluate</a:t>
            </a:r>
            <a:r>
              <a:rPr lang="de-DE" dirty="0"/>
              <a:t> </a:t>
            </a:r>
            <a:r>
              <a:rPr lang="de-DE" dirty="0" err="1"/>
              <a:t>these</a:t>
            </a:r>
            <a:r>
              <a:rPr lang="de-DE" dirty="0"/>
              <a:t> </a:t>
            </a:r>
            <a:r>
              <a:rPr lang="de-DE" dirty="0" err="1"/>
              <a:t>impact</a:t>
            </a:r>
            <a:r>
              <a:rPr lang="de-DE" dirty="0"/>
              <a:t> </a:t>
            </a:r>
            <a:r>
              <a:rPr lang="de-DE" dirty="0" err="1"/>
              <a:t>investors</a:t>
            </a:r>
            <a:r>
              <a:rPr lang="de-DE" dirty="0"/>
              <a:t> </a:t>
            </a:r>
            <a:r>
              <a:rPr lang="de-DE" dirty="0" err="1"/>
              <a:t>networks</a:t>
            </a:r>
            <a:r>
              <a:rPr lang="de-DE" dirty="0"/>
              <a:t> </a:t>
            </a:r>
            <a:r>
              <a:rPr lang="de-DE" dirty="0" err="1"/>
              <a:t>especially</a:t>
            </a:r>
            <a:r>
              <a:rPr lang="de-DE" dirty="0"/>
              <a:t> </a:t>
            </a:r>
            <a:r>
              <a:rPr lang="de-DE" dirty="0" err="1"/>
              <a:t>based</a:t>
            </a:r>
            <a:r>
              <a:rPr lang="de-DE" dirty="0"/>
              <a:t> on </a:t>
            </a:r>
            <a:r>
              <a:rPr lang="de-DE" dirty="0" err="1"/>
              <a:t>conscious</a:t>
            </a:r>
            <a:r>
              <a:rPr lang="de-DE" dirty="0"/>
              <a:t> </a:t>
            </a:r>
            <a:r>
              <a:rPr lang="de-DE" dirty="0" err="1"/>
              <a:t>business</a:t>
            </a:r>
            <a:r>
              <a:rPr lang="de-DE" dirty="0"/>
              <a:t> </a:t>
            </a:r>
            <a:r>
              <a:rPr lang="de-DE" dirty="0" err="1"/>
              <a:t>principles</a:t>
            </a:r>
            <a:r>
              <a:rPr lang="de-DE" dirty="0"/>
              <a:t>. </a:t>
            </a:r>
          </a:p>
        </p:txBody>
      </p:sp>
      <p:sp>
        <p:nvSpPr>
          <p:cNvPr id="4" name="Foliennummernplatzhalter 3"/>
          <p:cNvSpPr>
            <a:spLocks noGrp="1"/>
          </p:cNvSpPr>
          <p:nvPr>
            <p:ph type="sldNum" sz="quarter" idx="5"/>
          </p:nvPr>
        </p:nvSpPr>
        <p:spPr/>
        <p:txBody>
          <a:bodyPr/>
          <a:lstStyle/>
          <a:p>
            <a:fld id="{30C2BE08-7476-4428-A5DE-03C33B3CABCF}" type="slidenum">
              <a:rPr lang="de-DE" smtClean="0"/>
              <a:t>34</a:t>
            </a:fld>
            <a:endParaRPr lang="de-DE"/>
          </a:p>
        </p:txBody>
      </p:sp>
    </p:spTree>
    <p:extLst>
      <p:ext uri="{BB962C8B-B14F-4D97-AF65-F5344CB8AC3E}">
        <p14:creationId xmlns:p14="http://schemas.microsoft.com/office/powerpoint/2010/main" val="3124291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Ask </a:t>
            </a:r>
            <a:r>
              <a:rPr lang="de-DE" dirty="0" err="1"/>
              <a:t>students</a:t>
            </a:r>
            <a:r>
              <a:rPr lang="de-DE" dirty="0"/>
              <a:t> </a:t>
            </a:r>
            <a:r>
              <a:rPr lang="de-DE" dirty="0" err="1"/>
              <a:t>to</a:t>
            </a:r>
            <a:r>
              <a:rPr lang="de-DE" dirty="0"/>
              <a:t> </a:t>
            </a:r>
            <a:r>
              <a:rPr lang="de-DE" dirty="0" err="1"/>
              <a:t>evaluate</a:t>
            </a:r>
            <a:r>
              <a:rPr lang="de-DE" dirty="0"/>
              <a:t> </a:t>
            </a:r>
            <a:r>
              <a:rPr lang="de-DE" dirty="0" err="1"/>
              <a:t>these</a:t>
            </a:r>
            <a:r>
              <a:rPr lang="de-DE" dirty="0"/>
              <a:t> VCs </a:t>
            </a:r>
            <a:r>
              <a:rPr lang="de-DE" dirty="0" err="1"/>
              <a:t>especially</a:t>
            </a:r>
            <a:r>
              <a:rPr lang="de-DE" dirty="0"/>
              <a:t> </a:t>
            </a:r>
            <a:r>
              <a:rPr lang="de-DE" dirty="0" err="1"/>
              <a:t>based</a:t>
            </a:r>
            <a:r>
              <a:rPr lang="de-DE" dirty="0"/>
              <a:t> on </a:t>
            </a:r>
            <a:r>
              <a:rPr lang="de-DE" dirty="0" err="1"/>
              <a:t>conscious</a:t>
            </a:r>
            <a:r>
              <a:rPr lang="de-DE" dirty="0"/>
              <a:t> </a:t>
            </a:r>
            <a:r>
              <a:rPr lang="de-DE" dirty="0" err="1"/>
              <a:t>business</a:t>
            </a:r>
            <a:r>
              <a:rPr lang="de-DE" dirty="0"/>
              <a:t> </a:t>
            </a:r>
            <a:r>
              <a:rPr lang="de-DE" dirty="0" err="1"/>
              <a:t>principles</a:t>
            </a:r>
            <a:r>
              <a:rPr lang="de-DE" dirty="0"/>
              <a:t>. </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35</a:t>
            </a:fld>
            <a:endParaRPr lang="de-DE"/>
          </a:p>
        </p:txBody>
      </p:sp>
    </p:spTree>
    <p:extLst>
      <p:ext uri="{BB962C8B-B14F-4D97-AF65-F5344CB8AC3E}">
        <p14:creationId xmlns:p14="http://schemas.microsoft.com/office/powerpoint/2010/main" val="1684911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Use </a:t>
            </a:r>
            <a:r>
              <a:rPr lang="de-DE" dirty="0" err="1"/>
              <a:t>your</a:t>
            </a:r>
            <a:r>
              <a:rPr lang="de-DE" dirty="0"/>
              <a:t> </a:t>
            </a:r>
            <a:r>
              <a:rPr lang="de-DE" dirty="0" err="1"/>
              <a:t>general</a:t>
            </a:r>
            <a:r>
              <a:rPr lang="de-DE" dirty="0"/>
              <a:t> </a:t>
            </a:r>
            <a:r>
              <a:rPr lang="de-DE" dirty="0" err="1"/>
              <a:t>instructions</a:t>
            </a:r>
            <a:r>
              <a:rPr lang="de-DE" dirty="0"/>
              <a:t> </a:t>
            </a:r>
            <a:r>
              <a:rPr lang="de-DE" dirty="0" err="1"/>
              <a:t>for</a:t>
            </a:r>
            <a:r>
              <a:rPr lang="de-DE" dirty="0"/>
              <a:t> </a:t>
            </a:r>
            <a:r>
              <a:rPr lang="de-DE" dirty="0" err="1"/>
              <a:t>pitching</a:t>
            </a:r>
            <a:r>
              <a:rPr lang="de-DE" dirty="0"/>
              <a:t> a prototype. </a:t>
            </a:r>
            <a:r>
              <a:rPr lang="de-DE" dirty="0" err="1"/>
              <a:t>Make</a:t>
            </a:r>
            <a:r>
              <a:rPr lang="de-DE" dirty="0"/>
              <a:t> </a:t>
            </a:r>
            <a:r>
              <a:rPr lang="de-DE" dirty="0" err="1"/>
              <a:t>sure</a:t>
            </a:r>
            <a:r>
              <a:rPr lang="de-DE" dirty="0"/>
              <a:t> </a:t>
            </a:r>
            <a:r>
              <a:rPr lang="de-DE" dirty="0" err="1"/>
              <a:t>that</a:t>
            </a:r>
            <a:r>
              <a:rPr lang="de-DE" dirty="0"/>
              <a:t> </a:t>
            </a:r>
            <a:r>
              <a:rPr lang="de-DE" dirty="0" err="1"/>
              <a:t>students</a:t>
            </a:r>
            <a:r>
              <a:rPr lang="de-DE" dirty="0"/>
              <a:t> </a:t>
            </a:r>
            <a:r>
              <a:rPr lang="de-DE" dirty="0" err="1"/>
              <a:t>understand</a:t>
            </a:r>
            <a:r>
              <a:rPr lang="de-DE" dirty="0"/>
              <a:t> </a:t>
            </a:r>
            <a:r>
              <a:rPr lang="de-DE" dirty="0" err="1"/>
              <a:t>to</a:t>
            </a:r>
            <a:r>
              <a:rPr lang="de-DE" dirty="0"/>
              <a:t> </a:t>
            </a:r>
            <a:r>
              <a:rPr lang="de-DE" dirty="0" err="1"/>
              <a:t>particularly</a:t>
            </a:r>
            <a:r>
              <a:rPr lang="de-DE" dirty="0"/>
              <a:t> </a:t>
            </a:r>
            <a:r>
              <a:rPr lang="de-DE" dirty="0" err="1"/>
              <a:t>focus</a:t>
            </a:r>
            <a:r>
              <a:rPr lang="de-DE" dirty="0"/>
              <a:t> on </a:t>
            </a:r>
            <a:r>
              <a:rPr lang="de-DE" dirty="0" err="1"/>
              <a:t>the</a:t>
            </a:r>
            <a:r>
              <a:rPr lang="de-DE" dirty="0"/>
              <a:t> </a:t>
            </a:r>
            <a:r>
              <a:rPr lang="de-DE" dirty="0" err="1"/>
              <a:t>conscious</a:t>
            </a:r>
            <a:r>
              <a:rPr lang="de-DE" dirty="0"/>
              <a:t> </a:t>
            </a:r>
            <a:r>
              <a:rPr lang="de-DE" dirty="0" err="1"/>
              <a:t>elements</a:t>
            </a:r>
            <a:r>
              <a:rPr lang="de-DE" dirty="0"/>
              <a:t> </a:t>
            </a:r>
            <a:r>
              <a:rPr lang="de-DE" dirty="0" err="1"/>
              <a:t>of</a:t>
            </a:r>
            <a:r>
              <a:rPr lang="de-DE" dirty="0"/>
              <a:t> </a:t>
            </a:r>
            <a:r>
              <a:rPr lang="de-DE" dirty="0" err="1"/>
              <a:t>their</a:t>
            </a:r>
            <a:r>
              <a:rPr lang="de-DE" dirty="0"/>
              <a:t> </a:t>
            </a:r>
            <a:r>
              <a:rPr lang="de-DE" dirty="0" err="1"/>
              <a:t>projects</a:t>
            </a:r>
            <a:r>
              <a:rPr lang="de-DE" dirty="0"/>
              <a:t> </a:t>
            </a:r>
            <a:r>
              <a:rPr lang="de-DE" dirty="0" err="1"/>
              <a:t>when</a:t>
            </a:r>
            <a:r>
              <a:rPr lang="de-DE" dirty="0"/>
              <a:t> </a:t>
            </a:r>
            <a:r>
              <a:rPr lang="de-DE" dirty="0" err="1"/>
              <a:t>pitching</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37</a:t>
            </a:fld>
            <a:endParaRPr lang="de-DE"/>
          </a:p>
        </p:txBody>
      </p:sp>
    </p:spTree>
    <p:extLst>
      <p:ext uri="{BB962C8B-B14F-4D97-AF65-F5344CB8AC3E}">
        <p14:creationId xmlns:p14="http://schemas.microsoft.com/office/powerpoint/2010/main" val="543630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b="0" dirty="0" err="1"/>
              <a:t>Discuss</a:t>
            </a:r>
            <a:r>
              <a:rPr lang="de-DE" b="0" dirty="0"/>
              <a:t> </a:t>
            </a:r>
            <a:r>
              <a:rPr lang="de-DE" b="0" dirty="0" err="1"/>
              <a:t>with</a:t>
            </a:r>
            <a:r>
              <a:rPr lang="de-DE" b="0" dirty="0"/>
              <a:t> </a:t>
            </a:r>
            <a:r>
              <a:rPr lang="de-DE" b="0" dirty="0" err="1"/>
              <a:t>students</a:t>
            </a:r>
            <a:r>
              <a:rPr lang="de-DE" b="0" dirty="0"/>
              <a:t> </a:t>
            </a:r>
            <a:r>
              <a:rPr lang="de-DE" b="0" dirty="0" err="1"/>
              <a:t>where</a:t>
            </a:r>
            <a:r>
              <a:rPr lang="de-DE" b="0" dirty="0"/>
              <a:t> </a:t>
            </a:r>
            <a:r>
              <a:rPr lang="de-DE" b="0" dirty="0" err="1"/>
              <a:t>they</a:t>
            </a:r>
            <a:r>
              <a:rPr lang="de-DE" b="0" dirty="0"/>
              <a:t> </a:t>
            </a:r>
            <a:r>
              <a:rPr lang="de-DE" b="0" dirty="0" err="1"/>
              <a:t>noticed</a:t>
            </a:r>
            <a:r>
              <a:rPr lang="de-DE" b="0" dirty="0"/>
              <a:t> </a:t>
            </a:r>
            <a:r>
              <a:rPr lang="de-DE" b="0" dirty="0" err="1"/>
              <a:t>approaches</a:t>
            </a:r>
            <a:r>
              <a:rPr lang="de-DE" b="0" dirty="0"/>
              <a:t> like </a:t>
            </a:r>
            <a:r>
              <a:rPr lang="de-DE" b="0" dirty="0" err="1"/>
              <a:t>this</a:t>
            </a:r>
            <a:r>
              <a:rPr lang="de-DE" b="0" dirty="0"/>
              <a:t> </a:t>
            </a:r>
            <a:r>
              <a:rPr lang="de-DE" b="0" dirty="0" err="1"/>
              <a:t>during</a:t>
            </a:r>
            <a:r>
              <a:rPr lang="de-DE" b="0" dirty="0"/>
              <a:t> </a:t>
            </a:r>
            <a:r>
              <a:rPr lang="de-DE" b="0" dirty="0" err="1"/>
              <a:t>their</a:t>
            </a:r>
            <a:r>
              <a:rPr lang="de-DE" b="0" dirty="0"/>
              <a:t> </a:t>
            </a:r>
            <a:r>
              <a:rPr lang="de-DE" b="0" dirty="0" err="1"/>
              <a:t>outdoor</a:t>
            </a:r>
            <a:r>
              <a:rPr lang="de-DE" b="0" dirty="0"/>
              <a:t> </a:t>
            </a:r>
            <a:r>
              <a:rPr lang="de-DE" b="0" dirty="0" err="1"/>
              <a:t>day</a:t>
            </a:r>
            <a:r>
              <a:rPr lang="de-DE" b="0"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7</a:t>
            </a:fld>
            <a:endParaRPr lang="de-DE"/>
          </a:p>
        </p:txBody>
      </p:sp>
    </p:spTree>
    <p:extLst>
      <p:ext uri="{BB962C8B-B14F-4D97-AF65-F5344CB8AC3E}">
        <p14:creationId xmlns:p14="http://schemas.microsoft.com/office/powerpoint/2010/main" val="142133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err="1"/>
              <a:t>Introduce</a:t>
            </a:r>
            <a:r>
              <a:rPr lang="de-DE" dirty="0"/>
              <a:t> </a:t>
            </a:r>
            <a:r>
              <a:rPr lang="de-DE" dirty="0" err="1"/>
              <a:t>the</a:t>
            </a:r>
            <a:r>
              <a:rPr lang="de-DE" dirty="0"/>
              <a:t> C2C </a:t>
            </a:r>
            <a:r>
              <a:rPr lang="de-DE" dirty="0" err="1"/>
              <a:t>principle</a:t>
            </a:r>
            <a:r>
              <a:rPr lang="de-DE" dirty="0"/>
              <a:t> </a:t>
            </a:r>
            <a:r>
              <a:rPr lang="de-DE" dirty="0" err="1"/>
              <a:t>to</a:t>
            </a:r>
            <a:r>
              <a:rPr lang="de-DE" dirty="0"/>
              <a:t> </a:t>
            </a:r>
            <a:r>
              <a:rPr lang="de-DE" dirty="0" err="1"/>
              <a:t>the</a:t>
            </a:r>
            <a:r>
              <a:rPr lang="de-DE" dirty="0"/>
              <a:t> </a:t>
            </a:r>
            <a:r>
              <a:rPr lang="de-DE" dirty="0" err="1"/>
              <a:t>students</a:t>
            </a:r>
            <a:r>
              <a:rPr lang="de-DE" dirty="0"/>
              <a:t>. </a:t>
            </a:r>
            <a:r>
              <a:rPr lang="de-DE" dirty="0" err="1"/>
              <a:t>Discuss</a:t>
            </a:r>
            <a:r>
              <a:rPr lang="de-DE" dirty="0"/>
              <a:t> </a:t>
            </a:r>
            <a:r>
              <a:rPr lang="de-DE" dirty="0" err="1"/>
              <a:t>where</a:t>
            </a:r>
            <a:r>
              <a:rPr lang="de-DE" dirty="0"/>
              <a:t> </a:t>
            </a:r>
            <a:r>
              <a:rPr lang="de-DE" dirty="0" err="1"/>
              <a:t>they</a:t>
            </a:r>
            <a:r>
              <a:rPr lang="de-DE" dirty="0"/>
              <a:t> </a:t>
            </a:r>
            <a:r>
              <a:rPr lang="de-DE" dirty="0" err="1"/>
              <a:t>can</a:t>
            </a:r>
            <a:r>
              <a:rPr lang="de-DE" dirty="0"/>
              <a:t> </a:t>
            </a:r>
            <a:r>
              <a:rPr lang="de-DE" dirty="0" err="1"/>
              <a:t>see</a:t>
            </a:r>
            <a:r>
              <a:rPr lang="de-DE" dirty="0"/>
              <a:t> </a:t>
            </a:r>
            <a:r>
              <a:rPr lang="de-DE" dirty="0" err="1"/>
              <a:t>connections</a:t>
            </a:r>
            <a:r>
              <a:rPr lang="de-DE" dirty="0"/>
              <a:t> </a:t>
            </a:r>
            <a:r>
              <a:rPr lang="de-DE" dirty="0" err="1"/>
              <a:t>with</a:t>
            </a:r>
            <a:r>
              <a:rPr lang="de-DE" dirty="0"/>
              <a:t> </a:t>
            </a:r>
            <a:r>
              <a:rPr lang="de-DE" dirty="0" err="1"/>
              <a:t>what</a:t>
            </a:r>
            <a:r>
              <a:rPr lang="de-DE" dirty="0"/>
              <a:t> </a:t>
            </a:r>
            <a:r>
              <a:rPr lang="de-DE" dirty="0" err="1"/>
              <a:t>they</a:t>
            </a:r>
            <a:r>
              <a:rPr lang="de-DE" dirty="0"/>
              <a:t> </a:t>
            </a:r>
            <a:r>
              <a:rPr lang="de-DE" dirty="0" err="1"/>
              <a:t>experienced</a:t>
            </a:r>
            <a:r>
              <a:rPr lang="de-DE" dirty="0"/>
              <a:t> in </a:t>
            </a:r>
            <a:r>
              <a:rPr lang="de-DE" dirty="0" err="1"/>
              <a:t>the</a:t>
            </a:r>
            <a:r>
              <a:rPr lang="de-DE" dirty="0"/>
              <a:t> </a:t>
            </a:r>
            <a:r>
              <a:rPr lang="de-DE" dirty="0" err="1"/>
              <a:t>outdoor</a:t>
            </a:r>
            <a:r>
              <a:rPr lang="de-DE" dirty="0"/>
              <a:t> </a:t>
            </a:r>
            <a:r>
              <a:rPr lang="de-DE" dirty="0" err="1"/>
              <a:t>module</a:t>
            </a:r>
            <a:r>
              <a:rPr lang="de-DE" dirty="0"/>
              <a:t> </a:t>
            </a:r>
            <a:r>
              <a:rPr lang="de-DE" dirty="0" err="1"/>
              <a:t>of</a:t>
            </a:r>
            <a:r>
              <a:rPr lang="de-DE" dirty="0"/>
              <a:t> </a:t>
            </a:r>
            <a:r>
              <a:rPr lang="de-DE" dirty="0" err="1"/>
              <a:t>this</a:t>
            </a:r>
            <a:r>
              <a:rPr lang="de-DE" dirty="0"/>
              <a:t> </a:t>
            </a:r>
            <a:r>
              <a:rPr lang="de-DE" dirty="0" err="1"/>
              <a:t>course</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8</a:t>
            </a:fld>
            <a:endParaRPr lang="de-DE"/>
          </a:p>
        </p:txBody>
      </p:sp>
    </p:spTree>
    <p:extLst>
      <p:ext uri="{BB962C8B-B14F-4D97-AF65-F5344CB8AC3E}">
        <p14:creationId xmlns:p14="http://schemas.microsoft.com/office/powerpoint/2010/main" val="156500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Discuss the main ideas of the C2C approach with the students – ask to give examples per “idea”</a:t>
            </a:r>
          </a:p>
        </p:txBody>
      </p:sp>
      <p:sp>
        <p:nvSpPr>
          <p:cNvPr id="4" name="Foliennummernplatzhalter 3"/>
          <p:cNvSpPr>
            <a:spLocks noGrp="1"/>
          </p:cNvSpPr>
          <p:nvPr>
            <p:ph type="sldNum" sz="quarter" idx="5"/>
          </p:nvPr>
        </p:nvSpPr>
        <p:spPr/>
        <p:txBody>
          <a:bodyPr/>
          <a:lstStyle/>
          <a:p>
            <a:fld id="{30C2BE08-7476-4428-A5DE-03C33B3CABCF}" type="slidenum">
              <a:rPr lang="de-DE" smtClean="0"/>
              <a:t>9</a:t>
            </a:fld>
            <a:endParaRPr lang="de-DE"/>
          </a:p>
        </p:txBody>
      </p:sp>
    </p:spTree>
    <p:extLst>
      <p:ext uri="{BB962C8B-B14F-4D97-AF65-F5344CB8AC3E}">
        <p14:creationId xmlns:p14="http://schemas.microsoft.com/office/powerpoint/2010/main" val="262723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err="1"/>
              <a:t>Discuss</a:t>
            </a:r>
            <a:r>
              <a:rPr lang="de-DE" dirty="0"/>
              <a:t> </a:t>
            </a:r>
            <a:r>
              <a:rPr lang="de-DE" dirty="0" err="1"/>
              <a:t>with</a:t>
            </a:r>
            <a:r>
              <a:rPr lang="de-DE" dirty="0"/>
              <a:t> </a:t>
            </a:r>
            <a:r>
              <a:rPr lang="de-DE" dirty="0" err="1"/>
              <a:t>students</a:t>
            </a:r>
            <a:r>
              <a:rPr lang="de-DE" dirty="0"/>
              <a:t> </a:t>
            </a:r>
            <a:r>
              <a:rPr lang="de-DE" dirty="0" err="1"/>
              <a:t>the</a:t>
            </a:r>
            <a:r>
              <a:rPr lang="de-DE" dirty="0"/>
              <a:t> </a:t>
            </a:r>
            <a:r>
              <a:rPr lang="de-DE" dirty="0" err="1"/>
              <a:t>differences</a:t>
            </a:r>
            <a:r>
              <a:rPr lang="de-DE" dirty="0"/>
              <a:t> </a:t>
            </a:r>
            <a:r>
              <a:rPr lang="de-DE" dirty="0" err="1"/>
              <a:t>between</a:t>
            </a:r>
            <a:r>
              <a:rPr lang="de-DE" dirty="0"/>
              <a:t> </a:t>
            </a:r>
            <a:r>
              <a:rPr lang="de-DE" dirty="0" err="1"/>
              <a:t>eco</a:t>
            </a:r>
            <a:r>
              <a:rPr lang="de-DE" dirty="0"/>
              <a:t>-efficiency and </a:t>
            </a:r>
            <a:r>
              <a:rPr lang="de-DE" dirty="0" err="1"/>
              <a:t>eco-effectiveness</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10</a:t>
            </a:fld>
            <a:endParaRPr lang="de-DE"/>
          </a:p>
        </p:txBody>
      </p:sp>
    </p:spTree>
    <p:extLst>
      <p:ext uri="{BB962C8B-B14F-4D97-AF65-F5344CB8AC3E}">
        <p14:creationId xmlns:p14="http://schemas.microsoft.com/office/powerpoint/2010/main" val="45873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Introduce the concept of Biomimicry based on the definitions by the “Biomimicry Institute” at https://biomimicry.org/what-is-biomimicry/</a:t>
            </a:r>
          </a:p>
        </p:txBody>
      </p:sp>
      <p:sp>
        <p:nvSpPr>
          <p:cNvPr id="4" name="Foliennummernplatzhalter 3"/>
          <p:cNvSpPr>
            <a:spLocks noGrp="1"/>
          </p:cNvSpPr>
          <p:nvPr>
            <p:ph type="sldNum" sz="quarter" idx="5"/>
          </p:nvPr>
        </p:nvSpPr>
        <p:spPr/>
        <p:txBody>
          <a:bodyPr/>
          <a:lstStyle/>
          <a:p>
            <a:fld id="{30C2BE08-7476-4428-A5DE-03C33B3CABCF}" type="slidenum">
              <a:rPr lang="de-DE" smtClean="0"/>
              <a:t>11</a:t>
            </a:fld>
            <a:endParaRPr lang="de-DE"/>
          </a:p>
        </p:txBody>
      </p:sp>
    </p:spTree>
    <p:extLst>
      <p:ext uri="{BB962C8B-B14F-4D97-AF65-F5344CB8AC3E}">
        <p14:creationId xmlns:p14="http://schemas.microsoft.com/office/powerpoint/2010/main" val="154226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r>
              <a:rPr lang="de-DE" b="1" dirty="0"/>
              <a:t>:</a:t>
            </a:r>
          </a:p>
          <a:p>
            <a:r>
              <a:rPr lang="de-DE" dirty="0"/>
              <a:t>Watch </a:t>
            </a:r>
            <a:r>
              <a:rPr lang="de-DE" dirty="0" err="1"/>
              <a:t>the</a:t>
            </a:r>
            <a:r>
              <a:rPr lang="de-DE" dirty="0"/>
              <a:t> </a:t>
            </a:r>
            <a:r>
              <a:rPr lang="de-DE" dirty="0" err="1"/>
              <a:t>clip</a:t>
            </a:r>
            <a:r>
              <a:rPr lang="de-DE" dirty="0"/>
              <a:t> and </a:t>
            </a:r>
            <a:r>
              <a:rPr lang="de-DE" dirty="0" err="1"/>
              <a:t>discuss</a:t>
            </a:r>
            <a:r>
              <a:rPr lang="de-DE" dirty="0"/>
              <a:t> </a:t>
            </a:r>
            <a:r>
              <a:rPr lang="de-DE" dirty="0" err="1"/>
              <a:t>with</a:t>
            </a:r>
            <a:r>
              <a:rPr lang="de-DE" dirty="0"/>
              <a:t> </a:t>
            </a:r>
            <a:r>
              <a:rPr lang="de-DE" dirty="0" err="1"/>
              <a:t>students</a:t>
            </a:r>
            <a:r>
              <a:rPr lang="de-DE" dirty="0"/>
              <a:t> </a:t>
            </a:r>
            <a:r>
              <a:rPr lang="de-DE" dirty="0" err="1"/>
              <a:t>other</a:t>
            </a:r>
            <a:r>
              <a:rPr lang="de-DE" dirty="0"/>
              <a:t> </a:t>
            </a:r>
            <a:r>
              <a:rPr lang="de-DE" dirty="0" err="1"/>
              <a:t>approaches</a:t>
            </a:r>
            <a:r>
              <a:rPr lang="de-DE" dirty="0"/>
              <a:t> </a:t>
            </a:r>
            <a:r>
              <a:rPr lang="de-DE" dirty="0" err="1"/>
              <a:t>of</a:t>
            </a:r>
            <a:r>
              <a:rPr lang="de-DE" dirty="0"/>
              <a:t> </a:t>
            </a:r>
            <a:r>
              <a:rPr lang="de-DE" dirty="0" err="1"/>
              <a:t>Biomimicry</a:t>
            </a:r>
            <a:r>
              <a:rPr lang="de-DE" dirty="0"/>
              <a:t> </a:t>
            </a:r>
            <a:r>
              <a:rPr lang="de-DE" dirty="0" err="1"/>
              <a:t>which</a:t>
            </a:r>
            <a:r>
              <a:rPr lang="de-DE" dirty="0"/>
              <a:t> </a:t>
            </a:r>
            <a:r>
              <a:rPr lang="de-DE" dirty="0" err="1"/>
              <a:t>they</a:t>
            </a:r>
            <a:r>
              <a:rPr lang="de-DE" dirty="0"/>
              <a:t> </a:t>
            </a:r>
            <a:r>
              <a:rPr lang="de-DE" dirty="0" err="1"/>
              <a:t>might</a:t>
            </a:r>
            <a:r>
              <a:rPr lang="de-DE" dirty="0"/>
              <a:t> </a:t>
            </a:r>
            <a:r>
              <a:rPr lang="de-DE" dirty="0" err="1"/>
              <a:t>have</a:t>
            </a:r>
            <a:r>
              <a:rPr lang="de-DE" dirty="0"/>
              <a:t> </a:t>
            </a:r>
            <a:r>
              <a:rPr lang="de-DE" dirty="0" err="1"/>
              <a:t>heard</a:t>
            </a:r>
            <a:r>
              <a:rPr lang="de-DE" dirty="0"/>
              <a:t> </a:t>
            </a:r>
            <a:r>
              <a:rPr lang="de-DE" dirty="0" err="1"/>
              <a:t>of</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12</a:t>
            </a:fld>
            <a:endParaRPr lang="de-DE"/>
          </a:p>
        </p:txBody>
      </p:sp>
    </p:spTree>
    <p:extLst>
      <p:ext uri="{BB962C8B-B14F-4D97-AF65-F5344CB8AC3E}">
        <p14:creationId xmlns:p14="http://schemas.microsoft.com/office/powerpoint/2010/main" val="184602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Introduce the “Ask nature” database to the students. You can make use of the scavenger hunt exercise as introduced on the next slide. Also: Share the Taxonomy with the students and explain how it works and why it is important.</a:t>
            </a:r>
          </a:p>
        </p:txBody>
      </p:sp>
      <p:sp>
        <p:nvSpPr>
          <p:cNvPr id="4" name="Foliennummernplatzhalter 3"/>
          <p:cNvSpPr>
            <a:spLocks noGrp="1"/>
          </p:cNvSpPr>
          <p:nvPr>
            <p:ph type="sldNum" sz="quarter" idx="5"/>
          </p:nvPr>
        </p:nvSpPr>
        <p:spPr/>
        <p:txBody>
          <a:bodyPr/>
          <a:lstStyle/>
          <a:p>
            <a:fld id="{30C2BE08-7476-4428-A5DE-03C33B3CABCF}" type="slidenum">
              <a:rPr lang="de-DE" smtClean="0"/>
              <a:t>13</a:t>
            </a:fld>
            <a:endParaRPr lang="de-DE"/>
          </a:p>
        </p:txBody>
      </p:sp>
    </p:spTree>
    <p:extLst>
      <p:ext uri="{BB962C8B-B14F-4D97-AF65-F5344CB8AC3E}">
        <p14:creationId xmlns:p14="http://schemas.microsoft.com/office/powerpoint/2010/main" val="3401264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‹Nr.›</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5A18D-0649-4F87-B2F8-124A6316DFC5}" type="datetimeFigureOut">
              <a:rPr lang="nl-NL" smtClean="0"/>
              <a:t>13-2-2024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‹Nr.›</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13-2-2024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13-2-2024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5A18D-0649-4F87-B2F8-124A6316DFC5}" type="datetimeFigureOut">
              <a:rPr lang="nl-NL" smtClean="0"/>
              <a:t>13-2-2024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‹Nr.›</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watch?v=poNUiJ7x2C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sknature.org/?s=&amp;page=0&amp;hFR%5Bpost_type_label%5D%5B0%5D=Biological%20Strategies&amp;is_v=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6.jpeg"/><Relationship Id="rId4" Type="http://schemas.openxmlformats.org/officeDocument/2006/relationships/hyperlink" Target="https://asknature.org/resource/biomimicry-taxonom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png"/><Relationship Id="rId7" Type="http://schemas.openxmlformats.org/officeDocument/2006/relationships/hyperlink" Target="https://asknature.org/resource/asknature-scavenger-hun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www.miniwiz.com/work.php" TargetMode="External"/><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materialdb.miniwiz.com/" TargetMode="External"/><Relationship Id="rId4" Type="http://schemas.openxmlformats.org/officeDocument/2006/relationships/hyperlink" Target="https://www.miniwiz.com/solution_list.php?id=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rea.ec.europa.eu/funding-and-grants/horizon-europe-cluster-6-food-bioeconomy-natural-resources-agriculture-and-environment/nature-based-solutions_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llbirds.eu/pages/moonshot-zero-carbon-sho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hyperlink" Target="https://open.spotify.com/playlist/37i9dQZF1DX0x3hhpH7R9I?si=338fef2c6b164a6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open.spotify.com/playlist/37i9dQZF1DZ06evO4izRja?si=54c45e328a2545d1" TargetMode="External"/><Relationship Id="rId4" Type="http://schemas.openxmlformats.org/officeDocument/2006/relationships/hyperlink" Target="https://open.spotify.com/playlist/37i9dQZF1DWWn6teJIIcfG?si=92ed6e602ae14f15" TargetMode="Externa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inc9y3doqG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JTnXmdXfdf4&amp;t=83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www.calvertimpactcapital.org/" TargetMode="External"/><Relationship Id="rId3" Type="http://schemas.openxmlformats.org/officeDocument/2006/relationships/hyperlink" Target="https://omidyar.com/" TargetMode="External"/><Relationship Id="rId7" Type="http://schemas.openxmlformats.org/officeDocument/2006/relationships/hyperlink" Target="https://www.bridgesfundmanagement.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globalpartnerships.org/" TargetMode="External"/><Relationship Id="rId5" Type="http://schemas.openxmlformats.org/officeDocument/2006/relationships/hyperlink" Target="https://www.bluehaveninitiative.com/" TargetMode="External"/><Relationship Id="rId10" Type="http://schemas.openxmlformats.org/officeDocument/2006/relationships/image" Target="../media/image18.png"/><Relationship Id="rId4" Type="http://schemas.openxmlformats.org/officeDocument/2006/relationships/hyperlink" Target="https://acumen.org/" TargetMode="External"/><Relationship Id="rId9" Type="http://schemas.openxmlformats.org/officeDocument/2006/relationships/hyperlink" Target="https://www.impactassets.or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dbl.vc/" TargetMode="External"/><Relationship Id="rId7" Type="http://schemas.openxmlformats.org/officeDocument/2006/relationships/hyperlink" Target="https://www.worldfund.v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socialcapital.com/" TargetMode="External"/><Relationship Id="rId5" Type="http://schemas.openxmlformats.org/officeDocument/2006/relationships/hyperlink" Target="https://trueventures.com/" TargetMode="External"/><Relationship Id="rId4" Type="http://schemas.openxmlformats.org/officeDocument/2006/relationships/hyperlink" Target="https://www.theimpactengine.com/" TargetMode="External"/><Relationship Id="rId9"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mizuma-art.co.jp/en/artists/du-kun/"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c2c.ngo/en/redesign-c2c-design-concept/"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37DDF-77F9-274A-9025-BD3B4EA8B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de-DE" dirty="0"/>
              <a:t>Eco-efficiency vs. Eco-</a:t>
            </a:r>
            <a:r>
              <a:rPr lang="de-DE" dirty="0" err="1"/>
              <a:t>effectiveness</a:t>
            </a:r>
            <a:endParaRPr lang="de-DE" dirty="0"/>
          </a:p>
        </p:txBody>
      </p:sp>
      <p:sp>
        <p:nvSpPr>
          <p:cNvPr id="4" name="Rectangle 2">
            <a:extLst>
              <a:ext uri="{FF2B5EF4-FFF2-40B4-BE49-F238E27FC236}">
                <a16:creationId xmlns:a16="http://schemas.microsoft.com/office/drawing/2014/main" id="{E48B3989-C1C0-EE80-E76B-D7FC6A765DAB}"/>
              </a:ext>
            </a:extLst>
          </p:cNvPr>
          <p:cNvSpPr>
            <a:spLocks noChangeArrowheads="1"/>
          </p:cNvSpPr>
          <p:nvPr/>
        </p:nvSpPr>
        <p:spPr bwMode="auto">
          <a:xfrm>
            <a:off x="6736080" y="1778000"/>
            <a:ext cx="4617720" cy="381000"/>
          </a:xfrm>
          <a:prstGeom prst="rect">
            <a:avLst/>
          </a:prstGeom>
          <a:solidFill>
            <a:schemeClr val="accent6"/>
          </a:solidFill>
          <a:ln w="9525">
            <a:solidFill>
              <a:schemeClr val="tx1"/>
            </a:solidFill>
            <a:miter lim="800000"/>
            <a:headEnd/>
            <a:tailEnd/>
          </a:ln>
          <a:effectLst/>
        </p:spPr>
        <p:txBody>
          <a:bodyPr wrap="none" lIns="90000" tIns="23812" rIns="90000" bIns="23812" anchor="ctr"/>
          <a:lstStyle/>
          <a:p>
            <a:pPr defTabSz="228600" eaLnBrk="0" hangingPunct="0"/>
            <a:r>
              <a:rPr lang="de-DE" altLang="de-DE" sz="1600" b="1" dirty="0"/>
              <a:t>Eco-</a:t>
            </a:r>
            <a:r>
              <a:rPr lang="de-DE" altLang="de-DE" sz="1600" b="1" dirty="0" err="1"/>
              <a:t>effectiveness</a:t>
            </a:r>
            <a:endParaRPr lang="de-DE" altLang="de-DE" sz="1600" b="1" dirty="0"/>
          </a:p>
        </p:txBody>
      </p:sp>
      <p:sp>
        <p:nvSpPr>
          <p:cNvPr id="5" name="Rectangle 5">
            <a:extLst>
              <a:ext uri="{FF2B5EF4-FFF2-40B4-BE49-F238E27FC236}">
                <a16:creationId xmlns:a16="http://schemas.microsoft.com/office/drawing/2014/main" id="{5131E8A7-FBA5-6F07-BD07-DC65D683C189}"/>
              </a:ext>
            </a:extLst>
          </p:cNvPr>
          <p:cNvSpPr>
            <a:spLocks noChangeArrowheads="1"/>
          </p:cNvSpPr>
          <p:nvPr/>
        </p:nvSpPr>
        <p:spPr bwMode="auto">
          <a:xfrm>
            <a:off x="741680" y="1778000"/>
            <a:ext cx="4546600" cy="381000"/>
          </a:xfrm>
          <a:prstGeom prst="rect">
            <a:avLst/>
          </a:prstGeom>
          <a:solidFill>
            <a:schemeClr val="accent6"/>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00000"/>
              </a:lnSpc>
            </a:pPr>
            <a:r>
              <a:rPr lang="de-DE" altLang="de-DE" sz="1600" b="1" dirty="0">
                <a:latin typeface="+mn-lt"/>
              </a:rPr>
              <a:t>Eco-efficiency</a:t>
            </a:r>
          </a:p>
        </p:txBody>
      </p:sp>
      <p:sp>
        <p:nvSpPr>
          <p:cNvPr id="6" name="Rectangle 7">
            <a:extLst>
              <a:ext uri="{FF2B5EF4-FFF2-40B4-BE49-F238E27FC236}">
                <a16:creationId xmlns:a16="http://schemas.microsoft.com/office/drawing/2014/main" id="{132A65F5-4A04-52E1-734C-263A5C224EA8}"/>
              </a:ext>
            </a:extLst>
          </p:cNvPr>
          <p:cNvSpPr>
            <a:spLocks noChangeArrowheads="1"/>
          </p:cNvSpPr>
          <p:nvPr/>
        </p:nvSpPr>
        <p:spPr bwMode="auto">
          <a:xfrm>
            <a:off x="741680" y="2159000"/>
            <a:ext cx="4546600" cy="40995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lnSpc>
                <a:spcPct val="100000"/>
              </a:lnSpc>
              <a:buFont typeface="Arial" panose="020B0604020202020204" pitchFamily="34" charset="0"/>
              <a:buChar char="•"/>
            </a:pPr>
            <a:r>
              <a:rPr lang="en-US" altLang="de-DE" b="0" i="0" dirty="0">
                <a:latin typeface="+mn-lt"/>
              </a:rPr>
              <a:t>Achieving more with less, or using resources more efficiently to reduce environmental impacts</a:t>
            </a:r>
          </a:p>
          <a:p>
            <a:pPr marL="285750" indent="-285750">
              <a:lnSpc>
                <a:spcPct val="100000"/>
              </a:lnSpc>
              <a:buFont typeface="Arial" panose="020B0604020202020204" pitchFamily="34" charset="0"/>
              <a:buChar char="•"/>
            </a:pPr>
            <a:r>
              <a:rPr lang="en-US" altLang="de-DE" b="0" i="0" dirty="0">
                <a:latin typeface="+mn-lt"/>
              </a:rPr>
              <a:t>Minimizing waste and pollution and maximizing resource productivity and value creation</a:t>
            </a:r>
          </a:p>
          <a:p>
            <a:pPr marL="285750" indent="-285750">
              <a:lnSpc>
                <a:spcPct val="100000"/>
              </a:lnSpc>
              <a:buFont typeface="Arial" panose="020B0604020202020204" pitchFamily="34" charset="0"/>
              <a:buChar char="•"/>
            </a:pPr>
            <a:r>
              <a:rPr lang="en-US" altLang="de-DE" b="0" i="0" dirty="0">
                <a:latin typeface="+mn-lt"/>
              </a:rPr>
              <a:t>Focusing on improving the efficiency of production processes and reducing the environmental impacts of products and services throughout their lifecycle</a:t>
            </a:r>
          </a:p>
          <a:p>
            <a:pPr marL="285750" indent="-285750">
              <a:lnSpc>
                <a:spcPct val="100000"/>
              </a:lnSpc>
              <a:buFont typeface="Arial" panose="020B0604020202020204" pitchFamily="34" charset="0"/>
              <a:buChar char="•"/>
            </a:pPr>
            <a:r>
              <a:rPr lang="en-US" altLang="de-DE" b="0" i="0" dirty="0">
                <a:latin typeface="+mn-lt"/>
              </a:rPr>
              <a:t>Aiming to achieve a sustainable balance between economic growth, environmental protection, and social development</a:t>
            </a:r>
          </a:p>
          <a:p>
            <a:pPr marL="285750" indent="-285750">
              <a:lnSpc>
                <a:spcPct val="100000"/>
              </a:lnSpc>
              <a:buFont typeface="Arial" panose="020B0604020202020204" pitchFamily="34" charset="0"/>
              <a:buChar char="•"/>
            </a:pPr>
            <a:r>
              <a:rPr lang="en-US" altLang="de-DE" b="0" i="0" dirty="0">
                <a:latin typeface="+mn-lt"/>
              </a:rPr>
              <a:t>Developed by the World Business Council for Sustainable Development (WBCSD) in the 1990s</a:t>
            </a:r>
            <a:endParaRPr lang="en-US" altLang="de-DE" b="0" dirty="0">
              <a:latin typeface="+mn-lt"/>
            </a:endParaRPr>
          </a:p>
        </p:txBody>
      </p:sp>
      <p:sp>
        <p:nvSpPr>
          <p:cNvPr id="7" name="Rectangle 8">
            <a:extLst>
              <a:ext uri="{FF2B5EF4-FFF2-40B4-BE49-F238E27FC236}">
                <a16:creationId xmlns:a16="http://schemas.microsoft.com/office/drawing/2014/main" id="{586E1575-CABE-C404-D88D-A9F8E98803DB}"/>
              </a:ext>
            </a:extLst>
          </p:cNvPr>
          <p:cNvSpPr>
            <a:spLocks noChangeArrowheads="1"/>
          </p:cNvSpPr>
          <p:nvPr/>
        </p:nvSpPr>
        <p:spPr bwMode="auto">
          <a:xfrm>
            <a:off x="6736080" y="2159000"/>
            <a:ext cx="4617720" cy="40995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buFont typeface="Arial" panose="020B0604020202020204" pitchFamily="34" charset="0"/>
              <a:buChar char="•"/>
            </a:pPr>
            <a:r>
              <a:rPr lang="en-US" altLang="de-DE" b="0" i="0" dirty="0">
                <a:latin typeface="+mn-lt"/>
              </a:rPr>
              <a:t>Creating products, services, and systems that have a positive impact on the environment and society</a:t>
            </a:r>
          </a:p>
          <a:p>
            <a:pPr marL="285750" indent="-285750">
              <a:buFont typeface="Arial" panose="020B0604020202020204" pitchFamily="34" charset="0"/>
              <a:buChar char="•"/>
            </a:pPr>
            <a:r>
              <a:rPr lang="en-US" altLang="de-DE" b="0" i="0" dirty="0">
                <a:latin typeface="+mn-lt"/>
              </a:rPr>
              <a:t>Designing products and systems that are regenerative and create value and regenerate natural resources rather than deplete them</a:t>
            </a:r>
          </a:p>
          <a:p>
            <a:pPr marL="285750" indent="-285750">
              <a:buFont typeface="Arial" panose="020B0604020202020204" pitchFamily="34" charset="0"/>
              <a:buChar char="•"/>
            </a:pPr>
            <a:r>
              <a:rPr lang="en-US" altLang="de-DE" b="0" i="0" dirty="0">
                <a:latin typeface="+mn-lt"/>
              </a:rPr>
              <a:t>Focusing on the design of products and systems that are environmentally beneficial throughout their lifecycle, from the extraction of raw materials to the disposal or reuse of waste</a:t>
            </a:r>
          </a:p>
          <a:p>
            <a:pPr marL="285750" indent="-285750">
              <a:buFont typeface="Arial" panose="020B0604020202020204" pitchFamily="34" charset="0"/>
              <a:buChar char="•"/>
            </a:pPr>
            <a:r>
              <a:rPr lang="en-US" altLang="de-DE" b="0" i="0" dirty="0">
                <a:latin typeface="+mn-lt"/>
              </a:rPr>
              <a:t>Aiming to create closed-loop systems that generate value from waste and promote the regeneration of natural resources</a:t>
            </a:r>
          </a:p>
          <a:p>
            <a:pPr marL="285750" indent="-285750">
              <a:buFont typeface="Arial" panose="020B0604020202020204" pitchFamily="34" charset="0"/>
              <a:buChar char="•"/>
            </a:pPr>
            <a:r>
              <a:rPr lang="en-US" altLang="de-DE" b="0" i="0" dirty="0">
                <a:latin typeface="+mn-lt"/>
              </a:rPr>
              <a:t>Introduced by William McDonough and Michael </a:t>
            </a:r>
            <a:r>
              <a:rPr lang="en-US" altLang="de-DE" b="0" i="0" dirty="0" err="1">
                <a:latin typeface="+mn-lt"/>
              </a:rPr>
              <a:t>Braungart</a:t>
            </a:r>
            <a:r>
              <a:rPr lang="en-US" altLang="de-DE" b="0" i="0" dirty="0">
                <a:latin typeface="+mn-lt"/>
              </a:rPr>
              <a:t> in their book "Cradle to Cradle" in 2002</a:t>
            </a:r>
          </a:p>
        </p:txBody>
      </p:sp>
      <p:sp>
        <p:nvSpPr>
          <p:cNvPr id="8" name="Freeform 14">
            <a:extLst>
              <a:ext uri="{FF2B5EF4-FFF2-40B4-BE49-F238E27FC236}">
                <a16:creationId xmlns:a16="http://schemas.microsoft.com/office/drawing/2014/main" id="{87097A7A-B063-A374-65C4-F4E9BF18C380}"/>
              </a:ext>
            </a:extLst>
          </p:cNvPr>
          <p:cNvSpPr>
            <a:spLocks/>
          </p:cNvSpPr>
          <p:nvPr/>
        </p:nvSpPr>
        <p:spPr bwMode="auto">
          <a:xfrm>
            <a:off x="6126480" y="1778000"/>
            <a:ext cx="228600" cy="3886200"/>
          </a:xfrm>
          <a:custGeom>
            <a:avLst/>
            <a:gdLst>
              <a:gd name="T0" fmla="*/ 0 w 241"/>
              <a:gd name="T1" fmla="*/ 0 h 1441"/>
              <a:gd name="T2" fmla="*/ 0 w 241"/>
              <a:gd name="T3" fmla="*/ 1440 h 1441"/>
              <a:gd name="T4" fmla="*/ 240 w 241"/>
              <a:gd name="T5" fmla="*/ 720 h 1441"/>
              <a:gd name="T6" fmla="*/ 0 w 241"/>
              <a:gd name="T7" fmla="*/ 0 h 1441"/>
            </a:gdLst>
            <a:ahLst/>
            <a:cxnLst>
              <a:cxn ang="0">
                <a:pos x="T0" y="T1"/>
              </a:cxn>
              <a:cxn ang="0">
                <a:pos x="T2" y="T3"/>
              </a:cxn>
              <a:cxn ang="0">
                <a:pos x="T4" y="T5"/>
              </a:cxn>
              <a:cxn ang="0">
                <a:pos x="T6" y="T7"/>
              </a:cxn>
            </a:cxnLst>
            <a:rect l="0" t="0" r="r" b="b"/>
            <a:pathLst>
              <a:path w="241" h="1441">
                <a:moveTo>
                  <a:pt x="0" y="0"/>
                </a:moveTo>
                <a:lnTo>
                  <a:pt x="0" y="1440"/>
                </a:lnTo>
                <a:lnTo>
                  <a:pt x="240" y="720"/>
                </a:lnTo>
                <a:lnTo>
                  <a:pt x="0" y="0"/>
                </a:lnTo>
              </a:path>
            </a:pathLst>
          </a:custGeom>
          <a:solidFill>
            <a:schemeClr val="accent4"/>
          </a:solidFill>
          <a:ln>
            <a:noFill/>
          </a:ln>
          <a:effectLst/>
        </p:spPr>
        <p:txBody>
          <a:bodyPr/>
          <a:lstStyle/>
          <a:p>
            <a:endParaRPr lang="de-DE"/>
          </a:p>
        </p:txBody>
      </p:sp>
      <p:sp>
        <p:nvSpPr>
          <p:cNvPr id="9" name="Freeform 15">
            <a:extLst>
              <a:ext uri="{FF2B5EF4-FFF2-40B4-BE49-F238E27FC236}">
                <a16:creationId xmlns:a16="http://schemas.microsoft.com/office/drawing/2014/main" id="{BDFA22F8-97E1-4643-DE52-468D2C7072EF}"/>
              </a:ext>
            </a:extLst>
          </p:cNvPr>
          <p:cNvSpPr>
            <a:spLocks/>
          </p:cNvSpPr>
          <p:nvPr/>
        </p:nvSpPr>
        <p:spPr bwMode="auto">
          <a:xfrm flipH="1">
            <a:off x="5745480" y="1778000"/>
            <a:ext cx="228600" cy="3886200"/>
          </a:xfrm>
          <a:custGeom>
            <a:avLst/>
            <a:gdLst>
              <a:gd name="T0" fmla="*/ 0 w 241"/>
              <a:gd name="T1" fmla="*/ 0 h 1441"/>
              <a:gd name="T2" fmla="*/ 0 w 241"/>
              <a:gd name="T3" fmla="*/ 1440 h 1441"/>
              <a:gd name="T4" fmla="*/ 240 w 241"/>
              <a:gd name="T5" fmla="*/ 720 h 1441"/>
              <a:gd name="T6" fmla="*/ 0 w 241"/>
              <a:gd name="T7" fmla="*/ 0 h 1441"/>
            </a:gdLst>
            <a:ahLst/>
            <a:cxnLst>
              <a:cxn ang="0">
                <a:pos x="T0" y="T1"/>
              </a:cxn>
              <a:cxn ang="0">
                <a:pos x="T2" y="T3"/>
              </a:cxn>
              <a:cxn ang="0">
                <a:pos x="T4" y="T5"/>
              </a:cxn>
              <a:cxn ang="0">
                <a:pos x="T6" y="T7"/>
              </a:cxn>
            </a:cxnLst>
            <a:rect l="0" t="0" r="r" b="b"/>
            <a:pathLst>
              <a:path w="241" h="1441">
                <a:moveTo>
                  <a:pt x="0" y="0"/>
                </a:moveTo>
                <a:lnTo>
                  <a:pt x="0" y="1440"/>
                </a:lnTo>
                <a:lnTo>
                  <a:pt x="240" y="720"/>
                </a:lnTo>
                <a:lnTo>
                  <a:pt x="0" y="0"/>
                </a:lnTo>
              </a:path>
            </a:pathLst>
          </a:custGeom>
          <a:solidFill>
            <a:schemeClr val="accent4"/>
          </a:solidFill>
          <a:ln>
            <a:noFill/>
          </a:ln>
          <a:effectLst/>
        </p:spPr>
        <p:txBody>
          <a:bodyPr/>
          <a:lstStyle/>
          <a:p>
            <a:endParaRPr lang="de-DE"/>
          </a:p>
        </p:txBody>
      </p:sp>
      <p:sp>
        <p:nvSpPr>
          <p:cNvPr id="10" name="Textfeld 9">
            <a:extLst>
              <a:ext uri="{FF2B5EF4-FFF2-40B4-BE49-F238E27FC236}">
                <a16:creationId xmlns:a16="http://schemas.microsoft.com/office/drawing/2014/main" id="{248165C7-B984-71F0-0142-E62F170DF2FD}"/>
              </a:ext>
            </a:extLst>
          </p:cNvPr>
          <p:cNvSpPr txBox="1"/>
          <p:nvPr/>
        </p:nvSpPr>
        <p:spPr>
          <a:xfrm>
            <a:off x="5299365" y="6308209"/>
            <a:ext cx="6094268" cy="18466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DE" sz="600" i="1" dirty="0"/>
              <a:t>Source: </a:t>
            </a:r>
            <a:r>
              <a:rPr lang="de-DE" sz="600" i="1" dirty="0" err="1"/>
              <a:t>Amomng</a:t>
            </a:r>
            <a:r>
              <a:rPr lang="de-DE" sz="600" i="1" dirty="0"/>
              <a:t> </a:t>
            </a:r>
            <a:r>
              <a:rPr lang="de-DE" sz="600" i="1" dirty="0" err="1"/>
              <a:t>others</a:t>
            </a:r>
            <a:r>
              <a:rPr lang="de-DE" sz="600" i="1" dirty="0"/>
              <a:t> https://cradle-mag.de/artikel/cradle-to-cradle-prinzip.html</a:t>
            </a:r>
          </a:p>
        </p:txBody>
      </p:sp>
      <p:pic>
        <p:nvPicPr>
          <p:cNvPr id="11" name="Picture 2">
            <a:extLst>
              <a:ext uri="{FF2B5EF4-FFF2-40B4-BE49-F238E27FC236}">
                <a16:creationId xmlns:a16="http://schemas.microsoft.com/office/drawing/2014/main" id="{575E897D-2A96-5883-165C-E956ED2A4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74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E3127-5C07-5BAC-C516-BB53BE787EE0}"/>
              </a:ext>
            </a:extLst>
          </p:cNvPr>
          <p:cNvSpPr>
            <a:spLocks noGrp="1"/>
          </p:cNvSpPr>
          <p:nvPr>
            <p:ph type="title"/>
          </p:nvPr>
        </p:nvSpPr>
        <p:spPr/>
        <p:txBody>
          <a:bodyPr/>
          <a:lstStyle/>
          <a:p>
            <a:r>
              <a:rPr lang="de-DE" dirty="0" err="1"/>
              <a:t>Introducing</a:t>
            </a:r>
            <a:r>
              <a:rPr lang="de-DE" dirty="0"/>
              <a:t> </a:t>
            </a:r>
            <a:r>
              <a:rPr lang="de-DE" dirty="0" err="1"/>
              <a:t>Biomimicry</a:t>
            </a:r>
            <a:endParaRPr lang="de-DE" dirty="0"/>
          </a:p>
        </p:txBody>
      </p:sp>
      <p:sp>
        <p:nvSpPr>
          <p:cNvPr id="3" name="Inhaltsplatzhalter 2">
            <a:extLst>
              <a:ext uri="{FF2B5EF4-FFF2-40B4-BE49-F238E27FC236}">
                <a16:creationId xmlns:a16="http://schemas.microsoft.com/office/drawing/2014/main" id="{6E720B83-5B8B-AA01-FFD1-B56F3B763186}"/>
              </a:ext>
            </a:extLst>
          </p:cNvPr>
          <p:cNvSpPr>
            <a:spLocks noGrp="1"/>
          </p:cNvSpPr>
          <p:nvPr>
            <p:ph idx="1"/>
          </p:nvPr>
        </p:nvSpPr>
        <p:spPr>
          <a:xfrm>
            <a:off x="838200" y="1825625"/>
            <a:ext cx="5832764" cy="4351338"/>
          </a:xfrm>
        </p:spPr>
        <p:txBody>
          <a:bodyPr>
            <a:normAutofit lnSpcReduction="10000"/>
          </a:bodyPr>
          <a:lstStyle/>
          <a:p>
            <a:pPr>
              <a:lnSpc>
                <a:spcPct val="125000"/>
              </a:lnSpc>
            </a:pPr>
            <a:r>
              <a:rPr lang="en-US" sz="1600" dirty="0"/>
              <a:t>“Biomimicry is about valuing nature for what we can learn, not what we can extract, harvest, or domesticate. In the process, we learn about ourselves, our purpose, and our connection to each other and our home on earth.”</a:t>
            </a:r>
          </a:p>
          <a:p>
            <a:pPr>
              <a:lnSpc>
                <a:spcPct val="125000"/>
              </a:lnSpc>
            </a:pPr>
            <a:endParaRPr lang="en-US" sz="1600" dirty="0"/>
          </a:p>
          <a:p>
            <a:pPr>
              <a:lnSpc>
                <a:spcPct val="125000"/>
              </a:lnSpc>
            </a:pPr>
            <a:r>
              <a:rPr lang="en-US" sz="1600" dirty="0"/>
              <a:t>The 3 Essential Elements of Biomimicry</a:t>
            </a:r>
            <a:br>
              <a:rPr lang="en-US" sz="1600" dirty="0"/>
            </a:br>
            <a:br>
              <a:rPr lang="en-US" sz="1600" dirty="0"/>
            </a:br>
            <a:r>
              <a:rPr lang="en-US" sz="1600" dirty="0"/>
              <a:t>Emulate</a:t>
            </a:r>
            <a:br>
              <a:rPr lang="en-US" sz="1600" dirty="0"/>
            </a:br>
            <a:r>
              <a:rPr lang="en-US" sz="1600" dirty="0"/>
              <a:t>Ethos</a:t>
            </a:r>
            <a:br>
              <a:rPr lang="en-US" sz="1600" dirty="0"/>
            </a:br>
            <a:r>
              <a:rPr lang="en-US" sz="1600" dirty="0"/>
              <a:t>(Re)Connect</a:t>
            </a:r>
          </a:p>
          <a:p>
            <a:pPr>
              <a:lnSpc>
                <a:spcPct val="125000"/>
              </a:lnSpc>
            </a:pPr>
            <a:endParaRPr lang="en-US" sz="1600" dirty="0"/>
          </a:p>
          <a:p>
            <a:pPr>
              <a:lnSpc>
                <a:spcPct val="125000"/>
              </a:lnSpc>
            </a:pPr>
            <a:r>
              <a:rPr lang="en-US" sz="1600" dirty="0"/>
              <a:t>“Biomimicry is one type of bioinspired design, but not all bioinspired design is biomimicry.”</a:t>
            </a:r>
          </a:p>
          <a:p>
            <a:pPr>
              <a:lnSpc>
                <a:spcPct val="125000"/>
              </a:lnSpc>
            </a:pPr>
            <a:endParaRPr lang="de-DE" sz="1600" dirty="0"/>
          </a:p>
        </p:txBody>
      </p:sp>
      <p:pic>
        <p:nvPicPr>
          <p:cNvPr id="4" name="Grafik 3" descr="Ein Bild, das Text, Kreis, Schrift, Screenshot enthält.&#10;&#10;Automatisch generierte Beschreibung">
            <a:extLst>
              <a:ext uri="{FF2B5EF4-FFF2-40B4-BE49-F238E27FC236}">
                <a16:creationId xmlns:a16="http://schemas.microsoft.com/office/drawing/2014/main" id="{ECD40476-64D1-BD76-82E5-D18690920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537" y="2237612"/>
            <a:ext cx="5715000" cy="3810000"/>
          </a:xfrm>
          <a:prstGeom prst="rect">
            <a:avLst/>
          </a:prstGeom>
        </p:spPr>
      </p:pic>
      <p:sp>
        <p:nvSpPr>
          <p:cNvPr id="6" name="Textfeld 5">
            <a:extLst>
              <a:ext uri="{FF2B5EF4-FFF2-40B4-BE49-F238E27FC236}">
                <a16:creationId xmlns:a16="http://schemas.microsoft.com/office/drawing/2014/main" id="{94E865B1-5A11-CE8C-EA4E-B87C640B0EFF}"/>
              </a:ext>
            </a:extLst>
          </p:cNvPr>
          <p:cNvSpPr txBox="1"/>
          <p:nvPr/>
        </p:nvSpPr>
        <p:spPr>
          <a:xfrm>
            <a:off x="4377171" y="6594537"/>
            <a:ext cx="6094268" cy="184666"/>
          </a:xfrm>
          <a:prstGeom prst="rect">
            <a:avLst/>
          </a:prstGeom>
          <a:noFill/>
        </p:spPr>
        <p:txBody>
          <a:bodyPr wrap="square">
            <a:spAutoFit/>
          </a:bodyPr>
          <a:lstStyle/>
          <a:p>
            <a:pPr algn="r"/>
            <a:r>
              <a:rPr lang="de-DE" sz="600" i="1" dirty="0"/>
              <a:t>Source: https://biomimicry.org/what-is-biomimicry/</a:t>
            </a:r>
          </a:p>
        </p:txBody>
      </p:sp>
      <p:pic>
        <p:nvPicPr>
          <p:cNvPr id="7" name="Picture 2">
            <a:extLst>
              <a:ext uri="{FF2B5EF4-FFF2-40B4-BE49-F238E27FC236}">
                <a16:creationId xmlns:a16="http://schemas.microsoft.com/office/drawing/2014/main" id="{D964EB5F-2E05-6BEE-57FA-2E8711528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1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en-US" dirty="0"/>
              <a:t>“How Kingfisher Inspired Bullet Trains”</a:t>
            </a:r>
          </a:p>
        </p:txBody>
      </p:sp>
      <p:pic>
        <p:nvPicPr>
          <p:cNvPr id="5" name="Grafik 4">
            <a:extLst>
              <a:ext uri="{FF2B5EF4-FFF2-40B4-BE49-F238E27FC236}">
                <a16:creationId xmlns:a16="http://schemas.microsoft.com/office/drawing/2014/main" id="{9308EE4D-78DC-8178-2BD0-F7232BB76764}"/>
              </a:ext>
            </a:extLst>
          </p:cNvPr>
          <p:cNvPicPr>
            <a:picLocks noChangeAspect="1"/>
          </p:cNvPicPr>
          <p:nvPr/>
        </p:nvPicPr>
        <p:blipFill>
          <a:blip r:embed="rId3"/>
          <a:stretch>
            <a:fillRect/>
          </a:stretch>
        </p:blipFill>
        <p:spPr>
          <a:xfrm>
            <a:off x="1492394" y="1690688"/>
            <a:ext cx="9207211" cy="4254517"/>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019E98F9-1BEE-B140-671B-19DE4E01562D}"/>
              </a:ext>
            </a:extLst>
          </p:cNvPr>
          <p:cNvSpPr txBox="1"/>
          <p:nvPr/>
        </p:nvSpPr>
        <p:spPr>
          <a:xfrm>
            <a:off x="3048614" y="6017030"/>
            <a:ext cx="6094770" cy="276999"/>
          </a:xfrm>
          <a:prstGeom prst="rect">
            <a:avLst/>
          </a:prstGeom>
          <a:noFill/>
        </p:spPr>
        <p:txBody>
          <a:bodyPr wrap="square">
            <a:spAutoFit/>
          </a:bodyPr>
          <a:lstStyle/>
          <a:p>
            <a:pPr algn="ctr"/>
            <a:r>
              <a:rPr lang="de-DE" sz="1200" i="1" dirty="0"/>
              <a:t>Source: </a:t>
            </a:r>
            <a:r>
              <a:rPr lang="de-DE" sz="1200" i="1" dirty="0">
                <a:hlinkClick r:id="rId4"/>
              </a:rPr>
              <a:t>https://www.youtube.com/watch?v=poNUiJ7x2CE</a:t>
            </a:r>
            <a:r>
              <a:rPr lang="de-DE" sz="1200" i="1" dirty="0"/>
              <a:t> </a:t>
            </a:r>
          </a:p>
        </p:txBody>
      </p:sp>
      <p:pic>
        <p:nvPicPr>
          <p:cNvPr id="3" name="Picture 2">
            <a:extLst>
              <a:ext uri="{FF2B5EF4-FFF2-40B4-BE49-F238E27FC236}">
                <a16:creationId xmlns:a16="http://schemas.microsoft.com/office/drawing/2014/main" id="{22858CF6-3C56-A310-083E-FF0E5F7915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66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en-GB" altLang="de-DE" dirty="0" err="1"/>
              <a:t>Asknature</a:t>
            </a:r>
            <a:r>
              <a:rPr lang="en-GB" altLang="de-DE" dirty="0"/>
              <a:t> – learning from nature – Biomimicry database</a:t>
            </a:r>
            <a:endParaRPr lang="en-US" dirty="0"/>
          </a:p>
        </p:txBody>
      </p:sp>
      <p:sp>
        <p:nvSpPr>
          <p:cNvPr id="3" name="Inhaltsplatzhalter 2">
            <a:extLst>
              <a:ext uri="{FF2B5EF4-FFF2-40B4-BE49-F238E27FC236}">
                <a16:creationId xmlns:a16="http://schemas.microsoft.com/office/drawing/2014/main" id="{85D755B1-5E11-876C-6C29-1FF94D0EE5C2}"/>
              </a:ext>
            </a:extLst>
          </p:cNvPr>
          <p:cNvSpPr>
            <a:spLocks noGrp="1"/>
          </p:cNvSpPr>
          <p:nvPr>
            <p:ph idx="1"/>
          </p:nvPr>
        </p:nvSpPr>
        <p:spPr>
          <a:xfrm>
            <a:off x="838200" y="1825625"/>
            <a:ext cx="5257800" cy="4351338"/>
          </a:xfrm>
        </p:spPr>
        <p:txBody>
          <a:bodyPr>
            <a:normAutofit/>
          </a:bodyPr>
          <a:lstStyle/>
          <a:p>
            <a:endParaRPr lang="en-GB" altLang="de-DE" sz="1600" dirty="0"/>
          </a:p>
          <a:p>
            <a:endParaRPr lang="en-GB" altLang="de-DE" sz="1600" dirty="0"/>
          </a:p>
          <a:p>
            <a:endParaRPr lang="en-GB" altLang="de-DE" sz="1600" dirty="0"/>
          </a:p>
          <a:p>
            <a:r>
              <a:rPr lang="en-GB" altLang="de-DE" sz="1600" dirty="0"/>
              <a:t>Database: </a:t>
            </a:r>
            <a:r>
              <a:rPr lang="en-GB" altLang="de-DE" sz="1600" dirty="0">
                <a:hlinkClick r:id="rId3"/>
              </a:rPr>
              <a:t>https://asknature.org/?s=&amp;page=0&amp;hFR%5Bpost_type_label%5D%5B0%5D=Biological%20Strategies&amp;is_v=1</a:t>
            </a:r>
            <a:endParaRPr lang="en-GB" altLang="de-DE" sz="1600" dirty="0"/>
          </a:p>
          <a:p>
            <a:endParaRPr lang="en-GB" altLang="de-DE" sz="1600" dirty="0"/>
          </a:p>
          <a:p>
            <a:r>
              <a:rPr lang="en-GB" altLang="de-DE" sz="1600" dirty="0"/>
              <a:t>Taxonomy:</a:t>
            </a:r>
            <a:br>
              <a:rPr lang="en-GB" altLang="de-DE" sz="1600" dirty="0"/>
            </a:br>
            <a:r>
              <a:rPr lang="en-GB" altLang="de-DE" sz="1600" dirty="0">
                <a:hlinkClick r:id="rId4"/>
              </a:rPr>
              <a:t>https://asknature.org/resource/biomimicry-taxonomy/</a:t>
            </a:r>
            <a:endParaRPr lang="en-GB" altLang="de-DE" sz="1600" dirty="0"/>
          </a:p>
          <a:p>
            <a:endParaRPr lang="en-GB" altLang="de-DE" sz="1600" dirty="0"/>
          </a:p>
          <a:p>
            <a:endParaRPr lang="de-DE" sz="1600" dirty="0"/>
          </a:p>
        </p:txBody>
      </p:sp>
      <p:pic>
        <p:nvPicPr>
          <p:cNvPr id="4" name="Picture 8" descr="Chart&#10;&#10;Description automatically generated">
            <a:extLst>
              <a:ext uri="{FF2B5EF4-FFF2-40B4-BE49-F238E27FC236}">
                <a16:creationId xmlns:a16="http://schemas.microsoft.com/office/drawing/2014/main" id="{14FC581C-4BCE-F224-66C5-24FC0BF39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214" y="1574006"/>
            <a:ext cx="37496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D279779-A52F-108E-0790-E1995F123A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93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de-DE" i="1" dirty="0" err="1">
                <a:solidFill>
                  <a:schemeClr val="accent6"/>
                </a:solidFill>
              </a:rPr>
              <a:t>Activity</a:t>
            </a:r>
            <a:r>
              <a:rPr lang="de-DE" i="1" dirty="0">
                <a:solidFill>
                  <a:schemeClr val="accent6"/>
                </a:solidFill>
              </a:rPr>
              <a:t>: </a:t>
            </a:r>
            <a:r>
              <a:rPr lang="en-US" dirty="0"/>
              <a:t>“Biomimicry scavenger hunt”</a:t>
            </a:r>
          </a:p>
        </p:txBody>
      </p:sp>
      <p:pic>
        <p:nvPicPr>
          <p:cNvPr id="13" name="Grafik 12">
            <a:extLst>
              <a:ext uri="{FF2B5EF4-FFF2-40B4-BE49-F238E27FC236}">
                <a16:creationId xmlns:a16="http://schemas.microsoft.com/office/drawing/2014/main" id="{8927D5B9-3449-B79F-CE86-466409ACA74E}"/>
              </a:ext>
            </a:extLst>
          </p:cNvPr>
          <p:cNvPicPr>
            <a:picLocks noChangeAspect="1"/>
          </p:cNvPicPr>
          <p:nvPr/>
        </p:nvPicPr>
        <p:blipFill>
          <a:blip r:embed="rId3"/>
          <a:stretch>
            <a:fillRect/>
          </a:stretch>
        </p:blipFill>
        <p:spPr>
          <a:xfrm>
            <a:off x="8335204" y="1896310"/>
            <a:ext cx="3594153" cy="4680000"/>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91AB2C2A-BDD2-DBE7-5161-1D4F06A5D7AA}"/>
              </a:ext>
            </a:extLst>
          </p:cNvPr>
          <p:cNvPicPr>
            <a:picLocks noChangeAspect="1"/>
          </p:cNvPicPr>
          <p:nvPr/>
        </p:nvPicPr>
        <p:blipFill>
          <a:blip r:embed="rId4"/>
          <a:stretch>
            <a:fillRect/>
          </a:stretch>
        </p:blipFill>
        <p:spPr>
          <a:xfrm>
            <a:off x="5889667" y="1563801"/>
            <a:ext cx="3592892" cy="4680000"/>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2B028FCB-B0A8-D6D0-63F9-7C0F08D1F6D1}"/>
              </a:ext>
            </a:extLst>
          </p:cNvPr>
          <p:cNvPicPr>
            <a:picLocks noChangeAspect="1"/>
          </p:cNvPicPr>
          <p:nvPr/>
        </p:nvPicPr>
        <p:blipFill>
          <a:blip r:embed="rId5"/>
          <a:stretch>
            <a:fillRect/>
          </a:stretch>
        </p:blipFill>
        <p:spPr>
          <a:xfrm>
            <a:off x="3625715" y="1812875"/>
            <a:ext cx="3614634" cy="4680000"/>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E09B9C57-B46B-63CB-FBA1-F409F923E869}"/>
              </a:ext>
            </a:extLst>
          </p:cNvPr>
          <p:cNvPicPr>
            <a:picLocks noChangeAspect="1"/>
          </p:cNvPicPr>
          <p:nvPr/>
        </p:nvPicPr>
        <p:blipFill>
          <a:blip r:embed="rId6"/>
          <a:stretch>
            <a:fillRect/>
          </a:stretch>
        </p:blipFill>
        <p:spPr>
          <a:xfrm>
            <a:off x="262643" y="1563801"/>
            <a:ext cx="3613395" cy="4680000"/>
          </a:xfrm>
          <a:prstGeom prst="rect">
            <a:avLst/>
          </a:prstGeom>
          <a:ln>
            <a:noFill/>
          </a:ln>
          <a:effectLst>
            <a:outerShdw blurRad="292100" dist="139700" dir="2700000" algn="tl" rotWithShape="0">
              <a:srgbClr val="333333">
                <a:alpha val="65000"/>
              </a:srgbClr>
            </a:outerShdw>
          </a:effectLst>
        </p:spPr>
      </p:pic>
      <p:sp>
        <p:nvSpPr>
          <p:cNvPr id="15" name="Textfeld 14">
            <a:extLst>
              <a:ext uri="{FF2B5EF4-FFF2-40B4-BE49-F238E27FC236}">
                <a16:creationId xmlns:a16="http://schemas.microsoft.com/office/drawing/2014/main" id="{88CA09E0-088F-621E-258B-DA245746FAB7}"/>
              </a:ext>
            </a:extLst>
          </p:cNvPr>
          <p:cNvSpPr txBox="1"/>
          <p:nvPr/>
        </p:nvSpPr>
        <p:spPr>
          <a:xfrm>
            <a:off x="3014354" y="6576310"/>
            <a:ext cx="6163292" cy="276999"/>
          </a:xfrm>
          <a:prstGeom prst="rect">
            <a:avLst/>
          </a:prstGeom>
          <a:noFill/>
        </p:spPr>
        <p:txBody>
          <a:bodyPr wrap="square">
            <a:spAutoFit/>
          </a:bodyPr>
          <a:lstStyle/>
          <a:p>
            <a:pPr algn="ctr"/>
            <a:r>
              <a:rPr lang="en-US" sz="1200" i="1" noProof="0" dirty="0"/>
              <a:t>Source: </a:t>
            </a:r>
            <a:r>
              <a:rPr lang="en-US" sz="1200" i="1" noProof="0" dirty="0">
                <a:hlinkClick r:id="rId7"/>
              </a:rPr>
              <a:t>https://asknature.org/resource/asknature-scavenger-hunt/</a:t>
            </a:r>
            <a:endParaRPr lang="de-DE" sz="1200" i="1" dirty="0"/>
          </a:p>
        </p:txBody>
      </p:sp>
      <p:pic>
        <p:nvPicPr>
          <p:cNvPr id="3" name="Picture 2">
            <a:extLst>
              <a:ext uri="{FF2B5EF4-FFF2-40B4-BE49-F238E27FC236}">
                <a16:creationId xmlns:a16="http://schemas.microsoft.com/office/drawing/2014/main" id="{00B2156D-5AFC-D7F3-493C-7844E3CC4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9340" y="642480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7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de-DE" i="1" dirty="0" err="1">
                <a:solidFill>
                  <a:schemeClr val="accent6"/>
                </a:solidFill>
              </a:rPr>
              <a:t>Activity</a:t>
            </a:r>
            <a:r>
              <a:rPr lang="de-DE" i="1" dirty="0">
                <a:solidFill>
                  <a:schemeClr val="accent6"/>
                </a:solidFill>
              </a:rPr>
              <a:t>:</a:t>
            </a:r>
            <a:r>
              <a:rPr lang="de-DE" dirty="0"/>
              <a:t> </a:t>
            </a:r>
            <a:r>
              <a:rPr lang="de-DE" dirty="0" err="1"/>
              <a:t>Miniwiz</a:t>
            </a:r>
            <a:r>
              <a:rPr lang="de-DE" dirty="0"/>
              <a:t> material </a:t>
            </a:r>
            <a:r>
              <a:rPr lang="de-DE" dirty="0" err="1"/>
              <a:t>database</a:t>
            </a:r>
            <a:endParaRPr lang="de-DE" dirty="0"/>
          </a:p>
        </p:txBody>
      </p:sp>
      <p:sp>
        <p:nvSpPr>
          <p:cNvPr id="3" name="Inhaltsplatzhalter 2">
            <a:extLst>
              <a:ext uri="{FF2B5EF4-FFF2-40B4-BE49-F238E27FC236}">
                <a16:creationId xmlns:a16="http://schemas.microsoft.com/office/drawing/2014/main" id="{85D755B1-5E11-876C-6C29-1FF94D0EE5C2}"/>
              </a:ext>
            </a:extLst>
          </p:cNvPr>
          <p:cNvSpPr>
            <a:spLocks noGrp="1"/>
          </p:cNvSpPr>
          <p:nvPr>
            <p:ph idx="1"/>
          </p:nvPr>
        </p:nvSpPr>
        <p:spPr>
          <a:xfrm>
            <a:off x="838200" y="1825625"/>
            <a:ext cx="6382407" cy="4351338"/>
          </a:xfrm>
        </p:spPr>
        <p:txBody>
          <a:bodyPr>
            <a:normAutofit/>
          </a:bodyPr>
          <a:lstStyle/>
          <a:p>
            <a:pPr marL="0" indent="0">
              <a:buNone/>
            </a:pPr>
            <a:r>
              <a:rPr lang="en-GB" altLang="de-DE" sz="1600" dirty="0"/>
              <a:t>“The earth is like a fish-bowl. Nothing goes away. There is no (throwing things) </a:t>
            </a:r>
            <a:r>
              <a:rPr lang="en-GB" altLang="de-DE" sz="1600" i="1" dirty="0"/>
              <a:t>away</a:t>
            </a:r>
            <a:r>
              <a:rPr lang="en-GB" altLang="de-DE" sz="1600" dirty="0"/>
              <a:t>.” (Arthur Huang, structural engineer and architect)</a:t>
            </a:r>
          </a:p>
          <a:p>
            <a:pPr marL="0" indent="0">
              <a:buNone/>
            </a:pPr>
            <a:endParaRPr lang="en-GB" altLang="de-DE" sz="1600" dirty="0"/>
          </a:p>
          <a:p>
            <a:endParaRPr lang="en-GB" altLang="de-DE" sz="1600" dirty="0"/>
          </a:p>
          <a:p>
            <a:r>
              <a:rPr lang="en-GB" altLang="de-DE" sz="1600" dirty="0"/>
              <a:t>Explore the work of </a:t>
            </a:r>
            <a:r>
              <a:rPr lang="en-GB" altLang="de-DE" sz="1600" dirty="0" err="1"/>
              <a:t>Miniwiz</a:t>
            </a:r>
            <a:r>
              <a:rPr lang="en-GB" altLang="de-DE" sz="1600" dirty="0"/>
              <a:t> which melds sustainability, recycling and eco-consciousness at </a:t>
            </a:r>
            <a:r>
              <a:rPr lang="en-GB" altLang="de-DE" sz="1600" dirty="0">
                <a:hlinkClick r:id="rId3"/>
              </a:rPr>
              <a:t>https://www.miniwiz.com/work.php</a:t>
            </a:r>
            <a:r>
              <a:rPr lang="en-GB" altLang="de-DE" sz="1600" dirty="0"/>
              <a:t> </a:t>
            </a:r>
          </a:p>
          <a:p>
            <a:endParaRPr lang="en-GB" altLang="de-DE" sz="1600" dirty="0"/>
          </a:p>
          <a:p>
            <a:r>
              <a:rPr lang="en-GB" altLang="de-DE" sz="1600" dirty="0"/>
              <a:t>Explore some new materials developed by </a:t>
            </a:r>
            <a:r>
              <a:rPr lang="en-GB" altLang="de-DE" sz="1600" dirty="0" err="1"/>
              <a:t>Miniwiz</a:t>
            </a:r>
            <a:r>
              <a:rPr lang="en-GB" altLang="de-DE" sz="1600" dirty="0"/>
              <a:t> </a:t>
            </a:r>
            <a:r>
              <a:rPr lang="en-GB" altLang="de-DE" sz="1600" dirty="0">
                <a:hlinkClick r:id="rId4"/>
              </a:rPr>
              <a:t>https://www.miniwiz.com/solution_list.php?id=7</a:t>
            </a:r>
            <a:r>
              <a:rPr lang="en-GB" altLang="de-DE" sz="1600" dirty="0"/>
              <a:t> </a:t>
            </a:r>
          </a:p>
          <a:p>
            <a:pPr marL="0" indent="0">
              <a:buNone/>
            </a:pPr>
            <a:endParaRPr lang="en-GB" altLang="de-DE" sz="1600" dirty="0"/>
          </a:p>
          <a:p>
            <a:r>
              <a:rPr lang="en-GB" altLang="de-DE" sz="1600" dirty="0"/>
              <a:t>Make yourself familiar with the “</a:t>
            </a:r>
            <a:r>
              <a:rPr lang="en-GB" altLang="de-DE" sz="1600" dirty="0" err="1"/>
              <a:t>Miniwiz</a:t>
            </a:r>
            <a:r>
              <a:rPr lang="en-GB" altLang="de-DE" sz="1600" dirty="0"/>
              <a:t> Material Database” at  </a:t>
            </a:r>
            <a:r>
              <a:rPr lang="en-GB" altLang="de-DE" sz="1600" dirty="0">
                <a:hlinkClick r:id="rId5"/>
              </a:rPr>
              <a:t>https://materialdb.miniwiz.com/</a:t>
            </a:r>
            <a:endParaRPr lang="en-GB" altLang="de-DE" sz="1600" dirty="0"/>
          </a:p>
          <a:p>
            <a:endParaRPr lang="en-GB" altLang="de-DE" sz="1600" dirty="0"/>
          </a:p>
          <a:p>
            <a:endParaRPr lang="en-GB" altLang="de-DE" sz="1600" dirty="0"/>
          </a:p>
          <a:p>
            <a:endParaRPr lang="en-GB" altLang="de-DE" sz="1600" dirty="0"/>
          </a:p>
          <a:p>
            <a:endParaRPr lang="en-GB" altLang="de-DE" sz="1600" dirty="0"/>
          </a:p>
          <a:p>
            <a:endParaRPr lang="de-DE" sz="1600" dirty="0"/>
          </a:p>
        </p:txBody>
      </p:sp>
      <p:pic>
        <p:nvPicPr>
          <p:cNvPr id="6" name="Picture 6">
            <a:extLst>
              <a:ext uri="{FF2B5EF4-FFF2-40B4-BE49-F238E27FC236}">
                <a16:creationId xmlns:a16="http://schemas.microsoft.com/office/drawing/2014/main" id="{5326BFBF-E071-91C1-9C38-C99AB741989F}"/>
              </a:ext>
            </a:extLst>
          </p:cNvPr>
          <p:cNvPicPr>
            <a:picLocks noChangeAspect="1"/>
          </p:cNvPicPr>
          <p:nvPr/>
        </p:nvPicPr>
        <p:blipFill>
          <a:blip r:embed="rId6"/>
          <a:stretch>
            <a:fillRect/>
          </a:stretch>
        </p:blipFill>
        <p:spPr>
          <a:xfrm>
            <a:off x="7492339" y="2350294"/>
            <a:ext cx="3275012" cy="3302000"/>
          </a:xfrm>
          <a:prstGeom prst="rect">
            <a:avLst/>
          </a:prstGeom>
          <a:ln>
            <a:noFill/>
          </a:ln>
          <a:effectLst>
            <a:outerShdw blurRad="292100" dist="139700" dir="2700000" algn="tl" rotWithShape="0">
              <a:srgbClr val="333333">
                <a:alpha val="65000"/>
              </a:srgbClr>
            </a:outerShdw>
          </a:effectLst>
        </p:spPr>
      </p:pic>
      <p:pic>
        <p:nvPicPr>
          <p:cNvPr id="4" name="Picture 2">
            <a:extLst>
              <a:ext uri="{FF2B5EF4-FFF2-40B4-BE49-F238E27FC236}">
                <a16:creationId xmlns:a16="http://schemas.microsoft.com/office/drawing/2014/main" id="{FBA2177E-FE9C-049C-E7F7-6F76095B2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9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3D48AF-4A54-3C66-0970-CE3241D7431C}"/>
              </a:ext>
            </a:extLst>
          </p:cNvPr>
          <p:cNvSpPr>
            <a:spLocks noGrp="1"/>
          </p:cNvSpPr>
          <p:nvPr>
            <p:ph type="title"/>
          </p:nvPr>
        </p:nvSpPr>
        <p:spPr/>
        <p:txBody>
          <a:bodyPr/>
          <a:lstStyle/>
          <a:p>
            <a:r>
              <a:rPr lang="de-DE" dirty="0"/>
              <a:t>“Nature-</a:t>
            </a:r>
            <a:r>
              <a:rPr lang="de-DE" dirty="0" err="1"/>
              <a:t>based</a:t>
            </a:r>
            <a:r>
              <a:rPr lang="de-DE" dirty="0"/>
              <a:t> </a:t>
            </a:r>
            <a:r>
              <a:rPr lang="de-DE" dirty="0" err="1"/>
              <a:t>solutions</a:t>
            </a:r>
            <a:r>
              <a:rPr lang="de-DE" dirty="0"/>
              <a:t>” (NBS) </a:t>
            </a:r>
          </a:p>
        </p:txBody>
      </p:sp>
      <p:sp>
        <p:nvSpPr>
          <p:cNvPr id="3" name="Inhaltsplatzhalter 2">
            <a:extLst>
              <a:ext uri="{FF2B5EF4-FFF2-40B4-BE49-F238E27FC236}">
                <a16:creationId xmlns:a16="http://schemas.microsoft.com/office/drawing/2014/main" id="{2B1CF370-82E1-2C6B-33FE-1FE1ADB4DB46}"/>
              </a:ext>
            </a:extLst>
          </p:cNvPr>
          <p:cNvSpPr>
            <a:spLocks noGrp="1"/>
          </p:cNvSpPr>
          <p:nvPr>
            <p:ph idx="1"/>
          </p:nvPr>
        </p:nvSpPr>
        <p:spPr>
          <a:xfrm>
            <a:off x="838200" y="1825625"/>
            <a:ext cx="4231511" cy="4351338"/>
          </a:xfrm>
        </p:spPr>
        <p:txBody>
          <a:bodyPr>
            <a:normAutofit/>
          </a:bodyPr>
          <a:lstStyle/>
          <a:p>
            <a:pPr marL="0" indent="0" algn="l">
              <a:buNone/>
            </a:pPr>
            <a:endParaRPr lang="de-DE" sz="1600" b="1" i="0" u="sng" strike="noStrike" baseline="0" dirty="0">
              <a:solidFill>
                <a:srgbClr val="000000"/>
              </a:solidFill>
            </a:endParaRPr>
          </a:p>
          <a:p>
            <a:pPr marL="0" indent="0" algn="l">
              <a:buNone/>
            </a:pPr>
            <a:r>
              <a:rPr lang="de-DE" sz="1600" b="1" i="0" u="sng" strike="noStrike" baseline="0" dirty="0">
                <a:solidFill>
                  <a:srgbClr val="000000"/>
                </a:solidFill>
              </a:rPr>
              <a:t>Definition </a:t>
            </a:r>
            <a:r>
              <a:rPr lang="de-DE" sz="1600" b="1" i="0" u="sng" strike="noStrike" baseline="0" dirty="0" err="1">
                <a:solidFill>
                  <a:srgbClr val="000000"/>
                </a:solidFill>
              </a:rPr>
              <a:t>by</a:t>
            </a:r>
            <a:r>
              <a:rPr lang="de-DE" sz="1600" b="1" i="0" u="sng" strike="noStrike" baseline="0" dirty="0">
                <a:solidFill>
                  <a:srgbClr val="000000"/>
                </a:solidFill>
              </a:rPr>
              <a:t> </a:t>
            </a:r>
            <a:r>
              <a:rPr lang="de-DE" sz="1600" b="1" i="0" u="sng" strike="noStrike" baseline="0" dirty="0" err="1">
                <a:solidFill>
                  <a:srgbClr val="000000"/>
                </a:solidFill>
              </a:rPr>
              <a:t>the</a:t>
            </a:r>
            <a:r>
              <a:rPr lang="de-DE" sz="1600" b="1" i="0" u="sng" strike="noStrike" baseline="0" dirty="0">
                <a:solidFill>
                  <a:srgbClr val="000000"/>
                </a:solidFill>
              </a:rPr>
              <a:t> European Union (2000)</a:t>
            </a:r>
          </a:p>
          <a:p>
            <a:pPr marL="0" indent="0">
              <a:buNone/>
            </a:pPr>
            <a:endParaRPr lang="en-US" sz="1600" b="0" i="0" u="none" strike="noStrike" baseline="0" dirty="0">
              <a:solidFill>
                <a:srgbClr val="124039"/>
              </a:solidFill>
            </a:endParaRPr>
          </a:p>
          <a:p>
            <a:pPr marL="0" indent="0">
              <a:buNone/>
            </a:pPr>
            <a:r>
              <a:rPr lang="en-US" sz="1600" b="0" i="0" u="none" strike="noStrike" baseline="0" dirty="0">
                <a:solidFill>
                  <a:srgbClr val="124039"/>
                </a:solidFill>
              </a:rPr>
              <a:t>“Solutions that are </a:t>
            </a:r>
            <a:r>
              <a:rPr lang="en-US" sz="1600" b="1" i="0" u="none" strike="noStrike" baseline="0" dirty="0">
                <a:solidFill>
                  <a:srgbClr val="124039"/>
                </a:solidFill>
              </a:rPr>
              <a:t>inspired and supported by nature</a:t>
            </a:r>
            <a:r>
              <a:rPr lang="en-US" sz="1600" b="0" i="0" u="none" strike="noStrike" baseline="0" dirty="0">
                <a:solidFill>
                  <a:srgbClr val="124039"/>
                </a:solidFill>
              </a:rPr>
              <a:t>, which are </a:t>
            </a:r>
            <a:r>
              <a:rPr lang="en-US" sz="1600" b="1" i="0" u="none" strike="noStrike" baseline="0" dirty="0">
                <a:solidFill>
                  <a:srgbClr val="124039"/>
                </a:solidFill>
              </a:rPr>
              <a:t>cost-effective</a:t>
            </a:r>
            <a:r>
              <a:rPr lang="en-US" sz="1600" b="0" i="0" u="none" strike="noStrike" baseline="0" dirty="0">
                <a:solidFill>
                  <a:srgbClr val="124039"/>
                </a:solidFill>
              </a:rPr>
              <a:t>, simultaneously </a:t>
            </a:r>
            <a:r>
              <a:rPr lang="en-US" sz="1600" b="1" i="0" u="none" strike="noStrike" baseline="0" dirty="0">
                <a:solidFill>
                  <a:srgbClr val="124039"/>
                </a:solidFill>
              </a:rPr>
              <a:t>provide environmental, social and economic benefits </a:t>
            </a:r>
            <a:r>
              <a:rPr lang="en-US" sz="1600" b="0" i="0" u="none" strike="noStrike" baseline="0" dirty="0">
                <a:solidFill>
                  <a:srgbClr val="124039"/>
                </a:solidFill>
              </a:rPr>
              <a:t>and help </a:t>
            </a:r>
            <a:r>
              <a:rPr lang="en-US" sz="1600" b="1" i="0" u="none" strike="noStrike" baseline="0" dirty="0">
                <a:solidFill>
                  <a:srgbClr val="124039"/>
                </a:solidFill>
              </a:rPr>
              <a:t>build resilience</a:t>
            </a:r>
            <a:r>
              <a:rPr lang="en-US" sz="1600" b="0" i="0" u="none" strike="noStrike" baseline="0" dirty="0">
                <a:solidFill>
                  <a:srgbClr val="124039"/>
                </a:solidFill>
              </a:rPr>
              <a:t>.</a:t>
            </a:r>
          </a:p>
          <a:p>
            <a:pPr marL="0" indent="0">
              <a:buNone/>
            </a:pPr>
            <a:r>
              <a:rPr lang="en-US" sz="1600" b="0" i="0" u="none" strike="noStrike" baseline="0" dirty="0">
                <a:solidFill>
                  <a:srgbClr val="124039"/>
                </a:solidFill>
              </a:rPr>
              <a:t>Such solutions bring more, and more </a:t>
            </a:r>
            <a:r>
              <a:rPr lang="en-US" sz="1600" b="1" i="0" u="none" strike="noStrike" baseline="0" dirty="0">
                <a:solidFill>
                  <a:srgbClr val="124039"/>
                </a:solidFill>
              </a:rPr>
              <a:t>diverse, nature and natural features and processes into cities, landscapes and seascapes</a:t>
            </a:r>
            <a:r>
              <a:rPr lang="en-US" sz="1600" b="0" i="0" u="none" strike="noStrike" baseline="0" dirty="0">
                <a:solidFill>
                  <a:srgbClr val="124039"/>
                </a:solidFill>
              </a:rPr>
              <a:t>, through </a:t>
            </a:r>
            <a:r>
              <a:rPr lang="en-US" sz="1600" b="1" i="0" u="none" strike="noStrike" baseline="0" dirty="0">
                <a:solidFill>
                  <a:srgbClr val="124039"/>
                </a:solidFill>
              </a:rPr>
              <a:t>locally adapted</a:t>
            </a:r>
            <a:r>
              <a:rPr lang="en-US" sz="1600" b="0" i="0" u="none" strike="noStrike" baseline="0" dirty="0">
                <a:solidFill>
                  <a:srgbClr val="124039"/>
                </a:solidFill>
              </a:rPr>
              <a:t>, </a:t>
            </a:r>
            <a:r>
              <a:rPr lang="en-US" sz="1600" b="1" i="0" u="none" strike="noStrike" baseline="0" dirty="0">
                <a:solidFill>
                  <a:srgbClr val="124039"/>
                </a:solidFill>
              </a:rPr>
              <a:t>resource-efficient </a:t>
            </a:r>
            <a:r>
              <a:rPr lang="en-US" sz="1600" b="0" i="0" u="none" strike="noStrike" baseline="0" dirty="0">
                <a:solidFill>
                  <a:srgbClr val="124039"/>
                </a:solidFill>
              </a:rPr>
              <a:t>and </a:t>
            </a:r>
            <a:r>
              <a:rPr lang="en-US" sz="1600" b="1" i="0" u="none" strike="noStrike" baseline="0" dirty="0">
                <a:solidFill>
                  <a:srgbClr val="124039"/>
                </a:solidFill>
              </a:rPr>
              <a:t>systemic interventions</a:t>
            </a:r>
            <a:r>
              <a:rPr lang="en-US" sz="1600" b="0" i="0" u="none" strike="noStrike" baseline="0" dirty="0">
                <a:solidFill>
                  <a:srgbClr val="124039"/>
                </a:solidFill>
              </a:rPr>
              <a:t>.</a:t>
            </a:r>
          </a:p>
          <a:p>
            <a:pPr marL="0" indent="0">
              <a:buNone/>
            </a:pPr>
            <a:r>
              <a:rPr lang="en-US" sz="1600" b="0" i="0" u="none" strike="noStrike" baseline="0" dirty="0">
                <a:solidFill>
                  <a:srgbClr val="124039"/>
                </a:solidFill>
              </a:rPr>
              <a:t>Nature-based solutions must therefore </a:t>
            </a:r>
            <a:r>
              <a:rPr lang="en-US" sz="1600" b="1" i="0" u="none" strike="noStrike" baseline="0" dirty="0">
                <a:solidFill>
                  <a:srgbClr val="124039"/>
                </a:solidFill>
              </a:rPr>
              <a:t>benefit biodiversity </a:t>
            </a:r>
            <a:r>
              <a:rPr lang="en-US" sz="1600" b="0" i="0" u="none" strike="noStrike" baseline="0" dirty="0">
                <a:solidFill>
                  <a:srgbClr val="124039"/>
                </a:solidFill>
              </a:rPr>
              <a:t>and support the </a:t>
            </a:r>
            <a:r>
              <a:rPr lang="en-US" sz="1600" b="1" i="0" u="none" strike="noStrike" baseline="0" dirty="0">
                <a:solidFill>
                  <a:srgbClr val="124039"/>
                </a:solidFill>
              </a:rPr>
              <a:t>delivery of a range of ecosystem services</a:t>
            </a:r>
            <a:r>
              <a:rPr lang="en-US" sz="1600" b="0" i="0" u="none" strike="noStrike" baseline="0" dirty="0">
                <a:solidFill>
                  <a:srgbClr val="124039"/>
                </a:solidFill>
              </a:rPr>
              <a:t>.”</a:t>
            </a:r>
          </a:p>
        </p:txBody>
      </p:sp>
      <p:pic>
        <p:nvPicPr>
          <p:cNvPr id="5" name="Grafik 4">
            <a:extLst>
              <a:ext uri="{FF2B5EF4-FFF2-40B4-BE49-F238E27FC236}">
                <a16:creationId xmlns:a16="http://schemas.microsoft.com/office/drawing/2014/main" id="{E4515F4E-E430-A5C5-205B-F890014FEDBD}"/>
              </a:ext>
            </a:extLst>
          </p:cNvPr>
          <p:cNvPicPr>
            <a:picLocks noChangeAspect="1"/>
          </p:cNvPicPr>
          <p:nvPr/>
        </p:nvPicPr>
        <p:blipFill>
          <a:blip r:embed="rId3"/>
          <a:stretch>
            <a:fillRect/>
          </a:stretch>
        </p:blipFill>
        <p:spPr>
          <a:xfrm>
            <a:off x="6030413" y="1468187"/>
            <a:ext cx="4934693" cy="5132410"/>
          </a:xfrm>
          <a:prstGeom prst="rect">
            <a:avLst/>
          </a:prstGeom>
        </p:spPr>
      </p:pic>
      <p:sp>
        <p:nvSpPr>
          <p:cNvPr id="9" name="Textfeld 8">
            <a:extLst>
              <a:ext uri="{FF2B5EF4-FFF2-40B4-BE49-F238E27FC236}">
                <a16:creationId xmlns:a16="http://schemas.microsoft.com/office/drawing/2014/main" id="{F7E8FD0D-4215-E873-48AE-923BDC8164C6}"/>
              </a:ext>
            </a:extLst>
          </p:cNvPr>
          <p:cNvSpPr txBox="1"/>
          <p:nvPr/>
        </p:nvSpPr>
        <p:spPr>
          <a:xfrm>
            <a:off x="2043881" y="6627812"/>
            <a:ext cx="8104237" cy="215444"/>
          </a:xfrm>
          <a:prstGeom prst="rect">
            <a:avLst/>
          </a:prstGeom>
          <a:noFill/>
        </p:spPr>
        <p:txBody>
          <a:bodyPr wrap="square">
            <a:spAutoFit/>
          </a:bodyPr>
          <a:lstStyle/>
          <a:p>
            <a:pPr algn="ctr"/>
            <a:r>
              <a:rPr lang="de-DE" sz="800" i="1" dirty="0"/>
              <a:t>Source: </a:t>
            </a:r>
            <a:r>
              <a:rPr lang="de-DE" sz="800" i="1" dirty="0">
                <a:hlinkClick r:id="rId4"/>
              </a:rPr>
              <a:t>https://rea.ec.europa.eu/funding-and-grants/horizon-europe-cluster-6-food-bioeconomy-natural-resources-agriculture-and-environment/nature-based-solutions_en</a:t>
            </a:r>
            <a:r>
              <a:rPr lang="de-DE" sz="800" i="1" dirty="0"/>
              <a:t> </a:t>
            </a:r>
          </a:p>
        </p:txBody>
      </p:sp>
      <p:pic>
        <p:nvPicPr>
          <p:cNvPr id="4" name="Picture 2">
            <a:extLst>
              <a:ext uri="{FF2B5EF4-FFF2-40B4-BE49-F238E27FC236}">
                <a16:creationId xmlns:a16="http://schemas.microsoft.com/office/drawing/2014/main" id="{21EB9DA1-2DB9-5AD1-895B-7F7CF7B55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8820" y="641168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20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7CDB1-25AB-3B9E-4187-FD7C9CE71864}"/>
              </a:ext>
            </a:extLst>
          </p:cNvPr>
          <p:cNvSpPr>
            <a:spLocks noGrp="1"/>
          </p:cNvSpPr>
          <p:nvPr>
            <p:ph type="title"/>
          </p:nvPr>
        </p:nvSpPr>
        <p:spPr/>
        <p:txBody>
          <a:bodyPr/>
          <a:lstStyle/>
          <a:p>
            <a:r>
              <a:rPr lang="de-DE" dirty="0"/>
              <a:t>Main </a:t>
            </a:r>
            <a:r>
              <a:rPr lang="de-DE" dirty="0" err="1"/>
              <a:t>challenges</a:t>
            </a:r>
            <a:r>
              <a:rPr lang="de-DE" dirty="0"/>
              <a:t> and </a:t>
            </a:r>
            <a:r>
              <a:rPr lang="de-DE" dirty="0" err="1"/>
              <a:t>benefits</a:t>
            </a:r>
            <a:r>
              <a:rPr lang="de-DE" dirty="0"/>
              <a:t> </a:t>
            </a:r>
            <a:r>
              <a:rPr lang="de-DE" dirty="0" err="1"/>
              <a:t>of</a:t>
            </a:r>
            <a:r>
              <a:rPr lang="de-DE" dirty="0"/>
              <a:t> NBS</a:t>
            </a:r>
          </a:p>
        </p:txBody>
      </p:sp>
      <p:sp>
        <p:nvSpPr>
          <p:cNvPr id="3" name="Inhaltsplatzhalter 2">
            <a:extLst>
              <a:ext uri="{FF2B5EF4-FFF2-40B4-BE49-F238E27FC236}">
                <a16:creationId xmlns:a16="http://schemas.microsoft.com/office/drawing/2014/main" id="{FBEF58E5-3498-3F35-270E-428FA77DC5E8}"/>
              </a:ext>
            </a:extLst>
          </p:cNvPr>
          <p:cNvSpPr>
            <a:spLocks noGrp="1"/>
          </p:cNvSpPr>
          <p:nvPr>
            <p:ph idx="1"/>
          </p:nvPr>
        </p:nvSpPr>
        <p:spPr>
          <a:xfrm>
            <a:off x="838200" y="1825625"/>
            <a:ext cx="5044440" cy="4351338"/>
          </a:xfrm>
        </p:spPr>
        <p:txBody>
          <a:bodyPr>
            <a:normAutofit/>
          </a:bodyPr>
          <a:lstStyle/>
          <a:p>
            <a:pPr marL="0" indent="0" algn="ctr">
              <a:buNone/>
            </a:pPr>
            <a:r>
              <a:rPr lang="de-DE" sz="1600" b="1" u="sng" dirty="0" err="1"/>
              <a:t>Important</a:t>
            </a:r>
            <a:r>
              <a:rPr lang="de-DE" sz="1600" b="1" u="sng" dirty="0"/>
              <a:t> Challenges</a:t>
            </a:r>
          </a:p>
          <a:p>
            <a:r>
              <a:rPr lang="en-US" sz="1600" b="1" dirty="0">
                <a:solidFill>
                  <a:schemeClr val="tx2"/>
                </a:solidFill>
              </a:rPr>
              <a:t>Funding</a:t>
            </a:r>
            <a:br>
              <a:rPr lang="en-US" sz="1600" dirty="0">
                <a:solidFill>
                  <a:schemeClr val="tx2"/>
                </a:solidFill>
              </a:rPr>
            </a:br>
            <a:r>
              <a:rPr lang="en-US" sz="1600" dirty="0">
                <a:solidFill>
                  <a:schemeClr val="tx2"/>
                </a:solidFill>
              </a:rPr>
              <a:t>NBS projects often require long-term investment and have limited profitability in the short term.</a:t>
            </a:r>
          </a:p>
          <a:p>
            <a:r>
              <a:rPr lang="en-US" sz="1600" b="1" dirty="0">
                <a:solidFill>
                  <a:schemeClr val="tx2"/>
                </a:solidFill>
              </a:rPr>
              <a:t>Implementation</a:t>
            </a:r>
            <a:br>
              <a:rPr lang="en-US" sz="1600" dirty="0">
                <a:solidFill>
                  <a:schemeClr val="tx2"/>
                </a:solidFill>
              </a:rPr>
            </a:br>
            <a:r>
              <a:rPr lang="en-US" sz="1600" dirty="0">
                <a:solidFill>
                  <a:schemeClr val="tx2"/>
                </a:solidFill>
              </a:rPr>
              <a:t>Implementing NBS requires collaboration between multiple stakeholders, including governments, private sector, and local communities. Coordination and communication between these parties can be difficult, particularly in areas with conflicting interests.</a:t>
            </a:r>
          </a:p>
          <a:p>
            <a:r>
              <a:rPr lang="en-US" sz="1600" b="1" dirty="0">
                <a:solidFill>
                  <a:schemeClr val="tx2"/>
                </a:solidFill>
              </a:rPr>
              <a:t>Monitoring and Evaluation:</a:t>
            </a:r>
            <a:br>
              <a:rPr lang="en-US" sz="1600" dirty="0">
                <a:solidFill>
                  <a:schemeClr val="tx2"/>
                </a:solidFill>
              </a:rPr>
            </a:br>
            <a:r>
              <a:rPr lang="en-US" sz="1600" dirty="0">
                <a:solidFill>
                  <a:schemeClr val="tx2"/>
                </a:solidFill>
              </a:rPr>
              <a:t>Measuring the effectiveness of NBS projects can be challenging, as they often have long-term outcomes and indirect impacts. Accurately tracking progress and evaluating success requires specialized skills and resources.</a:t>
            </a:r>
            <a:endParaRPr lang="de-DE" sz="1600" dirty="0">
              <a:solidFill>
                <a:schemeClr val="tx2"/>
              </a:solidFill>
            </a:endParaRPr>
          </a:p>
        </p:txBody>
      </p:sp>
      <p:sp>
        <p:nvSpPr>
          <p:cNvPr id="4" name="Inhaltsplatzhalter 2">
            <a:extLst>
              <a:ext uri="{FF2B5EF4-FFF2-40B4-BE49-F238E27FC236}">
                <a16:creationId xmlns:a16="http://schemas.microsoft.com/office/drawing/2014/main" id="{5390E1AE-A64F-E20E-1356-BEE14347652E}"/>
              </a:ext>
            </a:extLst>
          </p:cNvPr>
          <p:cNvSpPr txBox="1">
            <a:spLocks/>
          </p:cNvSpPr>
          <p:nvPr/>
        </p:nvSpPr>
        <p:spPr>
          <a:xfrm>
            <a:off x="6096000" y="1825625"/>
            <a:ext cx="50444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600" b="1" u="sng" dirty="0" err="1"/>
              <a:t>Important</a:t>
            </a:r>
            <a:r>
              <a:rPr lang="de-DE" sz="1600" b="1" u="sng" dirty="0"/>
              <a:t> Benefits</a:t>
            </a:r>
          </a:p>
          <a:p>
            <a:r>
              <a:rPr lang="en-US" sz="1600" b="1" dirty="0">
                <a:solidFill>
                  <a:schemeClr val="tx2"/>
                </a:solidFill>
              </a:rPr>
              <a:t>Environmental Benefits:</a:t>
            </a:r>
            <a:br>
              <a:rPr lang="en-US" sz="1600" dirty="0">
                <a:solidFill>
                  <a:schemeClr val="tx2"/>
                </a:solidFill>
              </a:rPr>
            </a:br>
            <a:r>
              <a:rPr lang="en-US" sz="1600" dirty="0">
                <a:solidFill>
                  <a:schemeClr val="tx2"/>
                </a:solidFill>
              </a:rPr>
              <a:t>NBS can have significant environmental benefits, including reducing greenhouse gas emissions, enhancing biodiversity, and improving water quality.</a:t>
            </a:r>
          </a:p>
          <a:p>
            <a:r>
              <a:rPr lang="en-US" sz="1600" b="1" dirty="0">
                <a:solidFill>
                  <a:schemeClr val="tx2"/>
                </a:solidFill>
              </a:rPr>
              <a:t>Social Benefits:</a:t>
            </a:r>
            <a:br>
              <a:rPr lang="en-US" sz="1600" b="1" dirty="0">
                <a:solidFill>
                  <a:schemeClr val="tx2"/>
                </a:solidFill>
              </a:rPr>
            </a:br>
            <a:r>
              <a:rPr lang="en-US" sz="1600" dirty="0">
                <a:solidFill>
                  <a:schemeClr val="tx2"/>
                </a:solidFill>
              </a:rPr>
              <a:t>NBS can provide social benefits, including creating “green jobs”, improving community health, and increasing access to green spaces.</a:t>
            </a:r>
          </a:p>
          <a:p>
            <a:r>
              <a:rPr lang="en-US" sz="1600" b="1" dirty="0">
                <a:solidFill>
                  <a:schemeClr val="tx2"/>
                </a:solidFill>
              </a:rPr>
              <a:t>Economic Benefits:</a:t>
            </a:r>
            <a:r>
              <a:rPr lang="en-US" sz="1600" dirty="0">
                <a:solidFill>
                  <a:schemeClr val="tx2"/>
                </a:solidFill>
              </a:rPr>
              <a:t> </a:t>
            </a:r>
            <a:br>
              <a:rPr lang="en-US" sz="1600" dirty="0">
                <a:solidFill>
                  <a:schemeClr val="tx2"/>
                </a:solidFill>
              </a:rPr>
            </a:br>
            <a:r>
              <a:rPr lang="en-US" sz="1600" dirty="0">
                <a:solidFill>
                  <a:schemeClr val="tx2"/>
                </a:solidFill>
              </a:rPr>
              <a:t>NBS can provide economic benefits, including creating new markets and opportunities for small businesses, improving property values, and reducing healthcare costs.</a:t>
            </a:r>
            <a:endParaRPr lang="de-DE" sz="1600" dirty="0">
              <a:solidFill>
                <a:schemeClr val="tx2"/>
              </a:solidFill>
            </a:endParaRPr>
          </a:p>
        </p:txBody>
      </p:sp>
      <p:pic>
        <p:nvPicPr>
          <p:cNvPr id="5" name="Picture 2">
            <a:extLst>
              <a:ext uri="{FF2B5EF4-FFF2-40B4-BE49-F238E27FC236}">
                <a16:creationId xmlns:a16="http://schemas.microsoft.com/office/drawing/2014/main" id="{1B3B17DC-BC71-3A63-1A5A-1BF06E432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2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9E197-65E4-CE85-C9B4-34AEF36C9EE6}"/>
              </a:ext>
            </a:extLst>
          </p:cNvPr>
          <p:cNvSpPr>
            <a:spLocks noGrp="1"/>
          </p:cNvSpPr>
          <p:nvPr>
            <p:ph type="title"/>
          </p:nvPr>
        </p:nvSpPr>
        <p:spPr/>
        <p:txBody>
          <a:bodyPr/>
          <a:lstStyle/>
          <a:p>
            <a:r>
              <a:rPr lang="de-DE" dirty="0"/>
              <a:t>Best </a:t>
            </a:r>
            <a:r>
              <a:rPr lang="de-DE" dirty="0" err="1"/>
              <a:t>practice</a:t>
            </a:r>
            <a:r>
              <a:rPr lang="de-DE" dirty="0"/>
              <a:t> </a:t>
            </a:r>
            <a:r>
              <a:rPr lang="de-DE" dirty="0" err="1"/>
              <a:t>for</a:t>
            </a:r>
            <a:r>
              <a:rPr lang="de-DE" dirty="0"/>
              <a:t> NBS </a:t>
            </a:r>
            <a:r>
              <a:rPr lang="de-DE" dirty="0" err="1"/>
              <a:t>application</a:t>
            </a:r>
            <a:r>
              <a:rPr lang="de-DE" dirty="0"/>
              <a:t> in</a:t>
            </a:r>
            <a:br>
              <a:rPr lang="de-DE" dirty="0"/>
            </a:br>
            <a:r>
              <a:rPr lang="de-DE" dirty="0"/>
              <a:t>material </a:t>
            </a:r>
            <a:r>
              <a:rPr lang="de-DE" dirty="0" err="1"/>
              <a:t>development</a:t>
            </a:r>
            <a:r>
              <a:rPr lang="de-DE" dirty="0"/>
              <a:t> </a:t>
            </a:r>
            <a:r>
              <a:rPr lang="de-DE" dirty="0" err="1"/>
              <a:t>for</a:t>
            </a:r>
            <a:r>
              <a:rPr lang="de-DE" dirty="0"/>
              <a:t> </a:t>
            </a:r>
            <a:r>
              <a:rPr lang="de-DE" dirty="0" err="1"/>
              <a:t>consumer</a:t>
            </a:r>
            <a:r>
              <a:rPr lang="de-DE" dirty="0"/>
              <a:t> </a:t>
            </a:r>
            <a:r>
              <a:rPr lang="de-DE" dirty="0" err="1"/>
              <a:t>products</a:t>
            </a:r>
            <a:endParaRPr lang="de-DE" dirty="0"/>
          </a:p>
        </p:txBody>
      </p:sp>
      <p:sp>
        <p:nvSpPr>
          <p:cNvPr id="5" name="Textfeld 4">
            <a:extLst>
              <a:ext uri="{FF2B5EF4-FFF2-40B4-BE49-F238E27FC236}">
                <a16:creationId xmlns:a16="http://schemas.microsoft.com/office/drawing/2014/main" id="{C8D06179-1A88-6358-35D1-8A8823BF20B3}"/>
              </a:ext>
            </a:extLst>
          </p:cNvPr>
          <p:cNvSpPr txBox="1"/>
          <p:nvPr/>
        </p:nvSpPr>
        <p:spPr>
          <a:xfrm>
            <a:off x="5257800" y="6385153"/>
            <a:ext cx="6096000" cy="215444"/>
          </a:xfrm>
          <a:prstGeom prst="rect">
            <a:avLst/>
          </a:prstGeom>
          <a:noFill/>
        </p:spPr>
        <p:txBody>
          <a:bodyPr wrap="square">
            <a:spAutoFit/>
          </a:bodyPr>
          <a:lstStyle/>
          <a:p>
            <a:pPr algn="r"/>
            <a:r>
              <a:rPr lang="de-DE" sz="800" i="1" dirty="0"/>
              <a:t>Source: </a:t>
            </a:r>
            <a:r>
              <a:rPr lang="de-DE" sz="800" i="1" dirty="0">
                <a:hlinkClick r:id="rId3"/>
              </a:rPr>
              <a:t>https://www.allbirds.eu/pages/moonshot-zero-carbon-shoes</a:t>
            </a:r>
            <a:r>
              <a:rPr lang="de-DE" sz="800" i="1" dirty="0"/>
              <a:t> </a:t>
            </a:r>
          </a:p>
        </p:txBody>
      </p:sp>
      <p:pic>
        <p:nvPicPr>
          <p:cNvPr id="9" name="Grafik 8">
            <a:extLst>
              <a:ext uri="{FF2B5EF4-FFF2-40B4-BE49-F238E27FC236}">
                <a16:creationId xmlns:a16="http://schemas.microsoft.com/office/drawing/2014/main" id="{197D8B65-C835-1E4C-7A98-596F5FDBC274}"/>
              </a:ext>
            </a:extLst>
          </p:cNvPr>
          <p:cNvPicPr>
            <a:picLocks noChangeAspect="1"/>
          </p:cNvPicPr>
          <p:nvPr/>
        </p:nvPicPr>
        <p:blipFill>
          <a:blip r:embed="rId4"/>
          <a:stretch>
            <a:fillRect/>
          </a:stretch>
        </p:blipFill>
        <p:spPr>
          <a:xfrm>
            <a:off x="1565971" y="1776191"/>
            <a:ext cx="2983235" cy="4716684"/>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C81BAB55-1CCD-8313-E114-49892142E6BE}"/>
              </a:ext>
            </a:extLst>
          </p:cNvPr>
          <p:cNvPicPr>
            <a:picLocks noChangeAspect="1"/>
          </p:cNvPicPr>
          <p:nvPr/>
        </p:nvPicPr>
        <p:blipFill>
          <a:blip r:embed="rId5"/>
          <a:stretch>
            <a:fillRect/>
          </a:stretch>
        </p:blipFill>
        <p:spPr>
          <a:xfrm>
            <a:off x="5910065" y="2272628"/>
            <a:ext cx="4561905" cy="372380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C5CE3E4-FDCF-886E-568B-E07880B922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7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15CD-5D02-96AC-8149-6C41383CD710}"/>
              </a:ext>
            </a:extLst>
          </p:cNvPr>
          <p:cNvSpPr>
            <a:spLocks noGrp="1"/>
          </p:cNvSpPr>
          <p:nvPr>
            <p:ph type="title"/>
          </p:nvPr>
        </p:nvSpPr>
        <p:spPr/>
        <p:txBody>
          <a:bodyPr/>
          <a:lstStyle/>
          <a:p>
            <a:r>
              <a:rPr lang="de-DE" dirty="0"/>
              <a:t>3. </a:t>
            </a:r>
            <a:r>
              <a:rPr lang="de-DE" dirty="0" err="1"/>
              <a:t>Hypothesize</a:t>
            </a:r>
            <a:endParaRPr lang="de-DE" dirty="0"/>
          </a:p>
        </p:txBody>
      </p:sp>
      <p:sp>
        <p:nvSpPr>
          <p:cNvPr id="3" name="Textplatzhalter 2">
            <a:extLst>
              <a:ext uri="{FF2B5EF4-FFF2-40B4-BE49-F238E27FC236}">
                <a16:creationId xmlns:a16="http://schemas.microsoft.com/office/drawing/2014/main" id="{BDEE74C8-DDE3-80EF-424F-985D6E12B154}"/>
              </a:ext>
            </a:extLst>
          </p:cNvPr>
          <p:cNvSpPr>
            <a:spLocks noGrp="1"/>
          </p:cNvSpPr>
          <p:nvPr>
            <p:ph type="body" idx="1"/>
          </p:nvPr>
        </p:nvSpPr>
        <p:spPr/>
        <p:txBody>
          <a:bodyPr/>
          <a:lstStyle/>
          <a:p>
            <a:endParaRPr lang="de-DE" dirty="0"/>
          </a:p>
        </p:txBody>
      </p:sp>
      <p:pic>
        <p:nvPicPr>
          <p:cNvPr id="4" name="Picture 2">
            <a:extLst>
              <a:ext uri="{FF2B5EF4-FFF2-40B4-BE49-F238E27FC236}">
                <a16:creationId xmlns:a16="http://schemas.microsoft.com/office/drawing/2014/main" id="{A205C6E0-ACD8-321D-5853-F67FA8345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49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6780027" cy="1815882"/>
          </a:xfrm>
          <a:prstGeom prst="rect">
            <a:avLst/>
          </a:prstGeom>
          <a:noFill/>
        </p:spPr>
        <p:txBody>
          <a:bodyPr wrap="square" lIns="91440" tIns="45720" rIns="91440" bIns="45720">
            <a:spAutoFit/>
          </a:bodyPr>
          <a:lstStyle/>
          <a:p>
            <a:r>
              <a:rPr lang="en-US" sz="5600" b="1" dirty="0">
                <a:ln w="0">
                  <a:solidFill>
                    <a:schemeClr val="bg1"/>
                  </a:solidFill>
                </a:ln>
                <a:solidFill>
                  <a:schemeClr val="bg1"/>
                </a:solidFill>
                <a:effectLst>
                  <a:outerShdw blurRad="38100" dist="38100" dir="2700000" algn="tl">
                    <a:srgbClr val="000000">
                      <a:alpha val="43137"/>
                    </a:srgbClr>
                  </a:outerShdw>
                </a:effectLst>
              </a:rPr>
              <a:t>Conscious</a:t>
            </a:r>
            <a:br>
              <a:rPr lang="en-US" sz="5600" b="1" dirty="0">
                <a:ln w="0">
                  <a:solidFill>
                    <a:schemeClr val="bg1"/>
                  </a:solidFill>
                </a:ln>
                <a:solidFill>
                  <a:schemeClr val="bg1"/>
                </a:solidFill>
                <a:effectLst>
                  <a:outerShdw blurRad="38100" dist="38100" dir="2700000" algn="tl">
                    <a:srgbClr val="000000">
                      <a:alpha val="43137"/>
                    </a:srgbClr>
                  </a:outerShdw>
                </a:effectLst>
              </a:rPr>
            </a:br>
            <a:r>
              <a:rPr lang="en-US" sz="5600" b="1" dirty="0">
                <a:ln w="0">
                  <a:solidFill>
                    <a:schemeClr val="bg1"/>
                  </a:solidFill>
                </a:ln>
                <a:solidFill>
                  <a:schemeClr val="bg1"/>
                </a:solidFill>
                <a:effectLst>
                  <a:outerShdw blurRad="38100" dist="38100" dir="2700000" algn="tl">
                    <a:srgbClr val="000000">
                      <a:alpha val="43137"/>
                    </a:srgbClr>
                  </a:outerShdw>
                </a:effectLst>
              </a:rPr>
              <a:t>Entrepreneurship</a:t>
            </a:r>
            <a:endParaRPr lang="en-US" sz="5400"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pic>
        <p:nvPicPr>
          <p:cNvPr id="2" name="Picture 2">
            <a:extLst>
              <a:ext uri="{FF2B5EF4-FFF2-40B4-BE49-F238E27FC236}">
                <a16:creationId xmlns:a16="http://schemas.microsoft.com/office/drawing/2014/main" id="{AB4A55D6-008C-7C12-E469-3597A3101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1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CD09B-347E-9EAD-4ADD-165A678663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57EC09-E792-EFFB-2B4A-BFAD695628E6}"/>
              </a:ext>
            </a:extLst>
          </p:cNvPr>
          <p:cNvSpPr>
            <a:spLocks noGrp="1"/>
          </p:cNvSpPr>
          <p:nvPr>
            <p:ph type="title"/>
          </p:nvPr>
        </p:nvSpPr>
        <p:spPr/>
        <p:txBody>
          <a:bodyPr/>
          <a:lstStyle/>
          <a:p>
            <a:r>
              <a:rPr lang="en-GB" altLang="de-DE" dirty="0"/>
              <a:t>Conscious Capitalism &amp; Entrepreneurship</a:t>
            </a:r>
            <a:endParaRPr lang="de-DE" dirty="0"/>
          </a:p>
        </p:txBody>
      </p:sp>
      <p:sp>
        <p:nvSpPr>
          <p:cNvPr id="4" name="Foliennummernplatzhalter 3">
            <a:extLst>
              <a:ext uri="{FF2B5EF4-FFF2-40B4-BE49-F238E27FC236}">
                <a16:creationId xmlns:a16="http://schemas.microsoft.com/office/drawing/2014/main" id="{CE9D7ECC-79D4-8CD5-551F-DB4401CA95F1}"/>
              </a:ext>
            </a:extLst>
          </p:cNvPr>
          <p:cNvSpPr>
            <a:spLocks noGrp="1"/>
          </p:cNvSpPr>
          <p:nvPr>
            <p:ph type="sldNum" sz="quarter" idx="12"/>
          </p:nvPr>
        </p:nvSpPr>
        <p:spPr/>
        <p:txBody>
          <a:bodyPr/>
          <a:lstStyle/>
          <a:p>
            <a:fld id="{BC1DBF59-FCF1-4C99-ADD5-833B8FF11D94}" type="slidenum">
              <a:rPr lang="nl-NL" smtClean="0"/>
              <a:t>20</a:t>
            </a:fld>
            <a:endParaRPr lang="nl-NL"/>
          </a:p>
        </p:txBody>
      </p:sp>
      <p:sp>
        <p:nvSpPr>
          <p:cNvPr id="5" name="Inhaltsplatzhalter 2">
            <a:extLst>
              <a:ext uri="{FF2B5EF4-FFF2-40B4-BE49-F238E27FC236}">
                <a16:creationId xmlns:a16="http://schemas.microsoft.com/office/drawing/2014/main" id="{ED3DE27C-2B61-91CE-D39F-E52F9C0D6D24}"/>
              </a:ext>
            </a:extLst>
          </p:cNvPr>
          <p:cNvSpPr>
            <a:spLocks noGrp="1"/>
          </p:cNvSpPr>
          <p:nvPr>
            <p:ph idx="1"/>
          </p:nvPr>
        </p:nvSpPr>
        <p:spPr>
          <a:xfrm>
            <a:off x="7034277" y="1915319"/>
            <a:ext cx="3525838" cy="4216400"/>
          </a:xfrm>
        </p:spPr>
        <p:txBody>
          <a:bodyPr>
            <a:normAutofit/>
          </a:bodyPr>
          <a:lstStyle/>
          <a:p>
            <a:pPr marL="0" indent="0">
              <a:buFontTx/>
              <a:buNone/>
              <a:defRPr/>
            </a:pPr>
            <a:endParaRPr lang="en-GB" altLang="de-DE" sz="1600" dirty="0"/>
          </a:p>
          <a:p>
            <a:pPr marL="0" indent="0">
              <a:buFontTx/>
              <a:buNone/>
              <a:defRPr/>
            </a:pPr>
            <a:r>
              <a:rPr lang="en-GB" altLang="de-DE" sz="1600" dirty="0"/>
              <a:t>My Conscious Entrepreneur Credo:</a:t>
            </a:r>
          </a:p>
          <a:p>
            <a:pPr marL="0" indent="0">
              <a:buFontTx/>
              <a:buNone/>
              <a:defRPr/>
            </a:pPr>
            <a:endParaRPr lang="en-GB" altLang="de-DE" sz="1600" dirty="0"/>
          </a:p>
          <a:p>
            <a:pPr marL="342900" indent="-342900">
              <a:buFontTx/>
              <a:buAutoNum type="arabicPeriod"/>
              <a:defRPr/>
            </a:pPr>
            <a:r>
              <a:rPr lang="en-GB" altLang="de-DE" sz="1600" dirty="0"/>
              <a:t>__________________________</a:t>
            </a:r>
          </a:p>
          <a:p>
            <a:pPr marL="342900" indent="-342900">
              <a:buFontTx/>
              <a:buAutoNum type="arabicPeriod"/>
              <a:defRPr/>
            </a:pPr>
            <a:endParaRPr lang="en-GB" altLang="de-DE" sz="1600" dirty="0"/>
          </a:p>
          <a:p>
            <a:pPr marL="342900" indent="-342900">
              <a:buFontTx/>
              <a:buAutoNum type="arabicPeriod"/>
              <a:defRPr/>
            </a:pPr>
            <a:r>
              <a:rPr lang="en-GB" altLang="de-DE" sz="1600" dirty="0"/>
              <a:t>__________________________</a:t>
            </a:r>
          </a:p>
          <a:p>
            <a:pPr marL="342900" indent="-342900">
              <a:buFontTx/>
              <a:buAutoNum type="arabicPeriod"/>
              <a:defRPr/>
            </a:pPr>
            <a:endParaRPr lang="en-GB" altLang="de-DE" sz="1600" dirty="0"/>
          </a:p>
          <a:p>
            <a:pPr marL="342900" indent="-342900">
              <a:buFontTx/>
              <a:buAutoNum type="arabicPeriod"/>
              <a:defRPr/>
            </a:pPr>
            <a:r>
              <a:rPr lang="en-GB" altLang="de-DE" sz="1600" dirty="0"/>
              <a:t>__________________________</a:t>
            </a:r>
          </a:p>
          <a:p>
            <a:pPr marL="342900" indent="-342900">
              <a:buFontTx/>
              <a:buAutoNum type="arabicPeriod"/>
              <a:defRPr/>
            </a:pPr>
            <a:endParaRPr lang="en-GB" altLang="de-DE" sz="1600" dirty="0"/>
          </a:p>
          <a:p>
            <a:pPr marL="342900" indent="-342900">
              <a:buFontTx/>
              <a:buAutoNum type="arabicPeriod"/>
              <a:defRPr/>
            </a:pPr>
            <a:r>
              <a:rPr lang="en-GB" altLang="de-DE" sz="1600" dirty="0"/>
              <a:t>__________________________</a:t>
            </a:r>
          </a:p>
          <a:p>
            <a:pPr marL="342900" indent="-342900">
              <a:buFontTx/>
              <a:buAutoNum type="arabicPeriod"/>
              <a:defRPr/>
            </a:pPr>
            <a:endParaRPr lang="en-GB" altLang="de-DE" sz="1600" dirty="0"/>
          </a:p>
          <a:p>
            <a:pPr marL="342900" indent="-342900">
              <a:buFontTx/>
              <a:buAutoNum type="arabicPeriod"/>
              <a:defRPr/>
            </a:pPr>
            <a:r>
              <a:rPr lang="en-GB" altLang="de-DE" sz="1600" dirty="0"/>
              <a:t>__________________________</a:t>
            </a:r>
          </a:p>
        </p:txBody>
      </p:sp>
      <p:grpSp>
        <p:nvGrpSpPr>
          <p:cNvPr id="6" name="Gruppieren 1">
            <a:extLst>
              <a:ext uri="{FF2B5EF4-FFF2-40B4-BE49-F238E27FC236}">
                <a16:creationId xmlns:a16="http://schemas.microsoft.com/office/drawing/2014/main" id="{8F14E9C5-F0D4-4F82-69A4-9B445D5B7202}"/>
              </a:ext>
            </a:extLst>
          </p:cNvPr>
          <p:cNvGrpSpPr>
            <a:grpSpLocks/>
          </p:cNvGrpSpPr>
          <p:nvPr/>
        </p:nvGrpSpPr>
        <p:grpSpPr bwMode="auto">
          <a:xfrm>
            <a:off x="1014695" y="2330493"/>
            <a:ext cx="4403725" cy="3757613"/>
            <a:chOff x="2916238" y="2636838"/>
            <a:chExt cx="2935287" cy="2505075"/>
          </a:xfrm>
        </p:grpSpPr>
        <p:sp>
          <p:nvSpPr>
            <p:cNvPr id="7" name="Isosceles Triangle 39">
              <a:extLst>
                <a:ext uri="{FF2B5EF4-FFF2-40B4-BE49-F238E27FC236}">
                  <a16:creationId xmlns:a16="http://schemas.microsoft.com/office/drawing/2014/main" id="{CD7874B9-5B1C-1428-1A80-08BA930129F3}"/>
                </a:ext>
              </a:extLst>
            </p:cNvPr>
            <p:cNvSpPr/>
            <p:nvPr/>
          </p:nvSpPr>
          <p:spPr>
            <a:xfrm>
              <a:off x="3661170" y="263683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a:ea typeface="Calibri" charset="0"/>
                  <a:cs typeface="Times New Roman" charset="0"/>
                </a:rPr>
                <a:t> </a:t>
              </a:r>
            </a:p>
          </p:txBody>
        </p:sp>
        <p:sp>
          <p:nvSpPr>
            <p:cNvPr id="8" name="Isosceles Triangle 41">
              <a:extLst>
                <a:ext uri="{FF2B5EF4-FFF2-40B4-BE49-F238E27FC236}">
                  <a16:creationId xmlns:a16="http://schemas.microsoft.com/office/drawing/2014/main" id="{9F25C824-CD6C-0593-8FDC-0B5323FC8DBA}"/>
                </a:ext>
              </a:extLst>
            </p:cNvPr>
            <p:cNvSpPr/>
            <p:nvPr/>
          </p:nvSpPr>
          <p:spPr>
            <a:xfrm rot="10800000">
              <a:off x="3656861" y="3890401"/>
              <a:ext cx="1447800" cy="1238250"/>
            </a:xfrm>
            <a:prstGeom prst="triangle">
              <a:avLst/>
            </a:prstGeom>
            <a:solidFill>
              <a:srgbClr val="FF9900"/>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sz="1500">
                  <a:ea typeface="Calibri" charset="0"/>
                  <a:cs typeface="Times New Roman" charset="0"/>
                </a:rPr>
                <a:t> </a:t>
              </a:r>
            </a:p>
          </p:txBody>
        </p:sp>
        <p:sp>
          <p:nvSpPr>
            <p:cNvPr id="9" name="Isosceles Triangle 42">
              <a:extLst>
                <a:ext uri="{FF2B5EF4-FFF2-40B4-BE49-F238E27FC236}">
                  <a16:creationId xmlns:a16="http://schemas.microsoft.com/office/drawing/2014/main" id="{A2F96658-2D09-A7E9-2BFC-C226FFC53F47}"/>
                </a:ext>
              </a:extLst>
            </p:cNvPr>
            <p:cNvSpPr/>
            <p:nvPr/>
          </p:nvSpPr>
          <p:spPr>
            <a:xfrm>
              <a:off x="4403986" y="3903663"/>
              <a:ext cx="1447539" cy="12382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r>
                <a:rPr lang="de-DE" sz="1500" dirty="0" err="1">
                  <a:ea typeface="Calibri" charset="0"/>
                  <a:cs typeface="Times New Roman" charset="0"/>
                </a:rPr>
                <a:t>Conscious</a:t>
              </a:r>
              <a:r>
                <a:rPr lang="de-DE" sz="1500" dirty="0">
                  <a:ea typeface="Calibri" charset="0"/>
                  <a:cs typeface="Times New Roman" charset="0"/>
                </a:rPr>
                <a:t> </a:t>
              </a:r>
              <a:r>
                <a:rPr lang="de-DE" sz="1500" dirty="0" err="1">
                  <a:ea typeface="Calibri" charset="0"/>
                  <a:cs typeface="Times New Roman" charset="0"/>
                </a:rPr>
                <a:t>culture</a:t>
              </a:r>
              <a:r>
                <a:rPr lang="de-DE" sz="1500" dirty="0">
                  <a:ea typeface="Calibri" charset="0"/>
                  <a:cs typeface="Times New Roman" charset="0"/>
                </a:rPr>
                <a:t> </a:t>
              </a:r>
              <a:r>
                <a:rPr lang="de-DE" sz="1500" dirty="0" err="1">
                  <a:ea typeface="Calibri" charset="0"/>
                  <a:cs typeface="Times New Roman" charset="0"/>
                </a:rPr>
                <a:t>and</a:t>
              </a:r>
              <a:r>
                <a:rPr lang="de-DE" sz="1500" dirty="0">
                  <a:ea typeface="Calibri" charset="0"/>
                  <a:cs typeface="Times New Roman" charset="0"/>
                </a:rPr>
                <a:t> </a:t>
              </a:r>
              <a:r>
                <a:rPr lang="de-DE" sz="1500" dirty="0" err="1">
                  <a:ea typeface="Calibri" charset="0"/>
                  <a:cs typeface="Times New Roman" charset="0"/>
                </a:rPr>
                <a:t>management</a:t>
              </a:r>
              <a:endParaRPr lang="de-DE" sz="1500" dirty="0">
                <a:ea typeface="Calibri" charset="0"/>
                <a:cs typeface="Times New Roman" charset="0"/>
              </a:endParaRPr>
            </a:p>
          </p:txBody>
        </p:sp>
        <p:sp>
          <p:nvSpPr>
            <p:cNvPr id="10" name="Isosceles Triangle 43">
              <a:extLst>
                <a:ext uri="{FF2B5EF4-FFF2-40B4-BE49-F238E27FC236}">
                  <a16:creationId xmlns:a16="http://schemas.microsoft.com/office/drawing/2014/main" id="{7B18E5FD-CBD9-C158-FA72-D4AD83AF035E}"/>
                </a:ext>
              </a:extLst>
            </p:cNvPr>
            <p:cNvSpPr/>
            <p:nvPr/>
          </p:nvSpPr>
          <p:spPr>
            <a:xfrm>
              <a:off x="2916238" y="3900488"/>
              <a:ext cx="1447539" cy="1238250"/>
            </a:xfrm>
            <a:prstGeom prst="triangl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err="1">
                  <a:solidFill>
                    <a:srgbClr val="FFFFFF"/>
                  </a:solidFill>
                  <a:ea typeface="Calibri" charset="0"/>
                  <a:cs typeface="Times New Roman" charset="0"/>
                </a:rPr>
                <a:t>Conscious</a:t>
              </a:r>
              <a:r>
                <a:rPr lang="de-DE" sz="1500" dirty="0">
                  <a:solidFill>
                    <a:srgbClr val="FFFFFF"/>
                  </a:solidFill>
                  <a:ea typeface="Calibri" charset="0"/>
                  <a:cs typeface="Times New Roman" charset="0"/>
                </a:rPr>
                <a:t> </a:t>
              </a:r>
              <a:r>
                <a:rPr lang="de-DE" sz="1500" dirty="0" err="1">
                  <a:solidFill>
                    <a:srgbClr val="FFFFFF"/>
                  </a:solidFill>
                  <a:ea typeface="Calibri" charset="0"/>
                  <a:cs typeface="Times New Roman" charset="0"/>
                </a:rPr>
                <a:t>leadership</a:t>
              </a:r>
              <a:endParaRPr lang="de-DE" sz="1500" dirty="0">
                <a:ea typeface="Calibri" charset="0"/>
                <a:cs typeface="Times New Roman" charset="0"/>
              </a:endParaRPr>
            </a:p>
          </p:txBody>
        </p:sp>
        <p:sp>
          <p:nvSpPr>
            <p:cNvPr id="11" name="Rectangle 59">
              <a:extLst>
                <a:ext uri="{FF2B5EF4-FFF2-40B4-BE49-F238E27FC236}">
                  <a16:creationId xmlns:a16="http://schemas.microsoft.com/office/drawing/2014/main" id="{74149369-9483-0349-E999-36DA30DD11C2}"/>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r>
                <a:rPr lang="de-DE" sz="1500">
                  <a:ea typeface="Calibri" charset="0"/>
                  <a:cs typeface="Times New Roman" charset="0"/>
                </a:rPr>
                <a:t>Higher </a:t>
              </a:r>
              <a:r>
                <a:rPr lang="de-DE" sz="1500" err="1">
                  <a:ea typeface="Calibri" charset="0"/>
                  <a:cs typeface="Times New Roman" charset="0"/>
                </a:rPr>
                <a:t>purpose</a:t>
              </a:r>
              <a:endParaRPr lang="de-DE" sz="1500">
                <a:ea typeface="Calibri" charset="0"/>
                <a:cs typeface="Times New Roman" charset="0"/>
              </a:endParaRPr>
            </a:p>
            <a:p>
              <a:pPr>
                <a:lnSpc>
                  <a:spcPct val="115000"/>
                </a:lnSpc>
                <a:spcAft>
                  <a:spcPts val="0"/>
                </a:spcAft>
                <a:defRPr/>
              </a:pPr>
              <a:r>
                <a:rPr lang="de-DE" sz="1500">
                  <a:ea typeface="Calibri" charset="0"/>
                  <a:cs typeface="Times New Roman" charset="0"/>
                </a:rPr>
                <a:t> </a:t>
              </a:r>
            </a:p>
          </p:txBody>
        </p:sp>
        <p:sp>
          <p:nvSpPr>
            <p:cNvPr id="12" name="Rectangle 291">
              <a:extLst>
                <a:ext uri="{FF2B5EF4-FFF2-40B4-BE49-F238E27FC236}">
                  <a16:creationId xmlns:a16="http://schemas.microsoft.com/office/drawing/2014/main" id="{B9BE91B1-A9FB-14CA-A466-981880E8C056}"/>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a:ea typeface="Calibri" charset="0"/>
                  <a:cs typeface="Times New Roman" charset="0"/>
                </a:rPr>
                <a:t>Stakeholder </a:t>
              </a:r>
              <a:r>
                <a:rPr lang="de-DE" sz="1500" dirty="0" err="1">
                  <a:ea typeface="Calibri" charset="0"/>
                  <a:cs typeface="Times New Roman" charset="0"/>
                </a:rPr>
                <a:t>integration</a:t>
              </a:r>
              <a:endParaRPr lang="de-DE" sz="1500" dirty="0">
                <a:ea typeface="Calibri" charset="0"/>
                <a:cs typeface="Times New Roman" charset="0"/>
              </a:endParaRPr>
            </a:p>
            <a:p>
              <a:pPr algn="ctr">
                <a:lnSpc>
                  <a:spcPct val="115000"/>
                </a:lnSpc>
                <a:spcAft>
                  <a:spcPts val="1000"/>
                </a:spcAft>
                <a:defRPr/>
              </a:pPr>
              <a:r>
                <a:rPr lang="de-DE" sz="1500" dirty="0">
                  <a:ea typeface="Calibri" charset="0"/>
                  <a:cs typeface="Times New Roman" charset="0"/>
                </a:rPr>
                <a:t> </a:t>
              </a:r>
            </a:p>
          </p:txBody>
        </p:sp>
      </p:grpSp>
      <p:sp>
        <p:nvSpPr>
          <p:cNvPr id="13" name="Textfeld 12">
            <a:extLst>
              <a:ext uri="{FF2B5EF4-FFF2-40B4-BE49-F238E27FC236}">
                <a16:creationId xmlns:a16="http://schemas.microsoft.com/office/drawing/2014/main" id="{AAAD3DCC-BAE4-C8B3-F28E-9C207ED83634}"/>
              </a:ext>
            </a:extLst>
          </p:cNvPr>
          <p:cNvSpPr txBox="1"/>
          <p:nvPr/>
        </p:nvSpPr>
        <p:spPr>
          <a:xfrm>
            <a:off x="4150007" y="6172940"/>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ACA4B192-BCC5-D14D-2F3C-9F094C463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730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15CD-5D02-96AC-8149-6C41383CD710}"/>
              </a:ext>
            </a:extLst>
          </p:cNvPr>
          <p:cNvSpPr>
            <a:spLocks noGrp="1"/>
          </p:cNvSpPr>
          <p:nvPr>
            <p:ph type="title"/>
          </p:nvPr>
        </p:nvSpPr>
        <p:spPr/>
        <p:txBody>
          <a:bodyPr/>
          <a:lstStyle/>
          <a:p>
            <a:r>
              <a:rPr lang="de-DE" dirty="0"/>
              <a:t>4. </a:t>
            </a:r>
            <a:r>
              <a:rPr lang="de-DE" dirty="0" err="1"/>
              <a:t>Prototyping</a:t>
            </a:r>
            <a:r>
              <a:rPr lang="de-DE" dirty="0"/>
              <a:t> and </a:t>
            </a:r>
            <a:r>
              <a:rPr lang="de-DE" dirty="0" err="1"/>
              <a:t>conceptualization</a:t>
            </a:r>
            <a:endParaRPr lang="de-DE" dirty="0"/>
          </a:p>
        </p:txBody>
      </p:sp>
      <p:sp>
        <p:nvSpPr>
          <p:cNvPr id="3" name="Textplatzhalter 2">
            <a:extLst>
              <a:ext uri="{FF2B5EF4-FFF2-40B4-BE49-F238E27FC236}">
                <a16:creationId xmlns:a16="http://schemas.microsoft.com/office/drawing/2014/main" id="{BDEE74C8-DDE3-80EF-424F-985D6E12B154}"/>
              </a:ext>
            </a:extLst>
          </p:cNvPr>
          <p:cNvSpPr>
            <a:spLocks noGrp="1"/>
          </p:cNvSpPr>
          <p:nvPr>
            <p:ph type="body" idx="1"/>
          </p:nvPr>
        </p:nvSpPr>
        <p:spPr/>
        <p:txBody>
          <a:bodyPr/>
          <a:lstStyle/>
          <a:p>
            <a:endParaRPr lang="de-DE"/>
          </a:p>
        </p:txBody>
      </p:sp>
      <p:pic>
        <p:nvPicPr>
          <p:cNvPr id="4" name="Picture 2">
            <a:extLst>
              <a:ext uri="{FF2B5EF4-FFF2-40B4-BE49-F238E27FC236}">
                <a16:creationId xmlns:a16="http://schemas.microsoft.com/office/drawing/2014/main" id="{33DB57A5-4F0A-066A-5EE8-7BBA2FA08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92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9DCA3-ED02-86E2-3C71-36EED059873C}"/>
              </a:ext>
            </a:extLst>
          </p:cNvPr>
          <p:cNvSpPr>
            <a:spLocks noGrp="1"/>
          </p:cNvSpPr>
          <p:nvPr>
            <p:ph type="title"/>
          </p:nvPr>
        </p:nvSpPr>
        <p:spPr/>
        <p:txBody>
          <a:bodyPr>
            <a:normAutofit fontScale="90000"/>
          </a:bodyPr>
          <a:lstStyle/>
          <a:p>
            <a:r>
              <a:rPr lang="de-DE" dirty="0" err="1"/>
              <a:t>Particular</a:t>
            </a:r>
            <a:r>
              <a:rPr lang="de-DE" dirty="0"/>
              <a:t> </a:t>
            </a:r>
            <a:r>
              <a:rPr lang="de-DE" dirty="0" err="1"/>
              <a:t>attitudes</a:t>
            </a:r>
            <a:r>
              <a:rPr lang="de-DE" dirty="0"/>
              <a:t> </a:t>
            </a:r>
            <a:r>
              <a:rPr lang="de-DE" dirty="0" err="1"/>
              <a:t>required</a:t>
            </a:r>
            <a:r>
              <a:rPr lang="de-DE" dirty="0"/>
              <a:t> </a:t>
            </a:r>
            <a:r>
              <a:rPr lang="de-DE" dirty="0" err="1"/>
              <a:t>during</a:t>
            </a:r>
            <a:r>
              <a:rPr lang="de-DE" dirty="0"/>
              <a:t> </a:t>
            </a:r>
            <a:r>
              <a:rPr lang="de-DE" dirty="0" err="1"/>
              <a:t>the</a:t>
            </a:r>
            <a:r>
              <a:rPr lang="de-DE" dirty="0"/>
              <a:t> </a:t>
            </a:r>
            <a:r>
              <a:rPr lang="de-DE" dirty="0" err="1"/>
              <a:t>prototyping</a:t>
            </a:r>
            <a:r>
              <a:rPr lang="de-DE" dirty="0"/>
              <a:t> </a:t>
            </a:r>
            <a:r>
              <a:rPr lang="de-DE" dirty="0" err="1"/>
              <a:t>sessions</a:t>
            </a:r>
            <a:r>
              <a:rPr lang="de-DE" dirty="0"/>
              <a:t> </a:t>
            </a:r>
            <a:r>
              <a:rPr lang="de-DE" dirty="0" err="1"/>
              <a:t>as</a:t>
            </a:r>
            <a:r>
              <a:rPr lang="de-DE" dirty="0"/>
              <a:t> a </a:t>
            </a:r>
            <a:r>
              <a:rPr lang="de-DE" dirty="0" err="1"/>
              <a:t>conscious</a:t>
            </a:r>
            <a:r>
              <a:rPr lang="de-DE" dirty="0"/>
              <a:t> </a:t>
            </a:r>
            <a:r>
              <a:rPr lang="de-DE" dirty="0" err="1"/>
              <a:t>entrepreneur</a:t>
            </a:r>
            <a:endParaRPr lang="de-DE" dirty="0"/>
          </a:p>
        </p:txBody>
      </p:sp>
      <p:sp>
        <p:nvSpPr>
          <p:cNvPr id="3" name="Inhaltsplatzhalter 2">
            <a:extLst>
              <a:ext uri="{FF2B5EF4-FFF2-40B4-BE49-F238E27FC236}">
                <a16:creationId xmlns:a16="http://schemas.microsoft.com/office/drawing/2014/main" id="{3060B624-C544-B556-12AF-27CC755CC5B3}"/>
              </a:ext>
            </a:extLst>
          </p:cNvPr>
          <p:cNvSpPr>
            <a:spLocks noGrp="1"/>
          </p:cNvSpPr>
          <p:nvPr>
            <p:ph idx="1"/>
          </p:nvPr>
        </p:nvSpPr>
        <p:spPr/>
        <p:txBody>
          <a:bodyPr>
            <a:noAutofit/>
          </a:bodyPr>
          <a:lstStyle/>
          <a:p>
            <a:pPr>
              <a:buFont typeface="+mj-lt"/>
              <a:buAutoNum type="arabicPeriod"/>
            </a:pPr>
            <a:r>
              <a:rPr lang="en-US" sz="1600" b="1" dirty="0"/>
              <a:t>Responsibility</a:t>
            </a:r>
            <a:br>
              <a:rPr lang="en-US" sz="1600" dirty="0"/>
            </a:br>
            <a:r>
              <a:rPr lang="en-US" sz="1600" dirty="0"/>
              <a:t>Recognize that as designers and innovators, you have a responsibility to minimize the negative impact of the product or service on nature and humans.</a:t>
            </a:r>
          </a:p>
          <a:p>
            <a:pPr>
              <a:buFont typeface="+mj-lt"/>
              <a:buAutoNum type="arabicPeriod"/>
            </a:pPr>
            <a:r>
              <a:rPr lang="en-US" sz="1600" b="1" dirty="0"/>
              <a:t>Awareness</a:t>
            </a:r>
            <a:br>
              <a:rPr lang="en-US" sz="1600" dirty="0"/>
            </a:br>
            <a:r>
              <a:rPr lang="en-US" sz="1600" dirty="0"/>
              <a:t>Be aware of the environmental and social impacts of the materials and processes used to create the prototype and final product. Understand the life cycle of the product and consider how it will be disposed of or recycled.</a:t>
            </a:r>
          </a:p>
          <a:p>
            <a:pPr>
              <a:buFont typeface="+mj-lt"/>
              <a:buAutoNum type="arabicPeriod"/>
            </a:pPr>
            <a:r>
              <a:rPr lang="en-US" sz="1600" b="1" dirty="0"/>
              <a:t>Proactivity</a:t>
            </a:r>
            <a:br>
              <a:rPr lang="en-US" sz="1600" dirty="0"/>
            </a:br>
            <a:r>
              <a:rPr lang="en-US" sz="1600" dirty="0"/>
              <a:t>Take a proactive approach to sustainability and ethical considerations. Incorporate these considerations into the design process from the beginning, rather than as an afterthought.</a:t>
            </a:r>
          </a:p>
          <a:p>
            <a:pPr>
              <a:buFont typeface="+mj-lt"/>
              <a:buAutoNum type="arabicPeriod"/>
            </a:pPr>
            <a:r>
              <a:rPr lang="en-US" sz="1600" b="1" dirty="0"/>
              <a:t>Empathy</a:t>
            </a:r>
            <a:br>
              <a:rPr lang="en-US" sz="1600" dirty="0"/>
            </a:br>
            <a:r>
              <a:rPr lang="en-US" sz="1600" dirty="0"/>
              <a:t>Consider the needs and concerns of all stakeholders, including customers, employees, and the broader community. Strive to create a product or service that is beneficial to everyone, not just a select few.</a:t>
            </a:r>
          </a:p>
          <a:p>
            <a:pPr>
              <a:buFont typeface="+mj-lt"/>
              <a:buAutoNum type="arabicPeriod"/>
            </a:pPr>
            <a:r>
              <a:rPr lang="en-US" sz="1600" b="1" dirty="0"/>
              <a:t>Collaboration</a:t>
            </a:r>
            <a:br>
              <a:rPr lang="en-US" sz="1600" dirty="0"/>
            </a:br>
            <a:r>
              <a:rPr lang="en-US" sz="1600" dirty="0"/>
              <a:t>Collaborate with others who share your commitment to sustainability and ethical considerations. Work together to identify and address environmental and social challenges.</a:t>
            </a:r>
          </a:p>
        </p:txBody>
      </p:sp>
      <p:pic>
        <p:nvPicPr>
          <p:cNvPr id="4" name="Picture 2">
            <a:extLst>
              <a:ext uri="{FF2B5EF4-FFF2-40B4-BE49-F238E27FC236}">
                <a16:creationId xmlns:a16="http://schemas.microsoft.com/office/drawing/2014/main" id="{8F74D1F8-88CE-85B6-9BE4-B04AE6525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0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9DCA3-ED02-86E2-3C71-36EED059873C}"/>
              </a:ext>
            </a:extLst>
          </p:cNvPr>
          <p:cNvSpPr>
            <a:spLocks noGrp="1"/>
          </p:cNvSpPr>
          <p:nvPr>
            <p:ph type="title"/>
          </p:nvPr>
        </p:nvSpPr>
        <p:spPr/>
        <p:txBody>
          <a:bodyPr>
            <a:normAutofit/>
          </a:bodyPr>
          <a:lstStyle/>
          <a:p>
            <a:r>
              <a:rPr lang="de-DE" dirty="0"/>
              <a:t>General </a:t>
            </a:r>
            <a:r>
              <a:rPr lang="de-DE" dirty="0" err="1"/>
              <a:t>attitudes</a:t>
            </a:r>
            <a:r>
              <a:rPr lang="de-DE" dirty="0"/>
              <a:t> </a:t>
            </a:r>
            <a:r>
              <a:rPr lang="de-DE" dirty="0" err="1"/>
              <a:t>required</a:t>
            </a:r>
            <a:r>
              <a:rPr lang="de-DE" dirty="0"/>
              <a:t> </a:t>
            </a:r>
            <a:r>
              <a:rPr lang="de-DE" dirty="0" err="1"/>
              <a:t>during</a:t>
            </a:r>
            <a:r>
              <a:rPr lang="de-DE" dirty="0"/>
              <a:t> </a:t>
            </a:r>
            <a:r>
              <a:rPr lang="de-DE" dirty="0" err="1"/>
              <a:t>the</a:t>
            </a:r>
            <a:br>
              <a:rPr lang="de-DE" dirty="0"/>
            </a:br>
            <a:r>
              <a:rPr lang="de-DE" dirty="0" err="1"/>
              <a:t>prototyping</a:t>
            </a:r>
            <a:r>
              <a:rPr lang="de-DE" dirty="0"/>
              <a:t> </a:t>
            </a:r>
            <a:r>
              <a:rPr lang="de-DE" dirty="0" err="1"/>
              <a:t>sessions</a:t>
            </a:r>
            <a:r>
              <a:rPr lang="de-DE" dirty="0"/>
              <a:t> </a:t>
            </a:r>
            <a:r>
              <a:rPr lang="de-DE" dirty="0" err="1"/>
              <a:t>as</a:t>
            </a:r>
            <a:r>
              <a:rPr lang="de-DE" dirty="0"/>
              <a:t> an </a:t>
            </a:r>
            <a:r>
              <a:rPr lang="de-DE" dirty="0" err="1"/>
              <a:t>entrepreneur</a:t>
            </a:r>
            <a:endParaRPr lang="de-DE" dirty="0"/>
          </a:p>
        </p:txBody>
      </p:sp>
      <p:sp>
        <p:nvSpPr>
          <p:cNvPr id="3" name="Inhaltsplatzhalter 2">
            <a:extLst>
              <a:ext uri="{FF2B5EF4-FFF2-40B4-BE49-F238E27FC236}">
                <a16:creationId xmlns:a16="http://schemas.microsoft.com/office/drawing/2014/main" id="{3060B624-C544-B556-12AF-27CC755CC5B3}"/>
              </a:ext>
            </a:extLst>
          </p:cNvPr>
          <p:cNvSpPr>
            <a:spLocks noGrp="1"/>
          </p:cNvSpPr>
          <p:nvPr>
            <p:ph idx="1"/>
          </p:nvPr>
        </p:nvSpPr>
        <p:spPr/>
        <p:txBody>
          <a:bodyPr>
            <a:noAutofit/>
          </a:bodyPr>
          <a:lstStyle/>
          <a:p>
            <a:pPr>
              <a:buFont typeface="+mj-lt"/>
              <a:buAutoNum type="arabicPeriod"/>
            </a:pPr>
            <a:r>
              <a:rPr lang="en-US" sz="1400" b="1" dirty="0"/>
              <a:t>Open-mindedness</a:t>
            </a:r>
            <a:br>
              <a:rPr lang="en-US" sz="1400" dirty="0"/>
            </a:br>
            <a:r>
              <a:rPr lang="en-US" sz="1400" dirty="0"/>
              <a:t>Be open to ideas and feedback from others. This can help to improve the prototype and make it more effective.</a:t>
            </a:r>
          </a:p>
          <a:p>
            <a:pPr>
              <a:buFont typeface="+mj-lt"/>
              <a:buAutoNum type="arabicPeriod"/>
            </a:pPr>
            <a:r>
              <a:rPr lang="en-US" sz="1400" b="1" dirty="0"/>
              <a:t>Flexibility</a:t>
            </a:r>
            <a:br>
              <a:rPr lang="en-US" sz="1400" dirty="0"/>
            </a:br>
            <a:r>
              <a:rPr lang="en-US" sz="1400" dirty="0"/>
              <a:t>Be flexible in your approach to building the prototype. Be willing to change your plans or adjust your ideas as needed.</a:t>
            </a:r>
          </a:p>
          <a:p>
            <a:pPr>
              <a:buFont typeface="+mj-lt"/>
              <a:buAutoNum type="arabicPeriod"/>
            </a:pPr>
            <a:r>
              <a:rPr lang="en-US" sz="1400" b="1" dirty="0"/>
              <a:t>Attention to detail</a:t>
            </a:r>
            <a:br>
              <a:rPr lang="en-US" sz="1400" dirty="0"/>
            </a:br>
            <a:r>
              <a:rPr lang="en-US" sz="1400" dirty="0"/>
              <a:t>Pay close attention to the details of the prototype, including its design and functionality.</a:t>
            </a:r>
          </a:p>
          <a:p>
            <a:pPr>
              <a:buFont typeface="+mj-lt"/>
              <a:buAutoNum type="arabicPeriod"/>
            </a:pPr>
            <a:r>
              <a:rPr lang="en-US" sz="1400" b="1" dirty="0"/>
              <a:t>Persistence</a:t>
            </a:r>
            <a:br>
              <a:rPr lang="en-US" sz="1400" dirty="0"/>
            </a:br>
            <a:r>
              <a:rPr lang="en-US" sz="1400" dirty="0"/>
              <a:t>Be persistent in your efforts to build a prototype, even if it takes multiple attempts to get it right. Use setbacks as opportunities to learn and grow.</a:t>
            </a:r>
          </a:p>
          <a:p>
            <a:pPr>
              <a:buFont typeface="+mj-lt"/>
              <a:buAutoNum type="arabicPeriod"/>
            </a:pPr>
            <a:r>
              <a:rPr lang="en-US" sz="1400" b="1" dirty="0"/>
              <a:t>Curiosity</a:t>
            </a:r>
            <a:br>
              <a:rPr lang="en-US" sz="1400" dirty="0"/>
            </a:br>
            <a:r>
              <a:rPr lang="en-US" sz="1400" dirty="0"/>
              <a:t>Be curious and eager to learn. Ask questions and seek out information to better understand the problem you are trying to solve.</a:t>
            </a:r>
          </a:p>
          <a:p>
            <a:pPr>
              <a:buFont typeface="+mj-lt"/>
              <a:buAutoNum type="arabicPeriod"/>
            </a:pPr>
            <a:r>
              <a:rPr lang="en-US" sz="1400" b="1" dirty="0"/>
              <a:t>Collaboration</a:t>
            </a:r>
            <a:br>
              <a:rPr lang="en-US" sz="1400" dirty="0"/>
            </a:br>
            <a:r>
              <a:rPr lang="en-US" sz="1400" dirty="0"/>
              <a:t>Be open to collaborating with other students and working as part of a team. This can help to generate new ideas and perspectives.</a:t>
            </a:r>
          </a:p>
          <a:p>
            <a:pPr>
              <a:buFont typeface="+mj-lt"/>
              <a:buAutoNum type="arabicPeriod"/>
            </a:pPr>
            <a:r>
              <a:rPr lang="en-US" sz="1400" b="1" dirty="0"/>
              <a:t>Creativity</a:t>
            </a:r>
            <a:br>
              <a:rPr lang="en-US" sz="1400" dirty="0"/>
            </a:br>
            <a:r>
              <a:rPr lang="en-US" sz="1400" dirty="0"/>
              <a:t>Be creative and innovative in your approach to building the prototype. Think outside the box and consider new and unconventional solutions.</a:t>
            </a:r>
          </a:p>
          <a:p>
            <a:pPr>
              <a:buFont typeface="+mj-lt"/>
              <a:buAutoNum type="arabicPeriod"/>
            </a:pPr>
            <a:r>
              <a:rPr lang="en-US" sz="1400" b="1" dirty="0"/>
              <a:t>Reflection</a:t>
            </a:r>
            <a:br>
              <a:rPr lang="en-US" sz="1400" dirty="0"/>
            </a:br>
            <a:r>
              <a:rPr lang="en-US" sz="1400" dirty="0"/>
              <a:t>Reflect on your experiences and the learning process. Consider what worked well, what didn't work, and what you would do differently next time.</a:t>
            </a:r>
            <a:endParaRPr lang="de-DE" sz="1400" dirty="0"/>
          </a:p>
        </p:txBody>
      </p:sp>
      <p:pic>
        <p:nvPicPr>
          <p:cNvPr id="4" name="Picture 2">
            <a:extLst>
              <a:ext uri="{FF2B5EF4-FFF2-40B4-BE49-F238E27FC236}">
                <a16:creationId xmlns:a16="http://schemas.microsoft.com/office/drawing/2014/main" id="{0F3AC6B3-824A-E184-A6BE-CEF5B6E5C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01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CAE08-E60F-0EA4-97EE-81666BF96239}"/>
              </a:ext>
            </a:extLst>
          </p:cNvPr>
          <p:cNvSpPr>
            <a:spLocks noGrp="1"/>
          </p:cNvSpPr>
          <p:nvPr>
            <p:ph type="title"/>
          </p:nvPr>
        </p:nvSpPr>
        <p:spPr/>
        <p:txBody>
          <a:bodyPr/>
          <a:lstStyle/>
          <a:p>
            <a:r>
              <a:rPr lang="en-US" dirty="0"/>
              <a:t>Today’s playlists during class</a:t>
            </a:r>
          </a:p>
        </p:txBody>
      </p:sp>
      <p:pic>
        <p:nvPicPr>
          <p:cNvPr id="5" name="Grafik 4">
            <a:extLst>
              <a:ext uri="{FF2B5EF4-FFF2-40B4-BE49-F238E27FC236}">
                <a16:creationId xmlns:a16="http://schemas.microsoft.com/office/drawing/2014/main" id="{0435FEBC-59DF-309D-3209-291F2EE2E7DB}"/>
              </a:ext>
            </a:extLst>
          </p:cNvPr>
          <p:cNvPicPr>
            <a:picLocks noChangeAspect="1"/>
          </p:cNvPicPr>
          <p:nvPr/>
        </p:nvPicPr>
        <p:blipFill>
          <a:blip r:embed="rId3"/>
          <a:stretch>
            <a:fillRect/>
          </a:stretch>
        </p:blipFill>
        <p:spPr>
          <a:xfrm>
            <a:off x="4498567" y="2758152"/>
            <a:ext cx="2161905" cy="2171429"/>
          </a:xfrm>
          <a:prstGeom prst="rect">
            <a:avLst/>
          </a:prstGeom>
        </p:spPr>
      </p:pic>
      <p:sp>
        <p:nvSpPr>
          <p:cNvPr id="7" name="Textfeld 6">
            <a:extLst>
              <a:ext uri="{FF2B5EF4-FFF2-40B4-BE49-F238E27FC236}">
                <a16:creationId xmlns:a16="http://schemas.microsoft.com/office/drawing/2014/main" id="{DD8902CC-1BFF-B001-951D-D01BECD9FE09}"/>
              </a:ext>
            </a:extLst>
          </p:cNvPr>
          <p:cNvSpPr txBox="1"/>
          <p:nvPr/>
        </p:nvSpPr>
        <p:spPr>
          <a:xfrm rot="16200000">
            <a:off x="3792217" y="3736144"/>
            <a:ext cx="6094324" cy="215444"/>
          </a:xfrm>
          <a:prstGeom prst="rect">
            <a:avLst/>
          </a:prstGeom>
          <a:noFill/>
        </p:spPr>
        <p:txBody>
          <a:bodyPr wrap="square">
            <a:spAutoFit/>
          </a:bodyPr>
          <a:lstStyle/>
          <a:p>
            <a:pPr algn="ctr"/>
            <a:r>
              <a:rPr lang="de-DE" sz="800" dirty="0">
                <a:hlinkClick r:id="rId4"/>
              </a:rPr>
              <a:t>https://open.spotify.com/playlist/37i9dQZF1DWWn6teJIIcfG?si=92ed6e602ae14f15</a:t>
            </a:r>
            <a:r>
              <a:rPr lang="de-DE" sz="800" dirty="0"/>
              <a:t> </a:t>
            </a:r>
          </a:p>
        </p:txBody>
      </p:sp>
      <p:sp>
        <p:nvSpPr>
          <p:cNvPr id="9" name="Textfeld 8">
            <a:extLst>
              <a:ext uri="{FF2B5EF4-FFF2-40B4-BE49-F238E27FC236}">
                <a16:creationId xmlns:a16="http://schemas.microsoft.com/office/drawing/2014/main" id="{78F4A6E8-0F49-372A-72C8-195822E14E4F}"/>
              </a:ext>
            </a:extLst>
          </p:cNvPr>
          <p:cNvSpPr txBox="1"/>
          <p:nvPr/>
        </p:nvSpPr>
        <p:spPr>
          <a:xfrm rot="16200000">
            <a:off x="846654" y="3968184"/>
            <a:ext cx="6096000" cy="215444"/>
          </a:xfrm>
          <a:prstGeom prst="rect">
            <a:avLst/>
          </a:prstGeom>
          <a:noFill/>
        </p:spPr>
        <p:txBody>
          <a:bodyPr wrap="square">
            <a:spAutoFit/>
          </a:bodyPr>
          <a:lstStyle/>
          <a:p>
            <a:pPr algn="ctr"/>
            <a:r>
              <a:rPr lang="de-DE" sz="800" dirty="0">
                <a:hlinkClick r:id="rId5"/>
              </a:rPr>
              <a:t>https://open.spotify.com/playlist/37i9dQZF1DZ06evO4izRja?si=54c45e328a2545d1</a:t>
            </a:r>
            <a:r>
              <a:rPr lang="de-DE" sz="800" dirty="0"/>
              <a:t> </a:t>
            </a:r>
          </a:p>
        </p:txBody>
      </p:sp>
      <p:pic>
        <p:nvPicPr>
          <p:cNvPr id="11" name="Grafik 10">
            <a:extLst>
              <a:ext uri="{FF2B5EF4-FFF2-40B4-BE49-F238E27FC236}">
                <a16:creationId xmlns:a16="http://schemas.microsoft.com/office/drawing/2014/main" id="{80C371F0-C688-1FD0-A1D6-01E71887F534}"/>
              </a:ext>
            </a:extLst>
          </p:cNvPr>
          <p:cNvPicPr>
            <a:picLocks noChangeAspect="1"/>
          </p:cNvPicPr>
          <p:nvPr/>
        </p:nvPicPr>
        <p:blipFill>
          <a:blip r:embed="rId6"/>
          <a:stretch>
            <a:fillRect/>
          </a:stretch>
        </p:blipFill>
        <p:spPr>
          <a:xfrm>
            <a:off x="1544318" y="2758152"/>
            <a:ext cx="2171429" cy="2180952"/>
          </a:xfrm>
          <a:prstGeom prst="rect">
            <a:avLst/>
          </a:prstGeom>
        </p:spPr>
      </p:pic>
      <p:sp>
        <p:nvSpPr>
          <p:cNvPr id="13" name="Textfeld 12">
            <a:extLst>
              <a:ext uri="{FF2B5EF4-FFF2-40B4-BE49-F238E27FC236}">
                <a16:creationId xmlns:a16="http://schemas.microsoft.com/office/drawing/2014/main" id="{65B7244F-482D-427D-7D23-295B8FA9A068}"/>
              </a:ext>
            </a:extLst>
          </p:cNvPr>
          <p:cNvSpPr txBox="1"/>
          <p:nvPr/>
        </p:nvSpPr>
        <p:spPr>
          <a:xfrm rot="16200000">
            <a:off x="6764406" y="3968184"/>
            <a:ext cx="6096000" cy="215444"/>
          </a:xfrm>
          <a:prstGeom prst="rect">
            <a:avLst/>
          </a:prstGeom>
          <a:noFill/>
        </p:spPr>
        <p:txBody>
          <a:bodyPr wrap="square">
            <a:spAutoFit/>
          </a:bodyPr>
          <a:lstStyle/>
          <a:p>
            <a:pPr algn="ctr"/>
            <a:r>
              <a:rPr lang="de-DE" sz="800" dirty="0">
                <a:hlinkClick r:id="rId7"/>
              </a:rPr>
              <a:t>https://open.spotify.com/playlist/37i9dQZF1DX0x3hhpH7R9I?si=338fef2c6b164a64</a:t>
            </a:r>
            <a:r>
              <a:rPr lang="de-DE" sz="800" dirty="0"/>
              <a:t> </a:t>
            </a:r>
          </a:p>
        </p:txBody>
      </p:sp>
      <p:pic>
        <p:nvPicPr>
          <p:cNvPr id="15" name="Grafik 14">
            <a:extLst>
              <a:ext uri="{FF2B5EF4-FFF2-40B4-BE49-F238E27FC236}">
                <a16:creationId xmlns:a16="http://schemas.microsoft.com/office/drawing/2014/main" id="{A2D36ECF-CD18-8D22-5D4B-EFF12BC6185E}"/>
              </a:ext>
            </a:extLst>
          </p:cNvPr>
          <p:cNvPicPr>
            <a:picLocks noChangeAspect="1"/>
          </p:cNvPicPr>
          <p:nvPr/>
        </p:nvPicPr>
        <p:blipFill>
          <a:blip r:embed="rId8"/>
          <a:stretch>
            <a:fillRect/>
          </a:stretch>
        </p:blipFill>
        <p:spPr>
          <a:xfrm>
            <a:off x="7485905" y="2739105"/>
            <a:ext cx="2190476" cy="2190476"/>
          </a:xfrm>
          <a:prstGeom prst="rect">
            <a:avLst/>
          </a:prstGeom>
        </p:spPr>
      </p:pic>
      <p:pic>
        <p:nvPicPr>
          <p:cNvPr id="3" name="Picture 2">
            <a:extLst>
              <a:ext uri="{FF2B5EF4-FFF2-40B4-BE49-F238E27FC236}">
                <a16:creationId xmlns:a16="http://schemas.microsoft.com/office/drawing/2014/main" id="{ED0B4BD6-E37C-5A16-9FD5-E2ACDB981F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0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Gebäude, Bild enthält.&#10;&#10;Automatisch generierte Beschreibung">
            <a:extLst>
              <a:ext uri="{FF2B5EF4-FFF2-40B4-BE49-F238E27FC236}">
                <a16:creationId xmlns:a16="http://schemas.microsoft.com/office/drawing/2014/main" id="{6E05169F-156C-553D-617E-BB935C4C086F}"/>
              </a:ext>
            </a:extLst>
          </p:cNvPr>
          <p:cNvPicPr>
            <a:picLocks noChangeAspect="1"/>
          </p:cNvPicPr>
          <p:nvPr/>
        </p:nvPicPr>
        <p:blipFill rotWithShape="1">
          <a:blip r:embed="rId3">
            <a:extLst>
              <a:ext uri="{28A0092B-C50C-407E-A947-70E740481C1C}">
                <a14:useLocalDpi xmlns:a14="http://schemas.microsoft.com/office/drawing/2010/main" val="0"/>
              </a:ext>
            </a:extLst>
          </a:blip>
          <a:srcRect l="7459" t="9091" r="24457" b="-1"/>
          <a:stretch/>
        </p:blipFill>
        <p:spPr>
          <a:xfrm>
            <a:off x="3523488" y="10"/>
            <a:ext cx="8668512" cy="6857990"/>
          </a:xfrm>
          <a:prstGeom prst="rect">
            <a:avLst/>
          </a:prstGeom>
        </p:spPr>
      </p:pic>
      <p:sp>
        <p:nvSpPr>
          <p:cNvPr id="17"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79B90E6-A9EB-E2C0-B487-BD522E9487B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Prototyping</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8158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enthält.&#10;&#10;Automatisch generierte Beschreibung">
            <a:extLst>
              <a:ext uri="{FF2B5EF4-FFF2-40B4-BE49-F238E27FC236}">
                <a16:creationId xmlns:a16="http://schemas.microsoft.com/office/drawing/2014/main" id="{327782CB-3AAA-211B-4DF0-3E9F33A14F7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14" r="-1" b="-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611539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013354C4-A26D-8D38-D0FB-78785A7DFBA0}"/>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8363" b="18393"/>
          <a:stretch/>
        </p:blipFill>
        <p:spPr>
          <a:xfrm>
            <a:off x="-170" y="10"/>
            <a:ext cx="8450317" cy="6857990"/>
          </a:xfrm>
          <a:prstGeom prst="rect">
            <a:avLst/>
          </a:prstGeom>
        </p:spPr>
      </p:pic>
      <p:sp>
        <p:nvSpPr>
          <p:cNvPr id="2" name="Titel 1">
            <a:extLst>
              <a:ext uri="{FF2B5EF4-FFF2-40B4-BE49-F238E27FC236}">
                <a16:creationId xmlns:a16="http://schemas.microsoft.com/office/drawing/2014/main" id="{F79B90E6-A9EB-E2C0-B487-BD522E9487BD}"/>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dirty="0">
                <a:solidFill>
                  <a:srgbClr val="FFFFFF"/>
                </a:solidFill>
                <a:latin typeface="+mj-lt"/>
                <a:ea typeface="+mj-ea"/>
                <a:cs typeface="+mj-cs"/>
              </a:rPr>
              <a:t>Prototyping</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pic>
        <p:nvPicPr>
          <p:cNvPr id="5" name="Grafik 4">
            <a:extLst>
              <a:ext uri="{FF2B5EF4-FFF2-40B4-BE49-F238E27FC236}">
                <a16:creationId xmlns:a16="http://schemas.microsoft.com/office/drawing/2014/main" id="{FAFFBECF-3E90-3504-C323-A71A8F9BC330}"/>
              </a:ext>
            </a:extLst>
          </p:cNvPr>
          <p:cNvPicPr>
            <a:picLocks noChangeAspect="1"/>
          </p:cNvPicPr>
          <p:nvPr/>
        </p:nvPicPr>
        <p:blipFill rotWithShape="1">
          <a:blip r:embed="rId3">
            <a:extLst>
              <a:ext uri="{28A0092B-C50C-407E-A947-70E740481C1C}">
                <a14:useLocalDpi xmlns:a14="http://schemas.microsoft.com/office/drawing/2010/main" val="0"/>
              </a:ext>
            </a:extLst>
          </a:blip>
          <a:srcRect r="366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30186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15CD-5D02-96AC-8149-6C41383CD710}"/>
              </a:ext>
            </a:extLst>
          </p:cNvPr>
          <p:cNvSpPr>
            <a:spLocks noGrp="1"/>
          </p:cNvSpPr>
          <p:nvPr>
            <p:ph type="title"/>
          </p:nvPr>
        </p:nvSpPr>
        <p:spPr/>
        <p:txBody>
          <a:bodyPr/>
          <a:lstStyle/>
          <a:p>
            <a:r>
              <a:rPr lang="de-DE" dirty="0"/>
              <a:t>5. Business </a:t>
            </a:r>
            <a:r>
              <a:rPr lang="de-DE" dirty="0" err="1"/>
              <a:t>aspects</a:t>
            </a:r>
            <a:endParaRPr lang="de-DE" dirty="0"/>
          </a:p>
        </p:txBody>
      </p:sp>
      <p:sp>
        <p:nvSpPr>
          <p:cNvPr id="3" name="Textplatzhalter 2">
            <a:extLst>
              <a:ext uri="{FF2B5EF4-FFF2-40B4-BE49-F238E27FC236}">
                <a16:creationId xmlns:a16="http://schemas.microsoft.com/office/drawing/2014/main" id="{BDEE74C8-DDE3-80EF-424F-985D6E12B154}"/>
              </a:ext>
            </a:extLst>
          </p:cNvPr>
          <p:cNvSpPr>
            <a:spLocks noGrp="1"/>
          </p:cNvSpPr>
          <p:nvPr>
            <p:ph type="body" idx="1"/>
          </p:nvPr>
        </p:nvSpPr>
        <p:spPr/>
        <p:txBody>
          <a:bodyPr/>
          <a:lstStyle/>
          <a:p>
            <a:endParaRPr lang="de-DE"/>
          </a:p>
        </p:txBody>
      </p:sp>
      <p:pic>
        <p:nvPicPr>
          <p:cNvPr id="4" name="Picture 2">
            <a:extLst>
              <a:ext uri="{FF2B5EF4-FFF2-40B4-BE49-F238E27FC236}">
                <a16:creationId xmlns:a16="http://schemas.microsoft.com/office/drawing/2014/main" id="{9695B6E0-5C4C-320D-8086-967EC6C84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47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AA3C0-13DE-D3D7-CAC4-FB885860E995}"/>
              </a:ext>
            </a:extLst>
          </p:cNvPr>
          <p:cNvSpPr>
            <a:spLocks noGrp="1"/>
          </p:cNvSpPr>
          <p:nvPr>
            <p:ph type="title"/>
          </p:nvPr>
        </p:nvSpPr>
        <p:spPr/>
        <p:txBody>
          <a:bodyPr/>
          <a:lstStyle/>
          <a:p>
            <a:r>
              <a:rPr lang="de-DE" dirty="0"/>
              <a:t>Intro </a:t>
            </a:r>
            <a:r>
              <a:rPr lang="de-DE" dirty="0" err="1"/>
              <a:t>to</a:t>
            </a:r>
            <a:r>
              <a:rPr lang="de-DE" dirty="0"/>
              <a:t> </a:t>
            </a:r>
            <a:r>
              <a:rPr lang="de-DE" dirty="0" err="1"/>
              <a:t>co</a:t>
            </a:r>
            <a:r>
              <a:rPr lang="de-DE" dirty="0"/>
              <a:t>-operative </a:t>
            </a:r>
            <a:r>
              <a:rPr lang="de-DE" dirty="0" err="1"/>
              <a:t>as</a:t>
            </a:r>
            <a:r>
              <a:rPr lang="de-DE" dirty="0"/>
              <a:t> a form </a:t>
            </a:r>
            <a:r>
              <a:rPr lang="de-DE" dirty="0" err="1"/>
              <a:t>of</a:t>
            </a:r>
            <a:br>
              <a:rPr lang="de-DE" dirty="0"/>
            </a:br>
            <a:r>
              <a:rPr lang="de-DE" dirty="0" err="1"/>
              <a:t>business</a:t>
            </a:r>
            <a:r>
              <a:rPr lang="de-DE" dirty="0"/>
              <a:t> in Australia</a:t>
            </a:r>
          </a:p>
        </p:txBody>
      </p:sp>
      <p:sp>
        <p:nvSpPr>
          <p:cNvPr id="3" name="Inhaltsplatzhalter 2">
            <a:extLst>
              <a:ext uri="{FF2B5EF4-FFF2-40B4-BE49-F238E27FC236}">
                <a16:creationId xmlns:a16="http://schemas.microsoft.com/office/drawing/2014/main" id="{053C96DA-2172-3DE3-2E65-22C2EB96E8B6}"/>
              </a:ext>
            </a:extLst>
          </p:cNvPr>
          <p:cNvSpPr>
            <a:spLocks noGrp="1"/>
          </p:cNvSpPr>
          <p:nvPr>
            <p:ph idx="1"/>
          </p:nvPr>
        </p:nvSpPr>
        <p:spPr/>
        <p:txBody>
          <a:bodyPr/>
          <a:lstStyle/>
          <a:p>
            <a:endParaRPr lang="de-DE"/>
          </a:p>
        </p:txBody>
      </p:sp>
      <p:sp>
        <p:nvSpPr>
          <p:cNvPr id="5" name="Textfeld 4">
            <a:extLst>
              <a:ext uri="{FF2B5EF4-FFF2-40B4-BE49-F238E27FC236}">
                <a16:creationId xmlns:a16="http://schemas.microsoft.com/office/drawing/2014/main" id="{C978E634-BD2B-A1C6-AE2D-2763877AFA5B}"/>
              </a:ext>
            </a:extLst>
          </p:cNvPr>
          <p:cNvSpPr txBox="1"/>
          <p:nvPr/>
        </p:nvSpPr>
        <p:spPr>
          <a:xfrm>
            <a:off x="2926080" y="6311900"/>
            <a:ext cx="6096000" cy="369332"/>
          </a:xfrm>
          <a:prstGeom prst="rect">
            <a:avLst/>
          </a:prstGeom>
          <a:noFill/>
        </p:spPr>
        <p:txBody>
          <a:bodyPr wrap="square">
            <a:spAutoFit/>
          </a:bodyPr>
          <a:lstStyle/>
          <a:p>
            <a:pPr algn="ctr"/>
            <a:r>
              <a:rPr lang="de-DE" i="1" dirty="0"/>
              <a:t>Show </a:t>
            </a:r>
            <a:r>
              <a:rPr lang="de-DE" i="1" dirty="0">
                <a:hlinkClick r:id="rId3"/>
              </a:rPr>
              <a:t>https://www.youtube.com/watch?v=inc9y3doqGc</a:t>
            </a:r>
            <a:r>
              <a:rPr lang="de-DE" i="1" dirty="0"/>
              <a:t> </a:t>
            </a:r>
          </a:p>
        </p:txBody>
      </p:sp>
      <p:pic>
        <p:nvPicPr>
          <p:cNvPr id="7" name="Grafik 6">
            <a:extLst>
              <a:ext uri="{FF2B5EF4-FFF2-40B4-BE49-F238E27FC236}">
                <a16:creationId xmlns:a16="http://schemas.microsoft.com/office/drawing/2014/main" id="{EFDDD2EE-346E-EFB0-DA18-8076BDCC7E8B}"/>
              </a:ext>
            </a:extLst>
          </p:cNvPr>
          <p:cNvPicPr>
            <a:picLocks noChangeAspect="1"/>
          </p:cNvPicPr>
          <p:nvPr/>
        </p:nvPicPr>
        <p:blipFill>
          <a:blip r:embed="rId4"/>
          <a:stretch>
            <a:fillRect/>
          </a:stretch>
        </p:blipFill>
        <p:spPr>
          <a:xfrm>
            <a:off x="2269303" y="1987346"/>
            <a:ext cx="7409553" cy="4189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707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0090C-C4DB-EF8D-98B8-1D4008BA13B0}"/>
              </a:ext>
            </a:extLst>
          </p:cNvPr>
          <p:cNvSpPr>
            <a:spLocks noGrp="1"/>
          </p:cNvSpPr>
          <p:nvPr>
            <p:ph type="title"/>
          </p:nvPr>
        </p:nvSpPr>
        <p:spPr/>
        <p:txBody>
          <a:bodyPr/>
          <a:lstStyle/>
          <a:p>
            <a:r>
              <a:rPr lang="de-DE" dirty="0"/>
              <a:t>1. Awareness</a:t>
            </a:r>
          </a:p>
        </p:txBody>
      </p:sp>
      <p:sp>
        <p:nvSpPr>
          <p:cNvPr id="3" name="Textplatzhalter 2">
            <a:extLst>
              <a:ext uri="{FF2B5EF4-FFF2-40B4-BE49-F238E27FC236}">
                <a16:creationId xmlns:a16="http://schemas.microsoft.com/office/drawing/2014/main" id="{EC96B863-4C91-D8D5-69FB-79F2E50223F7}"/>
              </a:ext>
            </a:extLst>
          </p:cNvPr>
          <p:cNvSpPr>
            <a:spLocks noGrp="1"/>
          </p:cNvSpPr>
          <p:nvPr>
            <p:ph type="body" idx="1"/>
          </p:nvPr>
        </p:nvSpPr>
        <p:spPr/>
        <p:txBody>
          <a:bodyPr/>
          <a:lstStyle/>
          <a:p>
            <a:endParaRPr lang="de-DE"/>
          </a:p>
        </p:txBody>
      </p:sp>
      <p:pic>
        <p:nvPicPr>
          <p:cNvPr id="4" name="Picture 2">
            <a:extLst>
              <a:ext uri="{FF2B5EF4-FFF2-40B4-BE49-F238E27FC236}">
                <a16:creationId xmlns:a16="http://schemas.microsoft.com/office/drawing/2014/main" id="{F2314EE5-9D56-B587-F580-F13E68E26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99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E7A686-F6FD-71F5-FFD3-769843AD7475}"/>
              </a:ext>
            </a:extLst>
          </p:cNvPr>
          <p:cNvSpPr>
            <a:spLocks noGrp="1"/>
          </p:cNvSpPr>
          <p:nvPr>
            <p:ph type="title"/>
          </p:nvPr>
        </p:nvSpPr>
        <p:spPr/>
        <p:txBody>
          <a:bodyPr/>
          <a:lstStyle/>
          <a:p>
            <a:r>
              <a:rPr lang="de-DE" dirty="0"/>
              <a:t>Main </a:t>
            </a:r>
            <a:r>
              <a:rPr lang="de-DE" dirty="0" err="1"/>
              <a:t>characteristics</a:t>
            </a:r>
            <a:r>
              <a:rPr lang="de-DE" dirty="0"/>
              <a:t> </a:t>
            </a:r>
            <a:r>
              <a:rPr lang="de-DE" dirty="0" err="1"/>
              <a:t>of</a:t>
            </a:r>
            <a:r>
              <a:rPr lang="de-DE" dirty="0"/>
              <a:t> a </a:t>
            </a:r>
            <a:r>
              <a:rPr lang="de-DE" dirty="0" err="1"/>
              <a:t>cooperative</a:t>
            </a:r>
            <a:r>
              <a:rPr lang="de-DE" dirty="0"/>
              <a:t> </a:t>
            </a:r>
            <a:r>
              <a:rPr lang="de-DE" dirty="0" err="1"/>
              <a:t>as</a:t>
            </a:r>
            <a:r>
              <a:rPr lang="de-DE" dirty="0"/>
              <a:t> a form </a:t>
            </a:r>
            <a:r>
              <a:rPr lang="de-DE" dirty="0" err="1"/>
              <a:t>of</a:t>
            </a:r>
            <a:r>
              <a:rPr lang="de-DE" dirty="0"/>
              <a:t> </a:t>
            </a:r>
            <a:r>
              <a:rPr lang="de-DE" dirty="0" err="1"/>
              <a:t>business</a:t>
            </a:r>
            <a:endParaRPr lang="de-DE" dirty="0"/>
          </a:p>
        </p:txBody>
      </p:sp>
      <p:sp>
        <p:nvSpPr>
          <p:cNvPr id="3" name="Inhaltsplatzhalter 2">
            <a:extLst>
              <a:ext uri="{FF2B5EF4-FFF2-40B4-BE49-F238E27FC236}">
                <a16:creationId xmlns:a16="http://schemas.microsoft.com/office/drawing/2014/main" id="{A175163B-FFBD-FFAD-0A19-AFDDA89EBF61}"/>
              </a:ext>
            </a:extLst>
          </p:cNvPr>
          <p:cNvSpPr>
            <a:spLocks noGrp="1"/>
          </p:cNvSpPr>
          <p:nvPr>
            <p:ph idx="1"/>
          </p:nvPr>
        </p:nvSpPr>
        <p:spPr>
          <a:xfrm>
            <a:off x="838200" y="1825625"/>
            <a:ext cx="5257800" cy="4351338"/>
          </a:xfrm>
        </p:spPr>
        <p:txBody>
          <a:bodyPr>
            <a:normAutofit/>
          </a:bodyPr>
          <a:lstStyle/>
          <a:p>
            <a:r>
              <a:rPr lang="en-US" sz="1600" b="1" dirty="0"/>
              <a:t>Membership:</a:t>
            </a:r>
            <a:br>
              <a:rPr lang="en-US" sz="1600" dirty="0"/>
            </a:br>
            <a:r>
              <a:rPr lang="en-US" sz="1600" dirty="0"/>
              <a:t>Members are the owners of the cooperative, and usually each member has an equal vote in decision-making, regardless of their financial investment.</a:t>
            </a:r>
          </a:p>
          <a:p>
            <a:r>
              <a:rPr lang="en-US" sz="1600" b="1" dirty="0"/>
              <a:t>Profit-sharing:</a:t>
            </a:r>
            <a:br>
              <a:rPr lang="en-US" sz="1600" dirty="0"/>
            </a:br>
            <a:r>
              <a:rPr lang="en-US" sz="1600" dirty="0"/>
              <a:t>Profits are distributed to members based on their level of participation or usage of the cooperative's products or services.</a:t>
            </a:r>
          </a:p>
          <a:p>
            <a:r>
              <a:rPr lang="en-US" sz="1600" b="1" dirty="0"/>
              <a:t>Democratic control:</a:t>
            </a:r>
            <a:br>
              <a:rPr lang="en-US" sz="1600" dirty="0"/>
            </a:br>
            <a:r>
              <a:rPr lang="en-US" sz="1600" dirty="0"/>
              <a:t>Members have a say in the management and operation of the cooperative, with decisions made through a democratic process. They e.g. elect the board of directors.</a:t>
            </a:r>
          </a:p>
          <a:p>
            <a:r>
              <a:rPr lang="en-US" sz="1600" b="1" dirty="0"/>
              <a:t>Social responsibility:</a:t>
            </a:r>
            <a:br>
              <a:rPr lang="en-US" sz="1600" dirty="0"/>
            </a:br>
            <a:r>
              <a:rPr lang="en-US" sz="1600" dirty="0"/>
              <a:t>Cooperatives often prioritize social responsibility and community engagement, and may prioritize environmental or social sustainability over profit maximization.</a:t>
            </a:r>
            <a:endParaRPr lang="de-DE" sz="1600" dirty="0"/>
          </a:p>
        </p:txBody>
      </p:sp>
      <p:pic>
        <p:nvPicPr>
          <p:cNvPr id="5" name="Grafik 4" descr="Ein Bild, das Farbigkeit, Grafiken, Grafikdesign, Kreis enthält.&#10;&#10;Automatisch generierte Beschreibung">
            <a:extLst>
              <a:ext uri="{FF2B5EF4-FFF2-40B4-BE49-F238E27FC236}">
                <a16:creationId xmlns:a16="http://schemas.microsoft.com/office/drawing/2014/main" id="{3F844D67-3A5A-42F8-7E7A-40BD4780A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69" y="1825625"/>
            <a:ext cx="4381556" cy="4351338"/>
          </a:xfrm>
          <a:prstGeom prst="rect">
            <a:avLst/>
          </a:prstGeom>
        </p:spPr>
      </p:pic>
      <p:pic>
        <p:nvPicPr>
          <p:cNvPr id="6" name="Picture 2">
            <a:extLst>
              <a:ext uri="{FF2B5EF4-FFF2-40B4-BE49-F238E27FC236}">
                <a16:creationId xmlns:a16="http://schemas.microsoft.com/office/drawing/2014/main" id="{4F52B7CD-6670-7676-0F45-4CA3E4F81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36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12F9F-1805-607C-CD2A-C91BAA589A42}"/>
              </a:ext>
            </a:extLst>
          </p:cNvPr>
          <p:cNvSpPr>
            <a:spLocks noGrp="1"/>
          </p:cNvSpPr>
          <p:nvPr>
            <p:ph type="title"/>
          </p:nvPr>
        </p:nvSpPr>
        <p:spPr/>
        <p:txBody>
          <a:bodyPr/>
          <a:lstStyle/>
          <a:p>
            <a:r>
              <a:rPr lang="de-DE" dirty="0"/>
              <a:t>Advantages and </a:t>
            </a:r>
            <a:r>
              <a:rPr lang="de-DE" dirty="0" err="1"/>
              <a:t>disadvantages</a:t>
            </a:r>
            <a:r>
              <a:rPr lang="de-DE" dirty="0"/>
              <a:t> </a:t>
            </a:r>
            <a:r>
              <a:rPr lang="de-DE" dirty="0" err="1"/>
              <a:t>of</a:t>
            </a:r>
            <a:r>
              <a:rPr lang="de-DE" dirty="0"/>
              <a:t> a </a:t>
            </a:r>
            <a:r>
              <a:rPr lang="de-DE" dirty="0" err="1"/>
              <a:t>cooperative</a:t>
            </a:r>
            <a:r>
              <a:rPr lang="de-DE" dirty="0"/>
              <a:t> </a:t>
            </a:r>
            <a:r>
              <a:rPr lang="de-DE" dirty="0" err="1"/>
              <a:t>as</a:t>
            </a:r>
            <a:r>
              <a:rPr lang="de-DE" dirty="0"/>
              <a:t> a form </a:t>
            </a:r>
            <a:r>
              <a:rPr lang="de-DE" dirty="0" err="1"/>
              <a:t>of</a:t>
            </a:r>
            <a:r>
              <a:rPr lang="de-DE" dirty="0"/>
              <a:t> </a:t>
            </a:r>
            <a:r>
              <a:rPr lang="de-DE" dirty="0" err="1"/>
              <a:t>business</a:t>
            </a:r>
            <a:endParaRPr lang="de-DE" dirty="0"/>
          </a:p>
        </p:txBody>
      </p:sp>
      <p:sp>
        <p:nvSpPr>
          <p:cNvPr id="4" name="Rectangle 21">
            <a:extLst>
              <a:ext uri="{FF2B5EF4-FFF2-40B4-BE49-F238E27FC236}">
                <a16:creationId xmlns:a16="http://schemas.microsoft.com/office/drawing/2014/main" id="{010636E3-AAD2-D153-616F-D3659DBC20FC}"/>
              </a:ext>
            </a:extLst>
          </p:cNvPr>
          <p:cNvSpPr>
            <a:spLocks noChangeArrowheads="1"/>
          </p:cNvSpPr>
          <p:nvPr/>
        </p:nvSpPr>
        <p:spPr bwMode="auto">
          <a:xfrm>
            <a:off x="4744720" y="4389120"/>
            <a:ext cx="54152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buFont typeface="Arial" panose="020B0604020202020204" pitchFamily="34" charset="0"/>
              <a:buChar char="•"/>
            </a:pPr>
            <a:r>
              <a:rPr lang="en-US" altLang="de-DE" b="0" i="0" dirty="0">
                <a:latin typeface="+mn-lt"/>
              </a:rPr>
              <a:t>Potentially limited access to capital if members are involved</a:t>
            </a:r>
          </a:p>
          <a:p>
            <a:pPr marL="285750" indent="-285750">
              <a:buFont typeface="Arial" panose="020B0604020202020204" pitchFamily="34" charset="0"/>
              <a:buChar char="•"/>
            </a:pPr>
            <a:r>
              <a:rPr lang="en-US" altLang="de-DE" b="0" i="0" dirty="0">
                <a:latin typeface="+mn-lt"/>
              </a:rPr>
              <a:t>Potentially less flexibility due to democratic processes inside the company</a:t>
            </a:r>
          </a:p>
          <a:p>
            <a:pPr marL="285750" indent="-285750">
              <a:buFont typeface="Arial" panose="020B0604020202020204" pitchFamily="34" charset="0"/>
              <a:buChar char="•"/>
            </a:pPr>
            <a:r>
              <a:rPr lang="en-US" altLang="de-DE" b="0" i="0" dirty="0">
                <a:latin typeface="+mn-lt"/>
              </a:rPr>
              <a:t>Potential for conflict due to differences in opinions and priorities among members</a:t>
            </a:r>
          </a:p>
        </p:txBody>
      </p:sp>
      <p:sp>
        <p:nvSpPr>
          <p:cNvPr id="5" name="Rectangle 20">
            <a:extLst>
              <a:ext uri="{FF2B5EF4-FFF2-40B4-BE49-F238E27FC236}">
                <a16:creationId xmlns:a16="http://schemas.microsoft.com/office/drawing/2014/main" id="{8F93F7F8-471C-17F4-A743-14B4B061CDBC}"/>
              </a:ext>
            </a:extLst>
          </p:cNvPr>
          <p:cNvSpPr>
            <a:spLocks noChangeArrowheads="1"/>
          </p:cNvSpPr>
          <p:nvPr/>
        </p:nvSpPr>
        <p:spPr bwMode="auto">
          <a:xfrm>
            <a:off x="4744720" y="2407919"/>
            <a:ext cx="5740400" cy="111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buFont typeface="Arial" panose="020B0604020202020204" pitchFamily="34" charset="0"/>
              <a:buChar char="•"/>
            </a:pPr>
            <a:r>
              <a:rPr lang="en-US" altLang="de-DE" b="0" i="0" dirty="0">
                <a:latin typeface="+mn-lt"/>
              </a:rPr>
              <a:t>Equal ownership and decision-making</a:t>
            </a:r>
          </a:p>
          <a:p>
            <a:pPr marL="285750" indent="-285750">
              <a:buFont typeface="Arial" panose="020B0604020202020204" pitchFamily="34" charset="0"/>
              <a:buChar char="•"/>
            </a:pPr>
            <a:r>
              <a:rPr lang="en-US" altLang="de-DE" b="0" i="0" dirty="0">
                <a:latin typeface="+mn-lt"/>
              </a:rPr>
              <a:t>Shared risk and benefits</a:t>
            </a:r>
          </a:p>
          <a:p>
            <a:pPr marL="285750" indent="-285750">
              <a:buFont typeface="Arial" panose="020B0604020202020204" pitchFamily="34" charset="0"/>
              <a:buChar char="•"/>
            </a:pPr>
            <a:r>
              <a:rPr lang="en-US" altLang="de-DE" b="0" i="0" dirty="0">
                <a:latin typeface="+mn-lt"/>
              </a:rPr>
              <a:t>Shared values towards social and environmental responsibility</a:t>
            </a:r>
          </a:p>
          <a:p>
            <a:pPr marL="285750" indent="-285750">
              <a:buFont typeface="Arial" panose="020B0604020202020204" pitchFamily="34" charset="0"/>
              <a:buChar char="•"/>
            </a:pPr>
            <a:r>
              <a:rPr lang="en-US" altLang="de-DE" sz="1600" b="0" i="0" dirty="0">
                <a:latin typeface="+mn-lt"/>
              </a:rPr>
              <a:t>Effective way for customer retention since customers can become members, too</a:t>
            </a:r>
            <a:endParaRPr lang="en-US" altLang="de-DE" sz="1600" b="0" dirty="0">
              <a:latin typeface="+mn-lt"/>
            </a:endParaRPr>
          </a:p>
        </p:txBody>
      </p:sp>
      <p:sp>
        <p:nvSpPr>
          <p:cNvPr id="6" name="Rectangle 2">
            <a:extLst>
              <a:ext uri="{FF2B5EF4-FFF2-40B4-BE49-F238E27FC236}">
                <a16:creationId xmlns:a16="http://schemas.microsoft.com/office/drawing/2014/main" id="{504EFC23-ADFD-1294-1E96-95AA0A955378}"/>
              </a:ext>
            </a:extLst>
          </p:cNvPr>
          <p:cNvSpPr>
            <a:spLocks noChangeArrowheads="1"/>
          </p:cNvSpPr>
          <p:nvPr/>
        </p:nvSpPr>
        <p:spPr bwMode="auto">
          <a:xfrm>
            <a:off x="1468120" y="1950720"/>
            <a:ext cx="2133600" cy="4343400"/>
          </a:xfrm>
          <a:prstGeom prst="rect">
            <a:avLst/>
          </a:prstGeom>
          <a:solidFill>
            <a:schemeClr val="accent6">
              <a:lumMod val="40000"/>
              <a:lumOff val="60000"/>
            </a:schemeClr>
          </a:solid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spcBef>
                <a:spcPct val="50000"/>
              </a:spcBef>
            </a:pPr>
            <a:endParaRPr lang="de-DE" altLang="de-DE" sz="1600" b="0" dirty="0">
              <a:latin typeface="+mn-lt"/>
            </a:endParaRPr>
          </a:p>
        </p:txBody>
      </p:sp>
      <p:sp>
        <p:nvSpPr>
          <p:cNvPr id="7" name="Line 13">
            <a:extLst>
              <a:ext uri="{FF2B5EF4-FFF2-40B4-BE49-F238E27FC236}">
                <a16:creationId xmlns:a16="http://schemas.microsoft.com/office/drawing/2014/main" id="{A21A485A-A732-6287-5D24-C316E39913BB}"/>
              </a:ext>
            </a:extLst>
          </p:cNvPr>
          <p:cNvSpPr>
            <a:spLocks noChangeShapeType="1"/>
          </p:cNvSpPr>
          <p:nvPr/>
        </p:nvSpPr>
        <p:spPr bwMode="auto">
          <a:xfrm>
            <a:off x="4820920" y="2255520"/>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sz="1600"/>
          </a:p>
        </p:txBody>
      </p:sp>
      <p:sp>
        <p:nvSpPr>
          <p:cNvPr id="8" name="Text Box 14">
            <a:extLst>
              <a:ext uri="{FF2B5EF4-FFF2-40B4-BE49-F238E27FC236}">
                <a16:creationId xmlns:a16="http://schemas.microsoft.com/office/drawing/2014/main" id="{D06B720B-4DAB-79E6-43A8-A4A973A57319}"/>
              </a:ext>
            </a:extLst>
          </p:cNvPr>
          <p:cNvSpPr txBox="1">
            <a:spLocks noChangeArrowheads="1"/>
          </p:cNvSpPr>
          <p:nvPr/>
        </p:nvSpPr>
        <p:spPr bwMode="auto">
          <a:xfrm>
            <a:off x="4744720" y="1952308"/>
            <a:ext cx="119152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altLang="de-DE" sz="1600" dirty="0" err="1"/>
              <a:t>Cooperative</a:t>
            </a:r>
            <a:endParaRPr lang="de-DE" altLang="de-DE" sz="1600" dirty="0"/>
          </a:p>
        </p:txBody>
      </p:sp>
      <p:sp>
        <p:nvSpPr>
          <p:cNvPr id="9" name="AutoShape 22">
            <a:extLst>
              <a:ext uri="{FF2B5EF4-FFF2-40B4-BE49-F238E27FC236}">
                <a16:creationId xmlns:a16="http://schemas.microsoft.com/office/drawing/2014/main" id="{14155E58-5106-A542-46EF-F8891A07C75A}"/>
              </a:ext>
            </a:extLst>
          </p:cNvPr>
          <p:cNvSpPr>
            <a:spLocks noChangeArrowheads="1"/>
          </p:cNvSpPr>
          <p:nvPr/>
        </p:nvSpPr>
        <p:spPr bwMode="auto">
          <a:xfrm>
            <a:off x="1849120" y="2407920"/>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lnSpc>
                <a:spcPct val="100000"/>
              </a:lnSpc>
            </a:pPr>
            <a:r>
              <a:rPr lang="de-DE" altLang="de-DE" i="0" dirty="0">
                <a:latin typeface="+mn-lt"/>
              </a:rPr>
              <a:t>Advantages</a:t>
            </a:r>
            <a:endParaRPr lang="en-US" altLang="de-DE" dirty="0">
              <a:latin typeface="+mn-lt"/>
            </a:endParaRPr>
          </a:p>
        </p:txBody>
      </p:sp>
      <p:sp>
        <p:nvSpPr>
          <p:cNvPr id="10" name="AutoShape 23">
            <a:extLst>
              <a:ext uri="{FF2B5EF4-FFF2-40B4-BE49-F238E27FC236}">
                <a16:creationId xmlns:a16="http://schemas.microsoft.com/office/drawing/2014/main" id="{E3D005D9-0FB3-C0C9-424B-314FA24EA836}"/>
              </a:ext>
            </a:extLst>
          </p:cNvPr>
          <p:cNvSpPr>
            <a:spLocks noChangeArrowheads="1"/>
          </p:cNvSpPr>
          <p:nvPr/>
        </p:nvSpPr>
        <p:spPr bwMode="auto">
          <a:xfrm>
            <a:off x="1849120" y="4389120"/>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lnSpc>
                <a:spcPct val="100000"/>
              </a:lnSpc>
            </a:pPr>
            <a:r>
              <a:rPr lang="de-DE" altLang="de-DE" i="0" dirty="0" err="1">
                <a:latin typeface="+mn-lt"/>
              </a:rPr>
              <a:t>Disadvantages</a:t>
            </a:r>
            <a:endParaRPr lang="en-US" altLang="de-DE" dirty="0">
              <a:latin typeface="+mn-lt"/>
            </a:endParaRPr>
          </a:p>
        </p:txBody>
      </p:sp>
      <p:pic>
        <p:nvPicPr>
          <p:cNvPr id="3" name="Picture 2">
            <a:extLst>
              <a:ext uri="{FF2B5EF4-FFF2-40B4-BE49-F238E27FC236}">
                <a16:creationId xmlns:a16="http://schemas.microsoft.com/office/drawing/2014/main" id="{69E2D128-D2FB-4210-FA9C-C3D16922A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115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DFD4B-4B4B-ECFE-9735-D3E0232CD932}"/>
              </a:ext>
            </a:extLst>
          </p:cNvPr>
          <p:cNvSpPr>
            <a:spLocks noGrp="1"/>
          </p:cNvSpPr>
          <p:nvPr>
            <p:ph type="title"/>
          </p:nvPr>
        </p:nvSpPr>
        <p:spPr/>
        <p:txBody>
          <a:bodyPr/>
          <a:lstStyle/>
          <a:p>
            <a:r>
              <a:rPr lang="en-US" dirty="0"/>
              <a:t>REI (Recreational Equipment, Inc.) as a cooperative</a:t>
            </a:r>
            <a:endParaRPr lang="de-DE" dirty="0"/>
          </a:p>
        </p:txBody>
      </p:sp>
      <p:sp>
        <p:nvSpPr>
          <p:cNvPr id="5" name="Textfeld 4">
            <a:extLst>
              <a:ext uri="{FF2B5EF4-FFF2-40B4-BE49-F238E27FC236}">
                <a16:creationId xmlns:a16="http://schemas.microsoft.com/office/drawing/2014/main" id="{4AB7B8A6-3FD1-A1B0-680F-A1EF87F0706B}"/>
              </a:ext>
            </a:extLst>
          </p:cNvPr>
          <p:cNvSpPr txBox="1"/>
          <p:nvPr/>
        </p:nvSpPr>
        <p:spPr>
          <a:xfrm>
            <a:off x="3048000" y="6338986"/>
            <a:ext cx="6096000" cy="307777"/>
          </a:xfrm>
          <a:prstGeom prst="rect">
            <a:avLst/>
          </a:prstGeom>
          <a:noFill/>
        </p:spPr>
        <p:txBody>
          <a:bodyPr wrap="square">
            <a:spAutoFit/>
          </a:bodyPr>
          <a:lstStyle/>
          <a:p>
            <a:pPr algn="ctr"/>
            <a:r>
              <a:rPr lang="de-DE" sz="1400" i="1" dirty="0"/>
              <a:t>Show: </a:t>
            </a:r>
            <a:r>
              <a:rPr lang="de-DE" sz="1400" i="1" dirty="0">
                <a:hlinkClick r:id="rId3"/>
              </a:rPr>
              <a:t>https://www.youtube.com/watch?v=JTnXmdXfdf4&amp;t=83s</a:t>
            </a:r>
            <a:r>
              <a:rPr lang="de-DE" sz="1400" i="1" dirty="0"/>
              <a:t> </a:t>
            </a:r>
          </a:p>
        </p:txBody>
      </p:sp>
      <p:pic>
        <p:nvPicPr>
          <p:cNvPr id="7" name="Grafik 6">
            <a:extLst>
              <a:ext uri="{FF2B5EF4-FFF2-40B4-BE49-F238E27FC236}">
                <a16:creationId xmlns:a16="http://schemas.microsoft.com/office/drawing/2014/main" id="{C91D7D46-0120-BDF3-8C51-6F1613DB0AD9}"/>
              </a:ext>
            </a:extLst>
          </p:cNvPr>
          <p:cNvPicPr>
            <a:picLocks noChangeAspect="1"/>
          </p:cNvPicPr>
          <p:nvPr/>
        </p:nvPicPr>
        <p:blipFill>
          <a:blip r:embed="rId4"/>
          <a:stretch>
            <a:fillRect/>
          </a:stretch>
        </p:blipFill>
        <p:spPr>
          <a:xfrm>
            <a:off x="2287108" y="2009726"/>
            <a:ext cx="7617783" cy="4214364"/>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599AD17A-1FE2-1DC0-1FB6-66AAB27B3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67" y="1947584"/>
            <a:ext cx="1701478" cy="1095326"/>
          </a:xfrm>
          <a:prstGeom prst="rect">
            <a:avLst/>
          </a:prstGeom>
        </p:spPr>
      </p:pic>
    </p:spTree>
    <p:extLst>
      <p:ext uri="{BB962C8B-B14F-4D97-AF65-F5344CB8AC3E}">
        <p14:creationId xmlns:p14="http://schemas.microsoft.com/office/powerpoint/2010/main" val="2017657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D67A8-F6E2-C999-19A4-88D27EAB1D26}"/>
              </a:ext>
            </a:extLst>
          </p:cNvPr>
          <p:cNvSpPr>
            <a:spLocks noGrp="1"/>
          </p:cNvSpPr>
          <p:nvPr>
            <p:ph type="title"/>
          </p:nvPr>
        </p:nvSpPr>
        <p:spPr/>
        <p:txBody>
          <a:bodyPr/>
          <a:lstStyle/>
          <a:p>
            <a:r>
              <a:rPr lang="de-DE" dirty="0"/>
              <a:t>Financing a </a:t>
            </a:r>
            <a:r>
              <a:rPr lang="de-DE" dirty="0" err="1"/>
              <a:t>conscious</a:t>
            </a:r>
            <a:r>
              <a:rPr lang="de-DE" dirty="0"/>
              <a:t> </a:t>
            </a:r>
            <a:r>
              <a:rPr lang="de-DE" dirty="0" err="1"/>
              <a:t>start-up</a:t>
            </a:r>
            <a:endParaRPr lang="de-DE" dirty="0"/>
          </a:p>
        </p:txBody>
      </p:sp>
      <p:sp>
        <p:nvSpPr>
          <p:cNvPr id="3" name="Inhaltsplatzhalter 2">
            <a:extLst>
              <a:ext uri="{FF2B5EF4-FFF2-40B4-BE49-F238E27FC236}">
                <a16:creationId xmlns:a16="http://schemas.microsoft.com/office/drawing/2014/main" id="{EB5F7D78-64E2-C737-BEF1-D802AB000233}"/>
              </a:ext>
            </a:extLst>
          </p:cNvPr>
          <p:cNvSpPr>
            <a:spLocks noGrp="1"/>
          </p:cNvSpPr>
          <p:nvPr>
            <p:ph idx="1"/>
          </p:nvPr>
        </p:nvSpPr>
        <p:spPr>
          <a:xfrm>
            <a:off x="838200" y="1581785"/>
            <a:ext cx="10515600" cy="4351338"/>
          </a:xfrm>
        </p:spPr>
        <p:txBody>
          <a:bodyPr>
            <a:noAutofit/>
          </a:bodyPr>
          <a:lstStyle/>
          <a:p>
            <a:pPr marL="0" indent="0">
              <a:buNone/>
            </a:pPr>
            <a:r>
              <a:rPr lang="en-US" sz="1600" b="1" dirty="0"/>
              <a:t>Popular financing sources for conscious entrepreneurs:</a:t>
            </a:r>
          </a:p>
          <a:p>
            <a:pPr>
              <a:buFont typeface="+mj-lt"/>
              <a:buAutoNum type="arabicPeriod"/>
            </a:pPr>
            <a:r>
              <a:rPr lang="en-US" sz="1600" b="1" dirty="0"/>
              <a:t>Impact investors:</a:t>
            </a:r>
            <a:br>
              <a:rPr lang="en-US" sz="1600" b="1" dirty="0"/>
            </a:br>
            <a:r>
              <a:rPr lang="en-US" sz="1600" dirty="0"/>
              <a:t>Impact investors are investors who are committed to generating social and environmental impact alongside financial returns. They typically provide funding to companies and organizations that are dedicated to creating positive change in society and the environment.</a:t>
            </a:r>
          </a:p>
          <a:p>
            <a:pPr>
              <a:buFont typeface="+mj-lt"/>
              <a:buAutoNum type="arabicPeriod"/>
            </a:pPr>
            <a:r>
              <a:rPr lang="en-US" sz="1600" b="1" dirty="0"/>
              <a:t>Crowdfunding:</a:t>
            </a:r>
            <a:br>
              <a:rPr lang="en-US" sz="1600" dirty="0"/>
            </a:br>
            <a:r>
              <a:rPr lang="en-US" sz="1600" dirty="0"/>
              <a:t>Crowdfunding platforms such as Kickstarter and Indiegogo can provide a way for socially and environmentally conscious entrepreneurs to raise funds directly from their community and supporters.</a:t>
            </a:r>
          </a:p>
          <a:p>
            <a:pPr>
              <a:buFont typeface="+mj-lt"/>
              <a:buAutoNum type="arabicPeriod"/>
            </a:pPr>
            <a:r>
              <a:rPr lang="en-US" sz="1600" b="1" dirty="0"/>
              <a:t>Sustainable banks:</a:t>
            </a:r>
            <a:br>
              <a:rPr lang="en-US" sz="1600" b="1" dirty="0"/>
            </a:br>
            <a:r>
              <a:rPr lang="en-US" sz="1600" dirty="0"/>
              <a:t>Some banks, such as </a:t>
            </a:r>
            <a:r>
              <a:rPr lang="en-US" sz="1600" dirty="0" err="1"/>
              <a:t>Triodos</a:t>
            </a:r>
            <a:r>
              <a:rPr lang="en-US" sz="1600" dirty="0"/>
              <a:t> Bank, GLS Bank and Amalgamated Bank, specialize in financing sustainable and socially responsible businesses. They prioritize investments that align with their values and mission.</a:t>
            </a:r>
          </a:p>
          <a:p>
            <a:pPr>
              <a:buFont typeface="+mj-lt"/>
              <a:buAutoNum type="arabicPeriod"/>
            </a:pPr>
            <a:r>
              <a:rPr lang="en-US" sz="1600" b="1" dirty="0"/>
              <a:t>Government grants and loans:</a:t>
            </a:r>
            <a:br>
              <a:rPr lang="en-US" sz="1600" b="1" dirty="0"/>
            </a:br>
            <a:r>
              <a:rPr lang="en-US" sz="1600" dirty="0"/>
              <a:t>Many governments offer grants and loans to support environmentally and socially responsible businesses. Check with your local government to see what funding opportunities may be available.</a:t>
            </a:r>
          </a:p>
          <a:p>
            <a:pPr>
              <a:buFont typeface="+mj-lt"/>
              <a:buAutoNum type="arabicPeriod"/>
            </a:pPr>
            <a:r>
              <a:rPr lang="en-US" sz="1600" b="1" dirty="0"/>
              <a:t>Angel investors:</a:t>
            </a:r>
            <a:br>
              <a:rPr lang="en-US" sz="1600" b="1" dirty="0"/>
            </a:br>
            <a:r>
              <a:rPr lang="en-US" sz="1600" dirty="0"/>
              <a:t>Angel investors are individuals who provide funding to startups in exchange for equity in the company. Some angel investors prioritize socially and environmentally responsible investments.</a:t>
            </a:r>
          </a:p>
          <a:p>
            <a:pPr>
              <a:buFont typeface="+mj-lt"/>
              <a:buAutoNum type="arabicPeriod"/>
            </a:pPr>
            <a:r>
              <a:rPr lang="en-US" sz="1600" b="1" dirty="0"/>
              <a:t>Venture capital firms:</a:t>
            </a:r>
            <a:br>
              <a:rPr lang="en-US" sz="1600" b="1" dirty="0"/>
            </a:br>
            <a:r>
              <a:rPr lang="en-US" sz="1600" dirty="0"/>
              <a:t>Some venture capital firms specialize in investing in socially and environmentally responsible companies.</a:t>
            </a:r>
            <a:endParaRPr lang="de-DE" sz="1600" dirty="0"/>
          </a:p>
        </p:txBody>
      </p:sp>
      <p:pic>
        <p:nvPicPr>
          <p:cNvPr id="4" name="Picture 2">
            <a:extLst>
              <a:ext uri="{FF2B5EF4-FFF2-40B4-BE49-F238E27FC236}">
                <a16:creationId xmlns:a16="http://schemas.microsoft.com/office/drawing/2014/main" id="{57246FB4-E3C9-87BE-77EF-0E3B456E1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5525" y="643040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78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0C8EC-7FBD-9F77-45A2-2771828D14F8}"/>
              </a:ext>
            </a:extLst>
          </p:cNvPr>
          <p:cNvSpPr>
            <a:spLocks noGrp="1"/>
          </p:cNvSpPr>
          <p:nvPr>
            <p:ph type="title"/>
          </p:nvPr>
        </p:nvSpPr>
        <p:spPr/>
        <p:txBody>
          <a:bodyPr/>
          <a:lstStyle/>
          <a:p>
            <a:r>
              <a:rPr lang="de-DE" i="1" dirty="0" err="1"/>
              <a:t>Exercise</a:t>
            </a:r>
            <a:r>
              <a:rPr lang="de-DE" i="1" dirty="0"/>
              <a:t>:</a:t>
            </a:r>
            <a:r>
              <a:rPr lang="de-DE" dirty="0"/>
              <a:t> </a:t>
            </a:r>
            <a:r>
              <a:rPr lang="de-DE" dirty="0" err="1"/>
              <a:t>Examples</a:t>
            </a:r>
            <a:r>
              <a:rPr lang="de-DE" dirty="0"/>
              <a:t> </a:t>
            </a:r>
            <a:r>
              <a:rPr lang="de-DE" dirty="0" err="1"/>
              <a:t>of</a:t>
            </a:r>
            <a:r>
              <a:rPr lang="de-DE" dirty="0"/>
              <a:t> Impact Investors</a:t>
            </a:r>
          </a:p>
        </p:txBody>
      </p:sp>
      <p:sp>
        <p:nvSpPr>
          <p:cNvPr id="3" name="Inhaltsplatzhalter 2">
            <a:extLst>
              <a:ext uri="{FF2B5EF4-FFF2-40B4-BE49-F238E27FC236}">
                <a16:creationId xmlns:a16="http://schemas.microsoft.com/office/drawing/2014/main" id="{2991BB5A-1513-84D5-5A17-69CC40F26EA1}"/>
              </a:ext>
            </a:extLst>
          </p:cNvPr>
          <p:cNvSpPr>
            <a:spLocks noGrp="1"/>
          </p:cNvSpPr>
          <p:nvPr>
            <p:ph idx="1"/>
          </p:nvPr>
        </p:nvSpPr>
        <p:spPr/>
        <p:txBody>
          <a:bodyPr>
            <a:normAutofit/>
          </a:bodyPr>
          <a:lstStyle/>
          <a:p>
            <a:pPr marL="0" indent="0">
              <a:buNone/>
            </a:pPr>
            <a:r>
              <a:rPr lang="de-DE" sz="1600" dirty="0"/>
              <a:t>The </a:t>
            </a:r>
            <a:r>
              <a:rPr lang="de-DE" sz="1600" dirty="0" err="1"/>
              <a:t>following</a:t>
            </a:r>
            <a:r>
              <a:rPr lang="de-DE" sz="1600" dirty="0"/>
              <a:t> (</a:t>
            </a:r>
            <a:r>
              <a:rPr lang="de-DE" sz="1600" dirty="0" err="1"/>
              <a:t>early</a:t>
            </a:r>
            <a:r>
              <a:rPr lang="de-DE" sz="1600" dirty="0"/>
              <a:t> </a:t>
            </a:r>
            <a:r>
              <a:rPr lang="de-DE" sz="1600" dirty="0" err="1"/>
              <a:t>stage</a:t>
            </a:r>
            <a:r>
              <a:rPr lang="de-DE" sz="1600" dirty="0"/>
              <a:t>) </a:t>
            </a:r>
            <a:r>
              <a:rPr lang="de-DE" sz="1600" dirty="0" err="1"/>
              <a:t>impact</a:t>
            </a:r>
            <a:r>
              <a:rPr lang="de-DE" sz="1600" dirty="0"/>
              <a:t> </a:t>
            </a:r>
            <a:r>
              <a:rPr lang="de-DE" sz="1600" dirty="0" err="1"/>
              <a:t>investors</a:t>
            </a:r>
            <a:r>
              <a:rPr lang="de-DE" sz="1600" dirty="0"/>
              <a:t> </a:t>
            </a:r>
            <a:r>
              <a:rPr lang="de-DE" sz="1600" dirty="0" err="1"/>
              <a:t>networks</a:t>
            </a:r>
            <a:r>
              <a:rPr lang="de-DE" sz="1600" dirty="0"/>
              <a:t> </a:t>
            </a:r>
            <a:r>
              <a:rPr lang="de-DE" sz="1600" dirty="0" err="1"/>
              <a:t>are</a:t>
            </a:r>
            <a:r>
              <a:rPr lang="de-DE" sz="1600" dirty="0"/>
              <a:t> </a:t>
            </a:r>
            <a:r>
              <a:rPr lang="de-DE" sz="1600" dirty="0" err="1"/>
              <a:t>often</a:t>
            </a:r>
            <a:r>
              <a:rPr lang="de-DE" sz="1600" dirty="0"/>
              <a:t> </a:t>
            </a:r>
            <a:r>
              <a:rPr lang="de-DE" sz="1600" dirty="0" err="1"/>
              <a:t>times</a:t>
            </a:r>
            <a:r>
              <a:rPr lang="de-DE" sz="1600" dirty="0"/>
              <a:t> </a:t>
            </a:r>
            <a:r>
              <a:rPr lang="de-DE" sz="1600" dirty="0" err="1"/>
              <a:t>mentioned</a:t>
            </a:r>
            <a:r>
              <a:rPr lang="de-DE" sz="1600" dirty="0"/>
              <a:t> </a:t>
            </a:r>
            <a:r>
              <a:rPr lang="de-DE" sz="1600" dirty="0" err="1"/>
              <a:t>as</a:t>
            </a:r>
            <a:r>
              <a:rPr lang="de-DE" sz="1600" dirty="0"/>
              <a:t> </a:t>
            </a:r>
            <a:r>
              <a:rPr lang="de-DE" sz="1600" dirty="0" err="1"/>
              <a:t>networks</a:t>
            </a:r>
            <a:r>
              <a:rPr lang="de-DE" sz="1600" dirty="0"/>
              <a:t> </a:t>
            </a:r>
            <a:r>
              <a:rPr lang="de-DE" sz="1600" dirty="0" err="1"/>
              <a:t>with</a:t>
            </a:r>
            <a:r>
              <a:rPr lang="de-DE" sz="1600" dirty="0"/>
              <a:t> a </a:t>
            </a:r>
            <a:r>
              <a:rPr lang="de-DE" sz="1600" dirty="0" err="1"/>
              <a:t>focus</a:t>
            </a:r>
            <a:r>
              <a:rPr lang="de-DE" sz="1600" dirty="0"/>
              <a:t> on </a:t>
            </a:r>
            <a:r>
              <a:rPr lang="de-DE" sz="1600" dirty="0" err="1"/>
              <a:t>creating</a:t>
            </a:r>
            <a:r>
              <a:rPr lang="de-DE" sz="1600" dirty="0"/>
              <a:t> an </a:t>
            </a:r>
            <a:r>
              <a:rPr lang="de-DE" sz="1600" dirty="0" err="1"/>
              <a:t>impact</a:t>
            </a:r>
            <a:r>
              <a:rPr lang="de-DE" sz="1600" dirty="0"/>
              <a:t>.</a:t>
            </a:r>
          </a:p>
          <a:p>
            <a:pPr marL="0" indent="0">
              <a:buNone/>
            </a:pPr>
            <a:r>
              <a:rPr lang="de-DE" sz="1600" dirty="0" err="1"/>
              <a:t>Evaluate</a:t>
            </a:r>
            <a:r>
              <a:rPr lang="de-DE" sz="1600" dirty="0"/>
              <a:t> </a:t>
            </a:r>
            <a:r>
              <a:rPr lang="de-DE" sz="1600" dirty="0" err="1"/>
              <a:t>the</a:t>
            </a:r>
            <a:r>
              <a:rPr lang="de-DE" sz="1600" dirty="0"/>
              <a:t> </a:t>
            </a:r>
            <a:r>
              <a:rPr lang="de-DE" sz="1600" dirty="0" err="1"/>
              <a:t>background</a:t>
            </a:r>
            <a:r>
              <a:rPr lang="de-DE" sz="1600" dirty="0"/>
              <a:t>, </a:t>
            </a:r>
            <a:r>
              <a:rPr lang="de-DE" sz="1600" dirty="0" err="1"/>
              <a:t>compliance</a:t>
            </a:r>
            <a:r>
              <a:rPr lang="de-DE" sz="1600" dirty="0"/>
              <a:t> </a:t>
            </a:r>
            <a:r>
              <a:rPr lang="de-DE" sz="1600" dirty="0" err="1"/>
              <a:t>with</a:t>
            </a:r>
            <a:r>
              <a:rPr lang="de-DE" sz="1600" dirty="0"/>
              <a:t> </a:t>
            </a:r>
            <a:r>
              <a:rPr lang="de-DE" sz="1600" dirty="0" err="1"/>
              <a:t>values</a:t>
            </a:r>
            <a:r>
              <a:rPr lang="de-DE" sz="1600" dirty="0"/>
              <a:t> and </a:t>
            </a:r>
            <a:r>
              <a:rPr lang="de-DE" sz="1600" dirty="0" err="1"/>
              <a:t>ethical</a:t>
            </a:r>
            <a:r>
              <a:rPr lang="de-DE" sz="1600" dirty="0"/>
              <a:t> </a:t>
            </a:r>
            <a:r>
              <a:rPr lang="de-DE" sz="1600" dirty="0" err="1"/>
              <a:t>standards</a:t>
            </a:r>
            <a:r>
              <a:rPr lang="de-DE" sz="1600" dirty="0"/>
              <a:t>, </a:t>
            </a:r>
            <a:r>
              <a:rPr lang="de-DE" sz="1600" dirty="0" err="1"/>
              <a:t>the</a:t>
            </a:r>
            <a:r>
              <a:rPr lang="de-DE" sz="1600" dirty="0"/>
              <a:t> </a:t>
            </a:r>
            <a:r>
              <a:rPr lang="de-DE" sz="1600" dirty="0" err="1"/>
              <a:t>portfolio</a:t>
            </a:r>
            <a:r>
              <a:rPr lang="de-DE" sz="1600" dirty="0"/>
              <a:t> </a:t>
            </a:r>
            <a:r>
              <a:rPr lang="de-DE" sz="1600" dirty="0" err="1"/>
              <a:t>as</a:t>
            </a:r>
            <a:r>
              <a:rPr lang="de-DE" sz="1600" dirty="0"/>
              <a:t> </a:t>
            </a:r>
            <a:r>
              <a:rPr lang="de-DE" sz="1600" dirty="0" err="1"/>
              <a:t>well</a:t>
            </a:r>
            <a:r>
              <a:rPr lang="de-DE" sz="1600" dirty="0"/>
              <a:t> </a:t>
            </a:r>
            <a:r>
              <a:rPr lang="de-DE" sz="1600" dirty="0" err="1"/>
              <a:t>as</a:t>
            </a:r>
            <a:r>
              <a:rPr lang="de-DE" sz="1600" dirty="0"/>
              <a:t> </a:t>
            </a:r>
            <a:r>
              <a:rPr lang="de-DE" sz="1600" dirty="0" err="1"/>
              <a:t>the</a:t>
            </a:r>
            <a:r>
              <a:rPr lang="de-DE" sz="1600" dirty="0"/>
              <a:t> </a:t>
            </a:r>
            <a:r>
              <a:rPr lang="de-DE" sz="1600" dirty="0" err="1"/>
              <a:t>impact</a:t>
            </a:r>
            <a:r>
              <a:rPr lang="de-DE" sz="1600" dirty="0"/>
              <a:t> </a:t>
            </a:r>
            <a:r>
              <a:rPr lang="de-DE" sz="1600" dirty="0" err="1"/>
              <a:t>based</a:t>
            </a:r>
            <a:r>
              <a:rPr lang="de-DE" sz="1600" dirty="0"/>
              <a:t> on </a:t>
            </a:r>
            <a:r>
              <a:rPr lang="de-DE" sz="1600" dirty="0" err="1"/>
              <a:t>their</a:t>
            </a:r>
            <a:r>
              <a:rPr lang="de-DE" sz="1600" dirty="0"/>
              <a:t> Websites:</a:t>
            </a:r>
            <a:endParaRPr lang="en-US" sz="1600" dirty="0"/>
          </a:p>
          <a:p>
            <a:pPr>
              <a:buFont typeface="+mj-lt"/>
              <a:buAutoNum type="arabicPeriod"/>
            </a:pPr>
            <a:endParaRPr lang="en-US" sz="1600" dirty="0"/>
          </a:p>
          <a:p>
            <a:pPr>
              <a:buFont typeface="+mj-lt"/>
              <a:buAutoNum type="arabicPeriod"/>
            </a:pPr>
            <a:r>
              <a:rPr lang="en-US" sz="1600" dirty="0"/>
              <a:t>Omidyar Network - </a:t>
            </a:r>
            <a:r>
              <a:rPr lang="en-US" sz="1600" dirty="0">
                <a:hlinkClick r:id="rId3"/>
              </a:rPr>
              <a:t>https://omidyar.com/</a:t>
            </a:r>
            <a:endParaRPr lang="en-US" sz="1600" dirty="0"/>
          </a:p>
          <a:p>
            <a:pPr>
              <a:buFont typeface="+mj-lt"/>
              <a:buAutoNum type="arabicPeriod"/>
            </a:pPr>
            <a:r>
              <a:rPr lang="en-US" sz="1600" dirty="0"/>
              <a:t>Acumen - </a:t>
            </a:r>
            <a:r>
              <a:rPr lang="en-US" sz="1600" dirty="0">
                <a:hlinkClick r:id="rId4"/>
              </a:rPr>
              <a:t>https://acumen.org/</a:t>
            </a:r>
            <a:endParaRPr lang="en-US" sz="1600" dirty="0"/>
          </a:p>
          <a:p>
            <a:pPr>
              <a:buFont typeface="+mj-lt"/>
              <a:buAutoNum type="arabicPeriod"/>
            </a:pPr>
            <a:r>
              <a:rPr lang="en-US" sz="1600" dirty="0"/>
              <a:t>Blue Haven Initiative - </a:t>
            </a:r>
            <a:r>
              <a:rPr lang="en-US" sz="1600" dirty="0">
                <a:hlinkClick r:id="rId5"/>
              </a:rPr>
              <a:t>https://www.bluehaveninitiative.com/</a:t>
            </a:r>
            <a:endParaRPr lang="en-US" sz="1600" dirty="0"/>
          </a:p>
          <a:p>
            <a:pPr>
              <a:buFont typeface="+mj-lt"/>
              <a:buAutoNum type="arabicPeriod"/>
            </a:pPr>
            <a:r>
              <a:rPr lang="en-US" sz="1600" dirty="0"/>
              <a:t>Global Partnerships - </a:t>
            </a:r>
            <a:r>
              <a:rPr lang="en-US" sz="1600" dirty="0">
                <a:hlinkClick r:id="rId6"/>
              </a:rPr>
              <a:t>https://www.globalpartnerships.org/</a:t>
            </a:r>
            <a:endParaRPr lang="en-US" sz="1600" dirty="0"/>
          </a:p>
          <a:p>
            <a:pPr>
              <a:buFont typeface="+mj-lt"/>
              <a:buAutoNum type="arabicPeriod"/>
            </a:pPr>
            <a:r>
              <a:rPr lang="en-US" sz="1600" dirty="0"/>
              <a:t>Bridges Fund Management - </a:t>
            </a:r>
            <a:r>
              <a:rPr lang="en-US" sz="1600" dirty="0">
                <a:hlinkClick r:id="rId7"/>
              </a:rPr>
              <a:t>https://www.bridgesfundmanagement.com/</a:t>
            </a:r>
            <a:endParaRPr lang="en-US" sz="1600" dirty="0"/>
          </a:p>
          <a:p>
            <a:pPr>
              <a:buFont typeface="+mj-lt"/>
              <a:buAutoNum type="arabicPeriod"/>
            </a:pPr>
            <a:r>
              <a:rPr lang="en-US" sz="1600" dirty="0"/>
              <a:t>Calvert Impact Capital - </a:t>
            </a:r>
            <a:r>
              <a:rPr lang="en-US" sz="1600" dirty="0">
                <a:hlinkClick r:id="rId8"/>
              </a:rPr>
              <a:t>https://www.calvertimpactcapital.org/</a:t>
            </a:r>
            <a:endParaRPr lang="en-US" sz="1600" dirty="0"/>
          </a:p>
          <a:p>
            <a:pPr>
              <a:buFont typeface="+mj-lt"/>
              <a:buAutoNum type="arabicPeriod"/>
            </a:pPr>
            <a:r>
              <a:rPr lang="en-US" sz="1600" dirty="0" err="1"/>
              <a:t>ImpactAssets</a:t>
            </a:r>
            <a:r>
              <a:rPr lang="en-US" sz="1600" dirty="0"/>
              <a:t> - </a:t>
            </a:r>
            <a:r>
              <a:rPr lang="en-US" sz="1600" dirty="0">
                <a:hlinkClick r:id="rId9"/>
              </a:rPr>
              <a:t>https://www.impactassets.org/</a:t>
            </a:r>
            <a:endParaRPr lang="en-US" sz="1600" dirty="0"/>
          </a:p>
          <a:p>
            <a:endParaRPr lang="de-DE" sz="1600" dirty="0"/>
          </a:p>
        </p:txBody>
      </p:sp>
      <p:pic>
        <p:nvPicPr>
          <p:cNvPr id="4" name="Picture 2">
            <a:extLst>
              <a:ext uri="{FF2B5EF4-FFF2-40B4-BE49-F238E27FC236}">
                <a16:creationId xmlns:a16="http://schemas.microsoft.com/office/drawing/2014/main" id="{44344401-5C8E-949E-FB92-CF0B50DC21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73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0C8EC-7FBD-9F77-45A2-2771828D14F8}"/>
              </a:ext>
            </a:extLst>
          </p:cNvPr>
          <p:cNvSpPr>
            <a:spLocks noGrp="1"/>
          </p:cNvSpPr>
          <p:nvPr>
            <p:ph type="title"/>
          </p:nvPr>
        </p:nvSpPr>
        <p:spPr/>
        <p:txBody>
          <a:bodyPr/>
          <a:lstStyle/>
          <a:p>
            <a:r>
              <a:rPr lang="de-DE" i="1" dirty="0" err="1"/>
              <a:t>Exercise</a:t>
            </a:r>
            <a:r>
              <a:rPr lang="de-DE" i="1" dirty="0"/>
              <a:t>:</a:t>
            </a:r>
            <a:r>
              <a:rPr lang="de-DE" dirty="0"/>
              <a:t> </a:t>
            </a:r>
            <a:r>
              <a:rPr lang="de-DE" dirty="0" err="1"/>
              <a:t>Examples</a:t>
            </a:r>
            <a:r>
              <a:rPr lang="de-DE" dirty="0"/>
              <a:t> </a:t>
            </a:r>
            <a:r>
              <a:rPr lang="de-DE" dirty="0" err="1"/>
              <a:t>of</a:t>
            </a:r>
            <a:r>
              <a:rPr lang="de-DE" dirty="0"/>
              <a:t> Venture Capital </a:t>
            </a:r>
            <a:r>
              <a:rPr lang="de-DE" dirty="0" err="1"/>
              <a:t>Firms</a:t>
            </a:r>
            <a:endParaRPr lang="de-DE" dirty="0"/>
          </a:p>
        </p:txBody>
      </p:sp>
      <p:sp>
        <p:nvSpPr>
          <p:cNvPr id="3" name="Inhaltsplatzhalter 2">
            <a:extLst>
              <a:ext uri="{FF2B5EF4-FFF2-40B4-BE49-F238E27FC236}">
                <a16:creationId xmlns:a16="http://schemas.microsoft.com/office/drawing/2014/main" id="{2991BB5A-1513-84D5-5A17-69CC40F26EA1}"/>
              </a:ext>
            </a:extLst>
          </p:cNvPr>
          <p:cNvSpPr>
            <a:spLocks noGrp="1"/>
          </p:cNvSpPr>
          <p:nvPr>
            <p:ph idx="1"/>
          </p:nvPr>
        </p:nvSpPr>
        <p:spPr/>
        <p:txBody>
          <a:bodyPr>
            <a:normAutofit/>
          </a:bodyPr>
          <a:lstStyle/>
          <a:p>
            <a:pPr marL="0" indent="0">
              <a:buNone/>
            </a:pPr>
            <a:r>
              <a:rPr lang="de-DE" sz="1600" dirty="0"/>
              <a:t>The </a:t>
            </a:r>
            <a:r>
              <a:rPr lang="de-DE" sz="1600" dirty="0" err="1"/>
              <a:t>following</a:t>
            </a:r>
            <a:r>
              <a:rPr lang="de-DE" sz="1600" dirty="0"/>
              <a:t> </a:t>
            </a:r>
            <a:r>
              <a:rPr lang="de-DE" sz="1600" dirty="0" err="1"/>
              <a:t>companies</a:t>
            </a:r>
            <a:r>
              <a:rPr lang="de-DE" sz="1600" dirty="0"/>
              <a:t> </a:t>
            </a:r>
            <a:r>
              <a:rPr lang="de-DE" sz="1600" dirty="0" err="1"/>
              <a:t>are</a:t>
            </a:r>
            <a:r>
              <a:rPr lang="de-DE" sz="1600" dirty="0"/>
              <a:t> </a:t>
            </a:r>
            <a:r>
              <a:rPr lang="de-DE" sz="1600" dirty="0" err="1"/>
              <a:t>often</a:t>
            </a:r>
            <a:r>
              <a:rPr lang="de-DE" sz="1600" dirty="0"/>
              <a:t> </a:t>
            </a:r>
            <a:r>
              <a:rPr lang="de-DE" sz="1600" dirty="0" err="1"/>
              <a:t>times</a:t>
            </a:r>
            <a:r>
              <a:rPr lang="de-DE" sz="1600" dirty="0"/>
              <a:t> </a:t>
            </a:r>
            <a:r>
              <a:rPr lang="de-DE" sz="1600" dirty="0" err="1"/>
              <a:t>mentioned</a:t>
            </a:r>
            <a:r>
              <a:rPr lang="de-DE" sz="1600" dirty="0"/>
              <a:t> </a:t>
            </a:r>
            <a:r>
              <a:rPr lang="de-DE" sz="1600" dirty="0" err="1"/>
              <a:t>as</a:t>
            </a:r>
            <a:r>
              <a:rPr lang="de-DE" sz="1600" dirty="0"/>
              <a:t> Venture Capital </a:t>
            </a:r>
            <a:r>
              <a:rPr lang="de-DE" sz="1600" dirty="0" err="1"/>
              <a:t>Firms</a:t>
            </a:r>
            <a:r>
              <a:rPr lang="de-DE" sz="1600" dirty="0"/>
              <a:t> </a:t>
            </a:r>
            <a:r>
              <a:rPr lang="de-DE" sz="1600" dirty="0" err="1"/>
              <a:t>that</a:t>
            </a:r>
            <a:r>
              <a:rPr lang="de-DE" sz="1600" dirty="0"/>
              <a:t> </a:t>
            </a:r>
            <a:r>
              <a:rPr lang="de-DE" sz="1600" dirty="0" err="1"/>
              <a:t>focus</a:t>
            </a:r>
            <a:r>
              <a:rPr lang="de-DE" sz="1600" dirty="0"/>
              <a:t> on </a:t>
            </a:r>
            <a:r>
              <a:rPr lang="de-DE" sz="1600" dirty="0" err="1"/>
              <a:t>creating</a:t>
            </a:r>
            <a:r>
              <a:rPr lang="de-DE" sz="1600" dirty="0"/>
              <a:t> an </a:t>
            </a:r>
            <a:r>
              <a:rPr lang="de-DE" sz="1600" dirty="0" err="1"/>
              <a:t>impact</a:t>
            </a:r>
            <a:r>
              <a:rPr lang="de-DE" sz="1600" dirty="0"/>
              <a:t>.</a:t>
            </a:r>
          </a:p>
          <a:p>
            <a:pPr marL="0" indent="0">
              <a:buNone/>
            </a:pPr>
            <a:r>
              <a:rPr lang="de-DE" sz="1600" dirty="0" err="1"/>
              <a:t>Evaluate</a:t>
            </a:r>
            <a:r>
              <a:rPr lang="de-DE" sz="1600" dirty="0"/>
              <a:t> </a:t>
            </a:r>
            <a:r>
              <a:rPr lang="de-DE" sz="1600" dirty="0" err="1"/>
              <a:t>the</a:t>
            </a:r>
            <a:r>
              <a:rPr lang="de-DE" sz="1600" dirty="0"/>
              <a:t> </a:t>
            </a:r>
            <a:r>
              <a:rPr lang="de-DE" sz="1600" dirty="0" err="1"/>
              <a:t>background</a:t>
            </a:r>
            <a:r>
              <a:rPr lang="de-DE" sz="1600" dirty="0"/>
              <a:t>, </a:t>
            </a:r>
            <a:r>
              <a:rPr lang="de-DE" sz="1600" dirty="0" err="1"/>
              <a:t>compliance</a:t>
            </a:r>
            <a:r>
              <a:rPr lang="de-DE" sz="1600" dirty="0"/>
              <a:t> </a:t>
            </a:r>
            <a:r>
              <a:rPr lang="de-DE" sz="1600" dirty="0" err="1"/>
              <a:t>with</a:t>
            </a:r>
            <a:r>
              <a:rPr lang="de-DE" sz="1600" dirty="0"/>
              <a:t> </a:t>
            </a:r>
            <a:r>
              <a:rPr lang="de-DE" sz="1600" dirty="0" err="1"/>
              <a:t>values</a:t>
            </a:r>
            <a:r>
              <a:rPr lang="de-DE" sz="1600" dirty="0"/>
              <a:t> and </a:t>
            </a:r>
            <a:r>
              <a:rPr lang="de-DE" sz="1600" dirty="0" err="1"/>
              <a:t>ethical</a:t>
            </a:r>
            <a:r>
              <a:rPr lang="de-DE" sz="1600" dirty="0"/>
              <a:t> </a:t>
            </a:r>
            <a:r>
              <a:rPr lang="de-DE" sz="1600" dirty="0" err="1"/>
              <a:t>standards</a:t>
            </a:r>
            <a:r>
              <a:rPr lang="de-DE" sz="1600" dirty="0"/>
              <a:t>, </a:t>
            </a:r>
            <a:r>
              <a:rPr lang="de-DE" sz="1600" dirty="0" err="1"/>
              <a:t>the</a:t>
            </a:r>
            <a:r>
              <a:rPr lang="de-DE" sz="1600" dirty="0"/>
              <a:t> </a:t>
            </a:r>
            <a:r>
              <a:rPr lang="de-DE" sz="1600" dirty="0" err="1"/>
              <a:t>portfolio</a:t>
            </a:r>
            <a:r>
              <a:rPr lang="de-DE" sz="1600" dirty="0"/>
              <a:t> </a:t>
            </a:r>
            <a:r>
              <a:rPr lang="de-DE" sz="1600" dirty="0" err="1"/>
              <a:t>as</a:t>
            </a:r>
            <a:r>
              <a:rPr lang="de-DE" sz="1600" dirty="0"/>
              <a:t> </a:t>
            </a:r>
            <a:r>
              <a:rPr lang="de-DE" sz="1600" dirty="0" err="1"/>
              <a:t>well</a:t>
            </a:r>
            <a:r>
              <a:rPr lang="de-DE" sz="1600" dirty="0"/>
              <a:t> </a:t>
            </a:r>
            <a:r>
              <a:rPr lang="de-DE" sz="1600" dirty="0" err="1"/>
              <a:t>as</a:t>
            </a:r>
            <a:r>
              <a:rPr lang="de-DE" sz="1600" dirty="0"/>
              <a:t> </a:t>
            </a:r>
            <a:r>
              <a:rPr lang="de-DE" sz="1600" dirty="0" err="1"/>
              <a:t>the</a:t>
            </a:r>
            <a:r>
              <a:rPr lang="de-DE" sz="1600" dirty="0"/>
              <a:t> </a:t>
            </a:r>
            <a:r>
              <a:rPr lang="de-DE" sz="1600" dirty="0" err="1"/>
              <a:t>impact</a:t>
            </a:r>
            <a:r>
              <a:rPr lang="de-DE" sz="1600" dirty="0"/>
              <a:t> </a:t>
            </a:r>
            <a:r>
              <a:rPr lang="de-DE" sz="1600" dirty="0" err="1"/>
              <a:t>based</a:t>
            </a:r>
            <a:r>
              <a:rPr lang="de-DE" sz="1600" dirty="0"/>
              <a:t> on </a:t>
            </a:r>
            <a:r>
              <a:rPr lang="de-DE" sz="1600" dirty="0" err="1"/>
              <a:t>their</a:t>
            </a:r>
            <a:r>
              <a:rPr lang="de-DE" sz="1600" dirty="0"/>
              <a:t> Websites:</a:t>
            </a:r>
            <a:endParaRPr lang="en-US" sz="1600" dirty="0"/>
          </a:p>
          <a:p>
            <a:pPr>
              <a:buFont typeface="+mj-lt"/>
              <a:buAutoNum type="arabicPeriod"/>
            </a:pPr>
            <a:endParaRPr lang="de-DE" sz="1600" dirty="0"/>
          </a:p>
          <a:p>
            <a:pPr>
              <a:buFont typeface="+mj-lt"/>
              <a:buAutoNum type="arabicPeriod"/>
            </a:pPr>
            <a:r>
              <a:rPr lang="de-DE" sz="1600" dirty="0"/>
              <a:t>DBL Partners - </a:t>
            </a:r>
            <a:r>
              <a:rPr lang="de-DE" sz="1600" dirty="0">
                <a:hlinkClick r:id="rId3"/>
              </a:rPr>
              <a:t>https://www.dbl.vc/</a:t>
            </a:r>
            <a:endParaRPr lang="de-DE" sz="1600" dirty="0"/>
          </a:p>
          <a:p>
            <a:pPr>
              <a:buFont typeface="+mj-lt"/>
              <a:buAutoNum type="arabicPeriod"/>
            </a:pPr>
            <a:r>
              <a:rPr lang="de-DE" sz="1600" dirty="0"/>
              <a:t>Impact Engine - </a:t>
            </a:r>
            <a:r>
              <a:rPr lang="de-DE" sz="1600" dirty="0">
                <a:hlinkClick r:id="rId4"/>
              </a:rPr>
              <a:t>https://www.theimpactengine.com/</a:t>
            </a:r>
            <a:r>
              <a:rPr lang="de-DE" sz="1600" dirty="0"/>
              <a:t> </a:t>
            </a:r>
          </a:p>
          <a:p>
            <a:pPr>
              <a:buFont typeface="+mj-lt"/>
              <a:buAutoNum type="arabicPeriod"/>
            </a:pPr>
            <a:r>
              <a:rPr lang="de-DE" sz="1600" dirty="0"/>
              <a:t> True Ventures - </a:t>
            </a:r>
            <a:r>
              <a:rPr lang="de-DE" sz="1600" dirty="0">
                <a:hlinkClick r:id="rId5"/>
              </a:rPr>
              <a:t>https://trueventures.com/</a:t>
            </a:r>
            <a:endParaRPr lang="de-DE" sz="1600" dirty="0"/>
          </a:p>
          <a:p>
            <a:pPr>
              <a:buFont typeface="+mj-lt"/>
              <a:buAutoNum type="arabicPeriod"/>
            </a:pPr>
            <a:r>
              <a:rPr lang="de-DE" sz="1600" dirty="0" err="1"/>
              <a:t>Social</a:t>
            </a:r>
            <a:r>
              <a:rPr lang="de-DE" sz="1600" dirty="0"/>
              <a:t> Capital - </a:t>
            </a:r>
            <a:r>
              <a:rPr lang="de-DE" sz="1600" dirty="0">
                <a:hlinkClick r:id="rId6"/>
              </a:rPr>
              <a:t>https://www.socialcapital.com/</a:t>
            </a:r>
            <a:endParaRPr lang="de-DE" sz="1600" dirty="0"/>
          </a:p>
          <a:p>
            <a:pPr>
              <a:buFont typeface="+mj-lt"/>
              <a:buAutoNum type="arabicPeriod"/>
            </a:pPr>
            <a:r>
              <a:rPr lang="de-DE" sz="1600" dirty="0" err="1"/>
              <a:t>Worldfund</a:t>
            </a:r>
            <a:r>
              <a:rPr lang="de-DE" sz="1600" dirty="0"/>
              <a:t> - </a:t>
            </a:r>
            <a:r>
              <a:rPr lang="de-DE" sz="1600" dirty="0">
                <a:hlinkClick r:id="rId7"/>
              </a:rPr>
              <a:t>https://www.worldfund.vc/</a:t>
            </a:r>
            <a:r>
              <a:rPr lang="de-DE" sz="1600" dirty="0"/>
              <a:t> </a:t>
            </a:r>
          </a:p>
          <a:p>
            <a:pPr>
              <a:buFont typeface="+mj-lt"/>
              <a:buAutoNum type="arabicPeriod"/>
            </a:pPr>
            <a:endParaRPr lang="de-DE" sz="1600" dirty="0"/>
          </a:p>
          <a:p>
            <a:endParaRPr lang="de-DE" sz="1600" dirty="0"/>
          </a:p>
        </p:txBody>
      </p:sp>
      <p:pic>
        <p:nvPicPr>
          <p:cNvPr id="4" name="Grafik 3">
            <a:extLst>
              <a:ext uri="{FF2B5EF4-FFF2-40B4-BE49-F238E27FC236}">
                <a16:creationId xmlns:a16="http://schemas.microsoft.com/office/drawing/2014/main" id="{88B22973-F22B-229E-C0CD-6A2A319F986B}"/>
              </a:ext>
            </a:extLst>
          </p:cNvPr>
          <p:cNvPicPr>
            <a:picLocks noChangeAspect="1"/>
          </p:cNvPicPr>
          <p:nvPr/>
        </p:nvPicPr>
        <p:blipFill>
          <a:blip r:embed="rId8"/>
          <a:stretch>
            <a:fillRect/>
          </a:stretch>
        </p:blipFill>
        <p:spPr>
          <a:xfrm>
            <a:off x="6767343" y="2961089"/>
            <a:ext cx="3863813" cy="2891463"/>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E1EC5CD7-38EC-71C0-74A1-B64AECEA7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61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15CD-5D02-96AC-8149-6C41383CD710}"/>
              </a:ext>
            </a:extLst>
          </p:cNvPr>
          <p:cNvSpPr>
            <a:spLocks noGrp="1"/>
          </p:cNvSpPr>
          <p:nvPr>
            <p:ph type="title"/>
          </p:nvPr>
        </p:nvSpPr>
        <p:spPr/>
        <p:txBody>
          <a:bodyPr/>
          <a:lstStyle/>
          <a:p>
            <a:r>
              <a:rPr lang="de-DE" dirty="0"/>
              <a:t>6. The pitch</a:t>
            </a:r>
          </a:p>
        </p:txBody>
      </p:sp>
      <p:sp>
        <p:nvSpPr>
          <p:cNvPr id="3" name="Textplatzhalter 2">
            <a:extLst>
              <a:ext uri="{FF2B5EF4-FFF2-40B4-BE49-F238E27FC236}">
                <a16:creationId xmlns:a16="http://schemas.microsoft.com/office/drawing/2014/main" id="{BDEE74C8-DDE3-80EF-424F-985D6E12B154}"/>
              </a:ext>
            </a:extLst>
          </p:cNvPr>
          <p:cNvSpPr>
            <a:spLocks noGrp="1"/>
          </p:cNvSpPr>
          <p:nvPr>
            <p:ph type="body" idx="1"/>
          </p:nvPr>
        </p:nvSpPr>
        <p:spPr/>
        <p:txBody>
          <a:bodyPr/>
          <a:lstStyle/>
          <a:p>
            <a:endParaRPr lang="de-DE"/>
          </a:p>
        </p:txBody>
      </p:sp>
      <p:pic>
        <p:nvPicPr>
          <p:cNvPr id="4" name="Picture 2">
            <a:extLst>
              <a:ext uri="{FF2B5EF4-FFF2-40B4-BE49-F238E27FC236}">
                <a16:creationId xmlns:a16="http://schemas.microsoft.com/office/drawing/2014/main" id="{63E28D66-75F8-E7B3-54AB-85C8E2B63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8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de-DE" dirty="0"/>
              <a:t>Prototype</a:t>
            </a:r>
            <a:br>
              <a:rPr lang="de-DE" dirty="0"/>
            </a:br>
            <a:r>
              <a:rPr lang="de-DE" dirty="0"/>
              <a:t>pitch</a:t>
            </a:r>
          </a:p>
        </p:txBody>
      </p:sp>
      <p:pic>
        <p:nvPicPr>
          <p:cNvPr id="5" name="Inhaltsplatzhalter 4" descr="Ein Bild, das Text, draußen, Natur enthält.&#10;&#10;Automatisch generierte Beschreibung">
            <a:extLst>
              <a:ext uri="{FF2B5EF4-FFF2-40B4-BE49-F238E27FC236}">
                <a16:creationId xmlns:a16="http://schemas.microsoft.com/office/drawing/2014/main" id="{B4343FC2-AD5E-6334-488B-C21774FA82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0387" y="139560"/>
            <a:ext cx="4411226" cy="6616839"/>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AE1C1446-3756-2485-1EB1-234A4556DF7A}"/>
              </a:ext>
            </a:extLst>
          </p:cNvPr>
          <p:cNvSpPr txBox="1"/>
          <p:nvPr/>
        </p:nvSpPr>
        <p:spPr>
          <a:xfrm rot="16200000">
            <a:off x="5362173" y="3703116"/>
            <a:ext cx="6094324" cy="215444"/>
          </a:xfrm>
          <a:prstGeom prst="rect">
            <a:avLst/>
          </a:prstGeom>
          <a:noFill/>
        </p:spPr>
        <p:txBody>
          <a:bodyPr wrap="square">
            <a:spAutoFit/>
          </a:bodyPr>
          <a:lstStyle/>
          <a:p>
            <a:r>
              <a:rPr lang="de-DE" sz="800" i="1" dirty="0"/>
              <a:t>Source: </a:t>
            </a:r>
            <a:r>
              <a:rPr lang="de-DE" sz="800" i="1" dirty="0">
                <a:hlinkClick r:id="rId4"/>
              </a:rPr>
              <a:t>https://mizuma-art.co.jp/en/artists/du-kun/</a:t>
            </a:r>
            <a:r>
              <a:rPr lang="de-DE" sz="800" i="1" dirty="0"/>
              <a:t> </a:t>
            </a:r>
          </a:p>
        </p:txBody>
      </p:sp>
    </p:spTree>
    <p:extLst>
      <p:ext uri="{BB962C8B-B14F-4D97-AF65-F5344CB8AC3E}">
        <p14:creationId xmlns:p14="http://schemas.microsoft.com/office/powerpoint/2010/main" val="1445449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DD528007-330A-AEE7-2F65-F769FA5302DA}"/>
              </a:ext>
            </a:extLst>
          </p:cNvPr>
          <p:cNvSpPr>
            <a:spLocks noGrp="1" noChangeArrowheads="1"/>
          </p:cNvSpPr>
          <p:nvPr>
            <p:ph type="title"/>
          </p:nvPr>
        </p:nvSpPr>
        <p:spPr/>
        <p:txBody>
          <a:bodyPr/>
          <a:lstStyle/>
          <a:p>
            <a:pPr algn="ctr"/>
            <a:r>
              <a:rPr lang="de-DE" altLang="de-DE"/>
              <a:t>Prof. Dr. Christian Schmidkonz</a:t>
            </a:r>
          </a:p>
        </p:txBody>
      </p:sp>
      <p:sp>
        <p:nvSpPr>
          <p:cNvPr id="72707" name="Foliennummernplatzhalter 2">
            <a:extLst>
              <a:ext uri="{FF2B5EF4-FFF2-40B4-BE49-F238E27FC236}">
                <a16:creationId xmlns:a16="http://schemas.microsoft.com/office/drawing/2014/main" id="{00CBFA82-E68C-EDA6-7439-D8F13DAA6D3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2F04450C-A838-41C2-8961-479A6E1E27BA}" type="slidenum">
              <a:rPr lang="de-DE" altLang="de-DE" smtClean="0">
                <a:solidFill>
                  <a:schemeClr val="bg1"/>
                </a:solidFill>
              </a:rPr>
              <a:pPr>
                <a:spcBef>
                  <a:spcPct val="0"/>
                </a:spcBef>
                <a:buFontTx/>
                <a:buNone/>
              </a:pPr>
              <a:t>38</a:t>
            </a:fld>
            <a:endParaRPr lang="de-DE" altLang="de-DE">
              <a:solidFill>
                <a:schemeClr val="bg1"/>
              </a:solidFill>
            </a:endParaRPr>
          </a:p>
        </p:txBody>
      </p:sp>
      <p:sp>
        <p:nvSpPr>
          <p:cNvPr id="72709" name="Abgerundetes Rechteck 11">
            <a:extLst>
              <a:ext uri="{FF2B5EF4-FFF2-40B4-BE49-F238E27FC236}">
                <a16:creationId xmlns:a16="http://schemas.microsoft.com/office/drawing/2014/main" id="{F43A96D7-B651-3299-0176-ED58349ECC22}"/>
              </a:ext>
            </a:extLst>
          </p:cNvPr>
          <p:cNvSpPr>
            <a:spLocks noChangeArrowheads="1"/>
          </p:cNvSpPr>
          <p:nvPr/>
        </p:nvSpPr>
        <p:spPr bwMode="auto">
          <a:xfrm>
            <a:off x="3106738" y="1792290"/>
            <a:ext cx="5980112" cy="3880924"/>
          </a:xfrm>
          <a:prstGeom prst="roundRect">
            <a:avLst>
              <a:gd name="adj" fmla="val 5537"/>
            </a:avLst>
          </a:prstGeom>
          <a:noFill/>
          <a:ln w="9525" algn="ctr">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graphicFrame>
        <p:nvGraphicFramePr>
          <p:cNvPr id="8" name="Tabelle 7">
            <a:extLst>
              <a:ext uri="{FF2B5EF4-FFF2-40B4-BE49-F238E27FC236}">
                <a16:creationId xmlns:a16="http://schemas.microsoft.com/office/drawing/2014/main" id="{1B18BE10-CC8A-BE01-F81A-47E5E2359CFD}"/>
              </a:ext>
            </a:extLst>
          </p:cNvPr>
          <p:cNvGraphicFramePr>
            <a:graphicFrameLocks noGrp="1"/>
          </p:cNvGraphicFramePr>
          <p:nvPr>
            <p:extLst>
              <p:ext uri="{D42A27DB-BD31-4B8C-83A1-F6EECF244321}">
                <p14:modId xmlns:p14="http://schemas.microsoft.com/office/powerpoint/2010/main" val="2401251265"/>
              </p:ext>
            </p:extLst>
          </p:nvPr>
        </p:nvGraphicFramePr>
        <p:xfrm>
          <a:off x="3937000" y="2078039"/>
          <a:ext cx="5626100" cy="4343399"/>
        </p:xfrm>
        <a:graphic>
          <a:graphicData uri="http://schemas.openxmlformats.org/drawingml/2006/table">
            <a:tbl>
              <a:tblPr/>
              <a:tblGrid>
                <a:gridCol w="5626100">
                  <a:extLst>
                    <a:ext uri="{9D8B030D-6E8A-4147-A177-3AD203B41FA5}">
                      <a16:colId xmlns:a16="http://schemas.microsoft.com/office/drawing/2014/main" val="20000"/>
                    </a:ext>
                  </a:extLst>
                </a:gridCol>
              </a:tblGrid>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err="1">
                          <a:ln>
                            <a:noFill/>
                          </a:ln>
                          <a:solidFill>
                            <a:srgbClr val="002060"/>
                          </a:solidFill>
                          <a:effectLst/>
                          <a:latin typeface="+mn-lt"/>
                        </a:rPr>
                        <a:t>Munich</a:t>
                      </a:r>
                      <a:r>
                        <a:rPr kumimoji="0" lang="de-DE" sz="1400" b="1" i="0" u="none" strike="noStrike" cap="none" normalizeH="0" baseline="0" dirty="0">
                          <a:ln>
                            <a:noFill/>
                          </a:ln>
                          <a:solidFill>
                            <a:srgbClr val="002060"/>
                          </a:solidFill>
                          <a:effectLst/>
                          <a:latin typeface="+mn-lt"/>
                        </a:rPr>
                        <a:t> Business School</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9571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Elsenheimerstraße 61</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80687 München</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GERMANY</a:t>
                      </a:r>
                      <a:endParaRPr kumimoji="0" lang="de-DE" sz="1400" b="0" i="0" u="none" strike="noStrike" cap="none" normalizeH="0" baseline="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6096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Phone: +49 (0)89 54 76 78 - 14</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Fax: +49 (0)89 54 76 78 - 29</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872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sz="1400" b="0" i="0" u="none" strike="noStrike" cap="none" normalizeH="0" baseline="0" dirty="0">
                          <a:ln>
                            <a:noFill/>
                          </a:ln>
                          <a:solidFill>
                            <a:srgbClr val="002060"/>
                          </a:solidFill>
                          <a:effectLst/>
                          <a:latin typeface="+mn-lt"/>
                        </a:rPr>
                      </a:br>
                      <a:r>
                        <a:rPr kumimoji="0" lang="de-DE" sz="1400" b="0" i="0" u="none" strike="noStrike" cap="none" normalizeH="0" baseline="0" dirty="0">
                          <a:ln>
                            <a:noFill/>
                          </a:ln>
                          <a:solidFill>
                            <a:srgbClr val="002060"/>
                          </a:solidFill>
                          <a:effectLst/>
                          <a:latin typeface="+mn-lt"/>
                        </a:rPr>
                        <a:t>Christian.Schmidkonz@munich-business-school.de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2060"/>
                          </a:solidFill>
                          <a:effectLst/>
                          <a:latin typeface="+mn-lt"/>
                        </a:rPr>
                        <a:t>www.munich-business-school.de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2060"/>
                        </a:solidFill>
                        <a:effectLst/>
                        <a:latin typeface="+mn-lt"/>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de-DE" sz="1400" b="1" i="0" u="none" strike="noStrike" kern="1200" cap="none" normalizeH="0" baseline="0" dirty="0">
                          <a:ln>
                            <a:noFill/>
                          </a:ln>
                          <a:solidFill>
                            <a:srgbClr val="FF9900"/>
                          </a:solidFill>
                          <a:effectLst/>
                          <a:latin typeface="+mn-lt"/>
                          <a:ea typeface="+mn-ea"/>
                          <a:cs typeface="+mn-cs"/>
                        </a:rPr>
                        <a:t>LinkedIn:</a:t>
                      </a:r>
                      <a:br>
                        <a:rPr kumimoji="0" lang="de-DE" sz="1400" b="1" i="0" u="none" strike="noStrike" kern="1200" cap="none" normalizeH="0" baseline="0" dirty="0">
                          <a:ln>
                            <a:noFill/>
                          </a:ln>
                          <a:solidFill>
                            <a:srgbClr val="FF9900"/>
                          </a:solidFill>
                          <a:effectLst/>
                          <a:latin typeface="+mn-lt"/>
                          <a:ea typeface="+mn-ea"/>
                          <a:cs typeface="+mn-cs"/>
                        </a:rPr>
                      </a:br>
                      <a:r>
                        <a:rPr kumimoji="0" lang="de-DE" sz="1400" b="0" i="0" u="none" strike="noStrike" kern="1200" cap="none" normalizeH="0" baseline="0" dirty="0">
                          <a:ln>
                            <a:noFill/>
                          </a:ln>
                          <a:solidFill>
                            <a:srgbClr val="FF9900"/>
                          </a:solidFill>
                          <a:effectLst/>
                          <a:latin typeface="+mn-lt"/>
                          <a:ea typeface="+mn-ea"/>
                          <a:cs typeface="+mn-cs"/>
                        </a:rPr>
                        <a:t>http://de.linkedin.com/in/schmidkonz/</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1DFCC-07DC-803E-8A77-E12A3A4D380B}"/>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18140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C4A9EE-689D-5F64-706D-1FB0E86B6DFC}"/>
              </a:ext>
            </a:extLst>
          </p:cNvPr>
          <p:cNvSpPr txBox="1"/>
          <p:nvPr/>
        </p:nvSpPr>
        <p:spPr>
          <a:xfrm>
            <a:off x="6257004" y="890047"/>
            <a:ext cx="5279920" cy="461665"/>
          </a:xfrm>
          <a:prstGeom prst="rect">
            <a:avLst/>
          </a:prstGeom>
          <a:noFill/>
        </p:spPr>
        <p:txBody>
          <a:bodyPr wrap="square">
            <a:spAutoFit/>
          </a:bodyPr>
          <a:lstStyle/>
          <a:p>
            <a:r>
              <a:rPr lang="en-US" sz="2400" b="1" dirty="0">
                <a:solidFill>
                  <a:srgbClr val="0C6965"/>
                </a:solidFill>
                <a:effectLst/>
                <a:latin typeface="Poppins" panose="00000500000000000000" pitchFamily="2" charset="0"/>
                <a:ea typeface="Calibri" panose="020F0502020204030204" pitchFamily="34" charset="0"/>
              </a:rPr>
              <a:t>Awareness</a:t>
            </a:r>
            <a:endParaRPr lang="es-CO" sz="2400" dirty="0">
              <a:solidFill>
                <a:srgbClr val="0C6965"/>
              </a:solidFill>
            </a:endParaRPr>
          </a:p>
        </p:txBody>
      </p:sp>
      <p:sp>
        <p:nvSpPr>
          <p:cNvPr id="8" name="CuadroTexto 7">
            <a:extLst>
              <a:ext uri="{FF2B5EF4-FFF2-40B4-BE49-F238E27FC236}">
                <a16:creationId xmlns:a16="http://schemas.microsoft.com/office/drawing/2014/main" id="{0C21C5A7-5E6E-62B7-611C-C239645A0B6D}"/>
              </a:ext>
            </a:extLst>
          </p:cNvPr>
          <p:cNvSpPr txBox="1"/>
          <p:nvPr/>
        </p:nvSpPr>
        <p:spPr>
          <a:xfrm>
            <a:off x="6096000" y="1517820"/>
            <a:ext cx="5870028" cy="4740016"/>
          </a:xfrm>
          <a:prstGeom prst="rect">
            <a:avLst/>
          </a:prstGeom>
          <a:noFill/>
        </p:spPr>
        <p:txBody>
          <a:bodyPr wrap="square">
            <a:spAutoFit/>
          </a:bodyPr>
          <a:lstStyle/>
          <a:p>
            <a:pPr>
              <a:lnSpc>
                <a:spcPct val="150000"/>
              </a:lnSpc>
              <a:spcAft>
                <a:spcPts val="800"/>
              </a:spcAft>
            </a:pPr>
            <a:r>
              <a:rPr lang="en-US" sz="1600" dirty="0">
                <a:effectLst/>
                <a:latin typeface="Poppins" panose="00000500000000000000" pitchFamily="2" charset="0"/>
                <a:ea typeface="Calibri" panose="020F0502020204030204" pitchFamily="34" charset="0"/>
                <a:cs typeface="Times New Roman" panose="02020603050405020304" pitchFamily="18" charset="0"/>
              </a:rPr>
              <a:t>This module is held outdoors. Students and lecturer immerse into nature or a transitional </a:t>
            </a:r>
            <a:r>
              <a:rPr lang="en-US" sz="1600" dirty="0">
                <a:latin typeface="Poppins" panose="00000500000000000000" pitchFamily="2" charset="0"/>
                <a:ea typeface="Calibri" panose="020F0502020204030204" pitchFamily="34" charset="0"/>
                <a:cs typeface="Times New Roman" panose="02020603050405020304" pitchFamily="18" charset="0"/>
              </a:rPr>
              <a:t>s</a:t>
            </a:r>
            <a:r>
              <a:rPr lang="en-US" sz="1600" dirty="0">
                <a:effectLst/>
                <a:latin typeface="Poppins" panose="00000500000000000000" pitchFamily="2" charset="0"/>
                <a:ea typeface="Calibri" panose="020F0502020204030204" pitchFamily="34" charset="0"/>
                <a:cs typeface="Times New Roman" panose="02020603050405020304" pitchFamily="18" charset="0"/>
              </a:rPr>
              <a:t>pace such as an abandoned factory. In this module students…</a:t>
            </a:r>
          </a:p>
          <a:p>
            <a:pPr>
              <a:lnSpc>
                <a:spcPct val="150000"/>
              </a:lnSpc>
              <a:spcAft>
                <a:spcPts val="800"/>
              </a:spcAft>
            </a:pPr>
            <a:endParaRPr lang="en-US" sz="1600" dirty="0">
              <a:latin typeface="Poppins" panose="00000500000000000000" pitchFamily="2"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 immerse into a natural environment</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 learn from a naturalist/farmer/forester/architect about the interdependencies in nature</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 become aware of the solutions nature provides to challenges and learn how to see them</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 learn and experience awareness through conscious practices</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 observe and document what strikes them.</a:t>
            </a:r>
          </a:p>
        </p:txBody>
      </p:sp>
      <p:pic>
        <p:nvPicPr>
          <p:cNvPr id="2" name="Picture 2">
            <a:extLst>
              <a:ext uri="{FF2B5EF4-FFF2-40B4-BE49-F238E27FC236}">
                <a16:creationId xmlns:a16="http://schemas.microsoft.com/office/drawing/2014/main" id="{DBB18D91-849F-11D6-EECD-D3D52C1CA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60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915CD-5D02-96AC-8149-6C41383CD710}"/>
              </a:ext>
            </a:extLst>
          </p:cNvPr>
          <p:cNvSpPr>
            <a:spLocks noGrp="1"/>
          </p:cNvSpPr>
          <p:nvPr>
            <p:ph type="title"/>
          </p:nvPr>
        </p:nvSpPr>
        <p:spPr/>
        <p:txBody>
          <a:bodyPr/>
          <a:lstStyle/>
          <a:p>
            <a:r>
              <a:rPr lang="de-DE" dirty="0"/>
              <a:t>2. </a:t>
            </a:r>
            <a:r>
              <a:rPr lang="de-DE" dirty="0" err="1"/>
              <a:t>From</a:t>
            </a:r>
            <a:r>
              <a:rPr lang="de-DE" dirty="0"/>
              <a:t> </a:t>
            </a:r>
            <a:r>
              <a:rPr lang="de-DE" dirty="0" err="1"/>
              <a:t>observations</a:t>
            </a:r>
            <a:r>
              <a:rPr lang="de-DE" dirty="0"/>
              <a:t> </a:t>
            </a:r>
            <a:r>
              <a:rPr lang="de-DE" dirty="0" err="1"/>
              <a:t>to</a:t>
            </a:r>
            <a:r>
              <a:rPr lang="de-DE" dirty="0"/>
              <a:t> </a:t>
            </a:r>
            <a:r>
              <a:rPr lang="de-DE" dirty="0" err="1"/>
              <a:t>insights</a:t>
            </a:r>
            <a:endParaRPr lang="de-DE" dirty="0"/>
          </a:p>
        </p:txBody>
      </p:sp>
      <p:sp>
        <p:nvSpPr>
          <p:cNvPr id="3" name="Textplatzhalter 2">
            <a:extLst>
              <a:ext uri="{FF2B5EF4-FFF2-40B4-BE49-F238E27FC236}">
                <a16:creationId xmlns:a16="http://schemas.microsoft.com/office/drawing/2014/main" id="{BDEE74C8-DDE3-80EF-424F-985D6E12B154}"/>
              </a:ext>
            </a:extLst>
          </p:cNvPr>
          <p:cNvSpPr>
            <a:spLocks noGrp="1"/>
          </p:cNvSpPr>
          <p:nvPr>
            <p:ph type="body" idx="1"/>
          </p:nvPr>
        </p:nvSpPr>
        <p:spPr/>
        <p:txBody>
          <a:bodyPr/>
          <a:lstStyle/>
          <a:p>
            <a:endParaRPr lang="de-DE"/>
          </a:p>
        </p:txBody>
      </p:sp>
      <p:pic>
        <p:nvPicPr>
          <p:cNvPr id="4" name="Picture 2">
            <a:extLst>
              <a:ext uri="{FF2B5EF4-FFF2-40B4-BE49-F238E27FC236}">
                <a16:creationId xmlns:a16="http://schemas.microsoft.com/office/drawing/2014/main" id="{B2BAB53C-8990-4B49-48DE-72007DAD8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90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C4A9EE-689D-5F64-706D-1FB0E86B6DFC}"/>
              </a:ext>
            </a:extLst>
          </p:cNvPr>
          <p:cNvSpPr txBox="1"/>
          <p:nvPr/>
        </p:nvSpPr>
        <p:spPr>
          <a:xfrm>
            <a:off x="6257004" y="890047"/>
            <a:ext cx="5279920" cy="461665"/>
          </a:xfrm>
          <a:prstGeom prst="rect">
            <a:avLst/>
          </a:prstGeom>
          <a:noFill/>
        </p:spPr>
        <p:txBody>
          <a:bodyPr wrap="square">
            <a:spAutoFit/>
          </a:bodyPr>
          <a:lstStyle/>
          <a:p>
            <a:r>
              <a:rPr lang="en-US" sz="2400" b="1" dirty="0">
                <a:solidFill>
                  <a:srgbClr val="0C6965"/>
                </a:solidFill>
                <a:effectLst/>
                <a:latin typeface="Poppins" panose="00000500000000000000" pitchFamily="2" charset="0"/>
                <a:ea typeface="Calibri" panose="020F0502020204030204" pitchFamily="34" charset="0"/>
              </a:rPr>
              <a:t>From observations to insights</a:t>
            </a:r>
            <a:endParaRPr lang="es-CO" sz="2400" dirty="0">
              <a:solidFill>
                <a:srgbClr val="0C6965"/>
              </a:solidFill>
            </a:endParaRPr>
          </a:p>
        </p:txBody>
      </p:sp>
      <p:sp>
        <p:nvSpPr>
          <p:cNvPr id="8" name="CuadroTexto 7">
            <a:extLst>
              <a:ext uri="{FF2B5EF4-FFF2-40B4-BE49-F238E27FC236}">
                <a16:creationId xmlns:a16="http://schemas.microsoft.com/office/drawing/2014/main" id="{0C21C5A7-5E6E-62B7-611C-C239645A0B6D}"/>
              </a:ext>
            </a:extLst>
          </p:cNvPr>
          <p:cNvSpPr txBox="1"/>
          <p:nvPr/>
        </p:nvSpPr>
        <p:spPr>
          <a:xfrm>
            <a:off x="6096000" y="1517820"/>
            <a:ext cx="5870028" cy="4842608"/>
          </a:xfrm>
          <a:prstGeom prst="rect">
            <a:avLst/>
          </a:prstGeom>
          <a:noFill/>
        </p:spPr>
        <p:txBody>
          <a:bodyPr wrap="square">
            <a:spAutoFit/>
          </a:bodyPr>
          <a:lstStyle/>
          <a:p>
            <a:pPr>
              <a:lnSpc>
                <a:spcPct val="150000"/>
              </a:lnSpc>
              <a:spcAft>
                <a:spcPts val="800"/>
              </a:spcAft>
            </a:pPr>
            <a:r>
              <a:rPr lang="en-US" sz="1600" dirty="0">
                <a:effectLst/>
                <a:latin typeface="Poppins" panose="00000500000000000000" pitchFamily="2" charset="0"/>
                <a:ea typeface="Calibri" panose="020F0502020204030204" pitchFamily="34" charset="0"/>
                <a:cs typeface="Times New Roman" panose="02020603050405020304" pitchFamily="18" charset="0"/>
              </a:rPr>
              <a:t>This module explores concepts that are crucial for developing a conscious business idea, which only can benefit nature. </a:t>
            </a:r>
          </a:p>
          <a:p>
            <a:pPr>
              <a:lnSpc>
                <a:spcPct val="150000"/>
              </a:lnSpc>
              <a:spcAft>
                <a:spcPts val="800"/>
              </a:spcAft>
            </a:pPr>
            <a:endParaRPr lang="en-US" sz="1600" dirty="0">
              <a:latin typeface="Poppins" panose="00000500000000000000" pitchFamily="2"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Understand of the “Cradle-to-Cradle” (C2C) concept</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Understand how Biomimicry feeds into the C2C concept.</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Make use of databases such as </a:t>
            </a:r>
            <a:r>
              <a:rPr lang="en-US" sz="1400" dirty="0" err="1">
                <a:latin typeface="Poppins" panose="00000500000000000000" pitchFamily="2" charset="0"/>
                <a:ea typeface="Calibri" panose="020F0502020204030204" pitchFamily="34" charset="0"/>
                <a:cs typeface="Times New Roman" panose="02020603050405020304" pitchFamily="18" charset="0"/>
              </a:rPr>
              <a:t>AksNature</a:t>
            </a:r>
            <a:r>
              <a:rPr lang="en-US" sz="1400" dirty="0">
                <a:latin typeface="Poppins" panose="00000500000000000000" pitchFamily="2" charset="0"/>
                <a:ea typeface="Calibri" panose="020F0502020204030204" pitchFamily="34" charset="0"/>
                <a:cs typeface="Times New Roman" panose="02020603050405020304" pitchFamily="18" charset="0"/>
              </a:rPr>
              <a:t> as well as </a:t>
            </a:r>
            <a:r>
              <a:rPr lang="en-US" sz="1400" dirty="0" err="1">
                <a:latin typeface="Poppins" panose="00000500000000000000" pitchFamily="2" charset="0"/>
                <a:ea typeface="Calibri" panose="020F0502020204030204" pitchFamily="34" charset="0"/>
                <a:cs typeface="Times New Roman" panose="02020603050405020304" pitchFamily="18" charset="0"/>
              </a:rPr>
              <a:t>Miniwiz</a:t>
            </a:r>
            <a:endParaRPr lang="en-US" sz="1400" dirty="0">
              <a:latin typeface="Poppins" panose="00000500000000000000" pitchFamily="2" charset="0"/>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Introduction of the “Nature-based solutions” (NBS) concept</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Broadening the perspective with the four tenets of Conscious Capitalism</a:t>
            </a:r>
          </a:p>
          <a:p>
            <a:pPr marL="285750" indent="-285750">
              <a:lnSpc>
                <a:spcPct val="150000"/>
              </a:lnSpc>
              <a:spcAft>
                <a:spcPts val="800"/>
              </a:spcAft>
              <a:buFont typeface="Arial" panose="020B0604020202020204" pitchFamily="34" charset="0"/>
              <a:buChar char="•"/>
            </a:pPr>
            <a:r>
              <a:rPr lang="en-US" sz="1400" dirty="0">
                <a:latin typeface="Poppins" panose="00000500000000000000" pitchFamily="2" charset="0"/>
                <a:ea typeface="Calibri" panose="020F0502020204030204" pitchFamily="34" charset="0"/>
                <a:cs typeface="Times New Roman" panose="02020603050405020304" pitchFamily="18" charset="0"/>
              </a:rPr>
              <a:t>Create insights from the observations made in nature, based on the introduces concepts</a:t>
            </a:r>
          </a:p>
        </p:txBody>
      </p:sp>
      <p:pic>
        <p:nvPicPr>
          <p:cNvPr id="2" name="Picture 2">
            <a:extLst>
              <a:ext uri="{FF2B5EF4-FFF2-40B4-BE49-F238E27FC236}">
                <a16:creationId xmlns:a16="http://schemas.microsoft.com/office/drawing/2014/main" id="{6602C039-ED51-8055-8B82-FAB1FD5D9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1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5D755B1-5E11-876C-6C29-1FF94D0EE5C2}"/>
              </a:ext>
            </a:extLst>
          </p:cNvPr>
          <p:cNvSpPr>
            <a:spLocks noGrp="1"/>
          </p:cNvSpPr>
          <p:nvPr>
            <p:ph idx="1"/>
          </p:nvPr>
        </p:nvSpPr>
        <p:spPr/>
        <p:txBody>
          <a:bodyPr/>
          <a:lstStyle/>
          <a:p>
            <a:pPr marL="0" indent="0">
              <a:buNone/>
            </a:pPr>
            <a:endParaRPr lang="en-US" dirty="0"/>
          </a:p>
          <a:p>
            <a:pPr marL="0" indent="0">
              <a:buNone/>
            </a:pPr>
            <a:r>
              <a:rPr lang="en-US" b="1" dirty="0"/>
              <a:t>Nature doesn’t know trash.</a:t>
            </a:r>
          </a:p>
          <a:p>
            <a:pPr marL="0" indent="0">
              <a:buNone/>
            </a:pPr>
            <a:endParaRPr lang="en-US" dirty="0"/>
          </a:p>
          <a:p>
            <a:pPr marL="0" indent="0">
              <a:buNone/>
            </a:pPr>
            <a:r>
              <a:rPr lang="en-US" b="1" dirty="0"/>
              <a:t>In nature any natural growth leads to utility for the whole system.</a:t>
            </a:r>
          </a:p>
        </p:txBody>
      </p:sp>
      <p:sp>
        <p:nvSpPr>
          <p:cNvPr id="5" name="Textfeld 4">
            <a:extLst>
              <a:ext uri="{FF2B5EF4-FFF2-40B4-BE49-F238E27FC236}">
                <a16:creationId xmlns:a16="http://schemas.microsoft.com/office/drawing/2014/main" id="{2501750C-7ECB-BBA4-5E15-0078BE53C05D}"/>
              </a:ext>
            </a:extLst>
          </p:cNvPr>
          <p:cNvSpPr txBox="1"/>
          <p:nvPr/>
        </p:nvSpPr>
        <p:spPr>
          <a:xfrm>
            <a:off x="5259532" y="6492875"/>
            <a:ext cx="6094268" cy="184666"/>
          </a:xfrm>
          <a:prstGeom prst="rect">
            <a:avLst/>
          </a:prstGeom>
          <a:noFill/>
        </p:spPr>
        <p:txBody>
          <a:bodyPr wrap="square">
            <a:spAutoFit/>
          </a:bodyPr>
          <a:lstStyle/>
          <a:p>
            <a:pPr algn="r"/>
            <a:r>
              <a:rPr lang="de-DE" sz="600" i="1" dirty="0"/>
              <a:t>Source: https://cradle-mag.de/artikel/cradle-to-cradle-prinzip.html</a:t>
            </a:r>
          </a:p>
        </p:txBody>
      </p:sp>
      <p:pic>
        <p:nvPicPr>
          <p:cNvPr id="6" name="Picture 2">
            <a:extLst>
              <a:ext uri="{FF2B5EF4-FFF2-40B4-BE49-F238E27FC236}">
                <a16:creationId xmlns:a16="http://schemas.microsoft.com/office/drawing/2014/main" id="{095A30CA-7CCC-B0B1-A2F1-F2BD48603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64198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64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EE2C8-95AC-40EB-AC2F-32833BABB439}"/>
              </a:ext>
            </a:extLst>
          </p:cNvPr>
          <p:cNvSpPr>
            <a:spLocks noGrp="1"/>
          </p:cNvSpPr>
          <p:nvPr>
            <p:ph type="title"/>
          </p:nvPr>
        </p:nvSpPr>
        <p:spPr/>
        <p:txBody>
          <a:bodyPr/>
          <a:lstStyle/>
          <a:p>
            <a:r>
              <a:rPr lang="en-US" dirty="0"/>
              <a:t>“Cradle-to-Cradle”	</a:t>
            </a:r>
          </a:p>
        </p:txBody>
      </p:sp>
      <p:sp>
        <p:nvSpPr>
          <p:cNvPr id="3" name="Inhaltsplatzhalter 2">
            <a:extLst>
              <a:ext uri="{FF2B5EF4-FFF2-40B4-BE49-F238E27FC236}">
                <a16:creationId xmlns:a16="http://schemas.microsoft.com/office/drawing/2014/main" id="{85D755B1-5E11-876C-6C29-1FF94D0EE5C2}"/>
              </a:ext>
            </a:extLst>
          </p:cNvPr>
          <p:cNvSpPr>
            <a:spLocks noGrp="1"/>
          </p:cNvSpPr>
          <p:nvPr>
            <p:ph idx="1"/>
          </p:nvPr>
        </p:nvSpPr>
        <p:spPr>
          <a:xfrm>
            <a:off x="838200" y="1825625"/>
            <a:ext cx="4274127" cy="4351338"/>
          </a:xfrm>
        </p:spPr>
        <p:txBody>
          <a:bodyPr>
            <a:normAutofit lnSpcReduction="10000"/>
          </a:bodyPr>
          <a:lstStyle/>
          <a:p>
            <a:pPr marL="0" indent="0">
              <a:lnSpc>
                <a:spcPct val="130000"/>
              </a:lnSpc>
              <a:buNone/>
            </a:pPr>
            <a:r>
              <a:rPr lang="en-US" sz="1600" dirty="0"/>
              <a:t>The Cradle-to-Cradle concept promotes a </a:t>
            </a:r>
            <a:r>
              <a:rPr lang="en-US" sz="1600" b="1" dirty="0"/>
              <a:t>shift away from the traditional linear model</a:t>
            </a:r>
            <a:r>
              <a:rPr lang="en-US" sz="1600" dirty="0"/>
              <a:t> of production and consumption, which relies on the extraction of finite resources and the generation of waste, </a:t>
            </a:r>
            <a:r>
              <a:rPr lang="en-US" sz="1600" b="1" dirty="0"/>
              <a:t>towards a regenerative circular model that mimics the natural world </a:t>
            </a:r>
            <a:r>
              <a:rPr lang="en-US" sz="1600" dirty="0"/>
              <a:t>(architect William McDonough and chemist Michael </a:t>
            </a:r>
            <a:r>
              <a:rPr lang="en-US" sz="1600" dirty="0" err="1"/>
              <a:t>Braungart</a:t>
            </a:r>
            <a:r>
              <a:rPr lang="en-US" sz="1600" dirty="0"/>
              <a:t>, 2002).  It promotes the creation of </a:t>
            </a:r>
            <a:r>
              <a:rPr lang="en-US" sz="1600" b="1" dirty="0"/>
              <a:t>products and systems that are regenerative and restorative </a:t>
            </a:r>
            <a:r>
              <a:rPr lang="en-US" sz="1600" dirty="0"/>
              <a:t>through...</a:t>
            </a:r>
          </a:p>
          <a:p>
            <a:pPr marL="0" indent="0">
              <a:lnSpc>
                <a:spcPct val="130000"/>
              </a:lnSpc>
              <a:buNone/>
            </a:pPr>
            <a:r>
              <a:rPr lang="de-DE" sz="1600" dirty="0"/>
              <a:t>… </a:t>
            </a:r>
            <a:r>
              <a:rPr lang="de-DE" sz="1600" dirty="0" err="1"/>
              <a:t>rethinking</a:t>
            </a:r>
            <a:endParaRPr lang="de-DE" sz="1600" dirty="0"/>
          </a:p>
          <a:p>
            <a:pPr marL="0" indent="0">
              <a:lnSpc>
                <a:spcPct val="130000"/>
              </a:lnSpc>
              <a:buNone/>
            </a:pPr>
            <a:r>
              <a:rPr lang="de-DE" sz="1600" dirty="0"/>
              <a:t>… </a:t>
            </a:r>
            <a:r>
              <a:rPr lang="de-DE" sz="1600" dirty="0" err="1"/>
              <a:t>reinventing</a:t>
            </a:r>
            <a:endParaRPr lang="de-DE" sz="1600" dirty="0"/>
          </a:p>
          <a:p>
            <a:pPr marL="0" indent="0">
              <a:lnSpc>
                <a:spcPct val="130000"/>
              </a:lnSpc>
              <a:buNone/>
            </a:pPr>
            <a:r>
              <a:rPr lang="de-DE" sz="1600" dirty="0"/>
              <a:t>… </a:t>
            </a:r>
            <a:r>
              <a:rPr lang="de-DE" sz="1600" dirty="0" err="1"/>
              <a:t>redesigning</a:t>
            </a:r>
            <a:endParaRPr lang="de-DE" sz="1600" dirty="0"/>
          </a:p>
        </p:txBody>
      </p:sp>
      <p:pic>
        <p:nvPicPr>
          <p:cNvPr id="5" name="Grafik 4" descr="Ein Bild, das Diagramm enthält.&#10;&#10;Automatisch generierte Beschreibung">
            <a:extLst>
              <a:ext uri="{FF2B5EF4-FFF2-40B4-BE49-F238E27FC236}">
                <a16:creationId xmlns:a16="http://schemas.microsoft.com/office/drawing/2014/main" id="{9A9C8C60-8016-18B4-1617-0745DF9E0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876" y="1172013"/>
            <a:ext cx="4584809" cy="5320862"/>
          </a:xfrm>
          <a:prstGeom prst="rect">
            <a:avLst/>
          </a:prstGeom>
          <a:ln>
            <a:noFill/>
          </a:ln>
          <a:effectLst>
            <a:outerShdw blurRad="292100" dist="139700" dir="2700000" algn="tl" rotWithShape="0">
              <a:srgbClr val="333333">
                <a:alpha val="65000"/>
              </a:srgbClr>
            </a:outerShdw>
          </a:effectLst>
        </p:spPr>
      </p:pic>
      <p:pic>
        <p:nvPicPr>
          <p:cNvPr id="4" name="Picture 9" descr="Diagram&#10;&#10;Description automatically generated">
            <a:extLst>
              <a:ext uri="{FF2B5EF4-FFF2-40B4-BE49-F238E27FC236}">
                <a16:creationId xmlns:a16="http://schemas.microsoft.com/office/drawing/2014/main" id="{83FBD456-073B-6161-1D44-A7372B2F2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4202" y="921648"/>
            <a:ext cx="5365868" cy="414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EF82BD1C-6341-AB6A-4CC5-788D6BE736B7}"/>
              </a:ext>
            </a:extLst>
          </p:cNvPr>
          <p:cNvSpPr txBox="1"/>
          <p:nvPr/>
        </p:nvSpPr>
        <p:spPr>
          <a:xfrm>
            <a:off x="6265718" y="6492875"/>
            <a:ext cx="3849832" cy="184666"/>
          </a:xfrm>
          <a:prstGeom prst="rect">
            <a:avLst/>
          </a:prstGeom>
          <a:noFill/>
        </p:spPr>
        <p:txBody>
          <a:bodyPr wrap="square">
            <a:spAutoFit/>
          </a:bodyPr>
          <a:lstStyle/>
          <a:p>
            <a:pPr algn="r"/>
            <a:r>
              <a:rPr lang="de-DE" sz="600" i="1" dirty="0"/>
              <a:t>Source: </a:t>
            </a:r>
            <a:r>
              <a:rPr lang="de-DE" sz="600" i="1" dirty="0">
                <a:hlinkClick r:id="rId5"/>
              </a:rPr>
              <a:t>https://c2c.ngo/en/redesign-c2c-design-concept/</a:t>
            </a:r>
            <a:r>
              <a:rPr lang="de-DE" sz="600" i="1" dirty="0"/>
              <a:t> </a:t>
            </a:r>
          </a:p>
        </p:txBody>
      </p:sp>
      <p:pic>
        <p:nvPicPr>
          <p:cNvPr id="8" name="Picture 2">
            <a:extLst>
              <a:ext uri="{FF2B5EF4-FFF2-40B4-BE49-F238E27FC236}">
                <a16:creationId xmlns:a16="http://schemas.microsoft.com/office/drawing/2014/main" id="{90C4477F-215F-6B68-E6CD-682691416F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714" y="64046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64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2F701-6BA7-F0DC-7FFE-D6D3F7D6DD67}"/>
              </a:ext>
            </a:extLst>
          </p:cNvPr>
          <p:cNvSpPr>
            <a:spLocks noGrp="1"/>
          </p:cNvSpPr>
          <p:nvPr>
            <p:ph type="title"/>
          </p:nvPr>
        </p:nvSpPr>
        <p:spPr/>
        <p:txBody>
          <a:bodyPr/>
          <a:lstStyle/>
          <a:p>
            <a:r>
              <a:rPr lang="en-US" dirty="0"/>
              <a:t>Main ideas of the C2C approach</a:t>
            </a:r>
          </a:p>
        </p:txBody>
      </p:sp>
      <p:sp>
        <p:nvSpPr>
          <p:cNvPr id="3" name="Inhaltsplatzhalter 2">
            <a:extLst>
              <a:ext uri="{FF2B5EF4-FFF2-40B4-BE49-F238E27FC236}">
                <a16:creationId xmlns:a16="http://schemas.microsoft.com/office/drawing/2014/main" id="{4DCB1A21-DCDA-9093-D181-8AF35DF398E9}"/>
              </a:ext>
            </a:extLst>
          </p:cNvPr>
          <p:cNvSpPr>
            <a:spLocks noGrp="1"/>
          </p:cNvSpPr>
          <p:nvPr>
            <p:ph idx="1"/>
          </p:nvPr>
        </p:nvSpPr>
        <p:spPr/>
        <p:txBody>
          <a:bodyPr>
            <a:noAutofit/>
          </a:bodyPr>
          <a:lstStyle/>
          <a:p>
            <a:r>
              <a:rPr lang="en-US" sz="1600" b="1" dirty="0"/>
              <a:t>Waste equals food:</a:t>
            </a:r>
            <a:br>
              <a:rPr lang="en-US" sz="1600" dirty="0"/>
            </a:br>
            <a:r>
              <a:rPr lang="en-US" sz="1600" dirty="0"/>
              <a:t>The concept proposes that all materials used in products should be viewed as nutrients and kept in a continuous cycle of use and reuse. This means that waste from one process becomes food for another process, creating a closed-loop system that mimics nature's circular economy.</a:t>
            </a:r>
          </a:p>
          <a:p>
            <a:r>
              <a:rPr lang="en-US" sz="1600" b="1" dirty="0"/>
              <a:t>Renewable energy:</a:t>
            </a:r>
            <a:br>
              <a:rPr lang="en-US" sz="1600" b="1" dirty="0"/>
            </a:br>
            <a:r>
              <a:rPr lang="en-US" sz="1600" dirty="0"/>
              <a:t>The Cradle-to-Cradle concept emphasizes the use of renewable energy sources, such as solar and wind power, to power production processes and reduce the carbon footprint of products and services.</a:t>
            </a:r>
          </a:p>
          <a:p>
            <a:r>
              <a:rPr lang="en-US" sz="1600" b="1" dirty="0"/>
              <a:t>Material health:</a:t>
            </a:r>
            <a:br>
              <a:rPr lang="en-US" sz="1600" b="1" dirty="0"/>
            </a:br>
            <a:r>
              <a:rPr lang="en-US" sz="1600" dirty="0"/>
              <a:t>The concept advocates for the use of materials that are safe and healthy for people and the environment. This includes eliminating toxic materials and chemicals from products and using materials that can be safely reused or recycled.</a:t>
            </a:r>
          </a:p>
          <a:p>
            <a:r>
              <a:rPr lang="en-US" sz="1600" b="1" dirty="0"/>
              <a:t>Design for disassembly:</a:t>
            </a:r>
            <a:br>
              <a:rPr lang="en-US" sz="1600" b="1" dirty="0"/>
            </a:br>
            <a:r>
              <a:rPr lang="en-US" sz="1600" dirty="0"/>
              <a:t>Products should be designed for easy disassembly and reuse or recycling. This means that products should be made with modular components that can be easily taken apart and reassembled.</a:t>
            </a:r>
          </a:p>
          <a:p>
            <a:r>
              <a:rPr lang="en-US" sz="1600" b="1" dirty="0"/>
              <a:t>Celebration of diversity:</a:t>
            </a:r>
            <a:br>
              <a:rPr lang="en-US" sz="1600" b="1" dirty="0"/>
            </a:br>
            <a:r>
              <a:rPr lang="en-US" sz="1600" dirty="0"/>
              <a:t>The Cradle-to-Cradle concept recognizes the value of diversity in ecosystems and applies this principle to design. It encourages the use of a variety of materials and processes to create diverse, resilient products and systems.</a:t>
            </a:r>
          </a:p>
          <a:p>
            <a:r>
              <a:rPr lang="en-US" sz="1600" b="1" dirty="0"/>
              <a:t>Continuous improvement:</a:t>
            </a:r>
            <a:br>
              <a:rPr lang="en-US" sz="1600" b="1" dirty="0"/>
            </a:br>
            <a:r>
              <a:rPr lang="en-US" sz="1600" dirty="0"/>
              <a:t>The concept advocates for continuous improvement of products and systems, using feedback loops and data to identify areas for improvement and optimize resource use and environmental impact over time.</a:t>
            </a:r>
            <a:endParaRPr lang="de-DE" sz="1600" dirty="0"/>
          </a:p>
        </p:txBody>
      </p:sp>
      <p:pic>
        <p:nvPicPr>
          <p:cNvPr id="4" name="Picture 2">
            <a:extLst>
              <a:ext uri="{FF2B5EF4-FFF2-40B4-BE49-F238E27FC236}">
                <a16:creationId xmlns:a16="http://schemas.microsoft.com/office/drawing/2014/main" id="{A27DCCA2-6A60-1D63-F56D-D4DC135AA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83" y="6454238"/>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489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8391C403BD10846915ADAE108BADACB" ma:contentTypeVersion="17" ma:contentTypeDescription="Ein neues Dokument erstellen." ma:contentTypeScope="" ma:versionID="f40f133fdb59f15966e023bd0db4d52a">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8bf40253350ee152e7661b3518f3f2bd"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E309B4-CEBC-4EF3-B154-0F564FF7D4B0}">
  <ds:schemaRefs>
    <ds:schemaRef ds:uri="http://schemas.microsoft.com/office/2006/metadata/properties"/>
    <ds:schemaRef ds:uri="http://schemas.microsoft.com/office/infopath/2007/PartnerControls"/>
    <ds:schemaRef ds:uri="ec27a0a7-8611-46d0-bbb2-f45a8872e5ef"/>
    <ds:schemaRef ds:uri="82861209-8bf3-47c7-8004-08d07fe78748"/>
  </ds:schemaRefs>
</ds:datastoreItem>
</file>

<file path=customXml/itemProps2.xml><?xml version="1.0" encoding="utf-8"?>
<ds:datastoreItem xmlns:ds="http://schemas.openxmlformats.org/officeDocument/2006/customXml" ds:itemID="{E4375C27-FD67-44BA-89CA-6173066F9573}"/>
</file>

<file path=customXml/itemProps3.xml><?xml version="1.0" encoding="utf-8"?>
<ds:datastoreItem xmlns:ds="http://schemas.openxmlformats.org/officeDocument/2006/customXml" ds:itemID="{4688F01C-E7E5-4202-8F1E-14B5F9890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3536</Words>
  <Application>Microsoft Office PowerPoint</Application>
  <PresentationFormat>Breitbild</PresentationFormat>
  <Paragraphs>301</Paragraphs>
  <Slides>39</Slides>
  <Notes>29</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39</vt:i4>
      </vt:variant>
    </vt:vector>
  </HeadingPairs>
  <TitlesOfParts>
    <vt:vector size="45" baseType="lpstr">
      <vt:lpstr>Arial</vt:lpstr>
      <vt:lpstr>Calibri</vt:lpstr>
      <vt:lpstr>Calibri Light</vt:lpstr>
      <vt:lpstr>Poppins</vt:lpstr>
      <vt:lpstr>Office Theme</vt:lpstr>
      <vt:lpstr>Office Theme</vt:lpstr>
      <vt:lpstr>PowerPoint-Präsentation</vt:lpstr>
      <vt:lpstr>PowerPoint-Präsentation</vt:lpstr>
      <vt:lpstr>1. Awareness</vt:lpstr>
      <vt:lpstr>PowerPoint-Präsentation</vt:lpstr>
      <vt:lpstr>2. From observations to insights</vt:lpstr>
      <vt:lpstr>PowerPoint-Präsentation</vt:lpstr>
      <vt:lpstr>PowerPoint-Präsentation</vt:lpstr>
      <vt:lpstr>“Cradle-to-Cradle” </vt:lpstr>
      <vt:lpstr>Main ideas of the C2C approach</vt:lpstr>
      <vt:lpstr>Eco-efficiency vs. Eco-effectiveness</vt:lpstr>
      <vt:lpstr>Introducing Biomimicry</vt:lpstr>
      <vt:lpstr>“How Kingfisher Inspired Bullet Trains”</vt:lpstr>
      <vt:lpstr>Asknature – learning from nature – Biomimicry database</vt:lpstr>
      <vt:lpstr>Activity: “Biomimicry scavenger hunt”</vt:lpstr>
      <vt:lpstr>Activity: Miniwiz material database</vt:lpstr>
      <vt:lpstr>“Nature-based solutions” (NBS) </vt:lpstr>
      <vt:lpstr>Main challenges and benefits of NBS</vt:lpstr>
      <vt:lpstr>Best practice for NBS application in material development for consumer products</vt:lpstr>
      <vt:lpstr>3. Hypothesize</vt:lpstr>
      <vt:lpstr>Conscious Capitalism &amp; Entrepreneurship</vt:lpstr>
      <vt:lpstr>4. Prototyping and conceptualization</vt:lpstr>
      <vt:lpstr>Particular attitudes required during the prototyping sessions as a conscious entrepreneur</vt:lpstr>
      <vt:lpstr>General attitudes required during the prototyping sessions as an entrepreneur</vt:lpstr>
      <vt:lpstr>Today’s playlists during class</vt:lpstr>
      <vt:lpstr>Prototyping</vt:lpstr>
      <vt:lpstr>PowerPoint-Präsentation</vt:lpstr>
      <vt:lpstr>Prototyping </vt:lpstr>
      <vt:lpstr>5. Business aspects</vt:lpstr>
      <vt:lpstr>Intro to co-operative as a form of business in Australia</vt:lpstr>
      <vt:lpstr>Main characteristics of a cooperative as a form of business</vt:lpstr>
      <vt:lpstr>Advantages and disadvantages of a cooperative as a form of business</vt:lpstr>
      <vt:lpstr>REI (Recreational Equipment, Inc.) as a cooperative</vt:lpstr>
      <vt:lpstr>Financing a conscious start-up</vt:lpstr>
      <vt:lpstr>Exercise: Examples of Impact Investors</vt:lpstr>
      <vt:lpstr>Exercise: Examples of Venture Capital Firms</vt:lpstr>
      <vt:lpstr>6. The pitch</vt:lpstr>
      <vt:lpstr>Prototype pitch</vt:lpstr>
      <vt:lpstr>Prof. Dr. Christian Schmidkonz</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Christian Schmidkonz</cp:lastModifiedBy>
  <cp:revision>57</cp:revision>
  <dcterms:created xsi:type="dcterms:W3CDTF">2022-07-13T14:46:59Z</dcterms:created>
  <dcterms:modified xsi:type="dcterms:W3CDTF">2024-02-13T14:51:24Z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