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sldIdLst>
    <p:sldId id="257" r:id="rId6"/>
    <p:sldId id="259" r:id="rId7"/>
    <p:sldId id="258" r:id="rId8"/>
    <p:sldId id="262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A18D-0649-4F87-B2F8-124A6316DFC5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5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4946-65D8-4D58-BD27-11325C08D4BA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A18D-0649-4F87-B2F8-124A6316DFC5}" type="datetimeFigureOut">
              <a:rPr lang="nl-NL" smtClean="0"/>
              <a:t>6-12-2022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2741-CA3E-4D07-B942-2D20B544919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F5F68-3A88-4097-A411-E3A714030022}"/>
              </a:ext>
            </a:extLst>
          </p:cNvPr>
          <p:cNvSpPr/>
          <p:nvPr userDrawn="1"/>
        </p:nvSpPr>
        <p:spPr>
          <a:xfrm>
            <a:off x="9982200" y="0"/>
            <a:ext cx="2209800" cy="796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E3185F-D507-4F62-A64B-65DE0F30F7EE}"/>
              </a:ext>
            </a:extLst>
          </p:cNvPr>
          <p:cNvSpPr>
            <a:spLocks noChangeAspect="1"/>
          </p:cNvSpPr>
          <p:nvPr/>
        </p:nvSpPr>
        <p:spPr>
          <a:xfrm>
            <a:off x="-1" y="0"/>
            <a:ext cx="9906001" cy="6858000"/>
          </a:xfrm>
          <a:prstGeom prst="rect">
            <a:avLst/>
          </a:prstGeom>
          <a:solidFill>
            <a:srgbClr val="F58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ardrop 6">
            <a:extLst>
              <a:ext uri="{FF2B5EF4-FFF2-40B4-BE49-F238E27FC236}">
                <a16:creationId xmlns:a16="http://schemas.microsoft.com/office/drawing/2014/main" id="{30CE2227-BBF6-46B6-AF40-B083A46A4DAC}"/>
              </a:ext>
            </a:extLst>
          </p:cNvPr>
          <p:cNvSpPr>
            <a:spLocks noChangeAspect="1"/>
          </p:cNvSpPr>
          <p:nvPr/>
        </p:nvSpPr>
        <p:spPr>
          <a:xfrm>
            <a:off x="2929183" y="-178420"/>
            <a:ext cx="8118695" cy="7805854"/>
          </a:xfrm>
          <a:custGeom>
            <a:avLst/>
            <a:gdLst>
              <a:gd name="connsiteX0" fmla="*/ 0 w 7682455"/>
              <a:gd name="connsiteY0" fmla="*/ 3794318 h 7588635"/>
              <a:gd name="connsiteX1" fmla="*/ 3841228 w 7682455"/>
              <a:gd name="connsiteY1" fmla="*/ 0 h 7588635"/>
              <a:gd name="connsiteX2" fmla="*/ 7682455 w 7682455"/>
              <a:gd name="connsiteY2" fmla="*/ 0 h 7588635"/>
              <a:gd name="connsiteX3" fmla="*/ 7682455 w 7682455"/>
              <a:gd name="connsiteY3" fmla="*/ 3794318 h 7588635"/>
              <a:gd name="connsiteX4" fmla="*/ 3841227 w 7682455"/>
              <a:gd name="connsiteY4" fmla="*/ 7588636 h 7588635"/>
              <a:gd name="connsiteX5" fmla="*/ -1 w 7682455"/>
              <a:gd name="connsiteY5" fmla="*/ 3794318 h 7588635"/>
              <a:gd name="connsiteX6" fmla="*/ 0 w 7682455"/>
              <a:gd name="connsiteY6" fmla="*/ 3794318 h 7588635"/>
              <a:gd name="connsiteX0" fmla="*/ 1 w 7719032"/>
              <a:gd name="connsiteY0" fmla="*/ 3794318 h 7595378"/>
              <a:gd name="connsiteX1" fmla="*/ 3841229 w 7719032"/>
              <a:gd name="connsiteY1" fmla="*/ 0 h 7595378"/>
              <a:gd name="connsiteX2" fmla="*/ 7682456 w 7719032"/>
              <a:gd name="connsiteY2" fmla="*/ 0 h 7595378"/>
              <a:gd name="connsiteX3" fmla="*/ 7719032 w 7719032"/>
              <a:gd name="connsiteY3" fmla="*/ 5714558 h 7595378"/>
              <a:gd name="connsiteX4" fmla="*/ 3841228 w 7719032"/>
              <a:gd name="connsiteY4" fmla="*/ 7588636 h 7595378"/>
              <a:gd name="connsiteX5" fmla="*/ 0 w 7719032"/>
              <a:gd name="connsiteY5" fmla="*/ 3794318 h 7595378"/>
              <a:gd name="connsiteX6" fmla="*/ 1 w 7719032"/>
              <a:gd name="connsiteY6" fmla="*/ 3794318 h 759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9032" h="7595378">
                <a:moveTo>
                  <a:pt x="1" y="3794318"/>
                </a:moveTo>
                <a:cubicBezTo>
                  <a:pt x="1" y="1698774"/>
                  <a:pt x="1719777" y="0"/>
                  <a:pt x="3841229" y="0"/>
                </a:cubicBezTo>
                <a:lnTo>
                  <a:pt x="7682456" y="0"/>
                </a:lnTo>
                <a:cubicBezTo>
                  <a:pt x="7682456" y="1264773"/>
                  <a:pt x="7719032" y="4449785"/>
                  <a:pt x="7719032" y="5714558"/>
                </a:cubicBezTo>
                <a:cubicBezTo>
                  <a:pt x="7719032" y="7810102"/>
                  <a:pt x="5962680" y="7588636"/>
                  <a:pt x="3841228" y="7588636"/>
                </a:cubicBezTo>
                <a:cubicBezTo>
                  <a:pt x="1719776" y="7588636"/>
                  <a:pt x="0" y="5889862"/>
                  <a:pt x="0" y="3794318"/>
                </a:cubicBezTo>
                <a:lnTo>
                  <a:pt x="1" y="3794318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92D050"/>
              </a:solidFill>
            </a:endParaRPr>
          </a:p>
        </p:txBody>
      </p:sp>
      <p:pic>
        <p:nvPicPr>
          <p:cNvPr id="3" name="Picture 2" descr="A city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94CEBF55-76E6-4506-9CC1-0F69D1DA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86" y="-485192"/>
            <a:ext cx="9539344" cy="8350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10323-01D8-4392-BE77-72EBE9C0C980}"/>
              </a:ext>
            </a:extLst>
          </p:cNvPr>
          <p:cNvSpPr/>
          <p:nvPr/>
        </p:nvSpPr>
        <p:spPr>
          <a:xfrm>
            <a:off x="208337" y="833645"/>
            <a:ext cx="6780027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6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CONSCIOUS BUSINESS EDUCATION</a:t>
            </a:r>
          </a:p>
          <a:p>
            <a:br>
              <a:rPr lang="nl-NL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D8B35-2F24-437F-9FF8-41F1A3706620}"/>
              </a:ext>
            </a:extLst>
          </p:cNvPr>
          <p:cNvSpPr>
            <a:spLocks noChangeAspect="1"/>
          </p:cNvSpPr>
          <p:nvPr/>
        </p:nvSpPr>
        <p:spPr>
          <a:xfrm>
            <a:off x="0" y="4772025"/>
            <a:ext cx="7877175" cy="151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 descr="Text, logo&#10;&#10;Description automatically generated">
            <a:extLst>
              <a:ext uri="{FF2B5EF4-FFF2-40B4-BE49-F238E27FC236}">
                <a16:creationId xmlns:a16="http://schemas.microsoft.com/office/drawing/2014/main" id="{503C7EC9-F23F-4507-8A98-156B988C6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80" y="4772525"/>
            <a:ext cx="3835680" cy="1364001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B47A18-5B36-482E-8504-0A42F821A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80" y="5059325"/>
            <a:ext cx="4135684" cy="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49AB-0924-0BC9-B78E-C9CB4745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472"/>
            <a:ext cx="10515600" cy="1325563"/>
          </a:xfrm>
        </p:spPr>
        <p:txBody>
          <a:bodyPr/>
          <a:lstStyle/>
          <a:p>
            <a:r>
              <a:rPr lang="en-GB" dirty="0"/>
              <a:t>Instructions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11156-985B-6701-0A3E-F714FFA1A2DF}"/>
              </a:ext>
            </a:extLst>
          </p:cNvPr>
          <p:cNvSpPr txBox="1"/>
          <p:nvPr/>
        </p:nvSpPr>
        <p:spPr>
          <a:xfrm>
            <a:off x="1166647" y="2837793"/>
            <a:ext cx="78196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de-DE" sz="2000" dirty="0"/>
              <a:t>You will see 15 words each in different colours for 1 second each.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de-D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de-DE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de-DE" sz="2000" b="1" dirty="0"/>
              <a:t>Call out the colour that you see.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41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7">
            <a:extLst>
              <a:ext uri="{FF2B5EF4-FFF2-40B4-BE49-F238E27FC236}">
                <a16:creationId xmlns:a16="http://schemas.microsoft.com/office/drawing/2014/main" id="{DCFC6B40-EF31-74A1-60FA-2A9AE70B3784}"/>
              </a:ext>
            </a:extLst>
          </p:cNvPr>
          <p:cNvSpPr txBox="1"/>
          <p:nvPr/>
        </p:nvSpPr>
        <p:spPr>
          <a:xfrm>
            <a:off x="2968131" y="3051934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latin typeface="+mn-lt"/>
              </a:rPr>
              <a:t>RED</a:t>
            </a:r>
          </a:p>
        </p:txBody>
      </p:sp>
      <p:sp>
        <p:nvSpPr>
          <p:cNvPr id="3" name="Textfeld 15">
            <a:extLst>
              <a:ext uri="{FF2B5EF4-FFF2-40B4-BE49-F238E27FC236}">
                <a16:creationId xmlns:a16="http://schemas.microsoft.com/office/drawing/2014/main" id="{55EC52BC-C2E5-1310-1994-6052ACD3561D}"/>
              </a:ext>
            </a:extLst>
          </p:cNvPr>
          <p:cNvSpPr txBox="1"/>
          <p:nvPr/>
        </p:nvSpPr>
        <p:spPr>
          <a:xfrm>
            <a:off x="2966543" y="3051934"/>
            <a:ext cx="4719638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FF0000"/>
                </a:solidFill>
                <a:latin typeface="+mn-lt"/>
              </a:rPr>
              <a:t>BLUE</a:t>
            </a:r>
          </a:p>
        </p:txBody>
      </p:sp>
      <p:sp>
        <p:nvSpPr>
          <p:cNvPr id="4" name="Textfeld 16">
            <a:extLst>
              <a:ext uri="{FF2B5EF4-FFF2-40B4-BE49-F238E27FC236}">
                <a16:creationId xmlns:a16="http://schemas.microsoft.com/office/drawing/2014/main" id="{26B92F81-AEEF-03B0-EB1E-FD0356E061DD}"/>
              </a:ext>
            </a:extLst>
          </p:cNvPr>
          <p:cNvSpPr txBox="1"/>
          <p:nvPr/>
        </p:nvSpPr>
        <p:spPr>
          <a:xfrm>
            <a:off x="2968131" y="3048759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0070C0"/>
                </a:solidFill>
                <a:latin typeface="+mn-lt"/>
              </a:rPr>
              <a:t>GREEN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F493979D-2C0F-CDDC-B563-97F7C5AB8CC9}"/>
              </a:ext>
            </a:extLst>
          </p:cNvPr>
          <p:cNvSpPr txBox="1"/>
          <p:nvPr/>
        </p:nvSpPr>
        <p:spPr>
          <a:xfrm>
            <a:off x="2966543" y="3051934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FF9900"/>
                </a:solidFill>
                <a:latin typeface="+mn-lt"/>
              </a:rPr>
              <a:t>PURPLE</a:t>
            </a:r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74F3097E-90F5-B34F-A600-DFE346C5EC21}"/>
              </a:ext>
            </a:extLst>
          </p:cNvPr>
          <p:cNvSpPr txBox="1"/>
          <p:nvPr/>
        </p:nvSpPr>
        <p:spPr>
          <a:xfrm>
            <a:off x="2968131" y="3051934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7030A0"/>
                </a:solidFill>
                <a:latin typeface="+mn-lt"/>
              </a:rPr>
              <a:t>ORANGE</a:t>
            </a:r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5632AA6F-4BE2-4836-AFB5-56A16BA19018}"/>
              </a:ext>
            </a:extLst>
          </p:cNvPr>
          <p:cNvSpPr txBox="1"/>
          <p:nvPr/>
        </p:nvSpPr>
        <p:spPr>
          <a:xfrm>
            <a:off x="2968131" y="3042409"/>
            <a:ext cx="4721225" cy="14462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latin typeface="+mn-lt"/>
              </a:rPr>
              <a:t>BLUE</a:t>
            </a: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48D219BA-8ED7-52FB-F749-6ECC05540EB4}"/>
              </a:ext>
            </a:extLst>
          </p:cNvPr>
          <p:cNvSpPr txBox="1"/>
          <p:nvPr/>
        </p:nvSpPr>
        <p:spPr>
          <a:xfrm>
            <a:off x="2968131" y="3047172"/>
            <a:ext cx="4721225" cy="1446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92D050"/>
                </a:solidFill>
                <a:latin typeface="+mn-lt"/>
              </a:rPr>
              <a:t>GREEN</a:t>
            </a:r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1CC8576C-3191-F010-D69B-CB11E5B3D69B}"/>
              </a:ext>
            </a:extLst>
          </p:cNvPr>
          <p:cNvSpPr txBox="1"/>
          <p:nvPr/>
        </p:nvSpPr>
        <p:spPr>
          <a:xfrm>
            <a:off x="2968131" y="3051934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FF9900"/>
                </a:solidFill>
                <a:latin typeface="+mn-lt"/>
              </a:rPr>
              <a:t>BLACK</a:t>
            </a:r>
          </a:p>
        </p:txBody>
      </p:sp>
      <p:sp>
        <p:nvSpPr>
          <p:cNvPr id="10" name="Textfeld 5">
            <a:extLst>
              <a:ext uri="{FF2B5EF4-FFF2-40B4-BE49-F238E27FC236}">
                <a16:creationId xmlns:a16="http://schemas.microsoft.com/office/drawing/2014/main" id="{2F5C4BE9-73C7-0729-A66B-ACAB3D271C71}"/>
              </a:ext>
            </a:extLst>
          </p:cNvPr>
          <p:cNvSpPr txBox="1"/>
          <p:nvPr/>
        </p:nvSpPr>
        <p:spPr>
          <a:xfrm>
            <a:off x="2968131" y="3051934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FF0000"/>
                </a:solidFill>
                <a:latin typeface="+mn-lt"/>
              </a:rPr>
              <a:t>GREEN</a:t>
            </a:r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53AA5911-6D10-DF5A-4BE4-D595C34A1836}"/>
              </a:ext>
            </a:extLst>
          </p:cNvPr>
          <p:cNvSpPr txBox="1"/>
          <p:nvPr/>
        </p:nvSpPr>
        <p:spPr>
          <a:xfrm>
            <a:off x="2968131" y="3051934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92D050"/>
                </a:solidFill>
                <a:latin typeface="+mn-lt"/>
              </a:rPr>
              <a:t>BLUE</a:t>
            </a:r>
          </a:p>
        </p:txBody>
      </p:sp>
      <p:sp>
        <p:nvSpPr>
          <p:cNvPr id="12" name="Textfeld 3">
            <a:extLst>
              <a:ext uri="{FF2B5EF4-FFF2-40B4-BE49-F238E27FC236}">
                <a16:creationId xmlns:a16="http://schemas.microsoft.com/office/drawing/2014/main" id="{B8AD750C-D644-3647-32A7-BDEC404BB6E7}"/>
              </a:ext>
            </a:extLst>
          </p:cNvPr>
          <p:cNvSpPr txBox="1"/>
          <p:nvPr/>
        </p:nvSpPr>
        <p:spPr>
          <a:xfrm>
            <a:off x="2969718" y="3048759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FF9900"/>
                </a:solidFill>
                <a:latin typeface="+mn-lt"/>
              </a:rPr>
              <a:t>ORANGE</a:t>
            </a: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FBA15180-3788-CD14-8FA8-934A6CAF5C08}"/>
              </a:ext>
            </a:extLst>
          </p:cNvPr>
          <p:cNvSpPr txBox="1"/>
          <p:nvPr/>
        </p:nvSpPr>
        <p:spPr>
          <a:xfrm>
            <a:off x="2969718" y="3050347"/>
            <a:ext cx="4721225" cy="14478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92D050"/>
                </a:solidFill>
                <a:latin typeface="+mn-lt"/>
              </a:rPr>
              <a:t>GREEN</a:t>
            </a:r>
          </a:p>
        </p:txBody>
      </p:sp>
      <p:sp>
        <p:nvSpPr>
          <p:cNvPr id="14" name="Textfeld 12">
            <a:extLst>
              <a:ext uri="{FF2B5EF4-FFF2-40B4-BE49-F238E27FC236}">
                <a16:creationId xmlns:a16="http://schemas.microsoft.com/office/drawing/2014/main" id="{07422318-10CE-E134-B099-97DEBDBF9209}"/>
              </a:ext>
            </a:extLst>
          </p:cNvPr>
          <p:cNvSpPr txBox="1"/>
          <p:nvPr/>
        </p:nvSpPr>
        <p:spPr>
          <a:xfrm>
            <a:off x="2969718" y="3050347"/>
            <a:ext cx="4721225" cy="1446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0070C0"/>
                </a:solidFill>
                <a:latin typeface="+mn-lt"/>
              </a:rPr>
              <a:t>BLUE</a:t>
            </a:r>
          </a:p>
        </p:txBody>
      </p:sp>
      <p:sp>
        <p:nvSpPr>
          <p:cNvPr id="15" name="Textfeld 13">
            <a:extLst>
              <a:ext uri="{FF2B5EF4-FFF2-40B4-BE49-F238E27FC236}">
                <a16:creationId xmlns:a16="http://schemas.microsoft.com/office/drawing/2014/main" id="{C2C46A9B-29B7-CFE3-BFA0-D4498FC6EEC7}"/>
              </a:ext>
            </a:extLst>
          </p:cNvPr>
          <p:cNvSpPr txBox="1"/>
          <p:nvPr/>
        </p:nvSpPr>
        <p:spPr>
          <a:xfrm>
            <a:off x="2969718" y="3050347"/>
            <a:ext cx="4721225" cy="1446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solidFill>
                  <a:srgbClr val="FF0000"/>
                </a:solidFill>
                <a:latin typeface="+mn-lt"/>
              </a:rPr>
              <a:t>RED</a:t>
            </a:r>
          </a:p>
        </p:txBody>
      </p:sp>
      <p:sp>
        <p:nvSpPr>
          <p:cNvPr id="16" name="Textfeld 14">
            <a:extLst>
              <a:ext uri="{FF2B5EF4-FFF2-40B4-BE49-F238E27FC236}">
                <a16:creationId xmlns:a16="http://schemas.microsoft.com/office/drawing/2014/main" id="{22679157-F165-043B-C5D5-ED05E77B61A3}"/>
              </a:ext>
            </a:extLst>
          </p:cNvPr>
          <p:cNvSpPr txBox="1"/>
          <p:nvPr/>
        </p:nvSpPr>
        <p:spPr>
          <a:xfrm>
            <a:off x="2969718" y="3050347"/>
            <a:ext cx="4721225" cy="14462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8800" dirty="0">
                <a:latin typeface="+mn-lt"/>
              </a:rPr>
              <a:t>BLACK</a:t>
            </a:r>
          </a:p>
        </p:txBody>
      </p:sp>
      <p:sp>
        <p:nvSpPr>
          <p:cNvPr id="17" name="Rechteck 18">
            <a:extLst>
              <a:ext uri="{FF2B5EF4-FFF2-40B4-BE49-F238E27FC236}">
                <a16:creationId xmlns:a16="http://schemas.microsoft.com/office/drawing/2014/main" id="{FE51BFF8-4BF1-FB5C-7FD1-039FA45B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356" y="2816984"/>
            <a:ext cx="3962400" cy="19256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-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>
              <a:latin typeface="Arial" panose="020B0604020202020204" pitchFamily="34" charset="0"/>
            </a:endParaRPr>
          </a:p>
        </p:txBody>
      </p:sp>
      <p:sp>
        <p:nvSpPr>
          <p:cNvPr id="18" name="Rechteck 19">
            <a:extLst>
              <a:ext uri="{FF2B5EF4-FFF2-40B4-BE49-F238E27FC236}">
                <a16:creationId xmlns:a16="http://schemas.microsoft.com/office/drawing/2014/main" id="{C3AB6AF4-738D-DC98-9C65-62B649DAB04E}"/>
              </a:ext>
            </a:extLst>
          </p:cNvPr>
          <p:cNvSpPr/>
          <p:nvPr/>
        </p:nvSpPr>
        <p:spPr bwMode="auto">
          <a:xfrm>
            <a:off x="756743" y="1427163"/>
            <a:ext cx="9144000" cy="8001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9" name="Rechteck 20">
            <a:extLst>
              <a:ext uri="{FF2B5EF4-FFF2-40B4-BE49-F238E27FC236}">
                <a16:creationId xmlns:a16="http://schemas.microsoft.com/office/drawing/2014/main" id="{99898232-F42B-41E0-E5A7-14957180B041}"/>
              </a:ext>
            </a:extLst>
          </p:cNvPr>
          <p:cNvSpPr/>
          <p:nvPr/>
        </p:nvSpPr>
        <p:spPr bwMode="auto">
          <a:xfrm>
            <a:off x="755155" y="5430838"/>
            <a:ext cx="9144001" cy="798512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49AB-0924-0BC9-B78E-C9CB4745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472"/>
            <a:ext cx="10515600" cy="1325563"/>
          </a:xfrm>
        </p:spPr>
        <p:txBody>
          <a:bodyPr/>
          <a:lstStyle/>
          <a:p>
            <a:r>
              <a:rPr lang="en-GB" altLang="de-DE" dirty="0"/>
              <a:t>The (John Ridley) Stroop effect (1935)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41B906-9FC5-A9B8-5F6E-7B787A875519}"/>
              </a:ext>
            </a:extLst>
          </p:cNvPr>
          <p:cNvSpPr txBox="1">
            <a:spLocks noChangeArrowheads="1"/>
          </p:cNvSpPr>
          <p:nvPr/>
        </p:nvSpPr>
        <p:spPr>
          <a:xfrm>
            <a:off x="4556125" y="2092872"/>
            <a:ext cx="4011613" cy="421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altLang="de-DE" sz="1600" dirty="0"/>
              <a:t>Based on a series of incongruent stimuli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altLang="de-DE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de-DE" sz="1600" dirty="0"/>
              <a:t>Two main areas in the brain that are involved in the processing of the Stroop task:</a:t>
            </a:r>
            <a:br>
              <a:rPr lang="en-US" altLang="de-DE" sz="1600" dirty="0"/>
            </a:br>
            <a:br>
              <a:rPr lang="en-US" altLang="de-DE" sz="1600" dirty="0"/>
            </a:br>
            <a:r>
              <a:rPr lang="de-DE" altLang="de-DE" sz="1600" b="1" dirty="0"/>
              <a:t>dorsolateral </a:t>
            </a:r>
            <a:r>
              <a:rPr lang="de-DE" altLang="de-DE" sz="1600" b="1" dirty="0" err="1"/>
              <a:t>prefrontal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cortex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assists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memory</a:t>
            </a:r>
            <a:r>
              <a:rPr lang="de-DE" altLang="de-DE" sz="1600" dirty="0"/>
              <a:t> </a:t>
            </a:r>
            <a:r>
              <a:rPr lang="de-DE" altLang="de-DE" sz="1600" i="1" dirty="0"/>
              <a:t>(</a:t>
            </a:r>
            <a:r>
              <a:rPr lang="de-DE" altLang="de-DE" sz="1600" i="1" dirty="0" err="1"/>
              <a:t>here</a:t>
            </a:r>
            <a:r>
              <a:rPr lang="de-DE" altLang="de-DE" sz="1600" i="1" dirty="0"/>
              <a:t>: </a:t>
            </a:r>
            <a:r>
              <a:rPr lang="de-DE" altLang="de-DE" sz="1600" i="1" dirty="0" err="1"/>
              <a:t>color</a:t>
            </a:r>
            <a:r>
              <a:rPr lang="de-DE" altLang="de-DE" sz="1600" i="1" dirty="0"/>
              <a:t> </a:t>
            </a:r>
            <a:r>
              <a:rPr lang="de-DE" altLang="de-DE" sz="1600" i="1" dirty="0" err="1"/>
              <a:t>perception</a:t>
            </a:r>
            <a:r>
              <a:rPr lang="de-DE" altLang="de-DE" sz="1600" i="1" dirty="0"/>
              <a:t>)</a:t>
            </a:r>
            <a:br>
              <a:rPr lang="de-DE" altLang="de-DE" sz="1600" i="1" dirty="0"/>
            </a:br>
            <a:br>
              <a:rPr lang="de-DE" altLang="de-DE" sz="1600" dirty="0"/>
            </a:br>
            <a:r>
              <a:rPr lang="en-US" altLang="de-DE" sz="1600" b="1" dirty="0"/>
              <a:t>anterior cingulate cortex </a:t>
            </a:r>
            <a:r>
              <a:rPr lang="en-US" altLang="de-DE" sz="1600" dirty="0"/>
              <a:t>is used to select an appropriate response </a:t>
            </a:r>
            <a:r>
              <a:rPr lang="en-US" altLang="de-DE" sz="1600" i="1" dirty="0"/>
              <a:t>(here: decision, which answer to give)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de-DE" sz="16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de-DE" sz="1600" dirty="0"/>
              <a:t>Explanation theories: Automaticity, processing speed, selective attention – recognition of words faster than of colors</a:t>
            </a:r>
            <a:endParaRPr lang="en-GB" altLang="de-DE" sz="1600" dirty="0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FCB9B1F0-9A0B-3D4E-8ABC-161887D6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8" y="1915072"/>
            <a:ext cx="3151187" cy="47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9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1FD7-84B7-3396-283D-F34C5941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98CEB-5EAC-2313-C07F-8DDC910F06BB}"/>
              </a:ext>
            </a:extLst>
          </p:cNvPr>
          <p:cNvSpPr txBox="1"/>
          <p:nvPr/>
        </p:nvSpPr>
        <p:spPr>
          <a:xfrm>
            <a:off x="3563007" y="519137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Prof. </a:t>
            </a:r>
            <a:r>
              <a:rPr lang="en-GB" sz="2000" dirty="0" err="1"/>
              <a:t>Dr.</a:t>
            </a:r>
            <a:r>
              <a:rPr lang="en-GB" sz="2000" dirty="0"/>
              <a:t> Christian </a:t>
            </a:r>
            <a:r>
              <a:rPr lang="en-GB" sz="2000" dirty="0" err="1"/>
              <a:t>Schmidkonz</a:t>
            </a:r>
            <a:r>
              <a:rPr lang="en-GB" sz="2000" dirty="0"/>
              <a:t>, Munich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43982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E template .potx" id="{7F4D7AEA-6349-484D-AD5D-7B6AD08AA3D7}" vid="{06741EF1-C78F-4A90-ADC7-E50518D4DC0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91C403BD10846915ADAE108BADACB" ma:contentTypeVersion="12" ma:contentTypeDescription="Create a new document." ma:contentTypeScope="" ma:versionID="065d346681a1e1829a221690505bb4dc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046d66ffca1e4af4631d34e86464a54f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1B873-6BE6-48E6-B0F1-A65A4E82BCBA}"/>
</file>

<file path=customXml/itemProps3.xml><?xml version="1.0" encoding="utf-8"?>
<ds:datastoreItem xmlns:ds="http://schemas.openxmlformats.org/officeDocument/2006/customXml" ds:itemID="{CBE309B4-CEBC-4EF3-B154-0F564FF7D4B0}">
  <ds:schemaRefs>
    <ds:schemaRef ds:uri="http://schemas.microsoft.com/office/2006/metadata/properties"/>
    <ds:schemaRef ds:uri="http://schemas.microsoft.com/office/infopath/2007/PartnerControls"/>
    <ds:schemaRef ds:uri="ec27a0a7-8611-46d0-bbb2-f45a8872e5ef"/>
    <ds:schemaRef ds:uri="82861209-8bf3-47c7-8004-08d07fe787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Office Theme</vt:lpstr>
      <vt:lpstr>PowerPoint Presentation</vt:lpstr>
      <vt:lpstr>Instructions</vt:lpstr>
      <vt:lpstr>PowerPoint Presentation</vt:lpstr>
      <vt:lpstr>The (John Ridley) Stroop effect (1935)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CSZ</cp:lastModifiedBy>
  <cp:revision>5</cp:revision>
  <dcterms:created xsi:type="dcterms:W3CDTF">2022-07-13T14:46:59Z</dcterms:created>
  <dcterms:modified xsi:type="dcterms:W3CDTF">2022-12-06T16:26:16Z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</Properties>
</file>