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80" r:id="rId6"/>
  </p:sldMasterIdLst>
  <p:notesMasterIdLst>
    <p:notesMasterId r:id="rId66"/>
  </p:notesMasterIdLst>
  <p:sldIdLst>
    <p:sldId id="256" r:id="rId7"/>
    <p:sldId id="337" r:id="rId8"/>
    <p:sldId id="336" r:id="rId9"/>
    <p:sldId id="2119" r:id="rId10"/>
    <p:sldId id="2024" r:id="rId11"/>
    <p:sldId id="263" r:id="rId12"/>
    <p:sldId id="335" r:id="rId13"/>
    <p:sldId id="333" r:id="rId14"/>
    <p:sldId id="258" r:id="rId15"/>
    <p:sldId id="275" r:id="rId16"/>
    <p:sldId id="276" r:id="rId17"/>
    <p:sldId id="281" r:id="rId18"/>
    <p:sldId id="284" r:id="rId19"/>
    <p:sldId id="283" r:id="rId20"/>
    <p:sldId id="285" r:id="rId21"/>
    <p:sldId id="286" r:id="rId22"/>
    <p:sldId id="289" r:id="rId23"/>
    <p:sldId id="290" r:id="rId24"/>
    <p:sldId id="291" r:id="rId25"/>
    <p:sldId id="277" r:id="rId26"/>
    <p:sldId id="292" r:id="rId27"/>
    <p:sldId id="293" r:id="rId28"/>
    <p:sldId id="295" r:id="rId29"/>
    <p:sldId id="296" r:id="rId30"/>
    <p:sldId id="297" r:id="rId31"/>
    <p:sldId id="298" r:id="rId32"/>
    <p:sldId id="299" r:id="rId33"/>
    <p:sldId id="300" r:id="rId34"/>
    <p:sldId id="301" r:id="rId35"/>
    <p:sldId id="302" r:id="rId36"/>
    <p:sldId id="303" r:id="rId37"/>
    <p:sldId id="278" r:id="rId38"/>
    <p:sldId id="306" r:id="rId39"/>
    <p:sldId id="304" r:id="rId40"/>
    <p:sldId id="307" r:id="rId41"/>
    <p:sldId id="308" r:id="rId42"/>
    <p:sldId id="318" r:id="rId43"/>
    <p:sldId id="319" r:id="rId44"/>
    <p:sldId id="309" r:id="rId45"/>
    <p:sldId id="313" r:id="rId46"/>
    <p:sldId id="312" r:id="rId47"/>
    <p:sldId id="310" r:id="rId48"/>
    <p:sldId id="314" r:id="rId49"/>
    <p:sldId id="315" r:id="rId50"/>
    <p:sldId id="316" r:id="rId51"/>
    <p:sldId id="279" r:id="rId52"/>
    <p:sldId id="321" r:id="rId53"/>
    <p:sldId id="320" r:id="rId54"/>
    <p:sldId id="326" r:id="rId55"/>
    <p:sldId id="327" r:id="rId56"/>
    <p:sldId id="328" r:id="rId57"/>
    <p:sldId id="322" r:id="rId58"/>
    <p:sldId id="329" r:id="rId59"/>
    <p:sldId id="330" r:id="rId60"/>
    <p:sldId id="325" r:id="rId61"/>
    <p:sldId id="323" r:id="rId62"/>
    <p:sldId id="331" r:id="rId63"/>
    <p:sldId id="332" r:id="rId64"/>
    <p:sldId id="334" r:id="rId6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772D55-D15D-4209-94E0-75F08A543F2E}" v="2" dt="2024-01-05T11:31:12.600"/>
    <p1510:client id="{B2E1C014-3769-4FB8-A0C8-17CEA8102BB6}" v="69" dt="2024-01-05T16:22:50.047"/>
    <p1510:client id="{F3F9B513-F3E2-47B2-9E70-6FF9B61992A9}" v="5" dt="2024-01-05T15:59:36.2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5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os Eguiguren Huerta" userId="S::marcos.eguiguren_bsm.upf.edu#ext#@esostockstadt.onmicrosoft.com::09a02830-d0d8-4cca-84a0-3f141f31752f" providerId="AD" clId="Web-{33772D55-D15D-4209-94E0-75F08A543F2E}"/>
    <pc:docChg chg="addSld">
      <pc:chgData name="Marcos Eguiguren Huerta" userId="S::marcos.eguiguren_bsm.upf.edu#ext#@esostockstadt.onmicrosoft.com::09a02830-d0d8-4cca-84a0-3f141f31752f" providerId="AD" clId="Web-{33772D55-D15D-4209-94E0-75F08A543F2E}" dt="2024-01-05T11:31:12.600" v="1"/>
      <pc:docMkLst>
        <pc:docMk/>
      </pc:docMkLst>
      <pc:sldChg chg="add">
        <pc:chgData name="Marcos Eguiguren Huerta" userId="S::marcos.eguiguren_bsm.upf.edu#ext#@esostockstadt.onmicrosoft.com::09a02830-d0d8-4cca-84a0-3f141f31752f" providerId="AD" clId="Web-{33772D55-D15D-4209-94E0-75F08A543F2E}" dt="2024-01-05T11:31:12.600" v="1"/>
        <pc:sldMkLst>
          <pc:docMk/>
          <pc:sldMk cId="1101135995" sldId="2024"/>
        </pc:sldMkLst>
      </pc:sldChg>
      <pc:sldChg chg="add">
        <pc:chgData name="Marcos Eguiguren Huerta" userId="S::marcos.eguiguren_bsm.upf.edu#ext#@esostockstadt.onmicrosoft.com::09a02830-d0d8-4cca-84a0-3f141f31752f" providerId="AD" clId="Web-{33772D55-D15D-4209-94E0-75F08A543F2E}" dt="2024-01-05T11:30:53.006" v="0"/>
        <pc:sldMkLst>
          <pc:docMk/>
          <pc:sldMk cId="1739385671" sldId="2119"/>
        </pc:sldMkLst>
      </pc:sldChg>
      <pc:sldMasterChg chg="addSldLayout">
        <pc:chgData name="Marcos Eguiguren Huerta" userId="S::marcos.eguiguren_bsm.upf.edu#ext#@esostockstadt.onmicrosoft.com::09a02830-d0d8-4cca-84a0-3f141f31752f" providerId="AD" clId="Web-{33772D55-D15D-4209-94E0-75F08A543F2E}" dt="2024-01-05T11:30:53.006" v="0"/>
        <pc:sldMasterMkLst>
          <pc:docMk/>
          <pc:sldMasterMk cId="4201976964" sldId="2147483680"/>
        </pc:sldMasterMkLst>
        <pc:sldLayoutChg chg="add">
          <pc:chgData name="Marcos Eguiguren Huerta" userId="S::marcos.eguiguren_bsm.upf.edu#ext#@esostockstadt.onmicrosoft.com::09a02830-d0d8-4cca-84a0-3f141f31752f" providerId="AD" clId="Web-{33772D55-D15D-4209-94E0-75F08A543F2E}" dt="2024-01-05T11:30:53.006" v="0"/>
          <pc:sldLayoutMkLst>
            <pc:docMk/>
            <pc:sldMasterMk cId="4201976964" sldId="2147483680"/>
            <pc:sldLayoutMk cId="1942683591" sldId="2147483699"/>
          </pc:sldLayoutMkLst>
        </pc:sldLayoutChg>
      </pc:sldMasterChg>
    </pc:docChg>
  </pc:docChgLst>
  <pc:docChgLst>
    <pc:chgData name="Enrique Schonberg" userId="S::enrique.schonberg_bsm.upf.edu#ext#@esostockstadt.onmicrosoft.com::22763801-727d-487b-b043-613a249998d1" providerId="AD" clId="Web-{F3F9B513-F3E2-47B2-9E70-6FF9B61992A9}"/>
    <pc:docChg chg="modSld">
      <pc:chgData name="Enrique Schonberg" userId="S::enrique.schonberg_bsm.upf.edu#ext#@esostockstadt.onmicrosoft.com::22763801-727d-487b-b043-613a249998d1" providerId="AD" clId="Web-{F3F9B513-F3E2-47B2-9E70-6FF9B61992A9}" dt="2024-01-05T15:59:34.482" v="2" actId="20577"/>
      <pc:docMkLst>
        <pc:docMk/>
      </pc:docMkLst>
      <pc:sldChg chg="modSp">
        <pc:chgData name="Enrique Schonberg" userId="S::enrique.schonberg_bsm.upf.edu#ext#@esostockstadt.onmicrosoft.com::22763801-727d-487b-b043-613a249998d1" providerId="AD" clId="Web-{F3F9B513-F3E2-47B2-9E70-6FF9B61992A9}" dt="2024-01-05T15:59:34.482" v="2" actId="20577"/>
        <pc:sldMkLst>
          <pc:docMk/>
          <pc:sldMk cId="0" sldId="256"/>
        </pc:sldMkLst>
        <pc:spChg chg="mod">
          <ac:chgData name="Enrique Schonberg" userId="S::enrique.schonberg_bsm.upf.edu#ext#@esostockstadt.onmicrosoft.com::22763801-727d-487b-b043-613a249998d1" providerId="AD" clId="Web-{F3F9B513-F3E2-47B2-9E70-6FF9B61992A9}" dt="2024-01-05T15:59:34.482" v="2" actId="20577"/>
          <ac:spMkLst>
            <pc:docMk/>
            <pc:sldMk cId="0" sldId="256"/>
            <ac:spMk id="150" creationId="{00000000-0000-0000-0000-000000000000}"/>
          </ac:spMkLst>
        </pc:spChg>
      </pc:sldChg>
    </pc:docChg>
  </pc:docChgLst>
  <pc:docChgLst>
    <pc:chgData name="Enrique Schonberg" userId="187a1298-abd9-4acb-8d5d-c59dc0d3b7b5" providerId="ADAL" clId="{11272189-21CA-4A52-BE14-AFE85D5B70C6}"/>
    <pc:docChg chg="undo redo custSel addSld delSld modSld">
      <pc:chgData name="Enrique Schonberg" userId="187a1298-abd9-4acb-8d5d-c59dc0d3b7b5" providerId="ADAL" clId="{11272189-21CA-4A52-BE14-AFE85D5B70C6}" dt="2024-01-03T21:23:53.451" v="15" actId="47"/>
      <pc:docMkLst>
        <pc:docMk/>
      </pc:docMkLst>
      <pc:sldChg chg="add del">
        <pc:chgData name="Enrique Schonberg" userId="187a1298-abd9-4acb-8d5d-c59dc0d3b7b5" providerId="ADAL" clId="{11272189-21CA-4A52-BE14-AFE85D5B70C6}" dt="2024-01-03T21:22:30.536" v="2"/>
        <pc:sldMkLst>
          <pc:docMk/>
          <pc:sldMk cId="0" sldId="256"/>
        </pc:sldMkLst>
      </pc:sldChg>
      <pc:sldChg chg="modSp del mod">
        <pc:chgData name="Enrique Schonberg" userId="187a1298-abd9-4acb-8d5d-c59dc0d3b7b5" providerId="ADAL" clId="{11272189-21CA-4A52-BE14-AFE85D5B70C6}" dt="2024-01-03T21:22:59.701" v="11" actId="47"/>
        <pc:sldMkLst>
          <pc:docMk/>
          <pc:sldMk cId="818146952" sldId="257"/>
        </pc:sldMkLst>
        <pc:spChg chg="mod">
          <ac:chgData name="Enrique Schonberg" userId="187a1298-abd9-4acb-8d5d-c59dc0d3b7b5" providerId="ADAL" clId="{11272189-21CA-4A52-BE14-AFE85D5B70C6}" dt="2024-01-03T21:22:39.989" v="4" actId="21"/>
          <ac:spMkLst>
            <pc:docMk/>
            <pc:sldMk cId="818146952" sldId="257"/>
            <ac:spMk id="8" creationId="{77810323-01D8-4392-BE77-72EBE9C0C980}"/>
          </ac:spMkLst>
        </pc:spChg>
      </pc:sldChg>
      <pc:sldChg chg="add">
        <pc:chgData name="Enrique Schonberg" userId="187a1298-abd9-4acb-8d5d-c59dc0d3b7b5" providerId="ADAL" clId="{11272189-21CA-4A52-BE14-AFE85D5B70C6}" dt="2024-01-03T21:23:22.809" v="14"/>
        <pc:sldMkLst>
          <pc:docMk/>
          <pc:sldMk cId="0" sldId="263"/>
        </pc:sldMkLst>
      </pc:sldChg>
      <pc:sldChg chg="del">
        <pc:chgData name="Enrique Schonberg" userId="187a1298-abd9-4acb-8d5d-c59dc0d3b7b5" providerId="ADAL" clId="{11272189-21CA-4A52-BE14-AFE85D5B70C6}" dt="2024-01-03T21:23:14.277" v="13" actId="47"/>
        <pc:sldMkLst>
          <pc:docMk/>
          <pc:sldMk cId="2383361314" sldId="273"/>
        </pc:sldMkLst>
      </pc:sldChg>
      <pc:sldChg chg="del">
        <pc:chgData name="Enrique Schonberg" userId="187a1298-abd9-4acb-8d5d-c59dc0d3b7b5" providerId="ADAL" clId="{11272189-21CA-4A52-BE14-AFE85D5B70C6}" dt="2024-01-03T21:23:53.451" v="15" actId="47"/>
        <pc:sldMkLst>
          <pc:docMk/>
          <pc:sldMk cId="3158089268" sldId="280"/>
        </pc:sldMkLst>
      </pc:sldChg>
      <pc:sldChg chg="modSp add mod">
        <pc:chgData name="Enrique Schonberg" userId="187a1298-abd9-4acb-8d5d-c59dc0d3b7b5" providerId="ADAL" clId="{11272189-21CA-4A52-BE14-AFE85D5B70C6}" dt="2024-01-03T21:22:54.906" v="10" actId="14100"/>
        <pc:sldMkLst>
          <pc:docMk/>
          <pc:sldMk cId="860601967" sldId="333"/>
        </pc:sldMkLst>
        <pc:spChg chg="mod">
          <ac:chgData name="Enrique Schonberg" userId="187a1298-abd9-4acb-8d5d-c59dc0d3b7b5" providerId="ADAL" clId="{11272189-21CA-4A52-BE14-AFE85D5B70C6}" dt="2024-01-03T21:22:54.906" v="10" actId="14100"/>
          <ac:spMkLst>
            <pc:docMk/>
            <pc:sldMk cId="860601967" sldId="333"/>
            <ac:spMk id="15" creationId="{96A0D91D-B4D9-97FD-E991-72B0F80E5546}"/>
          </ac:spMkLst>
        </pc:spChg>
      </pc:sldChg>
      <pc:sldChg chg="add">
        <pc:chgData name="Enrique Schonberg" userId="187a1298-abd9-4acb-8d5d-c59dc0d3b7b5" providerId="ADAL" clId="{11272189-21CA-4A52-BE14-AFE85D5B70C6}" dt="2024-01-03T21:23:05.969" v="12"/>
        <pc:sldMkLst>
          <pc:docMk/>
          <pc:sldMk cId="1016336558" sldId="334"/>
        </pc:sldMkLst>
      </pc:sldChg>
      <pc:sldChg chg="add">
        <pc:chgData name="Enrique Schonberg" userId="187a1298-abd9-4acb-8d5d-c59dc0d3b7b5" providerId="ADAL" clId="{11272189-21CA-4A52-BE14-AFE85D5B70C6}" dt="2024-01-03T21:23:22.809" v="14"/>
        <pc:sldMkLst>
          <pc:docMk/>
          <pc:sldMk cId="0" sldId="335"/>
        </pc:sldMkLst>
      </pc:sldChg>
    </pc:docChg>
  </pc:docChgLst>
  <pc:docChgLst>
    <pc:chgData name="Enrique Schonberg" userId="187a1298-abd9-4acb-8d5d-c59dc0d3b7b5" providerId="ADAL" clId="{B2E1C014-3769-4FB8-A0C8-17CEA8102BB6}"/>
    <pc:docChg chg="undo redo custSel modSld">
      <pc:chgData name="Enrique Schonberg" userId="187a1298-abd9-4acb-8d5d-c59dc0d3b7b5" providerId="ADAL" clId="{B2E1C014-3769-4FB8-A0C8-17CEA8102BB6}" dt="2024-01-05T16:22:50.047" v="68"/>
      <pc:docMkLst>
        <pc:docMk/>
      </pc:docMkLst>
      <pc:sldChg chg="modSp mod">
        <pc:chgData name="Enrique Schonberg" userId="187a1298-abd9-4acb-8d5d-c59dc0d3b7b5" providerId="ADAL" clId="{B2E1C014-3769-4FB8-A0C8-17CEA8102BB6}" dt="2024-01-05T16:22:35.914" v="64" actId="122"/>
        <pc:sldMkLst>
          <pc:docMk/>
          <pc:sldMk cId="0" sldId="256"/>
        </pc:sldMkLst>
        <pc:spChg chg="mod">
          <ac:chgData name="Enrique Schonberg" userId="187a1298-abd9-4acb-8d5d-c59dc0d3b7b5" providerId="ADAL" clId="{B2E1C014-3769-4FB8-A0C8-17CEA8102BB6}" dt="2024-01-05T16:22:35.914" v="64" actId="122"/>
          <ac:spMkLst>
            <pc:docMk/>
            <pc:sldMk cId="0" sldId="256"/>
            <ac:spMk id="150" creationId="{00000000-0000-0000-0000-000000000000}"/>
          </ac:spMkLst>
        </pc:spChg>
      </pc:sldChg>
      <pc:sldChg chg="addSp delSp modSp mod">
        <pc:chgData name="Enrique Schonberg" userId="187a1298-abd9-4acb-8d5d-c59dc0d3b7b5" providerId="ADAL" clId="{B2E1C014-3769-4FB8-A0C8-17CEA8102BB6}" dt="2024-01-05T16:22:44.424" v="66"/>
        <pc:sldMkLst>
          <pc:docMk/>
          <pc:sldMk cId="860601967" sldId="333"/>
        </pc:sldMkLst>
        <pc:spChg chg="mod">
          <ac:chgData name="Enrique Schonberg" userId="187a1298-abd9-4acb-8d5d-c59dc0d3b7b5" providerId="ADAL" clId="{B2E1C014-3769-4FB8-A0C8-17CEA8102BB6}" dt="2024-01-05T16:22:44.424" v="66"/>
          <ac:spMkLst>
            <pc:docMk/>
            <pc:sldMk cId="860601967" sldId="333"/>
            <ac:spMk id="7" creationId="{AA2FE59A-7C01-F3EF-9528-B865B4414085}"/>
          </ac:spMkLst>
        </pc:spChg>
        <pc:spChg chg="mod">
          <ac:chgData name="Enrique Schonberg" userId="187a1298-abd9-4acb-8d5d-c59dc0d3b7b5" providerId="ADAL" clId="{B2E1C014-3769-4FB8-A0C8-17CEA8102BB6}" dt="2024-01-05T16:01:56.220" v="58"/>
          <ac:spMkLst>
            <pc:docMk/>
            <pc:sldMk cId="860601967" sldId="333"/>
            <ac:spMk id="18" creationId="{B5B91429-DA47-3D94-60E3-6FE27C10D2AC}"/>
          </ac:spMkLst>
        </pc:spChg>
        <pc:grpChg chg="add mod">
          <ac:chgData name="Enrique Schonberg" userId="187a1298-abd9-4acb-8d5d-c59dc0d3b7b5" providerId="ADAL" clId="{B2E1C014-3769-4FB8-A0C8-17CEA8102BB6}" dt="2024-01-05T16:22:44.424" v="66"/>
          <ac:grpSpMkLst>
            <pc:docMk/>
            <pc:sldMk cId="860601967" sldId="333"/>
            <ac:grpSpMk id="2" creationId="{28EBB3EC-B18C-CD2A-1983-E430DCA62C23}"/>
          </ac:grpSpMkLst>
        </pc:grpChg>
        <pc:grpChg chg="del">
          <ac:chgData name="Enrique Schonberg" userId="187a1298-abd9-4acb-8d5d-c59dc0d3b7b5" providerId="ADAL" clId="{B2E1C014-3769-4FB8-A0C8-17CEA8102BB6}" dt="2024-01-05T16:22:44.183" v="65" actId="478"/>
          <ac:grpSpMkLst>
            <pc:docMk/>
            <pc:sldMk cId="860601967" sldId="333"/>
            <ac:grpSpMk id="16" creationId="{A91728C7-0A53-49DC-D4E9-D6B78644F661}"/>
          </ac:grpSpMkLst>
        </pc:grpChg>
        <pc:picChg chg="mod">
          <ac:chgData name="Enrique Schonberg" userId="187a1298-abd9-4acb-8d5d-c59dc0d3b7b5" providerId="ADAL" clId="{B2E1C014-3769-4FB8-A0C8-17CEA8102BB6}" dt="2024-01-05T16:22:44.424" v="66"/>
          <ac:picMkLst>
            <pc:docMk/>
            <pc:sldMk cId="860601967" sldId="333"/>
            <ac:picMk id="8" creationId="{1A11D7F4-EFA7-B65E-FFDF-D5A24DBE0F50}"/>
          </ac:picMkLst>
        </pc:picChg>
      </pc:sldChg>
      <pc:sldChg chg="addSp delSp modSp mod">
        <pc:chgData name="Enrique Schonberg" userId="187a1298-abd9-4acb-8d5d-c59dc0d3b7b5" providerId="ADAL" clId="{B2E1C014-3769-4FB8-A0C8-17CEA8102BB6}" dt="2024-01-05T16:22:50.047" v="68"/>
        <pc:sldMkLst>
          <pc:docMk/>
          <pc:sldMk cId="1016336558" sldId="334"/>
        </pc:sldMkLst>
        <pc:spChg chg="mod">
          <ac:chgData name="Enrique Schonberg" userId="187a1298-abd9-4acb-8d5d-c59dc0d3b7b5" providerId="ADAL" clId="{B2E1C014-3769-4FB8-A0C8-17CEA8102BB6}" dt="2024-01-05T16:22:50.047" v="68"/>
          <ac:spMkLst>
            <pc:docMk/>
            <pc:sldMk cId="1016336558" sldId="334"/>
            <ac:spMk id="7" creationId="{F332F5E8-88C9-F902-AC18-1D1A7BB34119}"/>
          </ac:spMkLst>
        </pc:spChg>
        <pc:spChg chg="mod">
          <ac:chgData name="Enrique Schonberg" userId="187a1298-abd9-4acb-8d5d-c59dc0d3b7b5" providerId="ADAL" clId="{B2E1C014-3769-4FB8-A0C8-17CEA8102BB6}" dt="2024-01-05T16:02:08.497" v="59"/>
          <ac:spMkLst>
            <pc:docMk/>
            <pc:sldMk cId="1016336558" sldId="334"/>
            <ac:spMk id="18" creationId="{B5B91429-DA47-3D94-60E3-6FE27C10D2AC}"/>
          </ac:spMkLst>
        </pc:spChg>
        <pc:grpChg chg="add mod">
          <ac:chgData name="Enrique Schonberg" userId="187a1298-abd9-4acb-8d5d-c59dc0d3b7b5" providerId="ADAL" clId="{B2E1C014-3769-4FB8-A0C8-17CEA8102BB6}" dt="2024-01-05T16:22:50.047" v="68"/>
          <ac:grpSpMkLst>
            <pc:docMk/>
            <pc:sldMk cId="1016336558" sldId="334"/>
            <ac:grpSpMk id="2" creationId="{01275350-C949-B28C-1CED-03C18D2CB521}"/>
          </ac:grpSpMkLst>
        </pc:grpChg>
        <pc:grpChg chg="del">
          <ac:chgData name="Enrique Schonberg" userId="187a1298-abd9-4acb-8d5d-c59dc0d3b7b5" providerId="ADAL" clId="{B2E1C014-3769-4FB8-A0C8-17CEA8102BB6}" dt="2024-01-05T16:22:49.782" v="67" actId="478"/>
          <ac:grpSpMkLst>
            <pc:docMk/>
            <pc:sldMk cId="1016336558" sldId="334"/>
            <ac:grpSpMk id="16" creationId="{A91728C7-0A53-49DC-D4E9-D6B78644F661}"/>
          </ac:grpSpMkLst>
        </pc:grpChg>
        <pc:picChg chg="mod">
          <ac:chgData name="Enrique Schonberg" userId="187a1298-abd9-4acb-8d5d-c59dc0d3b7b5" providerId="ADAL" clId="{B2E1C014-3769-4FB8-A0C8-17CEA8102BB6}" dt="2024-01-05T16:22:50.047" v="68"/>
          <ac:picMkLst>
            <pc:docMk/>
            <pc:sldMk cId="1016336558" sldId="334"/>
            <ac:picMk id="8" creationId="{5B77C36C-05EC-522F-C9C9-7517F02CBD25}"/>
          </ac:picMkLst>
        </pc:picChg>
      </pc:sldChg>
    </pc:docChg>
  </pc:docChgLst>
  <pc:docChgLst>
    <pc:chgData name="Enrique Schonberg" userId="S::enrique.schonberg_bsm.upf.edu#ext#@esostockstadt.onmicrosoft.com::22763801-727d-487b-b043-613a249998d1" providerId="AD" clId="Web-{AD3FAF4C-105E-421A-806A-291495033837}"/>
    <pc:docChg chg="addSld sldOrd">
      <pc:chgData name="Enrique Schonberg" userId="S::enrique.schonberg_bsm.upf.edu#ext#@esostockstadt.onmicrosoft.com::22763801-727d-487b-b043-613a249998d1" providerId="AD" clId="Web-{AD3FAF4C-105E-421A-806A-291495033837}" dt="2024-01-04T08:56:46.072" v="4"/>
      <pc:docMkLst>
        <pc:docMk/>
      </pc:docMkLst>
      <pc:sldChg chg="ord">
        <pc:chgData name="Enrique Schonberg" userId="S::enrique.schonberg_bsm.upf.edu#ext#@esostockstadt.onmicrosoft.com::22763801-727d-487b-b043-613a249998d1" providerId="AD" clId="Web-{AD3FAF4C-105E-421A-806A-291495033837}" dt="2024-01-04T08:56:39.603" v="3"/>
        <pc:sldMkLst>
          <pc:docMk/>
          <pc:sldMk cId="860601967" sldId="333"/>
        </pc:sldMkLst>
      </pc:sldChg>
      <pc:sldChg chg="ord">
        <pc:chgData name="Enrique Schonberg" userId="S::enrique.schonberg_bsm.upf.edu#ext#@esostockstadt.onmicrosoft.com::22763801-727d-487b-b043-613a249998d1" providerId="AD" clId="Web-{AD3FAF4C-105E-421A-806A-291495033837}" dt="2024-01-04T08:56:46.072" v="4"/>
        <pc:sldMkLst>
          <pc:docMk/>
          <pc:sldMk cId="0" sldId="335"/>
        </pc:sldMkLst>
      </pc:sldChg>
      <pc:sldChg chg="add">
        <pc:chgData name="Enrique Schonberg" userId="S::enrique.schonberg_bsm.upf.edu#ext#@esostockstadt.onmicrosoft.com::22763801-727d-487b-b043-613a249998d1" providerId="AD" clId="Web-{AD3FAF4C-105E-421A-806A-291495033837}" dt="2024-01-04T08:56:24.618" v="0"/>
        <pc:sldMkLst>
          <pc:docMk/>
          <pc:sldMk cId="1267471596" sldId="336"/>
        </pc:sldMkLst>
      </pc:sldChg>
      <pc:sldChg chg="add">
        <pc:chgData name="Enrique Schonberg" userId="S::enrique.schonberg_bsm.upf.edu#ext#@esostockstadt.onmicrosoft.com::22763801-727d-487b-b043-613a249998d1" providerId="AD" clId="Web-{AD3FAF4C-105E-421A-806A-291495033837}" dt="2024-01-04T08:56:25.134" v="1"/>
        <pc:sldMkLst>
          <pc:docMk/>
          <pc:sldMk cId="3714781198" sldId="33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FB9FDF-165F-446A-9642-169728918544}" type="datetimeFigureOut">
              <a:rPr lang="es-CO" smtClean="0"/>
              <a:t>5/01/2024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4C2527-18E4-4534-AFF9-1F45B87E693D}" type="slidenum">
              <a:rPr lang="es-CO" smtClean="0"/>
              <a:t>‹Nº›</a:t>
            </a:fld>
            <a:endParaRPr lang="es-CO"/>
          </a:p>
        </p:txBody>
      </p:sp>
    </p:spTree>
    <p:extLst>
      <p:ext uri="{BB962C8B-B14F-4D97-AF65-F5344CB8AC3E}">
        <p14:creationId xmlns:p14="http://schemas.microsoft.com/office/powerpoint/2010/main" val="1759462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NL"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8600" y="1143000"/>
            <a:ext cx="3860800" cy="2171700"/>
          </a:xfrm>
        </p:spPr>
      </p:sp>
      <p:sp>
        <p:nvSpPr>
          <p:cNvPr id="3" name="Notes Placeholder 2"/>
          <p:cNvSpPr>
            <a:spLocks noGrp="1"/>
          </p:cNvSpPr>
          <p:nvPr>
            <p:ph type="body" idx="1"/>
          </p:nvPr>
        </p:nvSpPr>
        <p:spPr>
          <a:xfrm>
            <a:off x="685800" y="3314700"/>
            <a:ext cx="5791200" cy="4953000"/>
          </a:xfrm>
        </p:spPr>
        <p:txBody>
          <a:bodyPr/>
          <a:lstStyle/>
          <a:p>
            <a:endParaRPr lang="en-US" sz="1400">
              <a:latin typeface="+mj-lt"/>
            </a:endParaRPr>
          </a:p>
        </p:txBody>
      </p:sp>
      <p:sp>
        <p:nvSpPr>
          <p:cNvPr id="4" name="Slide Number Placeholder 3"/>
          <p:cNvSpPr>
            <a:spLocks noGrp="1"/>
          </p:cNvSpPr>
          <p:nvPr>
            <p:ph type="sldNum" sz="quarter" idx="5"/>
          </p:nvPr>
        </p:nvSpPr>
        <p:spPr/>
        <p:txBody>
          <a:bodyPr/>
          <a:lstStyle/>
          <a:p>
            <a:fld id="{23EE9AF8-8E85-4D2A-8535-9321CD6307B1}" type="slidenum">
              <a:rPr lang="en-US" smtClean="0"/>
              <a:t>4</a:t>
            </a:fld>
            <a:endParaRPr lang="en-US"/>
          </a:p>
        </p:txBody>
      </p:sp>
    </p:spTree>
    <p:extLst>
      <p:ext uri="{BB962C8B-B14F-4D97-AF65-F5344CB8AC3E}">
        <p14:creationId xmlns:p14="http://schemas.microsoft.com/office/powerpoint/2010/main" val="3336664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sources:</a:t>
            </a:r>
          </a:p>
          <a:p>
            <a:endParaRPr lang="en-US"/>
          </a:p>
          <a:p>
            <a:endParaRPr lang="en-US"/>
          </a:p>
        </p:txBody>
      </p:sp>
      <p:sp>
        <p:nvSpPr>
          <p:cNvPr id="4" name="Slide Number Placeholder 3"/>
          <p:cNvSpPr>
            <a:spLocks noGrp="1"/>
          </p:cNvSpPr>
          <p:nvPr>
            <p:ph type="sldNum" sz="quarter" idx="5"/>
          </p:nvPr>
        </p:nvSpPr>
        <p:spPr/>
        <p:txBody>
          <a:bodyPr/>
          <a:lstStyle/>
          <a:p>
            <a:fld id="{6FEDE2E5-D2BD-43CB-8D48-DFFE374A9762}" type="slidenum">
              <a:rPr lang="en-US" smtClean="0"/>
              <a:t>5</a:t>
            </a:fld>
            <a:endParaRPr lang="en-US"/>
          </a:p>
        </p:txBody>
      </p:sp>
    </p:spTree>
    <p:extLst>
      <p:ext uri="{BB962C8B-B14F-4D97-AF65-F5344CB8AC3E}">
        <p14:creationId xmlns:p14="http://schemas.microsoft.com/office/powerpoint/2010/main" val="518807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NL"/>
              <a:t>This course is a skill-training part of Conscious Business Education, co-funded by the Erasmus+ Programme of the European Union. This Programme contains 21 courses, founded on the believe that businesses can be drivers of good, if they design, organize, and create their business consciously. Therefore, it is of paramount importance to educate current and future business leaders regarding how to manage more consciously so that potential damage is eliminated or minimized, and to increase benefits to society and the planet. In order to address this challenge, they have created and teach an innovative business syllabus which includes Conscious Business Practices for bachelor-, graduate- &amp; executive-level education. Based upon the Syllabus, Conscious Business Education trains current business teachers on how to incorporate the Syllabus into their business education courses and/ or programs.</a:t>
            </a:r>
            <a:endParaRPr/>
          </a:p>
        </p:txBody>
      </p:sp>
      <p:sp>
        <p:nvSpPr>
          <p:cNvPr id="208" name="Google Shape;20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7</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CD732-7916-4FBA-987E-3CF1D450FA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D724A7EC-6F49-4DD8-9118-E60C06B809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BF95540C-795D-4F09-A24C-53353711BC88}"/>
              </a:ext>
            </a:extLst>
          </p:cNvPr>
          <p:cNvSpPr>
            <a:spLocks noGrp="1"/>
          </p:cNvSpPr>
          <p:nvPr>
            <p:ph type="dt" sz="half" idx="10"/>
          </p:nvPr>
        </p:nvSpPr>
        <p:spPr/>
        <p:txBody>
          <a:bodyPr/>
          <a:lstStyle/>
          <a:p>
            <a:fld id="{BB784946-65D8-4D58-BD27-11325C08D4BA}" type="datetimeFigureOut">
              <a:rPr lang="nl-NL" smtClean="0"/>
              <a:t>5-1-2024</a:t>
            </a:fld>
            <a:endParaRPr lang="nl-NL"/>
          </a:p>
        </p:txBody>
      </p:sp>
      <p:sp>
        <p:nvSpPr>
          <p:cNvPr id="5" name="Footer Placeholder 4">
            <a:extLst>
              <a:ext uri="{FF2B5EF4-FFF2-40B4-BE49-F238E27FC236}">
                <a16:creationId xmlns:a16="http://schemas.microsoft.com/office/drawing/2014/main" id="{214512CA-D5EE-4F8D-A6D1-38A28E84D4DB}"/>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D75E36D-D065-4DE8-8EAD-DCC12E259A5E}"/>
              </a:ext>
            </a:extLst>
          </p:cNvPr>
          <p:cNvSpPr>
            <a:spLocks noGrp="1"/>
          </p:cNvSpPr>
          <p:nvPr>
            <p:ph type="sldNum" sz="quarter" idx="12"/>
          </p:nvPr>
        </p:nvSpPr>
        <p:spPr/>
        <p:txBody>
          <a:bodyPr/>
          <a:lstStyle/>
          <a:p>
            <a:fld id="{BC1DBF59-FCF1-4C99-ADD5-833B8FF11D94}" type="slidenum">
              <a:rPr lang="nl-NL" smtClean="0"/>
              <a:t>‹Nº›</a:t>
            </a:fld>
            <a:endParaRPr lang="nl-NL"/>
          </a:p>
        </p:txBody>
      </p:sp>
    </p:spTree>
    <p:extLst>
      <p:ext uri="{BB962C8B-B14F-4D97-AF65-F5344CB8AC3E}">
        <p14:creationId xmlns:p14="http://schemas.microsoft.com/office/powerpoint/2010/main" val="2558095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4A7A9-65E1-43E2-92D2-EB3AFE02A635}"/>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19D11ADC-840F-46A6-9AE9-65BC3125F0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3513F40D-F425-4792-BF3C-5491A2996795}"/>
              </a:ext>
            </a:extLst>
          </p:cNvPr>
          <p:cNvSpPr>
            <a:spLocks noGrp="1"/>
          </p:cNvSpPr>
          <p:nvPr>
            <p:ph type="dt" sz="half" idx="10"/>
          </p:nvPr>
        </p:nvSpPr>
        <p:spPr/>
        <p:txBody>
          <a:bodyPr/>
          <a:lstStyle/>
          <a:p>
            <a:fld id="{BB784946-65D8-4D58-BD27-11325C08D4BA}" type="datetimeFigureOut">
              <a:rPr lang="nl-NL" smtClean="0"/>
              <a:t>5-1-2024</a:t>
            </a:fld>
            <a:endParaRPr lang="nl-NL"/>
          </a:p>
        </p:txBody>
      </p:sp>
      <p:sp>
        <p:nvSpPr>
          <p:cNvPr id="5" name="Footer Placeholder 4">
            <a:extLst>
              <a:ext uri="{FF2B5EF4-FFF2-40B4-BE49-F238E27FC236}">
                <a16:creationId xmlns:a16="http://schemas.microsoft.com/office/drawing/2014/main" id="{F0963073-5E5E-4DCA-BBE8-7A45D19DAC16}"/>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94DAF72-587D-47C6-B6CF-A7AEB6731EA3}"/>
              </a:ext>
            </a:extLst>
          </p:cNvPr>
          <p:cNvSpPr>
            <a:spLocks noGrp="1"/>
          </p:cNvSpPr>
          <p:nvPr>
            <p:ph type="sldNum" sz="quarter" idx="12"/>
          </p:nvPr>
        </p:nvSpPr>
        <p:spPr/>
        <p:txBody>
          <a:bodyPr/>
          <a:lstStyle/>
          <a:p>
            <a:fld id="{BC1DBF59-FCF1-4C99-ADD5-833B8FF11D94}" type="slidenum">
              <a:rPr lang="nl-NL" smtClean="0"/>
              <a:t>‹Nº›</a:t>
            </a:fld>
            <a:endParaRPr lang="nl-NL"/>
          </a:p>
        </p:txBody>
      </p:sp>
      <p:pic>
        <p:nvPicPr>
          <p:cNvPr id="8" name="Picture 7">
            <a:extLst>
              <a:ext uri="{FF2B5EF4-FFF2-40B4-BE49-F238E27FC236}">
                <a16:creationId xmlns:a16="http://schemas.microsoft.com/office/drawing/2014/main" id="{C98DA087-EACC-4163-89C6-5FEAD7C01DD9}"/>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1593599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D351A-DFCC-49DB-8C7E-5311EBBC59DF}"/>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B522E166-EA33-4370-BE7B-7C9DC88B574D}"/>
              </a:ext>
            </a:extLst>
          </p:cNvPr>
          <p:cNvSpPr>
            <a:spLocks noGrp="1"/>
          </p:cNvSpPr>
          <p:nvPr>
            <p:ph type="dt" sz="half" idx="10"/>
          </p:nvPr>
        </p:nvSpPr>
        <p:spPr/>
        <p:txBody>
          <a:bodyPr/>
          <a:lstStyle/>
          <a:p>
            <a:fld id="{BB784946-65D8-4D58-BD27-11325C08D4BA}" type="datetimeFigureOut">
              <a:rPr lang="nl-NL" smtClean="0"/>
              <a:t>5-1-2024</a:t>
            </a:fld>
            <a:endParaRPr lang="nl-NL"/>
          </a:p>
        </p:txBody>
      </p:sp>
      <p:sp>
        <p:nvSpPr>
          <p:cNvPr id="4" name="Footer Placeholder 3">
            <a:extLst>
              <a:ext uri="{FF2B5EF4-FFF2-40B4-BE49-F238E27FC236}">
                <a16:creationId xmlns:a16="http://schemas.microsoft.com/office/drawing/2014/main" id="{B470E268-F5D1-4BFA-89C7-BC817613164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5C7F7E90-ADD4-4523-A589-5D0544DD1982}"/>
              </a:ext>
            </a:extLst>
          </p:cNvPr>
          <p:cNvSpPr>
            <a:spLocks noGrp="1"/>
          </p:cNvSpPr>
          <p:nvPr>
            <p:ph type="sldNum" sz="quarter" idx="12"/>
          </p:nvPr>
        </p:nvSpPr>
        <p:spPr/>
        <p:txBody>
          <a:bodyPr/>
          <a:lstStyle/>
          <a:p>
            <a:fld id="{BC1DBF59-FCF1-4C99-ADD5-833B8FF11D94}" type="slidenum">
              <a:rPr lang="nl-NL" smtClean="0"/>
              <a:t>‹Nº›</a:t>
            </a:fld>
            <a:endParaRPr lang="nl-NL"/>
          </a:p>
        </p:txBody>
      </p:sp>
      <p:pic>
        <p:nvPicPr>
          <p:cNvPr id="7" name="Picture 6">
            <a:extLst>
              <a:ext uri="{FF2B5EF4-FFF2-40B4-BE49-F238E27FC236}">
                <a16:creationId xmlns:a16="http://schemas.microsoft.com/office/drawing/2014/main" id="{AB2AB332-8B7E-46A9-81BE-A7C8A64D91F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71081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15836-3C30-46B3-AC32-32184EFACE94}"/>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0C2CE826-A37F-4AC1-9BE1-1F6175533032}"/>
              </a:ext>
            </a:extLst>
          </p:cNvPr>
          <p:cNvSpPr>
            <a:spLocks noGrp="1"/>
          </p:cNvSpPr>
          <p:nvPr>
            <p:ph type="dt" sz="half" idx="10"/>
          </p:nvPr>
        </p:nvSpPr>
        <p:spPr/>
        <p:txBody>
          <a:bodyPr/>
          <a:lstStyle/>
          <a:p>
            <a:fld id="{BB784946-65D8-4D58-BD27-11325C08D4BA}" type="datetimeFigureOut">
              <a:rPr lang="nl-NL" smtClean="0"/>
              <a:t>5-1-2024</a:t>
            </a:fld>
            <a:endParaRPr lang="nl-NL"/>
          </a:p>
        </p:txBody>
      </p:sp>
      <p:sp>
        <p:nvSpPr>
          <p:cNvPr id="4" name="Footer Placeholder 3">
            <a:extLst>
              <a:ext uri="{FF2B5EF4-FFF2-40B4-BE49-F238E27FC236}">
                <a16:creationId xmlns:a16="http://schemas.microsoft.com/office/drawing/2014/main" id="{5D3B7CDC-D6D8-413E-B94F-44398EEF0F1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6FEA4A04-10DC-4A9E-9719-FA34C6AF2497}"/>
              </a:ext>
            </a:extLst>
          </p:cNvPr>
          <p:cNvSpPr>
            <a:spLocks noGrp="1"/>
          </p:cNvSpPr>
          <p:nvPr>
            <p:ph type="sldNum" sz="quarter" idx="12"/>
          </p:nvPr>
        </p:nvSpPr>
        <p:spPr/>
        <p:txBody>
          <a:bodyPr/>
          <a:lstStyle/>
          <a:p>
            <a:fld id="{BC1DBF59-FCF1-4C99-ADD5-833B8FF11D94}" type="slidenum">
              <a:rPr lang="nl-NL" smtClean="0"/>
              <a:t>‹Nº›</a:t>
            </a:fld>
            <a:endParaRPr lang="nl-NL"/>
          </a:p>
        </p:txBody>
      </p:sp>
      <p:pic>
        <p:nvPicPr>
          <p:cNvPr id="7" name="Picture 6">
            <a:extLst>
              <a:ext uri="{FF2B5EF4-FFF2-40B4-BE49-F238E27FC236}">
                <a16:creationId xmlns:a16="http://schemas.microsoft.com/office/drawing/2014/main" id="{C00C266C-CE31-45BF-A71A-1D8B66BDBBE0}"/>
              </a:ext>
            </a:extLst>
          </p:cNvPr>
          <p:cNvPicPr>
            <a:picLocks noChangeAspect="1"/>
          </p:cNvPicPr>
          <p:nvPr userDrawn="1"/>
        </p:nvPicPr>
        <p:blipFill>
          <a:blip r:embed="rId2"/>
          <a:stretch>
            <a:fillRect/>
          </a:stretch>
        </p:blipFill>
        <p:spPr>
          <a:xfrm>
            <a:off x="0" y="3178"/>
            <a:ext cx="12192000" cy="6851643"/>
          </a:xfrm>
          <a:prstGeom prst="rect">
            <a:avLst/>
          </a:prstGeom>
        </p:spPr>
      </p:pic>
    </p:spTree>
    <p:extLst>
      <p:ext uri="{BB962C8B-B14F-4D97-AF65-F5344CB8AC3E}">
        <p14:creationId xmlns:p14="http://schemas.microsoft.com/office/powerpoint/2010/main" val="2459177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B0022-96ED-4DD2-84BC-BCBF6E37B927}"/>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3760D3B8-0BEB-4F42-B662-3A8AD3E80B3E}"/>
              </a:ext>
            </a:extLst>
          </p:cNvPr>
          <p:cNvSpPr>
            <a:spLocks noGrp="1"/>
          </p:cNvSpPr>
          <p:nvPr>
            <p:ph type="dt" sz="half" idx="10"/>
          </p:nvPr>
        </p:nvSpPr>
        <p:spPr/>
        <p:txBody>
          <a:bodyPr/>
          <a:lstStyle/>
          <a:p>
            <a:fld id="{BB784946-65D8-4D58-BD27-11325C08D4BA}" type="datetimeFigureOut">
              <a:rPr lang="nl-NL" smtClean="0"/>
              <a:t>5-1-2024</a:t>
            </a:fld>
            <a:endParaRPr lang="nl-NL"/>
          </a:p>
        </p:txBody>
      </p:sp>
      <p:sp>
        <p:nvSpPr>
          <p:cNvPr id="4" name="Footer Placeholder 3">
            <a:extLst>
              <a:ext uri="{FF2B5EF4-FFF2-40B4-BE49-F238E27FC236}">
                <a16:creationId xmlns:a16="http://schemas.microsoft.com/office/drawing/2014/main" id="{6400C17B-CE54-4038-854C-2C3DBD81F638}"/>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714E0C8E-42AE-4EC8-A793-158E33187127}"/>
              </a:ext>
            </a:extLst>
          </p:cNvPr>
          <p:cNvSpPr>
            <a:spLocks noGrp="1"/>
          </p:cNvSpPr>
          <p:nvPr>
            <p:ph type="sldNum" sz="quarter" idx="12"/>
          </p:nvPr>
        </p:nvSpPr>
        <p:spPr/>
        <p:txBody>
          <a:bodyPr/>
          <a:lstStyle/>
          <a:p>
            <a:fld id="{BC1DBF59-FCF1-4C99-ADD5-833B8FF11D94}" type="slidenum">
              <a:rPr lang="nl-NL" smtClean="0"/>
              <a:t>‹Nº›</a:t>
            </a:fld>
            <a:endParaRPr lang="nl-NL"/>
          </a:p>
        </p:txBody>
      </p:sp>
      <p:pic>
        <p:nvPicPr>
          <p:cNvPr id="7" name="Picture 6">
            <a:extLst>
              <a:ext uri="{FF2B5EF4-FFF2-40B4-BE49-F238E27FC236}">
                <a16:creationId xmlns:a16="http://schemas.microsoft.com/office/drawing/2014/main" id="{BC1B9812-D52B-4AD2-9512-B0199C01986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54159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03862-AD3E-48D0-9AC7-DA607304EFEF}"/>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70728E66-DB1E-4D57-B0F1-41F2B8775F58}"/>
              </a:ext>
            </a:extLst>
          </p:cNvPr>
          <p:cNvSpPr>
            <a:spLocks noGrp="1"/>
          </p:cNvSpPr>
          <p:nvPr>
            <p:ph type="dt" sz="half" idx="10"/>
          </p:nvPr>
        </p:nvSpPr>
        <p:spPr/>
        <p:txBody>
          <a:bodyPr/>
          <a:lstStyle/>
          <a:p>
            <a:fld id="{BB784946-65D8-4D58-BD27-11325C08D4BA}" type="datetimeFigureOut">
              <a:rPr lang="nl-NL" smtClean="0"/>
              <a:t>5-1-2024</a:t>
            </a:fld>
            <a:endParaRPr lang="nl-NL"/>
          </a:p>
        </p:txBody>
      </p:sp>
      <p:sp>
        <p:nvSpPr>
          <p:cNvPr id="4" name="Footer Placeholder 3">
            <a:extLst>
              <a:ext uri="{FF2B5EF4-FFF2-40B4-BE49-F238E27FC236}">
                <a16:creationId xmlns:a16="http://schemas.microsoft.com/office/drawing/2014/main" id="{ACC0A6FA-E5E4-41F8-B748-DB3A55D7BB83}"/>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1DB4BDAE-3E11-48DB-AF9D-E1644B91395B}"/>
              </a:ext>
            </a:extLst>
          </p:cNvPr>
          <p:cNvSpPr>
            <a:spLocks noGrp="1"/>
          </p:cNvSpPr>
          <p:nvPr>
            <p:ph type="sldNum" sz="quarter" idx="12"/>
          </p:nvPr>
        </p:nvSpPr>
        <p:spPr/>
        <p:txBody>
          <a:bodyPr/>
          <a:lstStyle/>
          <a:p>
            <a:fld id="{BC1DBF59-FCF1-4C99-ADD5-833B8FF11D94}" type="slidenum">
              <a:rPr lang="nl-NL" smtClean="0"/>
              <a:t>‹Nº›</a:t>
            </a:fld>
            <a:endParaRPr lang="nl-NL"/>
          </a:p>
        </p:txBody>
      </p:sp>
      <p:pic>
        <p:nvPicPr>
          <p:cNvPr id="7" name="Picture 6">
            <a:extLst>
              <a:ext uri="{FF2B5EF4-FFF2-40B4-BE49-F238E27FC236}">
                <a16:creationId xmlns:a16="http://schemas.microsoft.com/office/drawing/2014/main" id="{03CA4BF6-C2DA-49E5-A4E9-D9F00CC2A917}"/>
              </a:ext>
            </a:extLst>
          </p:cNvPr>
          <p:cNvPicPr>
            <a:picLocks noChangeAspect="1"/>
          </p:cNvPicPr>
          <p:nvPr userDrawn="1"/>
        </p:nvPicPr>
        <p:blipFill>
          <a:blip r:embed="rId2"/>
          <a:stretch>
            <a:fillRect/>
          </a:stretch>
        </p:blipFill>
        <p:spPr>
          <a:xfrm>
            <a:off x="6444" y="0"/>
            <a:ext cx="12179111" cy="6858000"/>
          </a:xfrm>
          <a:prstGeom prst="rect">
            <a:avLst/>
          </a:prstGeom>
        </p:spPr>
      </p:pic>
    </p:spTree>
    <p:extLst>
      <p:ext uri="{BB962C8B-B14F-4D97-AF65-F5344CB8AC3E}">
        <p14:creationId xmlns:p14="http://schemas.microsoft.com/office/powerpoint/2010/main" val="2714275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BDDF-99F3-45C0-ADAD-2F93B3C11758}"/>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1A28F1CD-98AD-4BF8-920F-C5C2A4F00D64}"/>
              </a:ext>
            </a:extLst>
          </p:cNvPr>
          <p:cNvSpPr>
            <a:spLocks noGrp="1"/>
          </p:cNvSpPr>
          <p:nvPr>
            <p:ph type="dt" sz="half" idx="10"/>
          </p:nvPr>
        </p:nvSpPr>
        <p:spPr/>
        <p:txBody>
          <a:bodyPr/>
          <a:lstStyle/>
          <a:p>
            <a:fld id="{BB784946-65D8-4D58-BD27-11325C08D4BA}" type="datetimeFigureOut">
              <a:rPr lang="nl-NL" smtClean="0"/>
              <a:t>5-1-2024</a:t>
            </a:fld>
            <a:endParaRPr lang="nl-NL"/>
          </a:p>
        </p:txBody>
      </p:sp>
      <p:sp>
        <p:nvSpPr>
          <p:cNvPr id="4" name="Footer Placeholder 3">
            <a:extLst>
              <a:ext uri="{FF2B5EF4-FFF2-40B4-BE49-F238E27FC236}">
                <a16:creationId xmlns:a16="http://schemas.microsoft.com/office/drawing/2014/main" id="{FEB0BF26-D02A-4548-9CD7-198C0D40FB4B}"/>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81A15383-4F80-4697-BC7F-C00BB562A382}"/>
              </a:ext>
            </a:extLst>
          </p:cNvPr>
          <p:cNvSpPr>
            <a:spLocks noGrp="1"/>
          </p:cNvSpPr>
          <p:nvPr>
            <p:ph type="sldNum" sz="quarter" idx="12"/>
          </p:nvPr>
        </p:nvSpPr>
        <p:spPr/>
        <p:txBody>
          <a:bodyPr/>
          <a:lstStyle/>
          <a:p>
            <a:fld id="{BC1DBF59-FCF1-4C99-ADD5-833B8FF11D94}" type="slidenum">
              <a:rPr lang="nl-NL" smtClean="0"/>
              <a:t>‹Nº›</a:t>
            </a:fld>
            <a:endParaRPr lang="nl-NL"/>
          </a:p>
        </p:txBody>
      </p:sp>
      <p:pic>
        <p:nvPicPr>
          <p:cNvPr id="7" name="Picture 6">
            <a:extLst>
              <a:ext uri="{FF2B5EF4-FFF2-40B4-BE49-F238E27FC236}">
                <a16:creationId xmlns:a16="http://schemas.microsoft.com/office/drawing/2014/main" id="{81926F24-ECF7-4589-AD26-DA46DEC83C22}"/>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31914396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55A18D-0649-4F87-B2F8-124A6316DFC5}" type="datetimeFigureOut">
              <a:rPr lang="nl-NL" smtClean="0"/>
              <a:t>5-1-2024</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580B2741-CA3E-4D07-B942-2D20B5449194}" type="slidenum">
              <a:rPr lang="nl-NL" smtClean="0"/>
              <a:t>‹Nº›</a:t>
            </a:fld>
            <a:endParaRPr lang="nl-NL"/>
          </a:p>
        </p:txBody>
      </p:sp>
    </p:spTree>
    <p:extLst>
      <p:ext uri="{BB962C8B-B14F-4D97-AF65-F5344CB8AC3E}">
        <p14:creationId xmlns:p14="http://schemas.microsoft.com/office/powerpoint/2010/main" val="592555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18" name="Google Shape;18;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‹Nº›</a:t>
            </a:fld>
            <a:endParaRPr/>
          </a:p>
        </p:txBody>
      </p:sp>
    </p:spTree>
    <p:extLst>
      <p:ext uri="{BB962C8B-B14F-4D97-AF65-F5344CB8AC3E}">
        <p14:creationId xmlns:p14="http://schemas.microsoft.com/office/powerpoint/2010/main" val="2383657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4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‹Nº›</a:t>
            </a:fld>
            <a:endParaRPr/>
          </a:p>
        </p:txBody>
      </p:sp>
      <p:pic>
        <p:nvPicPr>
          <p:cNvPr id="29" name="Google Shape;29;p48"/>
          <p:cNvPicPr preferRelativeResize="0"/>
          <p:nvPr/>
        </p:nvPicPr>
        <p:blipFill rotWithShape="1">
          <a:blip r:embed="rId2">
            <a:alphaModFix/>
          </a:blip>
          <a:srcRect/>
          <a:stretch/>
        </p:blipFill>
        <p:spPr>
          <a:xfrm>
            <a:off x="0" y="1588"/>
            <a:ext cx="12192000" cy="6854823"/>
          </a:xfrm>
          <a:prstGeom prst="rect">
            <a:avLst/>
          </a:prstGeom>
          <a:noFill/>
          <a:ln>
            <a:noFill/>
          </a:ln>
        </p:spPr>
      </p:pic>
    </p:spTree>
    <p:extLst>
      <p:ext uri="{BB962C8B-B14F-4D97-AF65-F5344CB8AC3E}">
        <p14:creationId xmlns:p14="http://schemas.microsoft.com/office/powerpoint/2010/main" val="1908860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0"/>
        <p:cNvGrpSpPr/>
        <p:nvPr/>
      </p:nvGrpSpPr>
      <p:grpSpPr>
        <a:xfrm>
          <a:off x="0" y="0"/>
          <a:ext cx="0" cy="0"/>
          <a:chOff x="0" y="0"/>
          <a:chExt cx="0" cy="0"/>
        </a:xfrm>
      </p:grpSpPr>
      <p:sp>
        <p:nvSpPr>
          <p:cNvPr id="31" name="Google Shape;31;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4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3" name="Google Shape;33;p4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 name="Google Shape;34;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‹Nº›</a:t>
            </a:fld>
            <a:endParaRPr/>
          </a:p>
        </p:txBody>
      </p:sp>
      <p:pic>
        <p:nvPicPr>
          <p:cNvPr id="37" name="Google Shape;37;p49"/>
          <p:cNvPicPr preferRelativeResize="0"/>
          <p:nvPr/>
        </p:nvPicPr>
        <p:blipFill rotWithShape="1">
          <a:blip r:embed="rId2">
            <a:alphaModFix/>
          </a:blip>
          <a:srcRect/>
          <a:stretch/>
        </p:blipFill>
        <p:spPr>
          <a:xfrm>
            <a:off x="0" y="3628"/>
            <a:ext cx="12192000" cy="6850743"/>
          </a:xfrm>
          <a:prstGeom prst="rect">
            <a:avLst/>
          </a:prstGeom>
          <a:noFill/>
          <a:ln>
            <a:noFill/>
          </a:ln>
        </p:spPr>
      </p:pic>
    </p:spTree>
    <p:extLst>
      <p:ext uri="{BB962C8B-B14F-4D97-AF65-F5344CB8AC3E}">
        <p14:creationId xmlns:p14="http://schemas.microsoft.com/office/powerpoint/2010/main" val="2679935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8E7B-06AB-4AF0-9EA7-DBC4671E8D7E}"/>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45FBBADF-AD01-4BA9-9060-D461816510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71D232DB-7768-49D3-B5CE-B2F0AEEC8919}"/>
              </a:ext>
            </a:extLst>
          </p:cNvPr>
          <p:cNvSpPr>
            <a:spLocks noGrp="1"/>
          </p:cNvSpPr>
          <p:nvPr>
            <p:ph type="dt" sz="half" idx="10"/>
          </p:nvPr>
        </p:nvSpPr>
        <p:spPr/>
        <p:txBody>
          <a:bodyPr/>
          <a:lstStyle/>
          <a:p>
            <a:fld id="{BB784946-65D8-4D58-BD27-11325C08D4BA}" type="datetimeFigureOut">
              <a:rPr lang="nl-NL" smtClean="0"/>
              <a:t>5-1-2024</a:t>
            </a:fld>
            <a:endParaRPr lang="nl-NL"/>
          </a:p>
        </p:txBody>
      </p:sp>
      <p:sp>
        <p:nvSpPr>
          <p:cNvPr id="5" name="Footer Placeholder 4">
            <a:extLst>
              <a:ext uri="{FF2B5EF4-FFF2-40B4-BE49-F238E27FC236}">
                <a16:creationId xmlns:a16="http://schemas.microsoft.com/office/drawing/2014/main" id="{BDE9F1FA-1ADF-4454-BBC1-13B43F5C6000}"/>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1D96240F-DE27-4418-BEFF-89EF791E03BC}"/>
              </a:ext>
            </a:extLst>
          </p:cNvPr>
          <p:cNvSpPr>
            <a:spLocks noGrp="1"/>
          </p:cNvSpPr>
          <p:nvPr>
            <p:ph type="sldNum" sz="quarter" idx="12"/>
          </p:nvPr>
        </p:nvSpPr>
        <p:spPr/>
        <p:txBody>
          <a:bodyPr/>
          <a:lstStyle/>
          <a:p>
            <a:fld id="{BC1DBF59-FCF1-4C99-ADD5-833B8FF11D94}" type="slidenum">
              <a:rPr lang="nl-NL" smtClean="0"/>
              <a:t>‹Nº›</a:t>
            </a:fld>
            <a:endParaRPr lang="nl-NL"/>
          </a:p>
        </p:txBody>
      </p:sp>
      <p:pic>
        <p:nvPicPr>
          <p:cNvPr id="8" name="Picture 7">
            <a:extLst>
              <a:ext uri="{FF2B5EF4-FFF2-40B4-BE49-F238E27FC236}">
                <a16:creationId xmlns:a16="http://schemas.microsoft.com/office/drawing/2014/main" id="{2F8CAF6C-04C3-44E7-9456-E2850E950AAC}"/>
              </a:ext>
            </a:extLst>
          </p:cNvPr>
          <p:cNvPicPr>
            <a:picLocks noChangeAspect="1"/>
          </p:cNvPicPr>
          <p:nvPr userDrawn="1"/>
        </p:nvPicPr>
        <p:blipFill>
          <a:blip r:embed="rId2"/>
          <a:stretch>
            <a:fillRect/>
          </a:stretch>
        </p:blipFill>
        <p:spPr>
          <a:xfrm>
            <a:off x="0" y="7257"/>
            <a:ext cx="12192000" cy="6843486"/>
          </a:xfrm>
          <a:prstGeom prst="rect">
            <a:avLst/>
          </a:prstGeom>
        </p:spPr>
      </p:pic>
    </p:spTree>
    <p:extLst>
      <p:ext uri="{BB962C8B-B14F-4D97-AF65-F5344CB8AC3E}">
        <p14:creationId xmlns:p14="http://schemas.microsoft.com/office/powerpoint/2010/main" val="20865535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38"/>
        <p:cNvGrpSpPr/>
        <p:nvPr/>
      </p:nvGrpSpPr>
      <p:grpSpPr>
        <a:xfrm>
          <a:off x="0" y="0"/>
          <a:ext cx="0" cy="0"/>
          <a:chOff x="0" y="0"/>
          <a:chExt cx="0" cy="0"/>
        </a:xfrm>
      </p:grpSpPr>
      <p:sp>
        <p:nvSpPr>
          <p:cNvPr id="39" name="Google Shape;39;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‹Nº›</a:t>
            </a:fld>
            <a:endParaRPr/>
          </a:p>
        </p:txBody>
      </p:sp>
      <p:pic>
        <p:nvPicPr>
          <p:cNvPr id="43" name="Google Shape;43;p50"/>
          <p:cNvPicPr preferRelativeResize="0"/>
          <p:nvPr/>
        </p:nvPicPr>
        <p:blipFill rotWithShape="1">
          <a:blip r:embed="rId2">
            <a:alphaModFix/>
          </a:blip>
          <a:srcRect/>
          <a:stretch/>
        </p:blipFill>
        <p:spPr>
          <a:xfrm>
            <a:off x="0" y="3628"/>
            <a:ext cx="12192000" cy="6850743"/>
          </a:xfrm>
          <a:prstGeom prst="rect">
            <a:avLst/>
          </a:prstGeom>
          <a:noFill/>
          <a:ln>
            <a:noFill/>
          </a:ln>
        </p:spPr>
      </p:pic>
    </p:spTree>
    <p:extLst>
      <p:ext uri="{BB962C8B-B14F-4D97-AF65-F5344CB8AC3E}">
        <p14:creationId xmlns:p14="http://schemas.microsoft.com/office/powerpoint/2010/main" val="2380382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4"/>
        <p:cNvGrpSpPr/>
        <p:nvPr/>
      </p:nvGrpSpPr>
      <p:grpSpPr>
        <a:xfrm>
          <a:off x="0" y="0"/>
          <a:ext cx="0" cy="0"/>
          <a:chOff x="0" y="0"/>
          <a:chExt cx="0" cy="0"/>
        </a:xfrm>
      </p:grpSpPr>
      <p:sp>
        <p:nvSpPr>
          <p:cNvPr id="45" name="Google Shape;45;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‹Nº›</a:t>
            </a:fld>
            <a:endParaRPr/>
          </a:p>
        </p:txBody>
      </p:sp>
      <p:pic>
        <p:nvPicPr>
          <p:cNvPr id="50" name="Google Shape;50;p51"/>
          <p:cNvPicPr preferRelativeResize="0"/>
          <p:nvPr/>
        </p:nvPicPr>
        <p:blipFill rotWithShape="1">
          <a:blip r:embed="rId2">
            <a:alphaModFix/>
          </a:blip>
          <a:srcRect/>
          <a:stretch/>
        </p:blipFill>
        <p:spPr>
          <a:xfrm>
            <a:off x="0" y="7257"/>
            <a:ext cx="12192000" cy="6843486"/>
          </a:xfrm>
          <a:prstGeom prst="rect">
            <a:avLst/>
          </a:prstGeom>
          <a:noFill/>
          <a:ln>
            <a:noFill/>
          </a:ln>
        </p:spPr>
      </p:pic>
    </p:spTree>
    <p:extLst>
      <p:ext uri="{BB962C8B-B14F-4D97-AF65-F5344CB8AC3E}">
        <p14:creationId xmlns:p14="http://schemas.microsoft.com/office/powerpoint/2010/main" val="2898160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1"/>
        <p:cNvGrpSpPr/>
        <p:nvPr/>
      </p:nvGrpSpPr>
      <p:grpSpPr>
        <a:xfrm>
          <a:off x="0" y="0"/>
          <a:ext cx="0" cy="0"/>
          <a:chOff x="0" y="0"/>
          <a:chExt cx="0" cy="0"/>
        </a:xfrm>
      </p:grpSpPr>
      <p:sp>
        <p:nvSpPr>
          <p:cNvPr id="52" name="Google Shape;52;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‹Nº›</a:t>
            </a:fld>
            <a:endParaRPr/>
          </a:p>
        </p:txBody>
      </p:sp>
      <p:pic>
        <p:nvPicPr>
          <p:cNvPr id="56" name="Google Shape;56;p52"/>
          <p:cNvPicPr preferRelativeResize="0"/>
          <p:nvPr/>
        </p:nvPicPr>
        <p:blipFill rotWithShape="1">
          <a:blip r:embed="rId2">
            <a:alphaModFix/>
          </a:blip>
          <a:srcRect/>
          <a:stretch/>
        </p:blipFill>
        <p:spPr>
          <a:xfrm>
            <a:off x="0" y="7257"/>
            <a:ext cx="12192000" cy="6843486"/>
          </a:xfrm>
          <a:prstGeom prst="rect">
            <a:avLst/>
          </a:prstGeom>
          <a:noFill/>
          <a:ln>
            <a:noFill/>
          </a:ln>
        </p:spPr>
      </p:pic>
      <p:pic>
        <p:nvPicPr>
          <p:cNvPr id="57" name="Google Shape;57;p52"/>
          <p:cNvPicPr preferRelativeResize="0"/>
          <p:nvPr/>
        </p:nvPicPr>
        <p:blipFill rotWithShape="1">
          <a:blip r:embed="rId3">
            <a:alphaModFix/>
          </a:blip>
          <a:srcRect/>
          <a:stretch/>
        </p:blipFill>
        <p:spPr>
          <a:xfrm>
            <a:off x="0" y="3628"/>
            <a:ext cx="12192000" cy="6850743"/>
          </a:xfrm>
          <a:prstGeom prst="rect">
            <a:avLst/>
          </a:prstGeom>
          <a:noFill/>
          <a:ln>
            <a:noFill/>
          </a:ln>
        </p:spPr>
      </p:pic>
    </p:spTree>
    <p:extLst>
      <p:ext uri="{BB962C8B-B14F-4D97-AF65-F5344CB8AC3E}">
        <p14:creationId xmlns:p14="http://schemas.microsoft.com/office/powerpoint/2010/main" val="38868314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8"/>
        <p:cNvGrpSpPr/>
        <p:nvPr/>
      </p:nvGrpSpPr>
      <p:grpSpPr>
        <a:xfrm>
          <a:off x="0" y="0"/>
          <a:ext cx="0" cy="0"/>
          <a:chOff x="0" y="0"/>
          <a:chExt cx="0" cy="0"/>
        </a:xfrm>
      </p:grpSpPr>
      <p:sp>
        <p:nvSpPr>
          <p:cNvPr id="59" name="Google Shape;59;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5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‹Nº›</a:t>
            </a:fld>
            <a:endParaRPr/>
          </a:p>
        </p:txBody>
      </p:sp>
      <p:pic>
        <p:nvPicPr>
          <p:cNvPr id="65" name="Google Shape;65;p53"/>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2202268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6"/>
        <p:cNvGrpSpPr/>
        <p:nvPr/>
      </p:nvGrpSpPr>
      <p:grpSpPr>
        <a:xfrm>
          <a:off x="0" y="0"/>
          <a:ext cx="0" cy="0"/>
          <a:chOff x="0" y="0"/>
          <a:chExt cx="0" cy="0"/>
        </a:xfrm>
      </p:grpSpPr>
      <p:sp>
        <p:nvSpPr>
          <p:cNvPr id="67" name="Google Shape;67;p5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5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9" name="Google Shape;69;p5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5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1" name="Google Shape;71;p5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‹Nº›</a:t>
            </a:fld>
            <a:endParaRPr/>
          </a:p>
        </p:txBody>
      </p:sp>
      <p:pic>
        <p:nvPicPr>
          <p:cNvPr id="75" name="Google Shape;75;p54"/>
          <p:cNvPicPr preferRelativeResize="0"/>
          <p:nvPr/>
        </p:nvPicPr>
        <p:blipFill rotWithShape="1">
          <a:blip r:embed="rId2">
            <a:alphaModFix/>
          </a:blip>
          <a:srcRect/>
          <a:stretch/>
        </p:blipFill>
        <p:spPr>
          <a:xfrm>
            <a:off x="0" y="3628"/>
            <a:ext cx="12192000" cy="6850743"/>
          </a:xfrm>
          <a:prstGeom prst="rect">
            <a:avLst/>
          </a:prstGeom>
          <a:noFill/>
          <a:ln>
            <a:noFill/>
          </a:ln>
        </p:spPr>
      </p:pic>
    </p:spTree>
    <p:extLst>
      <p:ext uri="{BB962C8B-B14F-4D97-AF65-F5344CB8AC3E}">
        <p14:creationId xmlns:p14="http://schemas.microsoft.com/office/powerpoint/2010/main" val="29541754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
        <p:nvSpPr>
          <p:cNvPr id="77" name="Google Shape;77;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‹Nº›</a:t>
            </a:fld>
            <a:endParaRPr/>
          </a:p>
        </p:txBody>
      </p:sp>
      <p:pic>
        <p:nvPicPr>
          <p:cNvPr id="80" name="Google Shape;80;p55"/>
          <p:cNvPicPr preferRelativeResize="0"/>
          <p:nvPr/>
        </p:nvPicPr>
        <p:blipFill rotWithShape="1">
          <a:blip r:embed="rId2">
            <a:alphaModFix/>
          </a:blip>
          <a:srcRect/>
          <a:stretch/>
        </p:blipFill>
        <p:spPr>
          <a:xfrm>
            <a:off x="6444" y="0"/>
            <a:ext cx="12179111" cy="6858000"/>
          </a:xfrm>
          <a:prstGeom prst="rect">
            <a:avLst/>
          </a:prstGeom>
          <a:noFill/>
          <a:ln>
            <a:noFill/>
          </a:ln>
        </p:spPr>
      </p:pic>
    </p:spTree>
    <p:extLst>
      <p:ext uri="{BB962C8B-B14F-4D97-AF65-F5344CB8AC3E}">
        <p14:creationId xmlns:p14="http://schemas.microsoft.com/office/powerpoint/2010/main" val="2580984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1"/>
        <p:cNvGrpSpPr/>
        <p:nvPr/>
      </p:nvGrpSpPr>
      <p:grpSpPr>
        <a:xfrm>
          <a:off x="0" y="0"/>
          <a:ext cx="0" cy="0"/>
          <a:chOff x="0" y="0"/>
          <a:chExt cx="0" cy="0"/>
        </a:xfrm>
      </p:grpSpPr>
      <p:sp>
        <p:nvSpPr>
          <p:cNvPr id="82" name="Google Shape;82;p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56"/>
          <p:cNvSpPr>
            <a:spLocks noGrp="1"/>
          </p:cNvSpPr>
          <p:nvPr>
            <p:ph type="pic" idx="2"/>
          </p:nvPr>
        </p:nvSpPr>
        <p:spPr>
          <a:xfrm>
            <a:off x="5183188" y="987425"/>
            <a:ext cx="6172200" cy="4873625"/>
          </a:xfrm>
          <a:prstGeom prst="rect">
            <a:avLst/>
          </a:prstGeom>
          <a:noFill/>
          <a:ln>
            <a:noFill/>
          </a:ln>
        </p:spPr>
      </p:sp>
      <p:sp>
        <p:nvSpPr>
          <p:cNvPr id="84" name="Google Shape;84;p5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‹Nº›</a:t>
            </a:fld>
            <a:endParaRPr/>
          </a:p>
        </p:txBody>
      </p:sp>
      <p:pic>
        <p:nvPicPr>
          <p:cNvPr id="88" name="Google Shape;88;p56"/>
          <p:cNvPicPr preferRelativeResize="0"/>
          <p:nvPr/>
        </p:nvPicPr>
        <p:blipFill rotWithShape="1">
          <a:blip r:embed="rId2">
            <a:alphaModFix/>
          </a:blip>
          <a:srcRect/>
          <a:stretch/>
        </p:blipFill>
        <p:spPr>
          <a:xfrm>
            <a:off x="0" y="10885"/>
            <a:ext cx="12192000" cy="6836229"/>
          </a:xfrm>
          <a:prstGeom prst="rect">
            <a:avLst/>
          </a:prstGeom>
          <a:noFill/>
          <a:ln>
            <a:noFill/>
          </a:ln>
        </p:spPr>
      </p:pic>
    </p:spTree>
    <p:extLst>
      <p:ext uri="{BB962C8B-B14F-4D97-AF65-F5344CB8AC3E}">
        <p14:creationId xmlns:p14="http://schemas.microsoft.com/office/powerpoint/2010/main" val="3345035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9"/>
        <p:cNvGrpSpPr/>
        <p:nvPr/>
      </p:nvGrpSpPr>
      <p:grpSpPr>
        <a:xfrm>
          <a:off x="0" y="0"/>
          <a:ext cx="0" cy="0"/>
          <a:chOff x="0" y="0"/>
          <a:chExt cx="0" cy="0"/>
        </a:xfrm>
      </p:grpSpPr>
      <p:sp>
        <p:nvSpPr>
          <p:cNvPr id="90" name="Google Shape;90;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5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‹Nº›</a:t>
            </a:fld>
            <a:endParaRPr/>
          </a:p>
        </p:txBody>
      </p:sp>
      <p:pic>
        <p:nvPicPr>
          <p:cNvPr id="95" name="Google Shape;95;p57"/>
          <p:cNvPicPr preferRelativeResize="0"/>
          <p:nvPr/>
        </p:nvPicPr>
        <p:blipFill rotWithShape="1">
          <a:blip r:embed="rId2">
            <a:alphaModFix/>
          </a:blip>
          <a:srcRect/>
          <a:stretch/>
        </p:blipFill>
        <p:spPr>
          <a:xfrm>
            <a:off x="0" y="3628"/>
            <a:ext cx="12192000" cy="6850743"/>
          </a:xfrm>
          <a:prstGeom prst="rect">
            <a:avLst/>
          </a:prstGeom>
          <a:noFill/>
          <a:ln>
            <a:noFill/>
          </a:ln>
        </p:spPr>
      </p:pic>
    </p:spTree>
    <p:extLst>
      <p:ext uri="{BB962C8B-B14F-4D97-AF65-F5344CB8AC3E}">
        <p14:creationId xmlns:p14="http://schemas.microsoft.com/office/powerpoint/2010/main" val="4256668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96"/>
        <p:cNvGrpSpPr/>
        <p:nvPr/>
      </p:nvGrpSpPr>
      <p:grpSpPr>
        <a:xfrm>
          <a:off x="0" y="0"/>
          <a:ext cx="0" cy="0"/>
          <a:chOff x="0" y="0"/>
          <a:chExt cx="0" cy="0"/>
        </a:xfrm>
      </p:grpSpPr>
      <p:sp>
        <p:nvSpPr>
          <p:cNvPr id="97" name="Google Shape;97;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‹Nº›</a:t>
            </a:fld>
            <a:endParaRPr/>
          </a:p>
        </p:txBody>
      </p:sp>
      <p:pic>
        <p:nvPicPr>
          <p:cNvPr id="101" name="Google Shape;101;p58"/>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636410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02"/>
        <p:cNvGrpSpPr/>
        <p:nvPr/>
      </p:nvGrpSpPr>
      <p:grpSpPr>
        <a:xfrm>
          <a:off x="0" y="0"/>
          <a:ext cx="0" cy="0"/>
          <a:chOff x="0" y="0"/>
          <a:chExt cx="0" cy="0"/>
        </a:xfrm>
      </p:grpSpPr>
      <p:sp>
        <p:nvSpPr>
          <p:cNvPr id="103" name="Google Shape;103;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‹Nº›</a:t>
            </a:fld>
            <a:endParaRPr/>
          </a:p>
        </p:txBody>
      </p:sp>
      <p:pic>
        <p:nvPicPr>
          <p:cNvPr id="107" name="Google Shape;107;p59"/>
          <p:cNvPicPr preferRelativeResize="0"/>
          <p:nvPr/>
        </p:nvPicPr>
        <p:blipFill rotWithShape="1">
          <a:blip r:embed="rId2">
            <a:alphaModFix/>
          </a:blip>
          <a:srcRect/>
          <a:stretch/>
        </p:blipFill>
        <p:spPr>
          <a:xfrm>
            <a:off x="0" y="3178"/>
            <a:ext cx="12192000" cy="6851643"/>
          </a:xfrm>
          <a:prstGeom prst="rect">
            <a:avLst/>
          </a:prstGeom>
          <a:noFill/>
          <a:ln>
            <a:noFill/>
          </a:ln>
        </p:spPr>
      </p:pic>
    </p:spTree>
    <p:extLst>
      <p:ext uri="{BB962C8B-B14F-4D97-AF65-F5344CB8AC3E}">
        <p14:creationId xmlns:p14="http://schemas.microsoft.com/office/powerpoint/2010/main" val="2744769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17C81-C791-49E8-9753-8DD207F4B4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B1FEFC11-AA36-4B6E-BC6E-9750E59B88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AD2727-A234-4E29-900E-0126EE40C136}"/>
              </a:ext>
            </a:extLst>
          </p:cNvPr>
          <p:cNvSpPr>
            <a:spLocks noGrp="1"/>
          </p:cNvSpPr>
          <p:nvPr>
            <p:ph type="dt" sz="half" idx="10"/>
          </p:nvPr>
        </p:nvSpPr>
        <p:spPr/>
        <p:txBody>
          <a:bodyPr/>
          <a:lstStyle/>
          <a:p>
            <a:fld id="{BB784946-65D8-4D58-BD27-11325C08D4BA}" type="datetimeFigureOut">
              <a:rPr lang="nl-NL" smtClean="0"/>
              <a:t>5-1-2024</a:t>
            </a:fld>
            <a:endParaRPr lang="nl-NL"/>
          </a:p>
        </p:txBody>
      </p:sp>
      <p:sp>
        <p:nvSpPr>
          <p:cNvPr id="5" name="Footer Placeholder 4">
            <a:extLst>
              <a:ext uri="{FF2B5EF4-FFF2-40B4-BE49-F238E27FC236}">
                <a16:creationId xmlns:a16="http://schemas.microsoft.com/office/drawing/2014/main" id="{B0A31787-1E7D-49E8-A072-7FB683378C6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C71DC1E3-A3FF-4C5A-9FCF-91BB827D31E7}"/>
              </a:ext>
            </a:extLst>
          </p:cNvPr>
          <p:cNvSpPr>
            <a:spLocks noGrp="1"/>
          </p:cNvSpPr>
          <p:nvPr>
            <p:ph type="sldNum" sz="quarter" idx="12"/>
          </p:nvPr>
        </p:nvSpPr>
        <p:spPr/>
        <p:txBody>
          <a:bodyPr/>
          <a:lstStyle/>
          <a:p>
            <a:fld id="{BC1DBF59-FCF1-4C99-ADD5-833B8FF11D94}" type="slidenum">
              <a:rPr lang="nl-NL" smtClean="0"/>
              <a:t>‹Nº›</a:t>
            </a:fld>
            <a:endParaRPr lang="nl-NL"/>
          </a:p>
        </p:txBody>
      </p:sp>
      <p:pic>
        <p:nvPicPr>
          <p:cNvPr id="8" name="Picture 7">
            <a:extLst>
              <a:ext uri="{FF2B5EF4-FFF2-40B4-BE49-F238E27FC236}">
                <a16:creationId xmlns:a16="http://schemas.microsoft.com/office/drawing/2014/main" id="{15A49B41-1AB3-48F0-B811-5B2A9DFFAEB6}"/>
              </a:ext>
            </a:extLst>
          </p:cNvPr>
          <p:cNvPicPr>
            <a:picLocks noChangeAspect="1"/>
          </p:cNvPicPr>
          <p:nvPr userDrawn="1"/>
        </p:nvPicPr>
        <p:blipFill>
          <a:blip r:embed="rId2"/>
          <a:stretch>
            <a:fillRect/>
          </a:stretch>
        </p:blipFill>
        <p:spPr>
          <a:xfrm>
            <a:off x="0" y="1588"/>
            <a:ext cx="12192000" cy="6854823"/>
          </a:xfrm>
          <a:prstGeom prst="rect">
            <a:avLst/>
          </a:prstGeom>
        </p:spPr>
      </p:pic>
    </p:spTree>
    <p:extLst>
      <p:ext uri="{BB962C8B-B14F-4D97-AF65-F5344CB8AC3E}">
        <p14:creationId xmlns:p14="http://schemas.microsoft.com/office/powerpoint/2010/main" val="21760426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8"/>
        <p:cNvGrpSpPr/>
        <p:nvPr/>
      </p:nvGrpSpPr>
      <p:grpSpPr>
        <a:xfrm>
          <a:off x="0" y="0"/>
          <a:ext cx="0" cy="0"/>
          <a:chOff x="0" y="0"/>
          <a:chExt cx="0" cy="0"/>
        </a:xfrm>
      </p:grpSpPr>
      <p:sp>
        <p:nvSpPr>
          <p:cNvPr id="109" name="Google Shape;109;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‹Nº›</a:t>
            </a:fld>
            <a:endParaRPr/>
          </a:p>
        </p:txBody>
      </p:sp>
      <p:pic>
        <p:nvPicPr>
          <p:cNvPr id="113" name="Google Shape;113;p60"/>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3586749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14"/>
        <p:cNvGrpSpPr/>
        <p:nvPr/>
      </p:nvGrpSpPr>
      <p:grpSpPr>
        <a:xfrm>
          <a:off x="0" y="0"/>
          <a:ext cx="0" cy="0"/>
          <a:chOff x="0" y="0"/>
          <a:chExt cx="0" cy="0"/>
        </a:xfrm>
      </p:grpSpPr>
      <p:sp>
        <p:nvSpPr>
          <p:cNvPr id="115" name="Google Shape;115;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‹Nº›</a:t>
            </a:fld>
            <a:endParaRPr/>
          </a:p>
        </p:txBody>
      </p:sp>
      <p:pic>
        <p:nvPicPr>
          <p:cNvPr id="119" name="Google Shape;119;p61"/>
          <p:cNvPicPr preferRelativeResize="0"/>
          <p:nvPr/>
        </p:nvPicPr>
        <p:blipFill rotWithShape="1">
          <a:blip r:embed="rId2">
            <a:alphaModFix/>
          </a:blip>
          <a:srcRect/>
          <a:stretch/>
        </p:blipFill>
        <p:spPr>
          <a:xfrm>
            <a:off x="6444" y="0"/>
            <a:ext cx="12179111" cy="6858000"/>
          </a:xfrm>
          <a:prstGeom prst="rect">
            <a:avLst/>
          </a:prstGeom>
          <a:noFill/>
          <a:ln>
            <a:noFill/>
          </a:ln>
        </p:spPr>
      </p:pic>
    </p:spTree>
    <p:extLst>
      <p:ext uri="{BB962C8B-B14F-4D97-AF65-F5344CB8AC3E}">
        <p14:creationId xmlns:p14="http://schemas.microsoft.com/office/powerpoint/2010/main" val="7186637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bg>
      <p:bgPr>
        <a:solidFill>
          <a:schemeClr val="lt1"/>
        </a:solidFill>
        <a:effectLst/>
      </p:bgPr>
    </p:bg>
    <p:spTree>
      <p:nvGrpSpPr>
        <p:cNvPr id="1" name="Shape 120"/>
        <p:cNvGrpSpPr/>
        <p:nvPr/>
      </p:nvGrpSpPr>
      <p:grpSpPr>
        <a:xfrm>
          <a:off x="0" y="0"/>
          <a:ext cx="0" cy="0"/>
          <a:chOff x="0" y="0"/>
          <a:chExt cx="0" cy="0"/>
        </a:xfrm>
      </p:grpSpPr>
      <p:sp>
        <p:nvSpPr>
          <p:cNvPr id="121" name="Google Shape;121;p62"/>
          <p:cNvSpPr>
            <a:spLocks noGrp="1"/>
          </p:cNvSpPr>
          <p:nvPr>
            <p:ph type="pic" idx="2"/>
          </p:nvPr>
        </p:nvSpPr>
        <p:spPr>
          <a:xfrm>
            <a:off x="655367" y="1056001"/>
            <a:ext cx="10896000" cy="4558151"/>
          </a:xfrm>
          <a:prstGeom prst="rect">
            <a:avLst/>
          </a:prstGeom>
          <a:solidFill>
            <a:srgbClr val="D8D8D8"/>
          </a:solidFill>
          <a:ln>
            <a:noFill/>
          </a:ln>
        </p:spPr>
      </p:sp>
      <p:sp>
        <p:nvSpPr>
          <p:cNvPr id="122" name="Google Shape;122;p62"/>
          <p:cNvSpPr txBox="1">
            <a:spLocks noGrp="1"/>
          </p:cNvSpPr>
          <p:nvPr>
            <p:ph type="title"/>
          </p:nvPr>
        </p:nvSpPr>
        <p:spPr>
          <a:xfrm>
            <a:off x="655367" y="528000"/>
            <a:ext cx="10896000" cy="528000"/>
          </a:xfrm>
          <a:prstGeom prst="rect">
            <a:avLst/>
          </a:prstGeom>
          <a:noFill/>
          <a:ln>
            <a:noFill/>
          </a:ln>
        </p:spPr>
        <p:txBody>
          <a:bodyPr spcFirstLastPara="1" wrap="square" lIns="91425" tIns="45700" rIns="91425" bIns="45700" anchor="t" anchorCtr="0">
            <a:normAutofit/>
          </a:bodyPr>
          <a:lstStyle>
            <a:lvl1pPr lvl="0" algn="l">
              <a:lnSpc>
                <a:spcPct val="124971"/>
              </a:lnSpc>
              <a:spcBef>
                <a:spcPts val="0"/>
              </a:spcBef>
              <a:spcAft>
                <a:spcPts val="0"/>
              </a:spcAft>
              <a:buClr>
                <a:schemeClr val="dk1"/>
              </a:buClr>
              <a:buSzPts val="2667"/>
              <a:buFont typeface="Calibri"/>
              <a:buNone/>
              <a:defRPr sz="2667" b="1">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‹Nº›</a:t>
            </a:fld>
            <a:endParaRPr/>
          </a:p>
        </p:txBody>
      </p:sp>
    </p:spTree>
    <p:extLst>
      <p:ext uri="{BB962C8B-B14F-4D97-AF65-F5344CB8AC3E}">
        <p14:creationId xmlns:p14="http://schemas.microsoft.com/office/powerpoint/2010/main" val="9951430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ekst en afbeelding">
  <p:cSld name="Tekst en afbeelding">
    <p:bg>
      <p:bgPr>
        <a:solidFill>
          <a:schemeClr val="lt1"/>
        </a:solidFill>
        <a:effectLst/>
      </p:bgPr>
    </p:bg>
    <p:spTree>
      <p:nvGrpSpPr>
        <p:cNvPr id="1" name="Shape 126"/>
        <p:cNvGrpSpPr/>
        <p:nvPr/>
      </p:nvGrpSpPr>
      <p:grpSpPr>
        <a:xfrm>
          <a:off x="0" y="0"/>
          <a:ext cx="0" cy="0"/>
          <a:chOff x="0" y="0"/>
          <a:chExt cx="0" cy="0"/>
        </a:xfrm>
      </p:grpSpPr>
      <p:sp>
        <p:nvSpPr>
          <p:cNvPr id="127" name="Google Shape;127;p63"/>
          <p:cNvSpPr txBox="1">
            <a:spLocks noGrp="1"/>
          </p:cNvSpPr>
          <p:nvPr>
            <p:ph type="title"/>
          </p:nvPr>
        </p:nvSpPr>
        <p:spPr>
          <a:xfrm>
            <a:off x="655367" y="396000"/>
            <a:ext cx="5332799" cy="828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DCCD3"/>
              </a:buClr>
              <a:buSzPts val="4400"/>
              <a:buFont typeface="Calibri"/>
              <a:buNone/>
              <a:defRPr>
                <a:solidFill>
                  <a:srgbClr val="2DCCD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63"/>
          <p:cNvSpPr txBox="1">
            <a:spLocks noGrp="1"/>
          </p:cNvSpPr>
          <p:nvPr>
            <p:ph type="body" idx="1"/>
          </p:nvPr>
        </p:nvSpPr>
        <p:spPr>
          <a:xfrm>
            <a:off x="657600" y="1296000"/>
            <a:ext cx="5330565" cy="355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b="0" i="0">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9" name="Google Shape;129;p63"/>
          <p:cNvSpPr txBox="1">
            <a:spLocks noGrp="1"/>
          </p:cNvSpPr>
          <p:nvPr>
            <p:ph type="body" idx="2"/>
          </p:nvPr>
        </p:nvSpPr>
        <p:spPr>
          <a:xfrm>
            <a:off x="655365" y="1600200"/>
            <a:ext cx="5332800" cy="437580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55600" algn="l">
              <a:lnSpc>
                <a:spcPct val="90000"/>
              </a:lnSpc>
              <a:spcBef>
                <a:spcPts val="500"/>
              </a:spcBef>
              <a:spcAft>
                <a:spcPts val="0"/>
              </a:spcAft>
              <a:buClr>
                <a:schemeClr val="dk1"/>
              </a:buClr>
              <a:buSzPts val="2000"/>
              <a:buChar char="•"/>
              <a:defRPr sz="2000"/>
            </a:lvl2pPr>
            <a:lvl3pPr marL="1371600" lvl="2" indent="-355600" algn="l">
              <a:lnSpc>
                <a:spcPct val="90000"/>
              </a:lnSpc>
              <a:spcBef>
                <a:spcPts val="500"/>
              </a:spcBef>
              <a:spcAft>
                <a:spcPts val="0"/>
              </a:spcAft>
              <a:buClr>
                <a:schemeClr val="dk1"/>
              </a:buClr>
              <a:buSzPts val="2000"/>
              <a:buChar char="•"/>
              <a:defRPr sz="20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30" name="Google Shape;130;p63"/>
          <p:cNvSpPr>
            <a:spLocks noGrp="1"/>
          </p:cNvSpPr>
          <p:nvPr>
            <p:ph type="pic" idx="3"/>
          </p:nvPr>
        </p:nvSpPr>
        <p:spPr>
          <a:xfrm>
            <a:off x="6191999" y="488950"/>
            <a:ext cx="5352000" cy="5029200"/>
          </a:xfrm>
          <a:prstGeom prst="rect">
            <a:avLst/>
          </a:prstGeom>
          <a:solidFill>
            <a:srgbClr val="D8D8D8"/>
          </a:solidFill>
          <a:ln>
            <a:noFill/>
          </a:ln>
        </p:spPr>
      </p:sp>
      <p:pic>
        <p:nvPicPr>
          <p:cNvPr id="131" name="Google Shape;131;p63" descr="ICE 2 blauw.png"/>
          <p:cNvPicPr preferRelativeResize="0"/>
          <p:nvPr/>
        </p:nvPicPr>
        <p:blipFill rotWithShape="1">
          <a:blip r:embed="rId2">
            <a:alphaModFix/>
          </a:blip>
          <a:srcRect/>
          <a:stretch/>
        </p:blipFill>
        <p:spPr>
          <a:xfrm>
            <a:off x="576340" y="6178204"/>
            <a:ext cx="2160000" cy="303907"/>
          </a:xfrm>
          <a:prstGeom prst="rect">
            <a:avLst/>
          </a:prstGeom>
          <a:noFill/>
          <a:ln>
            <a:noFill/>
          </a:ln>
        </p:spPr>
      </p:pic>
    </p:spTree>
    <p:extLst>
      <p:ext uri="{BB962C8B-B14F-4D97-AF65-F5344CB8AC3E}">
        <p14:creationId xmlns:p14="http://schemas.microsoft.com/office/powerpoint/2010/main" val="32357484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Empty slide">
  <p:cSld name="Empty slide">
    <p:spTree>
      <p:nvGrpSpPr>
        <p:cNvPr id="1" name="Shape 132"/>
        <p:cNvGrpSpPr/>
        <p:nvPr/>
      </p:nvGrpSpPr>
      <p:grpSpPr>
        <a:xfrm>
          <a:off x="0" y="0"/>
          <a:ext cx="0" cy="0"/>
          <a:chOff x="0" y="0"/>
          <a:chExt cx="0" cy="0"/>
        </a:xfrm>
      </p:grpSpPr>
    </p:spTree>
    <p:extLst>
      <p:ext uri="{BB962C8B-B14F-4D97-AF65-F5344CB8AC3E}">
        <p14:creationId xmlns:p14="http://schemas.microsoft.com/office/powerpoint/2010/main" val="16369456"/>
      </p:ext>
    </p:extLst>
  </p:cSld>
  <p:clrMapOvr>
    <a:masterClrMapping/>
  </p:clrMapOvr>
  <p:transition spd="slow">
    <p:push/>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9474D-A441-4AA2-AEBA-EB300AE85F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43C35BDE-76CB-49DF-9086-AB2EDFD27E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5044CF78-F740-4722-A51B-8C1C7318C2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94D4B-3D0D-44F8-A070-41E2A734AC17}"/>
              </a:ext>
            </a:extLst>
          </p:cNvPr>
          <p:cNvSpPr>
            <a:spLocks noGrp="1"/>
          </p:cNvSpPr>
          <p:nvPr>
            <p:ph type="dt" sz="half" idx="10"/>
          </p:nvPr>
        </p:nvSpPr>
        <p:spPr/>
        <p:txBody>
          <a:bodyPr/>
          <a:lstStyle/>
          <a:p>
            <a:fld id="{BB784946-65D8-4D58-BD27-11325C08D4BA}" type="datetimeFigureOut">
              <a:rPr lang="nl-NL" smtClean="0"/>
              <a:t>5-1-2024</a:t>
            </a:fld>
            <a:endParaRPr lang="nl-NL"/>
          </a:p>
        </p:txBody>
      </p:sp>
      <p:sp>
        <p:nvSpPr>
          <p:cNvPr id="6" name="Footer Placeholder 5">
            <a:extLst>
              <a:ext uri="{FF2B5EF4-FFF2-40B4-BE49-F238E27FC236}">
                <a16:creationId xmlns:a16="http://schemas.microsoft.com/office/drawing/2014/main" id="{F9E34C62-A03B-4FE7-A7BB-6533EADF401A}"/>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876D920F-28CA-4585-926E-20E28BA19545}"/>
              </a:ext>
            </a:extLst>
          </p:cNvPr>
          <p:cNvSpPr>
            <a:spLocks noGrp="1"/>
          </p:cNvSpPr>
          <p:nvPr>
            <p:ph type="sldNum" sz="quarter" idx="12"/>
          </p:nvPr>
        </p:nvSpPr>
        <p:spPr/>
        <p:txBody>
          <a:bodyPr/>
          <a:lstStyle/>
          <a:p>
            <a:fld id="{BC1DBF59-FCF1-4C99-ADD5-833B8FF11D94}" type="slidenum">
              <a:rPr lang="nl-NL" smtClean="0"/>
              <a:t>‹Nº›</a:t>
            </a:fld>
            <a:endParaRPr lang="nl-NL"/>
          </a:p>
        </p:txBody>
      </p:sp>
      <p:pic>
        <p:nvPicPr>
          <p:cNvPr id="9" name="Picture 8">
            <a:extLst>
              <a:ext uri="{FF2B5EF4-FFF2-40B4-BE49-F238E27FC236}">
                <a16:creationId xmlns:a16="http://schemas.microsoft.com/office/drawing/2014/main" id="{F3DA720C-FE57-43A9-AD3B-E7C18EE7DE8A}"/>
              </a:ext>
            </a:extLst>
          </p:cNvPr>
          <p:cNvPicPr>
            <a:picLocks noChangeAspect="1"/>
          </p:cNvPicPr>
          <p:nvPr userDrawn="1"/>
        </p:nvPicPr>
        <p:blipFill>
          <a:blip r:embed="rId2"/>
          <a:stretch>
            <a:fillRect/>
          </a:stretch>
        </p:blipFill>
        <p:spPr>
          <a:xfrm>
            <a:off x="0" y="10885"/>
            <a:ext cx="12192000" cy="6836229"/>
          </a:xfrm>
          <a:prstGeom prst="rect">
            <a:avLst/>
          </a:prstGeom>
        </p:spPr>
      </p:pic>
    </p:spTree>
    <p:extLst>
      <p:ext uri="{BB962C8B-B14F-4D97-AF65-F5344CB8AC3E}">
        <p14:creationId xmlns:p14="http://schemas.microsoft.com/office/powerpoint/2010/main" val="1942683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F053B-5320-4639-90CC-984F057E129B}"/>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A672E858-1C19-44AC-9E11-8809E881DF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078131AB-B6F3-4280-8955-6865685F02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C810D5C5-8231-42C1-8F15-4C00E0393F5A}"/>
              </a:ext>
            </a:extLst>
          </p:cNvPr>
          <p:cNvSpPr>
            <a:spLocks noGrp="1"/>
          </p:cNvSpPr>
          <p:nvPr>
            <p:ph type="dt" sz="half" idx="10"/>
          </p:nvPr>
        </p:nvSpPr>
        <p:spPr/>
        <p:txBody>
          <a:bodyPr/>
          <a:lstStyle/>
          <a:p>
            <a:fld id="{BB784946-65D8-4D58-BD27-11325C08D4BA}" type="datetimeFigureOut">
              <a:rPr lang="nl-NL" smtClean="0"/>
              <a:t>5-1-2024</a:t>
            </a:fld>
            <a:endParaRPr lang="nl-NL"/>
          </a:p>
        </p:txBody>
      </p:sp>
      <p:sp>
        <p:nvSpPr>
          <p:cNvPr id="6" name="Footer Placeholder 5">
            <a:extLst>
              <a:ext uri="{FF2B5EF4-FFF2-40B4-BE49-F238E27FC236}">
                <a16:creationId xmlns:a16="http://schemas.microsoft.com/office/drawing/2014/main" id="{6E303533-E9DE-4896-83F8-1CF6CCCAC27E}"/>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41A20589-17ED-4158-9D33-B6B48EE3AAC0}"/>
              </a:ext>
            </a:extLst>
          </p:cNvPr>
          <p:cNvSpPr>
            <a:spLocks noGrp="1"/>
          </p:cNvSpPr>
          <p:nvPr>
            <p:ph type="sldNum" sz="quarter" idx="12"/>
          </p:nvPr>
        </p:nvSpPr>
        <p:spPr/>
        <p:txBody>
          <a:bodyPr/>
          <a:lstStyle/>
          <a:p>
            <a:fld id="{BC1DBF59-FCF1-4C99-ADD5-833B8FF11D94}" type="slidenum">
              <a:rPr lang="nl-NL" smtClean="0"/>
              <a:t>‹Nº›</a:t>
            </a:fld>
            <a:endParaRPr lang="nl-NL"/>
          </a:p>
        </p:txBody>
      </p:sp>
      <p:pic>
        <p:nvPicPr>
          <p:cNvPr id="9" name="Picture 8">
            <a:extLst>
              <a:ext uri="{FF2B5EF4-FFF2-40B4-BE49-F238E27FC236}">
                <a16:creationId xmlns:a16="http://schemas.microsoft.com/office/drawing/2014/main" id="{419BD918-851C-453E-9EF0-B8E97AFE01C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8385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ECDAF-DA24-424B-BDC9-C3274A5311CA}"/>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C2A029E8-83D7-409A-AB89-1F6A4D4B05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66C482-12CB-41DE-B64B-E8402900DF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EED7B8F9-3F76-4455-AA0E-C806C40E99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573CC7-B3B5-427B-8D55-43D121DDC8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17702904-CD4F-42C4-B986-C7C79CD243CB}"/>
              </a:ext>
            </a:extLst>
          </p:cNvPr>
          <p:cNvSpPr>
            <a:spLocks noGrp="1"/>
          </p:cNvSpPr>
          <p:nvPr>
            <p:ph type="dt" sz="half" idx="10"/>
          </p:nvPr>
        </p:nvSpPr>
        <p:spPr/>
        <p:txBody>
          <a:bodyPr/>
          <a:lstStyle/>
          <a:p>
            <a:fld id="{BB784946-65D8-4D58-BD27-11325C08D4BA}" type="datetimeFigureOut">
              <a:rPr lang="nl-NL" smtClean="0"/>
              <a:t>5-1-2024</a:t>
            </a:fld>
            <a:endParaRPr lang="nl-NL"/>
          </a:p>
        </p:txBody>
      </p:sp>
      <p:sp>
        <p:nvSpPr>
          <p:cNvPr id="8" name="Footer Placeholder 7">
            <a:extLst>
              <a:ext uri="{FF2B5EF4-FFF2-40B4-BE49-F238E27FC236}">
                <a16:creationId xmlns:a16="http://schemas.microsoft.com/office/drawing/2014/main" id="{0F54FD75-36E5-4123-9D34-932EECE6C369}"/>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DEEEF493-F5A6-47E1-BF85-32F2B96D1B82}"/>
              </a:ext>
            </a:extLst>
          </p:cNvPr>
          <p:cNvSpPr>
            <a:spLocks noGrp="1"/>
          </p:cNvSpPr>
          <p:nvPr>
            <p:ph type="sldNum" sz="quarter" idx="12"/>
          </p:nvPr>
        </p:nvSpPr>
        <p:spPr/>
        <p:txBody>
          <a:bodyPr/>
          <a:lstStyle/>
          <a:p>
            <a:fld id="{BC1DBF59-FCF1-4C99-ADD5-833B8FF11D94}" type="slidenum">
              <a:rPr lang="nl-NL" smtClean="0"/>
              <a:t>‹Nº›</a:t>
            </a:fld>
            <a:endParaRPr lang="nl-NL"/>
          </a:p>
        </p:txBody>
      </p:sp>
      <p:pic>
        <p:nvPicPr>
          <p:cNvPr id="11" name="Picture 10">
            <a:extLst>
              <a:ext uri="{FF2B5EF4-FFF2-40B4-BE49-F238E27FC236}">
                <a16:creationId xmlns:a16="http://schemas.microsoft.com/office/drawing/2014/main" id="{DE43B215-E2C7-44EC-A23A-AE613119821D}"/>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88342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F81E-74AF-4B6B-BB8D-C1031A82D7D1}"/>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1074A799-728A-4A73-AED4-84D2B9A07237}"/>
              </a:ext>
            </a:extLst>
          </p:cNvPr>
          <p:cNvSpPr>
            <a:spLocks noGrp="1"/>
          </p:cNvSpPr>
          <p:nvPr>
            <p:ph type="dt" sz="half" idx="10"/>
          </p:nvPr>
        </p:nvSpPr>
        <p:spPr/>
        <p:txBody>
          <a:bodyPr/>
          <a:lstStyle/>
          <a:p>
            <a:fld id="{BB784946-65D8-4D58-BD27-11325C08D4BA}" type="datetimeFigureOut">
              <a:rPr lang="nl-NL" smtClean="0"/>
              <a:t>5-1-2024</a:t>
            </a:fld>
            <a:endParaRPr lang="nl-NL"/>
          </a:p>
        </p:txBody>
      </p:sp>
      <p:sp>
        <p:nvSpPr>
          <p:cNvPr id="4" name="Footer Placeholder 3">
            <a:extLst>
              <a:ext uri="{FF2B5EF4-FFF2-40B4-BE49-F238E27FC236}">
                <a16:creationId xmlns:a16="http://schemas.microsoft.com/office/drawing/2014/main" id="{B6A9C831-2E28-4966-A8A9-0D8D13C7C74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50D3D87B-6208-45CD-9E7B-A7CC57D1486A}"/>
              </a:ext>
            </a:extLst>
          </p:cNvPr>
          <p:cNvSpPr>
            <a:spLocks noGrp="1"/>
          </p:cNvSpPr>
          <p:nvPr>
            <p:ph type="sldNum" sz="quarter" idx="12"/>
          </p:nvPr>
        </p:nvSpPr>
        <p:spPr/>
        <p:txBody>
          <a:bodyPr/>
          <a:lstStyle/>
          <a:p>
            <a:fld id="{BC1DBF59-FCF1-4C99-ADD5-833B8FF11D94}" type="slidenum">
              <a:rPr lang="nl-NL" smtClean="0"/>
              <a:t>‹Nº›</a:t>
            </a:fld>
            <a:endParaRPr lang="nl-NL"/>
          </a:p>
        </p:txBody>
      </p:sp>
      <p:pic>
        <p:nvPicPr>
          <p:cNvPr id="7" name="Picture 6">
            <a:extLst>
              <a:ext uri="{FF2B5EF4-FFF2-40B4-BE49-F238E27FC236}">
                <a16:creationId xmlns:a16="http://schemas.microsoft.com/office/drawing/2014/main" id="{BEC203C7-FE5B-4D65-A8F4-CAB31FF245DB}"/>
              </a:ext>
            </a:extLst>
          </p:cNvPr>
          <p:cNvPicPr>
            <a:picLocks noChangeAspect="1"/>
          </p:cNvPicPr>
          <p:nvPr userDrawn="1"/>
        </p:nvPicPr>
        <p:blipFill>
          <a:blip r:embed="rId2"/>
          <a:stretch>
            <a:fillRect/>
          </a:stretch>
        </p:blipFill>
        <p:spPr>
          <a:xfrm>
            <a:off x="0" y="7257"/>
            <a:ext cx="12192000" cy="6843486"/>
          </a:xfrm>
          <a:prstGeom prst="rect">
            <a:avLst/>
          </a:prstGeom>
        </p:spPr>
      </p:pic>
      <p:pic>
        <p:nvPicPr>
          <p:cNvPr id="9" name="Picture 8">
            <a:extLst>
              <a:ext uri="{FF2B5EF4-FFF2-40B4-BE49-F238E27FC236}">
                <a16:creationId xmlns:a16="http://schemas.microsoft.com/office/drawing/2014/main" id="{E4DBAE0D-0496-4A2D-B9C0-68609623C80A}"/>
              </a:ext>
            </a:extLst>
          </p:cNvPr>
          <p:cNvPicPr>
            <a:picLocks noChangeAspect="1"/>
          </p:cNvPicPr>
          <p:nvPr userDrawn="1"/>
        </p:nvPicPr>
        <p:blipFill>
          <a:blip r:embed="rId3"/>
          <a:stretch>
            <a:fillRect/>
          </a:stretch>
        </p:blipFill>
        <p:spPr>
          <a:xfrm>
            <a:off x="0" y="3628"/>
            <a:ext cx="12192000" cy="6850743"/>
          </a:xfrm>
          <a:prstGeom prst="rect">
            <a:avLst/>
          </a:prstGeom>
        </p:spPr>
      </p:pic>
    </p:spTree>
    <p:extLst>
      <p:ext uri="{BB962C8B-B14F-4D97-AF65-F5344CB8AC3E}">
        <p14:creationId xmlns:p14="http://schemas.microsoft.com/office/powerpoint/2010/main" val="381349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4C84-6835-4110-8AEB-79907C0D2E3C}"/>
              </a:ext>
            </a:extLst>
          </p:cNvPr>
          <p:cNvSpPr>
            <a:spLocks noGrp="1"/>
          </p:cNvSpPr>
          <p:nvPr>
            <p:ph type="dt" sz="half" idx="10"/>
          </p:nvPr>
        </p:nvSpPr>
        <p:spPr/>
        <p:txBody>
          <a:bodyPr/>
          <a:lstStyle/>
          <a:p>
            <a:fld id="{BB784946-65D8-4D58-BD27-11325C08D4BA}" type="datetimeFigureOut">
              <a:rPr lang="nl-NL" smtClean="0"/>
              <a:t>5-1-2024</a:t>
            </a:fld>
            <a:endParaRPr lang="nl-NL"/>
          </a:p>
        </p:txBody>
      </p:sp>
      <p:sp>
        <p:nvSpPr>
          <p:cNvPr id="3" name="Footer Placeholder 2">
            <a:extLst>
              <a:ext uri="{FF2B5EF4-FFF2-40B4-BE49-F238E27FC236}">
                <a16:creationId xmlns:a16="http://schemas.microsoft.com/office/drawing/2014/main" id="{5D889364-0BAD-40BA-809F-D8BCC6114063}"/>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F5BE4DD9-7789-43A2-944E-4029E19316D4}"/>
              </a:ext>
            </a:extLst>
          </p:cNvPr>
          <p:cNvSpPr>
            <a:spLocks noGrp="1"/>
          </p:cNvSpPr>
          <p:nvPr>
            <p:ph type="sldNum" sz="quarter" idx="12"/>
          </p:nvPr>
        </p:nvSpPr>
        <p:spPr/>
        <p:txBody>
          <a:bodyPr/>
          <a:lstStyle/>
          <a:p>
            <a:fld id="{BC1DBF59-FCF1-4C99-ADD5-833B8FF11D94}" type="slidenum">
              <a:rPr lang="nl-NL" smtClean="0"/>
              <a:t>‹Nº›</a:t>
            </a:fld>
            <a:endParaRPr lang="nl-NL"/>
          </a:p>
        </p:txBody>
      </p:sp>
      <p:pic>
        <p:nvPicPr>
          <p:cNvPr id="6" name="Picture 5">
            <a:extLst>
              <a:ext uri="{FF2B5EF4-FFF2-40B4-BE49-F238E27FC236}">
                <a16:creationId xmlns:a16="http://schemas.microsoft.com/office/drawing/2014/main" id="{C78D77AB-7FB5-47BB-8B68-F3791188F7A5}"/>
              </a:ext>
            </a:extLst>
          </p:cNvPr>
          <p:cNvPicPr>
            <a:picLocks noChangeAspect="1"/>
          </p:cNvPicPr>
          <p:nvPr userDrawn="1"/>
        </p:nvPicPr>
        <p:blipFill>
          <a:blip r:embed="rId2"/>
          <a:stretch>
            <a:fillRect/>
          </a:stretch>
        </p:blipFill>
        <p:spPr>
          <a:xfrm>
            <a:off x="6444" y="0"/>
            <a:ext cx="12179111" cy="6858000"/>
          </a:xfrm>
          <a:prstGeom prst="rect">
            <a:avLst/>
          </a:prstGeom>
        </p:spPr>
      </p:pic>
    </p:spTree>
    <p:extLst>
      <p:ext uri="{BB962C8B-B14F-4D97-AF65-F5344CB8AC3E}">
        <p14:creationId xmlns:p14="http://schemas.microsoft.com/office/powerpoint/2010/main" val="2816940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EB984-4FCC-4C94-9711-EBAB0FF0F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DB22700D-F58D-4C18-8EBF-8C73AC40D7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A0CDDFFF-21E2-412A-8480-1B035D4EF6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E895BD-3E50-4004-A27A-E0D8769D7023}"/>
              </a:ext>
            </a:extLst>
          </p:cNvPr>
          <p:cNvSpPr>
            <a:spLocks noGrp="1"/>
          </p:cNvSpPr>
          <p:nvPr>
            <p:ph type="dt" sz="half" idx="10"/>
          </p:nvPr>
        </p:nvSpPr>
        <p:spPr/>
        <p:txBody>
          <a:bodyPr/>
          <a:lstStyle/>
          <a:p>
            <a:fld id="{BB784946-65D8-4D58-BD27-11325C08D4BA}" type="datetimeFigureOut">
              <a:rPr lang="nl-NL" smtClean="0"/>
              <a:t>5-1-2024</a:t>
            </a:fld>
            <a:endParaRPr lang="nl-NL"/>
          </a:p>
        </p:txBody>
      </p:sp>
      <p:sp>
        <p:nvSpPr>
          <p:cNvPr id="6" name="Footer Placeholder 5">
            <a:extLst>
              <a:ext uri="{FF2B5EF4-FFF2-40B4-BE49-F238E27FC236}">
                <a16:creationId xmlns:a16="http://schemas.microsoft.com/office/drawing/2014/main" id="{F07B33E5-4EA7-4CB3-B3C6-D7F4D63D7EBF}"/>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1C6C5E9E-8B3A-46B3-960C-6990909ACFFF}"/>
              </a:ext>
            </a:extLst>
          </p:cNvPr>
          <p:cNvSpPr>
            <a:spLocks noGrp="1"/>
          </p:cNvSpPr>
          <p:nvPr>
            <p:ph type="sldNum" sz="quarter" idx="12"/>
          </p:nvPr>
        </p:nvSpPr>
        <p:spPr/>
        <p:txBody>
          <a:bodyPr/>
          <a:lstStyle/>
          <a:p>
            <a:fld id="{BC1DBF59-FCF1-4C99-ADD5-833B8FF11D94}" type="slidenum">
              <a:rPr lang="nl-NL" smtClean="0"/>
              <a:t>‹Nº›</a:t>
            </a:fld>
            <a:endParaRPr lang="nl-NL"/>
          </a:p>
        </p:txBody>
      </p:sp>
      <p:pic>
        <p:nvPicPr>
          <p:cNvPr id="9" name="Picture 8">
            <a:extLst>
              <a:ext uri="{FF2B5EF4-FFF2-40B4-BE49-F238E27FC236}">
                <a16:creationId xmlns:a16="http://schemas.microsoft.com/office/drawing/2014/main" id="{C7E6857F-29F5-404A-BD68-8038EFB3AC27}"/>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2765926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9474D-A441-4AA2-AEBA-EB300AE85F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43C35BDE-76CB-49DF-9086-AB2EDFD27E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5044CF78-F740-4722-A51B-8C1C7318C2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94D4B-3D0D-44F8-A070-41E2A734AC17}"/>
              </a:ext>
            </a:extLst>
          </p:cNvPr>
          <p:cNvSpPr>
            <a:spLocks noGrp="1"/>
          </p:cNvSpPr>
          <p:nvPr>
            <p:ph type="dt" sz="half" idx="10"/>
          </p:nvPr>
        </p:nvSpPr>
        <p:spPr/>
        <p:txBody>
          <a:bodyPr/>
          <a:lstStyle/>
          <a:p>
            <a:fld id="{BB784946-65D8-4D58-BD27-11325C08D4BA}" type="datetimeFigureOut">
              <a:rPr lang="nl-NL" smtClean="0"/>
              <a:t>5-1-2024</a:t>
            </a:fld>
            <a:endParaRPr lang="nl-NL"/>
          </a:p>
        </p:txBody>
      </p:sp>
      <p:sp>
        <p:nvSpPr>
          <p:cNvPr id="6" name="Footer Placeholder 5">
            <a:extLst>
              <a:ext uri="{FF2B5EF4-FFF2-40B4-BE49-F238E27FC236}">
                <a16:creationId xmlns:a16="http://schemas.microsoft.com/office/drawing/2014/main" id="{F9E34C62-A03B-4FE7-A7BB-6533EADF401A}"/>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876D920F-28CA-4585-926E-20E28BA19545}"/>
              </a:ext>
            </a:extLst>
          </p:cNvPr>
          <p:cNvSpPr>
            <a:spLocks noGrp="1"/>
          </p:cNvSpPr>
          <p:nvPr>
            <p:ph type="sldNum" sz="quarter" idx="12"/>
          </p:nvPr>
        </p:nvSpPr>
        <p:spPr/>
        <p:txBody>
          <a:bodyPr/>
          <a:lstStyle/>
          <a:p>
            <a:fld id="{BC1DBF59-FCF1-4C99-ADD5-833B8FF11D94}" type="slidenum">
              <a:rPr lang="nl-NL" smtClean="0"/>
              <a:t>‹Nº›</a:t>
            </a:fld>
            <a:endParaRPr lang="nl-NL"/>
          </a:p>
        </p:txBody>
      </p:sp>
      <p:pic>
        <p:nvPicPr>
          <p:cNvPr id="9" name="Picture 8">
            <a:extLst>
              <a:ext uri="{FF2B5EF4-FFF2-40B4-BE49-F238E27FC236}">
                <a16:creationId xmlns:a16="http://schemas.microsoft.com/office/drawing/2014/main" id="{F3DA720C-FE57-43A9-AD3B-E7C18EE7DE8A}"/>
              </a:ext>
            </a:extLst>
          </p:cNvPr>
          <p:cNvPicPr>
            <a:picLocks noChangeAspect="1"/>
          </p:cNvPicPr>
          <p:nvPr userDrawn="1"/>
        </p:nvPicPr>
        <p:blipFill>
          <a:blip r:embed="rId2"/>
          <a:stretch>
            <a:fillRect/>
          </a:stretch>
        </p:blipFill>
        <p:spPr>
          <a:xfrm>
            <a:off x="0" y="10885"/>
            <a:ext cx="12192000" cy="6836229"/>
          </a:xfrm>
          <a:prstGeom prst="rect">
            <a:avLst/>
          </a:prstGeom>
        </p:spPr>
      </p:pic>
    </p:spTree>
    <p:extLst>
      <p:ext uri="{BB962C8B-B14F-4D97-AF65-F5344CB8AC3E}">
        <p14:creationId xmlns:p14="http://schemas.microsoft.com/office/powerpoint/2010/main" val="1478435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image" Target="../media/image1.png"/><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theme" Target="../theme/theme3.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556EC9-29C3-4C22-92BC-1630064C26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29BD37BC-B0A3-4DE2-AE26-CB0FE0818E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ED078B5A-A85C-4564-A942-D6FEC0839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784946-65D8-4D58-BD27-11325C08D4BA}" type="datetimeFigureOut">
              <a:rPr lang="nl-NL" smtClean="0"/>
              <a:t>5-1-2024</a:t>
            </a:fld>
            <a:endParaRPr lang="nl-NL"/>
          </a:p>
        </p:txBody>
      </p:sp>
      <p:sp>
        <p:nvSpPr>
          <p:cNvPr id="5" name="Footer Placeholder 4">
            <a:extLst>
              <a:ext uri="{FF2B5EF4-FFF2-40B4-BE49-F238E27FC236}">
                <a16:creationId xmlns:a16="http://schemas.microsoft.com/office/drawing/2014/main" id="{B08CEFD0-5E81-4565-95DB-A7503F6400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24A7BF15-3CE6-4DCE-BE3A-742F2016FF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1DBF59-FCF1-4C99-ADD5-833B8FF11D94}" type="slidenum">
              <a:rPr lang="nl-NL" smtClean="0"/>
              <a:t>‹Nº›</a:t>
            </a:fld>
            <a:endParaRPr lang="nl-NL"/>
          </a:p>
        </p:txBody>
      </p:sp>
      <p:pic>
        <p:nvPicPr>
          <p:cNvPr id="8" name="Picture 7">
            <a:extLst>
              <a:ext uri="{FF2B5EF4-FFF2-40B4-BE49-F238E27FC236}">
                <a16:creationId xmlns:a16="http://schemas.microsoft.com/office/drawing/2014/main" id="{967AA199-73E2-46B6-8ADB-B80C5F2D5E78}"/>
              </a:ext>
            </a:extLst>
          </p:cNvPr>
          <p:cNvPicPr>
            <a:picLocks noChangeAspect="1"/>
          </p:cNvPicPr>
          <p:nvPr userDrawn="1"/>
        </p:nvPicPr>
        <p:blipFill>
          <a:blip r:embed="rId17"/>
          <a:stretch>
            <a:fillRect/>
          </a:stretch>
        </p:blipFill>
        <p:spPr>
          <a:xfrm>
            <a:off x="0" y="0"/>
            <a:ext cx="12192000" cy="6858000"/>
          </a:xfrm>
          <a:prstGeom prst="rect">
            <a:avLst/>
          </a:prstGeom>
        </p:spPr>
      </p:pic>
    </p:spTree>
    <p:extLst>
      <p:ext uri="{BB962C8B-B14F-4D97-AF65-F5344CB8AC3E}">
        <p14:creationId xmlns:p14="http://schemas.microsoft.com/office/powerpoint/2010/main" val="108016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55A18D-0649-4F87-B2F8-124A6316DFC5}" type="datetimeFigureOut">
              <a:rPr lang="nl-NL" smtClean="0"/>
              <a:t>5-1-2024</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0B2741-CA3E-4D07-B942-2D20B5449194}" type="slidenum">
              <a:rPr lang="nl-NL" smtClean="0"/>
              <a:t>‹Nº›</a:t>
            </a:fld>
            <a:endParaRPr lang="nl-NL"/>
          </a:p>
        </p:txBody>
      </p:sp>
      <p:sp>
        <p:nvSpPr>
          <p:cNvPr id="7" name="Rectangle 6">
            <a:extLst>
              <a:ext uri="{FF2B5EF4-FFF2-40B4-BE49-F238E27FC236}">
                <a16:creationId xmlns:a16="http://schemas.microsoft.com/office/drawing/2014/main" id="{B71F5F68-3A88-4097-A411-E3A714030022}"/>
              </a:ext>
            </a:extLst>
          </p:cNvPr>
          <p:cNvSpPr/>
          <p:nvPr userDrawn="1"/>
        </p:nvSpPr>
        <p:spPr>
          <a:xfrm>
            <a:off x="9982200" y="0"/>
            <a:ext cx="2209800" cy="796925"/>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2549224"/>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‹Nº›</a:t>
            </a:fld>
            <a:endParaRPr/>
          </a:p>
        </p:txBody>
      </p:sp>
      <p:pic>
        <p:nvPicPr>
          <p:cNvPr id="15" name="Google Shape;15;p44"/>
          <p:cNvPicPr preferRelativeResize="0"/>
          <p:nvPr/>
        </p:nvPicPr>
        <p:blipFill rotWithShape="1">
          <a:blip r:embed="rId21">
            <a:alphaModFix/>
          </a:blip>
          <a:srcRect/>
          <a:stretch/>
        </p:blipFill>
        <p:spPr>
          <a:xfrm>
            <a:off x="0" y="0"/>
            <a:ext cx="12192000" cy="6858000"/>
          </a:xfrm>
          <a:prstGeom prst="rect">
            <a:avLst/>
          </a:prstGeom>
          <a:noFill/>
          <a:ln>
            <a:noFill/>
          </a:ln>
        </p:spPr>
      </p:pic>
      <p:sp>
        <p:nvSpPr>
          <p:cNvPr id="16" name="Google Shape;16;p44"/>
          <p:cNvSpPr txBox="1"/>
          <p:nvPr/>
        </p:nvSpPr>
        <p:spPr>
          <a:xfrm>
            <a:off x="0" y="6705600"/>
            <a:ext cx="1165225" cy="152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nl-NL" sz="1000" b="0" i="0" u="none" strike="noStrike" cap="none">
                <a:solidFill>
                  <a:srgbClr val="000000"/>
                </a:solidFill>
                <a:latin typeface="Calibri"/>
                <a:ea typeface="Calibri"/>
                <a:cs typeface="Calibri"/>
                <a:sym typeface="Calibri"/>
              </a:rPr>
              <a:t>Classification: Internal</a:t>
            </a:r>
            <a:endParaRPr/>
          </a:p>
        </p:txBody>
      </p:sp>
    </p:spTree>
    <p:extLst>
      <p:ext uri="{BB962C8B-B14F-4D97-AF65-F5344CB8AC3E}">
        <p14:creationId xmlns:p14="http://schemas.microsoft.com/office/powerpoint/2010/main" val="4201976964"/>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linkedin.com/in/enrique-schonberg-schwarz" TargetMode="External"/><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hyperlink" Target="http://creativecommons.org/licenses/by-nc-sa/4.0/?ref=chooser-v1" TargetMode="External"/><Relationship Id="rId4" Type="http://schemas.openxmlformats.org/officeDocument/2006/relationships/hyperlink" Target="https://www.linkedin.com/in/oriol-montanya"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sv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hyperlink" Target="https://creativecommons.org/licenses/by-nc/3.0/" TargetMode="External"/><Relationship Id="rId4" Type="http://schemas.openxmlformats.org/officeDocument/2006/relationships/hyperlink" Target="https://in5d.com/cosmic-consciousness-phenomena-the-overview-effect/"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6.xml"/><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2.png"/><Relationship Id="rId7" Type="http://schemas.openxmlformats.org/officeDocument/2006/relationships/hyperlink" Target="http://creativecommons.org/licenses/by-nc-sa/4.0/?ref=chooser-v1" TargetMode="External"/><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hyperlink" Target="https://www.linkedin.com/in/oriol-montanya" TargetMode="External"/><Relationship Id="rId5" Type="http://schemas.openxmlformats.org/officeDocument/2006/relationships/hyperlink" Target="https://www.linkedin.com/in/enrique-schonberg-schwarz" TargetMode="Externa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2.png"/><Relationship Id="rId7" Type="http://schemas.openxmlformats.org/officeDocument/2006/relationships/hyperlink" Target="http://creativecommons.org/licenses/by-nc-sa/4.0/?ref=chooser-v1" TargetMode="External"/><Relationship Id="rId2" Type="http://schemas.openxmlformats.org/officeDocument/2006/relationships/image" Target="../media/image21.jpeg"/><Relationship Id="rId1" Type="http://schemas.openxmlformats.org/officeDocument/2006/relationships/slideLayout" Target="../slideLayouts/slideLayout25.xml"/><Relationship Id="rId6" Type="http://schemas.openxmlformats.org/officeDocument/2006/relationships/hyperlink" Target="https://www.linkedin.com/in/oriol-montanya" TargetMode="External"/><Relationship Id="rId5" Type="http://schemas.openxmlformats.org/officeDocument/2006/relationships/hyperlink" Target="https://www.linkedin.com/in/enrique-schonberg-schwarz" TargetMode="Externa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grpSp>
        <p:nvGrpSpPr>
          <p:cNvPr id="3" name="Grupo 2">
            <a:extLst>
              <a:ext uri="{FF2B5EF4-FFF2-40B4-BE49-F238E27FC236}">
                <a16:creationId xmlns:a16="http://schemas.microsoft.com/office/drawing/2014/main" id="{9DC4A872-04DA-6ACD-FA80-8CB314BECC21}"/>
              </a:ext>
            </a:extLst>
          </p:cNvPr>
          <p:cNvGrpSpPr/>
          <p:nvPr/>
        </p:nvGrpSpPr>
        <p:grpSpPr>
          <a:xfrm>
            <a:off x="8520545" y="4779817"/>
            <a:ext cx="3671455" cy="1510147"/>
            <a:chOff x="8520545" y="4779817"/>
            <a:chExt cx="3671455" cy="1510147"/>
          </a:xfrm>
        </p:grpSpPr>
        <p:sp>
          <p:nvSpPr>
            <p:cNvPr id="150" name="Google Shape;150;p1"/>
            <p:cNvSpPr/>
            <p:nvPr/>
          </p:nvSpPr>
          <p:spPr>
            <a:xfrm>
              <a:off x="8520545" y="4779817"/>
              <a:ext cx="3671455" cy="1510147"/>
            </a:xfrm>
            <a:prstGeom prst="rect">
              <a:avLst/>
            </a:prstGeom>
            <a:solidFill>
              <a:srgbClr val="FFFFFF"/>
            </a:solidFill>
            <a:ln>
              <a:noFill/>
            </a:ln>
          </p:spPr>
          <p:txBody>
            <a:bodyPr spcFirstLastPara="1" wrap="square" lIns="91425" tIns="45700" rIns="91425" bIns="45700" anchor="t" anchorCtr="0">
              <a:noAutofit/>
            </a:bodyPr>
            <a:lstStyle/>
            <a:p>
              <a:pPr algn="ctr">
                <a:lnSpc>
                  <a:spcPct val="107000"/>
                </a:lnSpc>
                <a:spcAft>
                  <a:spcPts val="800"/>
                </a:spcAft>
              </a:pPr>
              <a:r>
                <a:rPr lang="es-CO" sz="1000" u="none" strike="noStrike">
                  <a:solidFill>
                    <a:srgbClr val="0563C1"/>
                  </a:solidFill>
                  <a:effectLst/>
                  <a:latin typeface="Calibri"/>
                  <a:ea typeface="Calibri" panose="020F0502020204030204" pitchFamily="34" charset="0"/>
                  <a:cs typeface="Times New Roman"/>
                  <a:hlinkClick r:id="rId3"/>
                </a:rPr>
                <a:t> </a:t>
              </a:r>
              <a:r>
                <a:rPr lang="en-US" sz="1000">
                  <a:effectLst/>
                  <a:latin typeface="Calibri" panose="020F0502020204030204" pitchFamily="34" charset="0"/>
                  <a:ea typeface="Calibri" panose="020F0502020204030204" pitchFamily="34" charset="0"/>
                  <a:cs typeface="Times New Roman" panose="02020603050405020304" pitchFamily="18" charset="0"/>
                </a:rPr>
                <a:t>Conscious logistics and supply chain management </a:t>
              </a:r>
              <a:r>
                <a:rPr lang="en-US" sz="100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 2023 by </a:t>
              </a:r>
              <a:r>
                <a:rPr lang="en-US" sz="1000" u="sng">
                  <a:solidFill>
                    <a:srgbClr val="D14500"/>
                  </a:solidFill>
                  <a:effectLst/>
                  <a:latin typeface="Source Sans Pro" panose="020B0503030403020204" pitchFamily="34" charset="0"/>
                  <a:ea typeface="Calibri" panose="020F0502020204030204" pitchFamily="34" charset="0"/>
                  <a:cs typeface="Times New Roman" panose="02020603050405020304" pitchFamily="18" charset="0"/>
                  <a:hlinkClick r:id="rId4"/>
                </a:rPr>
                <a:t>Oriol </a:t>
              </a:r>
              <a:r>
                <a:rPr lang="en-US" sz="1000" u="sng" err="1">
                  <a:solidFill>
                    <a:srgbClr val="D14500"/>
                  </a:solidFill>
                  <a:effectLst/>
                  <a:latin typeface="Source Sans Pro" panose="020B0503030403020204" pitchFamily="34" charset="0"/>
                  <a:ea typeface="Calibri" panose="020F0502020204030204" pitchFamily="34" charset="0"/>
                  <a:cs typeface="Times New Roman" panose="02020603050405020304" pitchFamily="18" charset="0"/>
                  <a:hlinkClick r:id="rId4"/>
                </a:rPr>
                <a:t>Montanya</a:t>
              </a:r>
              <a:r>
                <a:rPr lang="es-CO" sz="1000">
                  <a:effectLst/>
                  <a:latin typeface="Calibri" panose="020F0502020204030204" pitchFamily="34" charset="0"/>
                  <a:ea typeface="Calibri" panose="020F0502020204030204" pitchFamily="34" charset="0"/>
                  <a:cs typeface="Times New Roman" panose="02020603050405020304" pitchFamily="18" charset="0"/>
                </a:rPr>
                <a:t> </a:t>
              </a:r>
              <a:r>
                <a:rPr lang="en-US" sz="100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is licensed under </a:t>
              </a:r>
              <a:r>
                <a:rPr lang="en-US" sz="1000" u="sng">
                  <a:solidFill>
                    <a:srgbClr val="D14500"/>
                  </a:solidFill>
                  <a:effectLst/>
                  <a:latin typeface="Source Sans Pro" panose="020B0503030403020204" pitchFamily="34" charset="0"/>
                  <a:ea typeface="Calibri" panose="020F0502020204030204" pitchFamily="34" charset="0"/>
                  <a:cs typeface="Times New Roman" panose="02020603050405020304" pitchFamily="18" charset="0"/>
                  <a:hlinkClick r:id="rId5"/>
                </a:rPr>
                <a:t>CC BY-NC-SA 4.0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1" name="Google Shape;151;p1"/>
            <p:cNvPicPr preferRelativeResize="0"/>
            <p:nvPr/>
          </p:nvPicPr>
          <p:blipFill rotWithShape="1">
            <a:blip r:embed="rId6">
              <a:alphaModFix/>
            </a:blip>
            <a:srcRect l="5010" r="5010"/>
            <a:stretch/>
          </p:blipFill>
          <p:spPr>
            <a:xfrm>
              <a:off x="8672944" y="5316486"/>
              <a:ext cx="3366655" cy="902999"/>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p:txBody>
          <a:bodyPr/>
          <a:lstStyle/>
          <a:p>
            <a:r>
              <a:rPr lang="en-GB"/>
              <a:t>LEARNING OBJECTIVES</a:t>
            </a:r>
          </a:p>
        </p:txBody>
      </p:sp>
      <p:sp>
        <p:nvSpPr>
          <p:cNvPr id="3" name="Marcador de contenido 2">
            <a:extLst>
              <a:ext uri="{FF2B5EF4-FFF2-40B4-BE49-F238E27FC236}">
                <a16:creationId xmlns:a16="http://schemas.microsoft.com/office/drawing/2014/main" id="{99E180BC-6224-E2BF-2F59-027AED17E844}"/>
              </a:ext>
            </a:extLst>
          </p:cNvPr>
          <p:cNvSpPr txBox="1">
            <a:spLocks/>
          </p:cNvSpPr>
          <p:nvPr/>
        </p:nvSpPr>
        <p:spPr>
          <a:xfrm>
            <a:off x="838200" y="1825625"/>
            <a:ext cx="9995263" cy="4351338"/>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3370" indent="-457200">
              <a:lnSpc>
                <a:spcPct val="150000"/>
              </a:lnSpc>
              <a:buFont typeface="Wingdings" panose="05000000000000000000" pitchFamily="2" charset="2"/>
              <a:buChar char="Ø"/>
            </a:pPr>
            <a:r>
              <a:rPr lang="en-US">
                <a:latin typeface="Arial MT"/>
                <a:ea typeface="Arial MT"/>
                <a:cs typeface="Arial MT"/>
              </a:rPr>
              <a:t>Understand the </a:t>
            </a:r>
            <a:r>
              <a:rPr lang="en-US" b="1">
                <a:latin typeface="Arial MT"/>
                <a:ea typeface="Arial MT"/>
                <a:cs typeface="Arial MT"/>
              </a:rPr>
              <a:t>historical evolution of supply chains.</a:t>
            </a:r>
          </a:p>
          <a:p>
            <a:pPr marL="293370" indent="-457200">
              <a:lnSpc>
                <a:spcPct val="150000"/>
              </a:lnSpc>
              <a:buFont typeface="Wingdings" panose="05000000000000000000" pitchFamily="2" charset="2"/>
              <a:buChar char="Ø"/>
            </a:pPr>
            <a:r>
              <a:rPr lang="en-US">
                <a:latin typeface="Arial MT"/>
                <a:ea typeface="Arial MT"/>
                <a:cs typeface="Arial MT"/>
              </a:rPr>
              <a:t>Understand the importance of </a:t>
            </a:r>
            <a:r>
              <a:rPr lang="en-US" b="1">
                <a:latin typeface="Arial MT"/>
                <a:ea typeface="Arial MT"/>
                <a:cs typeface="Arial MT"/>
              </a:rPr>
              <a:t>designing operations that balance the needs of all stakeholders.</a:t>
            </a:r>
          </a:p>
          <a:p>
            <a:pPr marL="293370" indent="-457200">
              <a:lnSpc>
                <a:spcPct val="150000"/>
              </a:lnSpc>
              <a:buFont typeface="Wingdings" panose="05000000000000000000" pitchFamily="2" charset="2"/>
              <a:buChar char="Ø"/>
            </a:pPr>
            <a:r>
              <a:rPr lang="en-US">
                <a:latin typeface="Arial MT"/>
                <a:ea typeface="Arial MT"/>
                <a:cs typeface="Arial MT"/>
              </a:rPr>
              <a:t>Learn how to </a:t>
            </a:r>
            <a:r>
              <a:rPr lang="en-US" b="1">
                <a:latin typeface="Arial MT"/>
                <a:ea typeface="Arial MT"/>
                <a:cs typeface="Arial MT"/>
              </a:rPr>
              <a:t>manage processes with a continuous improvement </a:t>
            </a:r>
            <a:r>
              <a:rPr lang="en-US">
                <a:latin typeface="Arial MT"/>
                <a:ea typeface="Arial MT"/>
                <a:cs typeface="Arial MT"/>
              </a:rPr>
              <a:t>mentality.</a:t>
            </a:r>
          </a:p>
          <a:p>
            <a:pPr marL="293370" indent="-457200">
              <a:lnSpc>
                <a:spcPct val="150000"/>
              </a:lnSpc>
              <a:buFont typeface="Wingdings" panose="05000000000000000000" pitchFamily="2" charset="2"/>
              <a:buChar char="Ø"/>
            </a:pPr>
            <a:r>
              <a:rPr lang="en-US">
                <a:latin typeface="Arial MT"/>
                <a:ea typeface="Arial MT"/>
                <a:cs typeface="Arial MT"/>
              </a:rPr>
              <a:t>Identify the three </a:t>
            </a:r>
            <a:r>
              <a:rPr lang="en-US" b="1">
                <a:latin typeface="Arial MT"/>
                <a:ea typeface="Arial MT"/>
                <a:cs typeface="Arial MT"/>
              </a:rPr>
              <a:t>transformations that affect value chains </a:t>
            </a:r>
            <a:r>
              <a:rPr lang="en-US">
                <a:latin typeface="Arial MT"/>
                <a:ea typeface="Arial MT"/>
                <a:cs typeface="Arial MT"/>
              </a:rPr>
              <a:t>and to learn strategies to face them.</a:t>
            </a:r>
          </a:p>
          <a:p>
            <a:pPr marL="293370" indent="-457200">
              <a:lnSpc>
                <a:spcPct val="150000"/>
              </a:lnSpc>
              <a:buFont typeface="Wingdings" panose="05000000000000000000" pitchFamily="2" charset="2"/>
              <a:buChar char="Ø"/>
            </a:pPr>
            <a:r>
              <a:rPr lang="en-US">
                <a:latin typeface="Arial MT"/>
                <a:ea typeface="Arial MT"/>
                <a:cs typeface="Arial MT"/>
              </a:rPr>
              <a:t>Master two of the main </a:t>
            </a:r>
            <a:r>
              <a:rPr lang="en-US" b="1">
                <a:latin typeface="Arial MT"/>
                <a:ea typeface="Arial MT"/>
                <a:cs typeface="Arial MT"/>
              </a:rPr>
              <a:t>aspects of running operations effectively</a:t>
            </a:r>
            <a:r>
              <a:rPr lang="en-US">
                <a:latin typeface="Arial MT"/>
                <a:ea typeface="Arial MT"/>
                <a:cs typeface="Arial MT"/>
              </a:rPr>
              <a:t>: organization and objectives.</a:t>
            </a:r>
          </a:p>
        </p:txBody>
      </p:sp>
    </p:spTree>
    <p:extLst>
      <p:ext uri="{BB962C8B-B14F-4D97-AF65-F5344CB8AC3E}">
        <p14:creationId xmlns:p14="http://schemas.microsoft.com/office/powerpoint/2010/main" val="2722371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ACCAA5-E920-73D9-5D9E-9235FE8A2CBD}"/>
              </a:ext>
            </a:extLst>
          </p:cNvPr>
          <p:cNvSpPr>
            <a:spLocks noGrp="1"/>
          </p:cNvSpPr>
          <p:nvPr>
            <p:ph type="title"/>
          </p:nvPr>
        </p:nvSpPr>
        <p:spPr>
          <a:xfrm>
            <a:off x="5886994" y="2455182"/>
            <a:ext cx="5745480" cy="1325563"/>
          </a:xfrm>
        </p:spPr>
        <p:txBody>
          <a:bodyPr>
            <a:normAutofit/>
          </a:bodyPr>
          <a:lstStyle/>
          <a:p>
            <a:r>
              <a:rPr lang="en-GB" sz="6000" b="1"/>
              <a:t>1. INTRODUCTION</a:t>
            </a:r>
          </a:p>
        </p:txBody>
      </p:sp>
    </p:spTree>
    <p:extLst>
      <p:ext uri="{BB962C8B-B14F-4D97-AF65-F5344CB8AC3E}">
        <p14:creationId xmlns:p14="http://schemas.microsoft.com/office/powerpoint/2010/main" val="4100069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p:txBody>
          <a:bodyPr/>
          <a:lstStyle/>
          <a:p>
            <a:r>
              <a:rPr lang="en-GB"/>
              <a:t>LOGISTICS</a:t>
            </a:r>
          </a:p>
        </p:txBody>
      </p:sp>
      <p:sp>
        <p:nvSpPr>
          <p:cNvPr id="3" name="Marcador de contenido 2">
            <a:extLst>
              <a:ext uri="{FF2B5EF4-FFF2-40B4-BE49-F238E27FC236}">
                <a16:creationId xmlns:a16="http://schemas.microsoft.com/office/drawing/2014/main" id="{99E180BC-6224-E2BF-2F59-027AED17E844}"/>
              </a:ext>
            </a:extLst>
          </p:cNvPr>
          <p:cNvSpPr txBox="1">
            <a:spLocks/>
          </p:cNvSpPr>
          <p:nvPr/>
        </p:nvSpPr>
        <p:spPr>
          <a:xfrm>
            <a:off x="838200" y="1825625"/>
            <a:ext cx="999526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3370" indent="-457200">
              <a:lnSpc>
                <a:spcPct val="150000"/>
              </a:lnSpc>
              <a:buFont typeface="Wingdings" panose="05000000000000000000" pitchFamily="2" charset="2"/>
              <a:buChar char="Ø"/>
            </a:pPr>
            <a:endParaRPr lang="en-US">
              <a:latin typeface="Arial MT"/>
              <a:ea typeface="Arial MT"/>
              <a:cs typeface="Arial MT"/>
            </a:endParaRPr>
          </a:p>
        </p:txBody>
      </p:sp>
      <p:sp>
        <p:nvSpPr>
          <p:cNvPr id="4" name="Marcador de contenido 2">
            <a:extLst>
              <a:ext uri="{FF2B5EF4-FFF2-40B4-BE49-F238E27FC236}">
                <a16:creationId xmlns:a16="http://schemas.microsoft.com/office/drawing/2014/main" id="{8CB065FB-B978-1E14-7D43-639F7B233CCC}"/>
              </a:ext>
            </a:extLst>
          </p:cNvPr>
          <p:cNvSpPr txBox="1">
            <a:spLocks/>
          </p:cNvSpPr>
          <p:nvPr/>
        </p:nvSpPr>
        <p:spPr>
          <a:xfrm>
            <a:off x="990600" y="1978025"/>
            <a:ext cx="999526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b="1">
                <a:latin typeface="Arial MT"/>
                <a:ea typeface="Arial MT"/>
                <a:cs typeface="Arial MT"/>
              </a:rPr>
              <a:t>LOGISTIKOS</a:t>
            </a:r>
            <a:r>
              <a:rPr lang="en-US">
                <a:latin typeface="Arial MT"/>
                <a:ea typeface="Arial MT"/>
                <a:cs typeface="Arial MT"/>
              </a:rPr>
              <a:t>, from Greek “relating to calculation”</a:t>
            </a:r>
          </a:p>
          <a:p>
            <a:pPr marL="0" indent="0" algn="ctr">
              <a:lnSpc>
                <a:spcPct val="150000"/>
              </a:lnSpc>
              <a:buNone/>
            </a:pPr>
            <a:r>
              <a:rPr lang="en-US">
                <a:latin typeface="Arial MT"/>
                <a:ea typeface="Arial MT"/>
                <a:cs typeface="Arial MT"/>
              </a:rPr>
              <a:t>Or </a:t>
            </a:r>
          </a:p>
          <a:p>
            <a:pPr marL="0" indent="0" algn="ctr">
              <a:lnSpc>
                <a:spcPct val="150000"/>
              </a:lnSpc>
              <a:buNone/>
            </a:pPr>
            <a:r>
              <a:rPr lang="en-US" b="1">
                <a:latin typeface="Arial MT"/>
                <a:ea typeface="Arial MT"/>
                <a:cs typeface="Arial MT"/>
              </a:rPr>
              <a:t>LOGER</a:t>
            </a:r>
            <a:r>
              <a:rPr lang="en-US">
                <a:latin typeface="Arial MT"/>
                <a:ea typeface="Arial MT"/>
                <a:cs typeface="Arial MT"/>
              </a:rPr>
              <a:t>, from French "to lodge”</a:t>
            </a:r>
          </a:p>
        </p:txBody>
      </p:sp>
    </p:spTree>
    <p:extLst>
      <p:ext uri="{BB962C8B-B14F-4D97-AF65-F5344CB8AC3E}">
        <p14:creationId xmlns:p14="http://schemas.microsoft.com/office/powerpoint/2010/main" val="831664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p:txBody>
          <a:bodyPr/>
          <a:lstStyle/>
          <a:p>
            <a:r>
              <a:rPr lang="en-GB"/>
              <a:t>A BIT OF HISTORY…</a:t>
            </a:r>
          </a:p>
        </p:txBody>
      </p:sp>
      <p:sp>
        <p:nvSpPr>
          <p:cNvPr id="3" name="Marcador de contenido 2">
            <a:extLst>
              <a:ext uri="{FF2B5EF4-FFF2-40B4-BE49-F238E27FC236}">
                <a16:creationId xmlns:a16="http://schemas.microsoft.com/office/drawing/2014/main" id="{99E180BC-6224-E2BF-2F59-027AED17E844}"/>
              </a:ext>
            </a:extLst>
          </p:cNvPr>
          <p:cNvSpPr txBox="1">
            <a:spLocks/>
          </p:cNvSpPr>
          <p:nvPr/>
        </p:nvSpPr>
        <p:spPr>
          <a:xfrm>
            <a:off x="838200" y="1825625"/>
            <a:ext cx="999526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3370" indent="-457200">
              <a:lnSpc>
                <a:spcPct val="150000"/>
              </a:lnSpc>
              <a:buFont typeface="Wingdings" panose="05000000000000000000" pitchFamily="2" charset="2"/>
              <a:buChar char="Ø"/>
            </a:pPr>
            <a:endParaRPr lang="en-US">
              <a:latin typeface="Arial MT"/>
              <a:ea typeface="Arial MT"/>
              <a:cs typeface="Arial MT"/>
            </a:endParaRPr>
          </a:p>
        </p:txBody>
      </p:sp>
      <p:sp>
        <p:nvSpPr>
          <p:cNvPr id="98" name="Google Shape;529;p26">
            <a:extLst>
              <a:ext uri="{FF2B5EF4-FFF2-40B4-BE49-F238E27FC236}">
                <a16:creationId xmlns:a16="http://schemas.microsoft.com/office/drawing/2014/main" id="{11013032-BD67-E8A2-C32B-6971D3890D11}"/>
              </a:ext>
            </a:extLst>
          </p:cNvPr>
          <p:cNvSpPr txBox="1"/>
          <p:nvPr/>
        </p:nvSpPr>
        <p:spPr>
          <a:xfrm>
            <a:off x="4662746" y="3973614"/>
            <a:ext cx="2110309" cy="503921"/>
          </a:xfrm>
          <a:prstGeom prst="rect">
            <a:avLst/>
          </a:prstGeom>
          <a:noFill/>
          <a:ln>
            <a:noFill/>
          </a:ln>
        </p:spPr>
        <p:txBody>
          <a:bodyPr spcFirstLastPara="1" wrap="square" lIns="91425" tIns="91425" rIns="91425" bIns="91425" anchor="ctr" anchorCtr="0">
            <a:noAutofit/>
          </a:bodyPr>
          <a:lstStyle/>
          <a:p>
            <a:pPr algn="ctr" defTabSz="914400">
              <a:buClr>
                <a:srgbClr val="000000"/>
              </a:buClr>
              <a:buFont typeface="Arial"/>
              <a:buNone/>
            </a:pPr>
            <a:r>
              <a:rPr lang="en-AU" sz="1400" kern="0">
                <a:solidFill>
                  <a:srgbClr val="000000"/>
                </a:solidFill>
                <a:latin typeface="Roboto"/>
                <a:ea typeface="Roboto"/>
                <a:cs typeface="Roboto"/>
                <a:sym typeface="Roboto"/>
              </a:rPr>
              <a:t>Logistics is seen as a strategic activity with the potential to satisfy customers and gain competitive advantages.</a:t>
            </a:r>
          </a:p>
        </p:txBody>
      </p:sp>
      <p:sp>
        <p:nvSpPr>
          <p:cNvPr id="99" name="Google Shape;530;p26">
            <a:extLst>
              <a:ext uri="{FF2B5EF4-FFF2-40B4-BE49-F238E27FC236}">
                <a16:creationId xmlns:a16="http://schemas.microsoft.com/office/drawing/2014/main" id="{F816EF7F-A0F0-8270-C748-21CFC8C343F0}"/>
              </a:ext>
            </a:extLst>
          </p:cNvPr>
          <p:cNvSpPr txBox="1"/>
          <p:nvPr/>
        </p:nvSpPr>
        <p:spPr>
          <a:xfrm>
            <a:off x="2727336" y="3626867"/>
            <a:ext cx="1773100" cy="1355094"/>
          </a:xfrm>
          <a:prstGeom prst="rect">
            <a:avLst/>
          </a:prstGeom>
          <a:noFill/>
          <a:ln>
            <a:noFill/>
          </a:ln>
        </p:spPr>
        <p:txBody>
          <a:bodyPr spcFirstLastPara="1" wrap="square" lIns="91425" tIns="91425" rIns="91425" bIns="91425" anchor="ctr" anchorCtr="0">
            <a:noAutofit/>
          </a:bodyPr>
          <a:lstStyle/>
          <a:p>
            <a:pPr algn="ctr" defTabSz="914400">
              <a:spcAft>
                <a:spcPts val="200"/>
              </a:spcAft>
              <a:buClr>
                <a:srgbClr val="000000"/>
              </a:buClr>
              <a:buFont typeface="Arial"/>
              <a:buNone/>
            </a:pPr>
            <a:r>
              <a:rPr lang="en-US" sz="1400" kern="0">
                <a:solidFill>
                  <a:srgbClr val="000000"/>
                </a:solidFill>
                <a:latin typeface="Roboto"/>
                <a:ea typeface="Roboto"/>
                <a:cs typeface="Roboto"/>
                <a:sym typeface="Roboto"/>
              </a:rPr>
              <a:t>Logistics is limited to a technical perspective aimed at planning distributions and optimizing costs.</a:t>
            </a:r>
            <a:endParaRPr lang="es-ES" sz="1400" kern="0">
              <a:solidFill>
                <a:srgbClr val="000000"/>
              </a:solidFill>
              <a:latin typeface="Roboto"/>
              <a:ea typeface="Roboto"/>
              <a:cs typeface="Roboto"/>
              <a:sym typeface="Roboto"/>
            </a:endParaRPr>
          </a:p>
        </p:txBody>
      </p:sp>
      <p:sp>
        <p:nvSpPr>
          <p:cNvPr id="105" name="Google Shape;562;p26">
            <a:extLst>
              <a:ext uri="{FF2B5EF4-FFF2-40B4-BE49-F238E27FC236}">
                <a16:creationId xmlns:a16="http://schemas.microsoft.com/office/drawing/2014/main" id="{C3418EC0-CECA-208C-5783-85E0AD5FAFF3}"/>
              </a:ext>
            </a:extLst>
          </p:cNvPr>
          <p:cNvSpPr txBox="1"/>
          <p:nvPr/>
        </p:nvSpPr>
        <p:spPr>
          <a:xfrm>
            <a:off x="5081275" y="2210350"/>
            <a:ext cx="1289400" cy="378300"/>
          </a:xfrm>
          <a:prstGeom prst="rect">
            <a:avLst/>
          </a:prstGeom>
          <a:noFill/>
          <a:ln>
            <a:noFill/>
          </a:ln>
        </p:spPr>
        <p:txBody>
          <a:bodyPr spcFirstLastPara="1" wrap="square" lIns="91425" tIns="91425" rIns="91425" bIns="91425" anchor="ctr" anchorCtr="0">
            <a:noAutofit/>
          </a:bodyPr>
          <a:lstStyle/>
          <a:p>
            <a:pPr algn="ctr" defTabSz="914400">
              <a:buClr>
                <a:srgbClr val="000000"/>
              </a:buClr>
              <a:buFont typeface="Arial"/>
              <a:buNone/>
            </a:pPr>
            <a:r>
              <a:rPr lang="es-ES" sz="2000" b="1" kern="0">
                <a:solidFill>
                  <a:srgbClr val="000000"/>
                </a:solidFill>
                <a:latin typeface="Roboto"/>
                <a:ea typeface="Roboto"/>
                <a:cs typeface="Roboto"/>
                <a:sym typeface="Roboto"/>
              </a:rPr>
              <a:t>19</a:t>
            </a:r>
            <a:r>
              <a:rPr lang="en" sz="2000" b="1" kern="0">
                <a:solidFill>
                  <a:srgbClr val="000000"/>
                </a:solidFill>
                <a:latin typeface="Roboto"/>
                <a:ea typeface="Roboto"/>
                <a:cs typeface="Roboto"/>
                <a:sym typeface="Roboto"/>
              </a:rPr>
              <a:t>20s</a:t>
            </a:r>
            <a:endParaRPr sz="1200" kern="0">
              <a:solidFill>
                <a:srgbClr val="000000"/>
              </a:solidFill>
              <a:latin typeface="Roboto"/>
              <a:ea typeface="Roboto"/>
              <a:cs typeface="Roboto"/>
              <a:sym typeface="Roboto"/>
            </a:endParaRPr>
          </a:p>
        </p:txBody>
      </p:sp>
      <p:sp>
        <p:nvSpPr>
          <p:cNvPr id="106" name="Google Shape;563;p26">
            <a:extLst>
              <a:ext uri="{FF2B5EF4-FFF2-40B4-BE49-F238E27FC236}">
                <a16:creationId xmlns:a16="http://schemas.microsoft.com/office/drawing/2014/main" id="{FFD866F3-2692-6DFA-33A3-C68470084225}"/>
              </a:ext>
            </a:extLst>
          </p:cNvPr>
          <p:cNvSpPr txBox="1"/>
          <p:nvPr/>
        </p:nvSpPr>
        <p:spPr>
          <a:xfrm>
            <a:off x="3036217" y="2228400"/>
            <a:ext cx="1289400" cy="378300"/>
          </a:xfrm>
          <a:prstGeom prst="rect">
            <a:avLst/>
          </a:prstGeom>
          <a:noFill/>
          <a:ln>
            <a:noFill/>
          </a:ln>
        </p:spPr>
        <p:txBody>
          <a:bodyPr spcFirstLastPara="1" wrap="square" lIns="91425" tIns="91425" rIns="91425" bIns="91425" anchor="ctr" anchorCtr="0">
            <a:noAutofit/>
          </a:bodyPr>
          <a:lstStyle/>
          <a:p>
            <a:pPr algn="ctr" defTabSz="914400">
              <a:buClr>
                <a:srgbClr val="000000"/>
              </a:buClr>
              <a:buFont typeface="Arial"/>
              <a:buNone/>
            </a:pPr>
            <a:r>
              <a:rPr lang="en" sz="2000" b="1" kern="0">
                <a:solidFill>
                  <a:srgbClr val="000000"/>
                </a:solidFill>
                <a:latin typeface="Roboto"/>
                <a:ea typeface="Roboto"/>
                <a:cs typeface="Roboto"/>
                <a:sym typeface="Roboto"/>
              </a:rPr>
              <a:t>1900s</a:t>
            </a:r>
            <a:endParaRPr sz="1200" kern="0">
              <a:solidFill>
                <a:srgbClr val="000000"/>
              </a:solidFill>
              <a:latin typeface="Roboto"/>
              <a:ea typeface="Roboto"/>
              <a:cs typeface="Roboto"/>
              <a:sym typeface="Roboto"/>
            </a:endParaRPr>
          </a:p>
        </p:txBody>
      </p:sp>
      <p:sp>
        <p:nvSpPr>
          <p:cNvPr id="109" name="Google Shape;567;p26">
            <a:extLst>
              <a:ext uri="{FF2B5EF4-FFF2-40B4-BE49-F238E27FC236}">
                <a16:creationId xmlns:a16="http://schemas.microsoft.com/office/drawing/2014/main" id="{2CB5524D-127F-0C19-B9B7-D7C1D5F11636}"/>
              </a:ext>
            </a:extLst>
          </p:cNvPr>
          <p:cNvSpPr/>
          <p:nvPr/>
        </p:nvSpPr>
        <p:spPr>
          <a:xfrm>
            <a:off x="78378" y="2457011"/>
            <a:ext cx="10755085" cy="774123"/>
          </a:xfrm>
          <a:prstGeom prst="rightArrow">
            <a:avLst/>
          </a:pr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112" name="Google Shape;573;p26">
            <a:extLst>
              <a:ext uri="{FF2B5EF4-FFF2-40B4-BE49-F238E27FC236}">
                <a16:creationId xmlns:a16="http://schemas.microsoft.com/office/drawing/2014/main" id="{C186D0E9-EBE8-88B1-E2B9-15F4B4F555C3}"/>
              </a:ext>
            </a:extLst>
          </p:cNvPr>
          <p:cNvGrpSpPr/>
          <p:nvPr/>
        </p:nvGrpSpPr>
        <p:grpSpPr>
          <a:xfrm rot="10800000">
            <a:off x="829900" y="2652501"/>
            <a:ext cx="763086" cy="695201"/>
            <a:chOff x="1078024" y="2974329"/>
            <a:chExt cx="274320" cy="274322"/>
          </a:xfrm>
        </p:grpSpPr>
        <p:sp>
          <p:nvSpPr>
            <p:cNvPr id="113" name="Google Shape;574;p26">
              <a:extLst>
                <a:ext uri="{FF2B5EF4-FFF2-40B4-BE49-F238E27FC236}">
                  <a16:creationId xmlns:a16="http://schemas.microsoft.com/office/drawing/2014/main" id="{D86E677E-9A8E-FBED-2C59-573B913A44F5}"/>
                </a:ext>
              </a:extLst>
            </p:cNvPr>
            <p:cNvSpPr/>
            <p:nvPr/>
          </p:nvSpPr>
          <p:spPr>
            <a:xfrm>
              <a:off x="1078024" y="2974329"/>
              <a:ext cx="274320" cy="274322"/>
            </a:xfrm>
            <a:prstGeom prst="triangle">
              <a:avLst/>
            </a:pr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4" name="Google Shape;575;p26">
              <a:extLst>
                <a:ext uri="{FF2B5EF4-FFF2-40B4-BE49-F238E27FC236}">
                  <a16:creationId xmlns:a16="http://schemas.microsoft.com/office/drawing/2014/main" id="{20C93F14-2BD9-8554-0CBD-F5257CF0AA2F}"/>
                </a:ext>
              </a:extLst>
            </p:cNvPr>
            <p:cNvSpPr/>
            <p:nvPr/>
          </p:nvSpPr>
          <p:spPr>
            <a:xfrm>
              <a:off x="1169464" y="3069579"/>
              <a:ext cx="91440" cy="91442"/>
            </a:xfrm>
            <a:prstGeom prst="triangle">
              <a:avLst/>
            </a:prstGeom>
            <a:solidFill>
              <a:schemeClr val="accent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16" name="Google Shape;582;p26">
            <a:extLst>
              <a:ext uri="{FF2B5EF4-FFF2-40B4-BE49-F238E27FC236}">
                <a16:creationId xmlns:a16="http://schemas.microsoft.com/office/drawing/2014/main" id="{EB1C7D69-17DA-3974-B0C3-4BBDEA9BF7F7}"/>
              </a:ext>
            </a:extLst>
          </p:cNvPr>
          <p:cNvGrpSpPr/>
          <p:nvPr/>
        </p:nvGrpSpPr>
        <p:grpSpPr>
          <a:xfrm>
            <a:off x="6773055" y="2689661"/>
            <a:ext cx="274320" cy="274322"/>
            <a:chOff x="6078431" y="2983808"/>
            <a:chExt cx="274320" cy="274322"/>
          </a:xfrm>
        </p:grpSpPr>
        <p:sp>
          <p:nvSpPr>
            <p:cNvPr id="117" name="Google Shape;583;p26">
              <a:extLst>
                <a:ext uri="{FF2B5EF4-FFF2-40B4-BE49-F238E27FC236}">
                  <a16:creationId xmlns:a16="http://schemas.microsoft.com/office/drawing/2014/main" id="{850E44EA-CB13-FD96-88EF-26F4E87462A2}"/>
                </a:ext>
              </a:extLst>
            </p:cNvPr>
            <p:cNvSpPr/>
            <p:nvPr/>
          </p:nvSpPr>
          <p:spPr>
            <a:xfrm>
              <a:off x="6078431" y="2983808"/>
              <a:ext cx="274320" cy="274322"/>
            </a:xfrm>
            <a:custGeom>
              <a:avLst/>
              <a:gdLst/>
              <a:ahLst/>
              <a:cxnLst/>
              <a:rect l="l" t="t" r="r" b="b"/>
              <a:pathLst>
                <a:path w="1537" h="1538" extrusionOk="0">
                  <a:moveTo>
                    <a:pt x="778" y="1"/>
                  </a:moveTo>
                  <a:cubicBezTo>
                    <a:pt x="344" y="1"/>
                    <a:pt x="0" y="345"/>
                    <a:pt x="0" y="760"/>
                  </a:cubicBezTo>
                  <a:cubicBezTo>
                    <a:pt x="0" y="1194"/>
                    <a:pt x="344" y="1538"/>
                    <a:pt x="778" y="1538"/>
                  </a:cubicBezTo>
                  <a:cubicBezTo>
                    <a:pt x="1193" y="1538"/>
                    <a:pt x="1537" y="1194"/>
                    <a:pt x="1537" y="760"/>
                  </a:cubicBezTo>
                  <a:cubicBezTo>
                    <a:pt x="1537" y="345"/>
                    <a:pt x="1193" y="1"/>
                    <a:pt x="778" y="1"/>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8" name="Google Shape;584;p26">
              <a:extLst>
                <a:ext uri="{FF2B5EF4-FFF2-40B4-BE49-F238E27FC236}">
                  <a16:creationId xmlns:a16="http://schemas.microsoft.com/office/drawing/2014/main" id="{02F0292C-B77C-158C-CADD-C7BC230570FC}"/>
                </a:ext>
              </a:extLst>
            </p:cNvPr>
            <p:cNvSpPr/>
            <p:nvPr/>
          </p:nvSpPr>
          <p:spPr>
            <a:xfrm>
              <a:off x="6169871" y="3079058"/>
              <a:ext cx="91440" cy="91442"/>
            </a:xfrm>
            <a:custGeom>
              <a:avLst/>
              <a:gdLst/>
              <a:ahLst/>
              <a:cxnLst/>
              <a:rect l="l" t="t" r="r" b="b"/>
              <a:pathLst>
                <a:path w="1537" h="1538" extrusionOk="0">
                  <a:moveTo>
                    <a:pt x="778" y="1"/>
                  </a:moveTo>
                  <a:cubicBezTo>
                    <a:pt x="344" y="1"/>
                    <a:pt x="0" y="345"/>
                    <a:pt x="0" y="760"/>
                  </a:cubicBezTo>
                  <a:cubicBezTo>
                    <a:pt x="0" y="1194"/>
                    <a:pt x="344" y="1538"/>
                    <a:pt x="778" y="1538"/>
                  </a:cubicBezTo>
                  <a:cubicBezTo>
                    <a:pt x="1193" y="1538"/>
                    <a:pt x="1537" y="1194"/>
                    <a:pt x="1537" y="760"/>
                  </a:cubicBezTo>
                  <a:cubicBezTo>
                    <a:pt x="1537" y="345"/>
                    <a:pt x="1193" y="1"/>
                    <a:pt x="778" y="1"/>
                  </a:cubicBezTo>
                  <a:close/>
                </a:path>
              </a:pathLst>
            </a:custGeom>
            <a:solidFill>
              <a:srgbClr val="93D2B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127" name="Google Shape;532;p26">
            <a:extLst>
              <a:ext uri="{FF2B5EF4-FFF2-40B4-BE49-F238E27FC236}">
                <a16:creationId xmlns:a16="http://schemas.microsoft.com/office/drawing/2014/main" id="{0C74280E-55E9-6B73-3ABF-63BFE3AE6FA1}"/>
              </a:ext>
            </a:extLst>
          </p:cNvPr>
          <p:cNvSpPr txBox="1"/>
          <p:nvPr/>
        </p:nvSpPr>
        <p:spPr>
          <a:xfrm>
            <a:off x="8399177" y="3522712"/>
            <a:ext cx="2765246" cy="1290341"/>
          </a:xfrm>
          <a:prstGeom prst="rect">
            <a:avLst/>
          </a:prstGeom>
          <a:noFill/>
          <a:ln>
            <a:noFill/>
          </a:ln>
        </p:spPr>
        <p:txBody>
          <a:bodyPr spcFirstLastPara="1" wrap="square" lIns="91425" tIns="91425" rIns="91425" bIns="91425" anchor="ctr" anchorCtr="0">
            <a:noAutofit/>
          </a:bodyPr>
          <a:lstStyle/>
          <a:p>
            <a:pPr algn="ctr" defTabSz="914400">
              <a:buClr>
                <a:srgbClr val="000000"/>
              </a:buClr>
              <a:buSzPts val="1100"/>
              <a:buFont typeface="Arial"/>
              <a:buNone/>
            </a:pPr>
            <a:r>
              <a:rPr lang="en-US" sz="1400" kern="0">
                <a:solidFill>
                  <a:srgbClr val="000000"/>
                </a:solidFill>
                <a:latin typeface="Roboto"/>
                <a:ea typeface="Roboto"/>
                <a:cs typeface="Roboto"/>
                <a:sym typeface="Roboto"/>
              </a:rPr>
              <a:t>Logistics is seen as a set of people, methods, machines and facilities that are combined to ensure efficient supply of goods and services.</a:t>
            </a:r>
            <a:endParaRPr sz="1400" kern="0">
              <a:solidFill>
                <a:srgbClr val="000000"/>
              </a:solidFill>
              <a:latin typeface="Roboto"/>
              <a:ea typeface="Roboto"/>
              <a:cs typeface="Roboto"/>
              <a:sym typeface="Roboto"/>
            </a:endParaRPr>
          </a:p>
        </p:txBody>
      </p:sp>
      <p:sp>
        <p:nvSpPr>
          <p:cNvPr id="131" name="Google Shape;577;p26">
            <a:extLst>
              <a:ext uri="{FF2B5EF4-FFF2-40B4-BE49-F238E27FC236}">
                <a16:creationId xmlns:a16="http://schemas.microsoft.com/office/drawing/2014/main" id="{9E230E2F-9772-B2BA-11C8-90A6A26C0913}"/>
              </a:ext>
            </a:extLst>
          </p:cNvPr>
          <p:cNvSpPr/>
          <p:nvPr/>
        </p:nvSpPr>
        <p:spPr>
          <a:xfrm>
            <a:off x="6773055" y="2679079"/>
            <a:ext cx="274320" cy="274322"/>
          </a:xfrm>
          <a:custGeom>
            <a:avLst/>
            <a:gdLst/>
            <a:ahLst/>
            <a:cxnLst/>
            <a:rect l="l" t="t" r="r" b="b"/>
            <a:pathLst>
              <a:path w="1537" h="1538" extrusionOk="0">
                <a:moveTo>
                  <a:pt x="778" y="1"/>
                </a:moveTo>
                <a:cubicBezTo>
                  <a:pt x="344" y="1"/>
                  <a:pt x="0" y="345"/>
                  <a:pt x="0" y="760"/>
                </a:cubicBezTo>
                <a:cubicBezTo>
                  <a:pt x="0" y="1194"/>
                  <a:pt x="344" y="1538"/>
                  <a:pt x="778" y="1538"/>
                </a:cubicBezTo>
                <a:cubicBezTo>
                  <a:pt x="1193" y="1538"/>
                  <a:pt x="1537" y="1194"/>
                  <a:pt x="1537" y="760"/>
                </a:cubicBezTo>
                <a:cubicBezTo>
                  <a:pt x="1537" y="345"/>
                  <a:pt x="1193" y="1"/>
                  <a:pt x="778" y="1"/>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4" name="Google Shape;563;p26">
            <a:extLst>
              <a:ext uri="{FF2B5EF4-FFF2-40B4-BE49-F238E27FC236}">
                <a16:creationId xmlns:a16="http://schemas.microsoft.com/office/drawing/2014/main" id="{D6811950-DE47-EF69-5E8D-1A765B875E0A}"/>
              </a:ext>
            </a:extLst>
          </p:cNvPr>
          <p:cNvSpPr txBox="1"/>
          <p:nvPr/>
        </p:nvSpPr>
        <p:spPr>
          <a:xfrm>
            <a:off x="616283" y="2239955"/>
            <a:ext cx="1289400" cy="378300"/>
          </a:xfrm>
          <a:prstGeom prst="rect">
            <a:avLst/>
          </a:prstGeom>
          <a:noFill/>
          <a:ln>
            <a:noFill/>
          </a:ln>
        </p:spPr>
        <p:txBody>
          <a:bodyPr spcFirstLastPara="1" wrap="square" lIns="91425" tIns="91425" rIns="91425" bIns="91425" anchor="ctr" anchorCtr="0">
            <a:noAutofit/>
          </a:bodyPr>
          <a:lstStyle/>
          <a:p>
            <a:pPr algn="ctr" defTabSz="914400">
              <a:buClr>
                <a:srgbClr val="000000"/>
              </a:buClr>
              <a:buFont typeface="Arial"/>
              <a:buNone/>
            </a:pPr>
            <a:r>
              <a:rPr lang="en" sz="2000" b="1" kern="0">
                <a:solidFill>
                  <a:srgbClr val="000000"/>
                </a:solidFill>
                <a:latin typeface="Roboto"/>
                <a:ea typeface="Roboto"/>
                <a:cs typeface="Roboto"/>
                <a:sym typeface="Roboto"/>
              </a:rPr>
              <a:t>1838</a:t>
            </a:r>
            <a:endParaRPr sz="1200" kern="0">
              <a:solidFill>
                <a:srgbClr val="000000"/>
              </a:solidFill>
              <a:latin typeface="Roboto"/>
              <a:ea typeface="Roboto"/>
              <a:cs typeface="Roboto"/>
              <a:sym typeface="Roboto"/>
            </a:endParaRPr>
          </a:p>
        </p:txBody>
      </p:sp>
      <p:sp>
        <p:nvSpPr>
          <p:cNvPr id="145" name="Google Shape;530;p26">
            <a:extLst>
              <a:ext uri="{FF2B5EF4-FFF2-40B4-BE49-F238E27FC236}">
                <a16:creationId xmlns:a16="http://schemas.microsoft.com/office/drawing/2014/main" id="{69B2EE4E-17CF-E911-533D-B55E5646D65D}"/>
              </a:ext>
            </a:extLst>
          </p:cNvPr>
          <p:cNvSpPr txBox="1"/>
          <p:nvPr/>
        </p:nvSpPr>
        <p:spPr>
          <a:xfrm>
            <a:off x="203974" y="3569778"/>
            <a:ext cx="2110309" cy="1718058"/>
          </a:xfrm>
          <a:prstGeom prst="rect">
            <a:avLst/>
          </a:prstGeom>
          <a:noFill/>
          <a:ln>
            <a:noFill/>
          </a:ln>
        </p:spPr>
        <p:txBody>
          <a:bodyPr spcFirstLastPara="1" wrap="square" lIns="91425" tIns="91425" rIns="91425" bIns="91425" anchor="ctr" anchorCtr="0">
            <a:noAutofit/>
          </a:bodyPr>
          <a:lstStyle/>
          <a:p>
            <a:pPr algn="ctr" defTabSz="914400">
              <a:spcAft>
                <a:spcPts val="200"/>
              </a:spcAft>
              <a:buClr>
                <a:srgbClr val="000000"/>
              </a:buClr>
              <a:buFont typeface="Arial"/>
              <a:buNone/>
            </a:pPr>
            <a:r>
              <a:rPr lang="en-US" sz="1400" kern="0">
                <a:solidFill>
                  <a:srgbClr val="000000"/>
                </a:solidFill>
                <a:latin typeface="Roboto"/>
                <a:ea typeface="Roboto"/>
                <a:cs typeface="Roboto"/>
                <a:sym typeface="Roboto"/>
              </a:rPr>
              <a:t>Antoine-Henri </a:t>
            </a:r>
            <a:r>
              <a:rPr lang="en-US" sz="1400" kern="0" err="1">
                <a:solidFill>
                  <a:srgbClr val="000000"/>
                </a:solidFill>
                <a:latin typeface="Roboto"/>
                <a:ea typeface="Roboto"/>
                <a:cs typeface="Roboto"/>
                <a:sym typeface="Roboto"/>
              </a:rPr>
              <a:t>Jomini</a:t>
            </a:r>
            <a:r>
              <a:rPr lang="en-US" sz="1400" kern="0">
                <a:solidFill>
                  <a:srgbClr val="000000"/>
                </a:solidFill>
                <a:latin typeface="Roboto"/>
                <a:ea typeface="Roboto"/>
                <a:cs typeface="Roboto"/>
                <a:sym typeface="Roboto"/>
              </a:rPr>
              <a:t> (Swiss general fighting in Napoleon Bonaparte's army) references military logistics in his work "Compendium of the Art of War“.</a:t>
            </a:r>
            <a:endParaRPr lang="es-ES" sz="1400" kern="0">
              <a:solidFill>
                <a:srgbClr val="000000"/>
              </a:solidFill>
              <a:latin typeface="Roboto"/>
              <a:ea typeface="Roboto"/>
              <a:cs typeface="Roboto"/>
              <a:sym typeface="Roboto"/>
            </a:endParaRPr>
          </a:p>
        </p:txBody>
      </p:sp>
      <p:grpSp>
        <p:nvGrpSpPr>
          <p:cNvPr id="146" name="Google Shape;573;p26">
            <a:extLst>
              <a:ext uri="{FF2B5EF4-FFF2-40B4-BE49-F238E27FC236}">
                <a16:creationId xmlns:a16="http://schemas.microsoft.com/office/drawing/2014/main" id="{9B523A59-7FBE-062D-A60E-426C47585F1F}"/>
              </a:ext>
            </a:extLst>
          </p:cNvPr>
          <p:cNvGrpSpPr/>
          <p:nvPr/>
        </p:nvGrpSpPr>
        <p:grpSpPr>
          <a:xfrm rot="10800000">
            <a:off x="3232343" y="2652256"/>
            <a:ext cx="763086" cy="695201"/>
            <a:chOff x="1078024" y="2974329"/>
            <a:chExt cx="274320" cy="274322"/>
          </a:xfrm>
        </p:grpSpPr>
        <p:sp>
          <p:nvSpPr>
            <p:cNvPr id="147" name="Google Shape;574;p26">
              <a:extLst>
                <a:ext uri="{FF2B5EF4-FFF2-40B4-BE49-F238E27FC236}">
                  <a16:creationId xmlns:a16="http://schemas.microsoft.com/office/drawing/2014/main" id="{51DFC4A2-C46E-B812-7269-B65159E41051}"/>
                </a:ext>
              </a:extLst>
            </p:cNvPr>
            <p:cNvSpPr/>
            <p:nvPr/>
          </p:nvSpPr>
          <p:spPr>
            <a:xfrm>
              <a:off x="1078024" y="2974329"/>
              <a:ext cx="274320" cy="274322"/>
            </a:xfrm>
            <a:prstGeom prst="triangle">
              <a:avLst/>
            </a:pr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8" name="Google Shape;575;p26">
              <a:extLst>
                <a:ext uri="{FF2B5EF4-FFF2-40B4-BE49-F238E27FC236}">
                  <a16:creationId xmlns:a16="http://schemas.microsoft.com/office/drawing/2014/main" id="{3E5B45EC-AD4F-6A27-70DA-8718D06B1EF7}"/>
                </a:ext>
              </a:extLst>
            </p:cNvPr>
            <p:cNvSpPr/>
            <p:nvPr/>
          </p:nvSpPr>
          <p:spPr>
            <a:xfrm>
              <a:off x="1169464" y="3069579"/>
              <a:ext cx="91440" cy="91442"/>
            </a:xfrm>
            <a:prstGeom prst="triangle">
              <a:avLst/>
            </a:prstGeom>
            <a:solidFill>
              <a:schemeClr val="accent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49" name="Google Shape;573;p26">
            <a:extLst>
              <a:ext uri="{FF2B5EF4-FFF2-40B4-BE49-F238E27FC236}">
                <a16:creationId xmlns:a16="http://schemas.microsoft.com/office/drawing/2014/main" id="{FB832B1A-84F7-04AD-7E8A-E90CACD82C30}"/>
              </a:ext>
            </a:extLst>
          </p:cNvPr>
          <p:cNvGrpSpPr/>
          <p:nvPr/>
        </p:nvGrpSpPr>
        <p:grpSpPr>
          <a:xfrm rot="10800000">
            <a:off x="5311313" y="2675874"/>
            <a:ext cx="763086" cy="695201"/>
            <a:chOff x="1078024" y="2974329"/>
            <a:chExt cx="274320" cy="274322"/>
          </a:xfrm>
        </p:grpSpPr>
        <p:sp>
          <p:nvSpPr>
            <p:cNvPr id="150" name="Google Shape;574;p26">
              <a:extLst>
                <a:ext uri="{FF2B5EF4-FFF2-40B4-BE49-F238E27FC236}">
                  <a16:creationId xmlns:a16="http://schemas.microsoft.com/office/drawing/2014/main" id="{18ED52A7-D6B4-6FBF-14A0-E35B58C260A7}"/>
                </a:ext>
              </a:extLst>
            </p:cNvPr>
            <p:cNvSpPr/>
            <p:nvPr/>
          </p:nvSpPr>
          <p:spPr>
            <a:xfrm>
              <a:off x="1078024" y="2974329"/>
              <a:ext cx="274320" cy="274322"/>
            </a:xfrm>
            <a:prstGeom prst="triangle">
              <a:avLst/>
            </a:pr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1" name="Google Shape;575;p26">
              <a:extLst>
                <a:ext uri="{FF2B5EF4-FFF2-40B4-BE49-F238E27FC236}">
                  <a16:creationId xmlns:a16="http://schemas.microsoft.com/office/drawing/2014/main" id="{617438B0-C5D0-7702-9ECC-3BD27F3417A4}"/>
                </a:ext>
              </a:extLst>
            </p:cNvPr>
            <p:cNvSpPr/>
            <p:nvPr/>
          </p:nvSpPr>
          <p:spPr>
            <a:xfrm>
              <a:off x="1169464" y="3069579"/>
              <a:ext cx="91440" cy="91442"/>
            </a:xfrm>
            <a:prstGeom prst="triangle">
              <a:avLst/>
            </a:prstGeom>
            <a:solidFill>
              <a:schemeClr val="accent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52" name="Google Shape;573;p26">
            <a:extLst>
              <a:ext uri="{FF2B5EF4-FFF2-40B4-BE49-F238E27FC236}">
                <a16:creationId xmlns:a16="http://schemas.microsoft.com/office/drawing/2014/main" id="{0AE2C595-4E90-231D-1E21-C8BC900EE6AC}"/>
              </a:ext>
            </a:extLst>
          </p:cNvPr>
          <p:cNvGrpSpPr/>
          <p:nvPr/>
        </p:nvGrpSpPr>
        <p:grpSpPr>
          <a:xfrm rot="10800000">
            <a:off x="7245441" y="2661913"/>
            <a:ext cx="763086" cy="695201"/>
            <a:chOff x="1078024" y="2974329"/>
            <a:chExt cx="274320" cy="274322"/>
          </a:xfrm>
        </p:grpSpPr>
        <p:sp>
          <p:nvSpPr>
            <p:cNvPr id="153" name="Google Shape;574;p26">
              <a:extLst>
                <a:ext uri="{FF2B5EF4-FFF2-40B4-BE49-F238E27FC236}">
                  <a16:creationId xmlns:a16="http://schemas.microsoft.com/office/drawing/2014/main" id="{A406240E-C28F-5F10-77AB-7538A49F0A08}"/>
                </a:ext>
              </a:extLst>
            </p:cNvPr>
            <p:cNvSpPr/>
            <p:nvPr/>
          </p:nvSpPr>
          <p:spPr>
            <a:xfrm>
              <a:off x="1078024" y="2974329"/>
              <a:ext cx="274320" cy="274322"/>
            </a:xfrm>
            <a:prstGeom prst="triangle">
              <a:avLst/>
            </a:pr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4" name="Google Shape;575;p26">
              <a:extLst>
                <a:ext uri="{FF2B5EF4-FFF2-40B4-BE49-F238E27FC236}">
                  <a16:creationId xmlns:a16="http://schemas.microsoft.com/office/drawing/2014/main" id="{06BB5260-F7B8-A86E-1E53-A61A5C473E49}"/>
                </a:ext>
              </a:extLst>
            </p:cNvPr>
            <p:cNvSpPr/>
            <p:nvPr/>
          </p:nvSpPr>
          <p:spPr>
            <a:xfrm>
              <a:off x="1169464" y="3069579"/>
              <a:ext cx="91440" cy="91442"/>
            </a:xfrm>
            <a:prstGeom prst="triangle">
              <a:avLst/>
            </a:prstGeom>
            <a:solidFill>
              <a:schemeClr val="accent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155" name="Google Shape;563;p26">
            <a:extLst>
              <a:ext uri="{FF2B5EF4-FFF2-40B4-BE49-F238E27FC236}">
                <a16:creationId xmlns:a16="http://schemas.microsoft.com/office/drawing/2014/main" id="{C196CE7D-532B-284F-E868-C8773B6BF69E}"/>
              </a:ext>
            </a:extLst>
          </p:cNvPr>
          <p:cNvSpPr txBox="1"/>
          <p:nvPr/>
        </p:nvSpPr>
        <p:spPr>
          <a:xfrm>
            <a:off x="7019525" y="2209224"/>
            <a:ext cx="1289400" cy="378300"/>
          </a:xfrm>
          <a:prstGeom prst="rect">
            <a:avLst/>
          </a:prstGeom>
          <a:noFill/>
          <a:ln>
            <a:noFill/>
          </a:ln>
        </p:spPr>
        <p:txBody>
          <a:bodyPr spcFirstLastPara="1" wrap="square" lIns="91425" tIns="91425" rIns="91425" bIns="91425" anchor="ctr" anchorCtr="0">
            <a:noAutofit/>
          </a:bodyPr>
          <a:lstStyle/>
          <a:p>
            <a:pPr algn="ctr" defTabSz="914400">
              <a:buClr>
                <a:srgbClr val="000000"/>
              </a:buClr>
              <a:buFont typeface="Arial"/>
              <a:buNone/>
            </a:pPr>
            <a:r>
              <a:rPr lang="en" sz="2000" b="1" kern="0">
                <a:solidFill>
                  <a:srgbClr val="000000"/>
                </a:solidFill>
                <a:latin typeface="Roboto"/>
                <a:ea typeface="Roboto"/>
                <a:cs typeface="Roboto"/>
                <a:sym typeface="Roboto"/>
              </a:rPr>
              <a:t>2000s</a:t>
            </a:r>
            <a:endParaRPr sz="1200" kern="0">
              <a:solidFill>
                <a:srgbClr val="000000"/>
              </a:solidFill>
              <a:latin typeface="Roboto"/>
              <a:ea typeface="Roboto"/>
              <a:cs typeface="Roboto"/>
              <a:sym typeface="Roboto"/>
            </a:endParaRPr>
          </a:p>
        </p:txBody>
      </p:sp>
      <p:sp>
        <p:nvSpPr>
          <p:cNvPr id="156" name="Google Shape;529;p26">
            <a:extLst>
              <a:ext uri="{FF2B5EF4-FFF2-40B4-BE49-F238E27FC236}">
                <a16:creationId xmlns:a16="http://schemas.microsoft.com/office/drawing/2014/main" id="{77802A92-D8DF-00B9-1547-F3C579CCCBFA}"/>
              </a:ext>
            </a:extLst>
          </p:cNvPr>
          <p:cNvSpPr txBox="1"/>
          <p:nvPr/>
        </p:nvSpPr>
        <p:spPr>
          <a:xfrm>
            <a:off x="6740434" y="3737446"/>
            <a:ext cx="1773100" cy="503921"/>
          </a:xfrm>
          <a:prstGeom prst="rect">
            <a:avLst/>
          </a:prstGeom>
          <a:noFill/>
          <a:ln>
            <a:noFill/>
          </a:ln>
        </p:spPr>
        <p:txBody>
          <a:bodyPr spcFirstLastPara="1" wrap="square" lIns="91425" tIns="91425" rIns="91425" bIns="91425" anchor="ctr" anchorCtr="0">
            <a:noAutofit/>
          </a:bodyPr>
          <a:lstStyle/>
          <a:p>
            <a:pPr algn="ctr" defTabSz="914400">
              <a:buClr>
                <a:srgbClr val="000000"/>
              </a:buClr>
              <a:buFont typeface="Arial"/>
              <a:buNone/>
            </a:pPr>
            <a:r>
              <a:rPr lang="en-AU" sz="1400" kern="0">
                <a:solidFill>
                  <a:srgbClr val="000000"/>
                </a:solidFill>
                <a:latin typeface="Roboto"/>
                <a:ea typeface="Roboto"/>
                <a:cs typeface="Roboto"/>
                <a:sym typeface="Roboto"/>
              </a:rPr>
              <a:t>The concept of “supply chain” is born.</a:t>
            </a:r>
          </a:p>
        </p:txBody>
      </p:sp>
      <p:sp>
        <p:nvSpPr>
          <p:cNvPr id="157" name="Google Shape;563;p26">
            <a:extLst>
              <a:ext uri="{FF2B5EF4-FFF2-40B4-BE49-F238E27FC236}">
                <a16:creationId xmlns:a16="http://schemas.microsoft.com/office/drawing/2014/main" id="{91C17761-2DAB-5067-5E75-554DFE1FE5B0}"/>
              </a:ext>
            </a:extLst>
          </p:cNvPr>
          <p:cNvSpPr txBox="1"/>
          <p:nvPr/>
        </p:nvSpPr>
        <p:spPr>
          <a:xfrm>
            <a:off x="8980919" y="2208424"/>
            <a:ext cx="1646713" cy="378300"/>
          </a:xfrm>
          <a:prstGeom prst="rect">
            <a:avLst/>
          </a:prstGeom>
          <a:noFill/>
          <a:ln>
            <a:noFill/>
          </a:ln>
        </p:spPr>
        <p:txBody>
          <a:bodyPr spcFirstLastPara="1" wrap="square" lIns="91425" tIns="91425" rIns="91425" bIns="91425" anchor="ctr" anchorCtr="0">
            <a:noAutofit/>
          </a:bodyPr>
          <a:lstStyle/>
          <a:p>
            <a:pPr algn="ctr" defTabSz="914400">
              <a:buClr>
                <a:srgbClr val="000000"/>
              </a:buClr>
              <a:buFont typeface="Arial"/>
              <a:buNone/>
            </a:pPr>
            <a:r>
              <a:rPr lang="en" sz="2000" b="1" kern="0">
                <a:solidFill>
                  <a:srgbClr val="000000"/>
                </a:solidFill>
                <a:latin typeface="Roboto"/>
                <a:ea typeface="Roboto"/>
                <a:cs typeface="Roboto"/>
                <a:sym typeface="Roboto"/>
              </a:rPr>
              <a:t>Nowadays</a:t>
            </a:r>
            <a:endParaRPr sz="1200" kern="0">
              <a:solidFill>
                <a:srgbClr val="000000"/>
              </a:solidFill>
              <a:latin typeface="Roboto"/>
              <a:ea typeface="Roboto"/>
              <a:cs typeface="Roboto"/>
              <a:sym typeface="Roboto"/>
            </a:endParaRPr>
          </a:p>
        </p:txBody>
      </p:sp>
      <p:grpSp>
        <p:nvGrpSpPr>
          <p:cNvPr id="158" name="Google Shape;573;p26">
            <a:extLst>
              <a:ext uri="{FF2B5EF4-FFF2-40B4-BE49-F238E27FC236}">
                <a16:creationId xmlns:a16="http://schemas.microsoft.com/office/drawing/2014/main" id="{B8D1A73E-149C-17D3-9811-548A749C2139}"/>
              </a:ext>
            </a:extLst>
          </p:cNvPr>
          <p:cNvGrpSpPr/>
          <p:nvPr/>
        </p:nvGrpSpPr>
        <p:grpSpPr>
          <a:xfrm rot="10800000">
            <a:off x="9295552" y="2656227"/>
            <a:ext cx="763086" cy="695201"/>
            <a:chOff x="1078024" y="2974329"/>
            <a:chExt cx="274320" cy="274322"/>
          </a:xfrm>
        </p:grpSpPr>
        <p:sp>
          <p:nvSpPr>
            <p:cNvPr id="159" name="Google Shape;574;p26">
              <a:extLst>
                <a:ext uri="{FF2B5EF4-FFF2-40B4-BE49-F238E27FC236}">
                  <a16:creationId xmlns:a16="http://schemas.microsoft.com/office/drawing/2014/main" id="{A50746D5-CEC8-7684-F5BC-CF04FB08089A}"/>
                </a:ext>
              </a:extLst>
            </p:cNvPr>
            <p:cNvSpPr/>
            <p:nvPr/>
          </p:nvSpPr>
          <p:spPr>
            <a:xfrm>
              <a:off x="1078024" y="2974329"/>
              <a:ext cx="274320" cy="274322"/>
            </a:xfrm>
            <a:prstGeom prst="triangle">
              <a:avLst/>
            </a:pr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60" name="Google Shape;575;p26">
              <a:extLst>
                <a:ext uri="{FF2B5EF4-FFF2-40B4-BE49-F238E27FC236}">
                  <a16:creationId xmlns:a16="http://schemas.microsoft.com/office/drawing/2014/main" id="{C53D7487-D3C4-523B-0EB3-EE3C11279A25}"/>
                </a:ext>
              </a:extLst>
            </p:cNvPr>
            <p:cNvSpPr/>
            <p:nvPr/>
          </p:nvSpPr>
          <p:spPr>
            <a:xfrm>
              <a:off x="1169464" y="3069579"/>
              <a:ext cx="91440" cy="91442"/>
            </a:xfrm>
            <a:prstGeom prst="triangle">
              <a:avLst/>
            </a:prstGeom>
            <a:solidFill>
              <a:schemeClr val="accent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3947367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Diagrama&#10;&#10;Descripción generada automáticamente">
            <a:extLst>
              <a:ext uri="{FF2B5EF4-FFF2-40B4-BE49-F238E27FC236}">
                <a16:creationId xmlns:a16="http://schemas.microsoft.com/office/drawing/2014/main" id="{18A39776-CE6E-DDF9-0477-EAE41A0A8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677" y="796092"/>
            <a:ext cx="8164933" cy="5853219"/>
          </a:xfrm>
          <a:prstGeom prst="rect">
            <a:avLst/>
          </a:prstGeom>
        </p:spPr>
      </p:pic>
      <p:sp>
        <p:nvSpPr>
          <p:cNvPr id="4" name="CuadroTexto 3">
            <a:extLst>
              <a:ext uri="{FF2B5EF4-FFF2-40B4-BE49-F238E27FC236}">
                <a16:creationId xmlns:a16="http://schemas.microsoft.com/office/drawing/2014/main" id="{D9DF512E-D11C-837F-D4E7-A1A8BB474487}"/>
              </a:ext>
            </a:extLst>
          </p:cNvPr>
          <p:cNvSpPr txBox="1"/>
          <p:nvPr/>
        </p:nvSpPr>
        <p:spPr>
          <a:xfrm>
            <a:off x="4467497" y="6279979"/>
            <a:ext cx="6096000" cy="369332"/>
          </a:xfrm>
          <a:prstGeom prst="rect">
            <a:avLst/>
          </a:prstGeom>
          <a:noFill/>
        </p:spPr>
        <p:txBody>
          <a:bodyPr wrap="square">
            <a:spAutoFit/>
          </a:bodyPr>
          <a:lstStyle/>
          <a:p>
            <a:r>
              <a:rPr lang="en-US" sz="1800" i="1">
                <a:effectLst/>
                <a:latin typeface="Arial" panose="020B0604020202020204" pitchFamily="34" charset="0"/>
                <a:ea typeface="Arial MT"/>
                <a:cs typeface="Arial MT"/>
              </a:rPr>
              <a:t>Graphical representation</a:t>
            </a:r>
            <a:r>
              <a:rPr lang="en-US" sz="1800" i="1" spc="-10">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of</a:t>
            </a:r>
            <a:r>
              <a:rPr lang="en-US" sz="1800" i="1" spc="-10">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the</a:t>
            </a:r>
            <a:r>
              <a:rPr lang="en-US" sz="1800" i="1" spc="-5">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logistics process</a:t>
            </a:r>
            <a:endParaRPr lang="ca-ES"/>
          </a:p>
        </p:txBody>
      </p:sp>
    </p:spTree>
    <p:extLst>
      <p:ext uri="{BB962C8B-B14F-4D97-AF65-F5344CB8AC3E}">
        <p14:creationId xmlns:p14="http://schemas.microsoft.com/office/powerpoint/2010/main" val="2993966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p:txBody>
          <a:bodyPr/>
          <a:lstStyle/>
          <a:p>
            <a:r>
              <a:rPr lang="en-GB"/>
              <a:t>THE SUPPLY CHAIN</a:t>
            </a:r>
          </a:p>
        </p:txBody>
      </p:sp>
      <p:sp>
        <p:nvSpPr>
          <p:cNvPr id="4" name="Marcador de contenido 2">
            <a:extLst>
              <a:ext uri="{FF2B5EF4-FFF2-40B4-BE49-F238E27FC236}">
                <a16:creationId xmlns:a16="http://schemas.microsoft.com/office/drawing/2014/main" id="{966F21F3-BC39-687A-A4F0-666F31F03D82}"/>
              </a:ext>
            </a:extLst>
          </p:cNvPr>
          <p:cNvSpPr txBox="1">
            <a:spLocks/>
          </p:cNvSpPr>
          <p:nvPr/>
        </p:nvSpPr>
        <p:spPr>
          <a:xfrm>
            <a:off x="838200" y="1825625"/>
            <a:ext cx="999526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3370" indent="-457200">
              <a:lnSpc>
                <a:spcPct val="150000"/>
              </a:lnSpc>
              <a:buFont typeface="Wingdings" panose="05000000000000000000" pitchFamily="2" charset="2"/>
              <a:buChar char="Ø"/>
            </a:pPr>
            <a:r>
              <a:rPr lang="en-US" sz="1800">
                <a:effectLst/>
                <a:latin typeface="Arial MT"/>
                <a:ea typeface="Arial MT"/>
                <a:cs typeface="Arial MT"/>
              </a:rPr>
              <a:t>“The chain encompassing</a:t>
            </a:r>
            <a:r>
              <a:rPr lang="en-US" sz="1800" spc="5">
                <a:effectLst/>
                <a:latin typeface="Arial MT"/>
                <a:ea typeface="Arial MT"/>
                <a:cs typeface="Arial MT"/>
              </a:rPr>
              <a:t> </a:t>
            </a:r>
            <a:r>
              <a:rPr lang="en-US" sz="1800">
                <a:effectLst/>
                <a:latin typeface="Arial MT"/>
                <a:ea typeface="Arial MT"/>
                <a:cs typeface="Arial MT"/>
              </a:rPr>
              <a:t>the planning and management of all activities related to sourcing and procurement,</a:t>
            </a:r>
            <a:r>
              <a:rPr lang="en-US" sz="1800" spc="5">
                <a:effectLst/>
                <a:latin typeface="Arial MT"/>
                <a:ea typeface="Arial MT"/>
                <a:cs typeface="Arial MT"/>
              </a:rPr>
              <a:t> </a:t>
            </a:r>
            <a:r>
              <a:rPr lang="en-US" sz="1800">
                <a:effectLst/>
                <a:latin typeface="Arial MT"/>
                <a:ea typeface="Arial MT"/>
                <a:cs typeface="Arial MT"/>
              </a:rPr>
              <a:t>conversion</a:t>
            </a:r>
            <a:r>
              <a:rPr lang="en-US" sz="1800" spc="5">
                <a:effectLst/>
                <a:latin typeface="Arial MT"/>
                <a:ea typeface="Arial MT"/>
                <a:cs typeface="Arial MT"/>
              </a:rPr>
              <a:t> </a:t>
            </a:r>
            <a:r>
              <a:rPr lang="en-US" sz="1800">
                <a:effectLst/>
                <a:latin typeface="Arial MT"/>
                <a:ea typeface="Arial MT"/>
                <a:cs typeface="Arial MT"/>
              </a:rPr>
              <a:t>and</a:t>
            </a:r>
            <a:r>
              <a:rPr lang="en-US" sz="1800" spc="5">
                <a:effectLst/>
                <a:latin typeface="Arial MT"/>
                <a:ea typeface="Arial MT"/>
                <a:cs typeface="Arial MT"/>
              </a:rPr>
              <a:t> </a:t>
            </a:r>
            <a:r>
              <a:rPr lang="en-US" sz="1800">
                <a:effectLst/>
                <a:latin typeface="Arial MT"/>
                <a:ea typeface="Arial MT"/>
                <a:cs typeface="Arial MT"/>
              </a:rPr>
              <a:t>all</a:t>
            </a:r>
            <a:r>
              <a:rPr lang="en-US" sz="1800" spc="5">
                <a:effectLst/>
                <a:latin typeface="Arial MT"/>
                <a:ea typeface="Arial MT"/>
                <a:cs typeface="Arial MT"/>
              </a:rPr>
              <a:t> </a:t>
            </a:r>
            <a:r>
              <a:rPr lang="en-US" sz="1800">
                <a:effectLst/>
                <a:latin typeface="Arial MT"/>
                <a:ea typeface="Arial MT"/>
                <a:cs typeface="Arial MT"/>
              </a:rPr>
              <a:t>logistics management</a:t>
            </a:r>
            <a:r>
              <a:rPr lang="en-US" sz="1800" spc="5">
                <a:effectLst/>
                <a:latin typeface="Arial MT"/>
                <a:ea typeface="Arial MT"/>
                <a:cs typeface="Arial MT"/>
              </a:rPr>
              <a:t> </a:t>
            </a:r>
            <a:r>
              <a:rPr lang="en-US" sz="1800">
                <a:effectLst/>
                <a:latin typeface="Arial MT"/>
                <a:ea typeface="Arial MT"/>
                <a:cs typeface="Arial MT"/>
              </a:rPr>
              <a:t>activities” - Council of Supply Chain</a:t>
            </a:r>
            <a:r>
              <a:rPr lang="en-US" sz="1800" spc="5">
                <a:effectLst/>
                <a:latin typeface="Arial MT"/>
                <a:ea typeface="Arial MT"/>
                <a:cs typeface="Arial MT"/>
              </a:rPr>
              <a:t> </a:t>
            </a:r>
            <a:r>
              <a:rPr lang="en-US" sz="1800">
                <a:effectLst/>
                <a:latin typeface="Arial MT"/>
                <a:ea typeface="Arial MT"/>
                <a:cs typeface="Arial MT"/>
              </a:rPr>
              <a:t>Management Professionals (2013) </a:t>
            </a:r>
            <a:endParaRPr lang="en-US" sz="2000">
              <a:latin typeface="Arial MT"/>
              <a:ea typeface="Arial MT"/>
              <a:cs typeface="Arial MT"/>
            </a:endParaRPr>
          </a:p>
          <a:p>
            <a:pPr marL="293370" indent="-457200">
              <a:lnSpc>
                <a:spcPct val="150000"/>
              </a:lnSpc>
              <a:buFont typeface="Wingdings" panose="05000000000000000000" pitchFamily="2" charset="2"/>
              <a:buChar char="Ø"/>
            </a:pPr>
            <a:r>
              <a:rPr lang="en-US" sz="1800">
                <a:latin typeface="Arial MT"/>
                <a:ea typeface="Arial MT"/>
                <a:cs typeface="Arial MT"/>
              </a:rPr>
              <a:t>It aims to make a </a:t>
            </a:r>
            <a:r>
              <a:rPr lang="en-US" sz="1800" b="1">
                <a:effectLst/>
                <a:latin typeface="Arial MT"/>
                <a:ea typeface="Arial MT"/>
                <a:cs typeface="Arial MT"/>
              </a:rPr>
              <a:t>quantitative</a:t>
            </a:r>
            <a:r>
              <a:rPr lang="en-US" sz="1800" b="1" spc="5">
                <a:effectLst/>
                <a:latin typeface="Arial MT"/>
                <a:ea typeface="Arial MT"/>
                <a:cs typeface="Arial MT"/>
              </a:rPr>
              <a:t> </a:t>
            </a:r>
            <a:r>
              <a:rPr lang="en-US" sz="1800" b="1">
                <a:effectLst/>
                <a:latin typeface="Arial MT"/>
                <a:ea typeface="Arial MT"/>
                <a:cs typeface="Arial MT"/>
              </a:rPr>
              <a:t>and</a:t>
            </a:r>
            <a:r>
              <a:rPr lang="en-US" sz="1800" b="1" spc="5">
                <a:effectLst/>
                <a:latin typeface="Arial MT"/>
                <a:ea typeface="Arial MT"/>
                <a:cs typeface="Arial MT"/>
              </a:rPr>
              <a:t> </a:t>
            </a:r>
            <a:r>
              <a:rPr lang="en-US" sz="1800" b="1">
                <a:effectLst/>
                <a:latin typeface="Arial MT"/>
                <a:ea typeface="Arial MT"/>
                <a:cs typeface="Arial MT"/>
              </a:rPr>
              <a:t>qualitative</a:t>
            </a:r>
            <a:r>
              <a:rPr lang="en-US" sz="1800" b="1" spc="5">
                <a:effectLst/>
                <a:latin typeface="Arial MT"/>
                <a:ea typeface="Arial MT"/>
                <a:cs typeface="Arial MT"/>
              </a:rPr>
              <a:t> </a:t>
            </a:r>
            <a:r>
              <a:rPr lang="en-US" sz="1800" b="1">
                <a:effectLst/>
                <a:latin typeface="Arial MT"/>
                <a:ea typeface="Arial MT"/>
                <a:cs typeface="Arial MT"/>
              </a:rPr>
              <a:t>leap</a:t>
            </a:r>
            <a:r>
              <a:rPr lang="en-US" sz="1800" b="1" spc="5">
                <a:effectLst/>
                <a:latin typeface="Arial MT"/>
                <a:ea typeface="Arial MT"/>
                <a:cs typeface="Arial MT"/>
              </a:rPr>
              <a:t> </a:t>
            </a:r>
            <a:r>
              <a:rPr lang="en-US" sz="1800">
                <a:effectLst/>
                <a:latin typeface="Arial MT"/>
                <a:ea typeface="Arial MT"/>
                <a:cs typeface="Arial MT"/>
              </a:rPr>
              <a:t>in</a:t>
            </a:r>
            <a:r>
              <a:rPr lang="en-US" sz="1800" spc="5">
                <a:effectLst/>
                <a:latin typeface="Arial MT"/>
                <a:ea typeface="Arial MT"/>
                <a:cs typeface="Arial MT"/>
              </a:rPr>
              <a:t> </a:t>
            </a:r>
            <a:r>
              <a:rPr lang="en-US" sz="1800">
                <a:effectLst/>
                <a:latin typeface="Arial MT"/>
                <a:ea typeface="Arial MT"/>
                <a:cs typeface="Arial MT"/>
              </a:rPr>
              <a:t>the</a:t>
            </a:r>
            <a:r>
              <a:rPr lang="en-US" sz="1800" spc="5">
                <a:effectLst/>
                <a:latin typeface="Arial MT"/>
                <a:ea typeface="Arial MT"/>
                <a:cs typeface="Arial MT"/>
              </a:rPr>
              <a:t> </a:t>
            </a:r>
            <a:r>
              <a:rPr lang="en-US" sz="1800">
                <a:effectLst/>
                <a:latin typeface="Arial MT"/>
                <a:ea typeface="Arial MT"/>
                <a:cs typeface="Arial MT"/>
              </a:rPr>
              <a:t>management</a:t>
            </a:r>
            <a:r>
              <a:rPr lang="en-US" sz="1800" spc="5">
                <a:effectLst/>
                <a:latin typeface="Arial MT"/>
                <a:ea typeface="Arial MT"/>
                <a:cs typeface="Arial MT"/>
              </a:rPr>
              <a:t> </a:t>
            </a:r>
            <a:r>
              <a:rPr lang="en-US" sz="1800">
                <a:effectLst/>
                <a:latin typeface="Arial MT"/>
                <a:ea typeface="Arial MT"/>
                <a:cs typeface="Arial MT"/>
              </a:rPr>
              <a:t>of</a:t>
            </a:r>
            <a:r>
              <a:rPr lang="en-US" sz="1800" spc="5">
                <a:effectLst/>
                <a:latin typeface="Arial MT"/>
                <a:ea typeface="Arial MT"/>
                <a:cs typeface="Arial MT"/>
              </a:rPr>
              <a:t> </a:t>
            </a:r>
            <a:r>
              <a:rPr lang="en-US" sz="1800">
                <a:effectLst/>
                <a:latin typeface="Arial MT"/>
                <a:ea typeface="Arial MT"/>
                <a:cs typeface="Arial MT"/>
              </a:rPr>
              <a:t>the</a:t>
            </a:r>
            <a:r>
              <a:rPr lang="en-US" sz="1800" spc="5">
                <a:effectLst/>
                <a:latin typeface="Arial MT"/>
                <a:ea typeface="Arial MT"/>
                <a:cs typeface="Arial MT"/>
              </a:rPr>
              <a:t> </a:t>
            </a:r>
            <a:r>
              <a:rPr lang="en-US" sz="1800">
                <a:effectLst/>
                <a:latin typeface="Arial MT"/>
                <a:ea typeface="Arial MT"/>
                <a:cs typeface="Arial MT"/>
              </a:rPr>
              <a:t>entire</a:t>
            </a:r>
            <a:r>
              <a:rPr lang="en-US" sz="1800" spc="5">
                <a:effectLst/>
                <a:latin typeface="Arial MT"/>
                <a:ea typeface="Arial MT"/>
                <a:cs typeface="Arial MT"/>
              </a:rPr>
              <a:t> </a:t>
            </a:r>
            <a:r>
              <a:rPr lang="en-US" sz="1800">
                <a:effectLst/>
                <a:latin typeface="Arial MT"/>
                <a:ea typeface="Arial MT"/>
                <a:cs typeface="Arial MT"/>
              </a:rPr>
              <a:t>value</a:t>
            </a:r>
            <a:r>
              <a:rPr lang="en-US" sz="1800" spc="5">
                <a:effectLst/>
                <a:latin typeface="Arial MT"/>
                <a:ea typeface="Arial MT"/>
                <a:cs typeface="Arial MT"/>
              </a:rPr>
              <a:t> </a:t>
            </a:r>
            <a:r>
              <a:rPr lang="en-US" sz="1800">
                <a:effectLst/>
                <a:latin typeface="Arial MT"/>
                <a:ea typeface="Arial MT"/>
                <a:cs typeface="Arial MT"/>
              </a:rPr>
              <a:t>chain, providing a more global vision of all the links that make it up…</a:t>
            </a:r>
          </a:p>
          <a:p>
            <a:pPr marL="750570" lvl="1" indent="-457200">
              <a:lnSpc>
                <a:spcPct val="150000"/>
              </a:lnSpc>
              <a:buFont typeface="Wingdings" panose="05000000000000000000" pitchFamily="2" charset="2"/>
              <a:buChar char="Ø"/>
            </a:pPr>
            <a:r>
              <a:rPr lang="en-US" sz="1600" b="1">
                <a:latin typeface="Arial MT"/>
                <a:ea typeface="Arial MT"/>
                <a:cs typeface="Arial MT"/>
              </a:rPr>
              <a:t>Quantitative: </a:t>
            </a:r>
            <a:r>
              <a:rPr lang="en-US" sz="1600">
                <a:latin typeface="Arial MT"/>
                <a:ea typeface="Arial MT"/>
                <a:cs typeface="Arial MT"/>
              </a:rPr>
              <a:t>expand the limits that delimit the field of action of logistics, incorporating activities such as purchasing from suppliers, demand forecasting, or the last mile.</a:t>
            </a:r>
          </a:p>
          <a:p>
            <a:pPr marL="750570" lvl="1" indent="-457200">
              <a:lnSpc>
                <a:spcPct val="150000"/>
              </a:lnSpc>
              <a:buFont typeface="Wingdings" panose="05000000000000000000" pitchFamily="2" charset="2"/>
              <a:buChar char="Ø"/>
            </a:pPr>
            <a:r>
              <a:rPr lang="en-US" sz="1600" b="1">
                <a:latin typeface="Arial MT"/>
                <a:ea typeface="Arial MT"/>
                <a:cs typeface="Arial MT"/>
              </a:rPr>
              <a:t>Qualitative: </a:t>
            </a:r>
            <a:r>
              <a:rPr lang="en-US" sz="1600">
                <a:latin typeface="Arial MT"/>
                <a:ea typeface="Arial MT"/>
                <a:cs typeface="Arial MT"/>
              </a:rPr>
              <a:t>become an effective transforming agent and make up for the shortcomings and dysfunctions of logistics.</a:t>
            </a:r>
          </a:p>
        </p:txBody>
      </p:sp>
    </p:spTree>
    <p:extLst>
      <p:ext uri="{BB962C8B-B14F-4D97-AF65-F5344CB8AC3E}">
        <p14:creationId xmlns:p14="http://schemas.microsoft.com/office/powerpoint/2010/main" val="2601265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F122CFE-A1C3-16F6-B2E6-B16521716353}"/>
              </a:ext>
            </a:extLst>
          </p:cNvPr>
          <p:cNvSpPr txBox="1"/>
          <p:nvPr/>
        </p:nvSpPr>
        <p:spPr>
          <a:xfrm>
            <a:off x="6016812" y="6074620"/>
            <a:ext cx="3606159" cy="369332"/>
          </a:xfrm>
          <a:prstGeom prst="rect">
            <a:avLst/>
          </a:prstGeom>
          <a:noFill/>
        </p:spPr>
        <p:txBody>
          <a:bodyPr wrap="square">
            <a:spAutoFit/>
          </a:bodyPr>
          <a:lstStyle/>
          <a:p>
            <a:r>
              <a:rPr lang="en-US" sz="1800" i="1">
                <a:effectLst/>
                <a:latin typeface="Arial" panose="020B0604020202020204" pitchFamily="34" charset="0"/>
                <a:ea typeface="Arial MT"/>
                <a:cs typeface="Arial MT"/>
              </a:rPr>
              <a:t>Standard</a:t>
            </a:r>
            <a:r>
              <a:rPr lang="en-US" sz="1800" i="1" spc="-15">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supply chain,</a:t>
            </a:r>
            <a:r>
              <a:rPr lang="en-US" sz="1800" i="1" spc="-15">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with</a:t>
            </a:r>
            <a:r>
              <a:rPr lang="en-US" sz="1800" i="1" spc="-15">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links.</a:t>
            </a:r>
            <a:r>
              <a:rPr lang="en-US" sz="1800" i="1" spc="-10">
                <a:effectLst/>
                <a:latin typeface="Arial" panose="020B0604020202020204" pitchFamily="34" charset="0"/>
                <a:ea typeface="Arial MT"/>
                <a:cs typeface="Arial MT"/>
              </a:rPr>
              <a:t> </a:t>
            </a:r>
            <a:endParaRPr lang="ca-ES"/>
          </a:p>
        </p:txBody>
      </p:sp>
      <p:pic>
        <p:nvPicPr>
          <p:cNvPr id="2" name="Imagen 1" descr="Escala de tiempo&#10;&#10;Descripción generada automáticamente">
            <a:extLst>
              <a:ext uri="{FF2B5EF4-FFF2-40B4-BE49-F238E27FC236}">
                <a16:creationId xmlns:a16="http://schemas.microsoft.com/office/drawing/2014/main" id="{29F54A56-039E-687A-4354-08B1E6B4FAD2}"/>
              </a:ext>
            </a:extLst>
          </p:cNvPr>
          <p:cNvPicPr>
            <a:picLocks noChangeAspect="1"/>
          </p:cNvPicPr>
          <p:nvPr/>
        </p:nvPicPr>
        <p:blipFill>
          <a:blip r:embed="rId2"/>
          <a:stretch>
            <a:fillRect/>
          </a:stretch>
        </p:blipFill>
        <p:spPr>
          <a:xfrm>
            <a:off x="472439" y="1211580"/>
            <a:ext cx="9605291" cy="4297046"/>
          </a:xfrm>
          <a:prstGeom prst="rect">
            <a:avLst/>
          </a:prstGeom>
        </p:spPr>
      </p:pic>
    </p:spTree>
    <p:extLst>
      <p:ext uri="{BB962C8B-B14F-4D97-AF65-F5344CB8AC3E}">
        <p14:creationId xmlns:p14="http://schemas.microsoft.com/office/powerpoint/2010/main" val="1467325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D9F5D0-ABE0-9F7F-295F-8926E8540EA8}"/>
              </a:ext>
            </a:extLst>
          </p:cNvPr>
          <p:cNvSpPr txBox="1">
            <a:spLocks/>
          </p:cNvSpPr>
          <p:nvPr/>
        </p:nvSpPr>
        <p:spPr>
          <a:xfrm>
            <a:off x="792480" y="2330790"/>
            <a:ext cx="387754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t>THE REQUIREMENTS OF THE SUPPLY CHAIN</a:t>
            </a:r>
          </a:p>
        </p:txBody>
      </p:sp>
      <p:pic>
        <p:nvPicPr>
          <p:cNvPr id="3" name="Imagen 2" descr="Gráfico, Diagrama, Gráfico de burbujas&#10;&#10;Descripción generada automáticamente">
            <a:extLst>
              <a:ext uri="{FF2B5EF4-FFF2-40B4-BE49-F238E27FC236}">
                <a16:creationId xmlns:a16="http://schemas.microsoft.com/office/drawing/2014/main" id="{5B03C275-3488-B890-AF99-1C01358A46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7554" y="1071880"/>
            <a:ext cx="4808855" cy="4991310"/>
          </a:xfrm>
          <a:prstGeom prst="rect">
            <a:avLst/>
          </a:prstGeom>
        </p:spPr>
      </p:pic>
    </p:spTree>
    <p:extLst>
      <p:ext uri="{BB962C8B-B14F-4D97-AF65-F5344CB8AC3E}">
        <p14:creationId xmlns:p14="http://schemas.microsoft.com/office/powerpoint/2010/main" val="684383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p:txBody>
          <a:bodyPr/>
          <a:lstStyle/>
          <a:p>
            <a:r>
              <a:rPr lang="en-GB"/>
              <a:t>A CONSCIOUS STRATEGY</a:t>
            </a:r>
          </a:p>
        </p:txBody>
      </p:sp>
      <p:sp>
        <p:nvSpPr>
          <p:cNvPr id="4" name="Marcador de contenido 2">
            <a:extLst>
              <a:ext uri="{FF2B5EF4-FFF2-40B4-BE49-F238E27FC236}">
                <a16:creationId xmlns:a16="http://schemas.microsoft.com/office/drawing/2014/main" id="{966F21F3-BC39-687A-A4F0-666F31F03D82}"/>
              </a:ext>
            </a:extLst>
          </p:cNvPr>
          <p:cNvSpPr txBox="1">
            <a:spLocks/>
          </p:cNvSpPr>
          <p:nvPr/>
        </p:nvSpPr>
        <p:spPr>
          <a:xfrm>
            <a:off x="4005943" y="1834334"/>
            <a:ext cx="6557554"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00">
                <a:effectLst/>
                <a:latin typeface="Arial MT"/>
                <a:ea typeface="Arial MT"/>
                <a:cs typeface="Arial MT"/>
              </a:rPr>
              <a:t>"The</a:t>
            </a:r>
            <a:r>
              <a:rPr lang="en-US" sz="1800" spc="-30">
                <a:effectLst/>
                <a:latin typeface="Arial MT"/>
                <a:ea typeface="Arial MT"/>
                <a:cs typeface="Arial MT"/>
              </a:rPr>
              <a:t> </a:t>
            </a:r>
            <a:r>
              <a:rPr lang="en-US" sz="1800">
                <a:effectLst/>
                <a:latin typeface="Arial MT"/>
                <a:ea typeface="Arial MT"/>
                <a:cs typeface="Arial MT"/>
              </a:rPr>
              <a:t>main</a:t>
            </a:r>
            <a:r>
              <a:rPr lang="en-US" sz="1800" spc="-15">
                <a:effectLst/>
                <a:latin typeface="Arial MT"/>
                <a:ea typeface="Arial MT"/>
                <a:cs typeface="Arial MT"/>
              </a:rPr>
              <a:t> </a:t>
            </a:r>
            <a:r>
              <a:rPr lang="en-US" sz="1800">
                <a:effectLst/>
                <a:latin typeface="Arial MT"/>
                <a:ea typeface="Arial MT"/>
                <a:cs typeface="Arial MT"/>
              </a:rPr>
              <a:t>purpose</a:t>
            </a:r>
            <a:r>
              <a:rPr lang="en-US" sz="1800" spc="-25">
                <a:effectLst/>
                <a:latin typeface="Arial MT"/>
                <a:ea typeface="Arial MT"/>
                <a:cs typeface="Arial MT"/>
              </a:rPr>
              <a:t> </a:t>
            </a:r>
            <a:r>
              <a:rPr lang="en-US" sz="1800">
                <a:effectLst/>
                <a:latin typeface="Arial MT"/>
                <a:ea typeface="Arial MT"/>
                <a:cs typeface="Arial MT"/>
              </a:rPr>
              <a:t>of</a:t>
            </a:r>
            <a:r>
              <a:rPr lang="en-US" sz="1800" spc="-25">
                <a:effectLst/>
                <a:latin typeface="Arial MT"/>
                <a:ea typeface="Arial MT"/>
                <a:cs typeface="Arial MT"/>
              </a:rPr>
              <a:t> </a:t>
            </a:r>
            <a:r>
              <a:rPr lang="en-US" sz="1800">
                <a:effectLst/>
                <a:latin typeface="Arial MT"/>
                <a:ea typeface="Arial MT"/>
                <a:cs typeface="Arial MT"/>
              </a:rPr>
              <a:t>this</a:t>
            </a:r>
            <a:r>
              <a:rPr lang="en-US" sz="1800" spc="-15">
                <a:effectLst/>
                <a:latin typeface="Arial MT"/>
                <a:ea typeface="Arial MT"/>
                <a:cs typeface="Arial MT"/>
              </a:rPr>
              <a:t> </a:t>
            </a:r>
            <a:r>
              <a:rPr lang="en-US" sz="1800">
                <a:effectLst/>
                <a:latin typeface="Arial MT"/>
                <a:ea typeface="Arial MT"/>
                <a:cs typeface="Arial MT"/>
              </a:rPr>
              <a:t>book</a:t>
            </a:r>
            <a:r>
              <a:rPr lang="en-US" sz="1800" spc="-20">
                <a:effectLst/>
                <a:latin typeface="Arial MT"/>
                <a:ea typeface="Arial MT"/>
                <a:cs typeface="Arial MT"/>
              </a:rPr>
              <a:t> </a:t>
            </a:r>
            <a:r>
              <a:rPr lang="en-US" sz="1800">
                <a:effectLst/>
                <a:latin typeface="Arial MT"/>
                <a:ea typeface="Arial MT"/>
                <a:cs typeface="Arial MT"/>
              </a:rPr>
              <a:t>is</a:t>
            </a:r>
            <a:r>
              <a:rPr lang="en-US" sz="1800" spc="-295">
                <a:effectLst/>
                <a:latin typeface="Arial MT"/>
                <a:ea typeface="Arial MT"/>
                <a:cs typeface="Arial MT"/>
              </a:rPr>
              <a:t> </a:t>
            </a:r>
            <a:r>
              <a:rPr lang="en-US" sz="1800">
                <a:effectLst/>
                <a:latin typeface="Arial MT"/>
                <a:ea typeface="Arial MT"/>
                <a:cs typeface="Arial MT"/>
              </a:rPr>
              <a:t>to inspire the creation of more conscious companies: companies driven by a higher</a:t>
            </a:r>
            <a:r>
              <a:rPr lang="en-US" sz="1800" spc="5">
                <a:effectLst/>
                <a:latin typeface="Arial MT"/>
                <a:ea typeface="Arial MT"/>
                <a:cs typeface="Arial MT"/>
              </a:rPr>
              <a:t> </a:t>
            </a:r>
            <a:r>
              <a:rPr lang="en-US" sz="1800">
                <a:effectLst/>
                <a:latin typeface="Arial MT"/>
                <a:ea typeface="Arial MT"/>
                <a:cs typeface="Arial MT"/>
              </a:rPr>
              <a:t>purpose that </a:t>
            </a:r>
            <a:r>
              <a:rPr lang="en-US" sz="1800" b="1">
                <a:effectLst/>
                <a:latin typeface="Arial MT"/>
                <a:ea typeface="Arial MT"/>
                <a:cs typeface="Arial MT"/>
              </a:rPr>
              <a:t>unites the interests of all stakeholders</a:t>
            </a:r>
            <a:r>
              <a:rPr lang="en-US" sz="1800">
                <a:effectLst/>
                <a:latin typeface="Arial MT"/>
                <a:ea typeface="Arial MT"/>
                <a:cs typeface="Arial MT"/>
              </a:rPr>
              <a:t>, with conscious leaders working for</a:t>
            </a:r>
            <a:r>
              <a:rPr lang="en-US" sz="1800" spc="5">
                <a:effectLst/>
                <a:latin typeface="Arial MT"/>
                <a:ea typeface="Arial MT"/>
                <a:cs typeface="Arial MT"/>
              </a:rPr>
              <a:t> </a:t>
            </a:r>
            <a:r>
              <a:rPr lang="en-US" sz="1800">
                <a:effectLst/>
                <a:latin typeface="Arial MT"/>
                <a:ea typeface="Arial MT"/>
                <a:cs typeface="Arial MT"/>
              </a:rPr>
              <a:t>the purpose of the company, the people they affect and the planet as a whole, with close</a:t>
            </a:r>
            <a:r>
              <a:rPr lang="en-US" sz="1800" spc="5">
                <a:effectLst/>
                <a:latin typeface="Arial MT"/>
                <a:ea typeface="Arial MT"/>
                <a:cs typeface="Arial MT"/>
              </a:rPr>
              <a:t> </a:t>
            </a:r>
            <a:r>
              <a:rPr lang="en-US" sz="1800">
                <a:effectLst/>
                <a:latin typeface="Arial MT"/>
                <a:ea typeface="Arial MT"/>
                <a:cs typeface="Arial MT"/>
              </a:rPr>
              <a:t>and enduring cultures that turn work into a source of joy and fulfillment. We sincerely</a:t>
            </a:r>
            <a:r>
              <a:rPr lang="en-US" sz="1800" spc="5">
                <a:effectLst/>
                <a:latin typeface="Arial MT"/>
                <a:ea typeface="Arial MT"/>
                <a:cs typeface="Arial MT"/>
              </a:rPr>
              <a:t> </a:t>
            </a:r>
            <a:r>
              <a:rPr lang="en-US" sz="1800">
                <a:effectLst/>
                <a:latin typeface="Arial MT"/>
                <a:ea typeface="Arial MT"/>
                <a:cs typeface="Arial MT"/>
              </a:rPr>
              <a:t>believe</a:t>
            </a:r>
            <a:r>
              <a:rPr lang="en-US" sz="1800" spc="-5">
                <a:effectLst/>
                <a:latin typeface="Arial MT"/>
                <a:ea typeface="Arial MT"/>
                <a:cs typeface="Arial MT"/>
              </a:rPr>
              <a:t> </a:t>
            </a:r>
            <a:r>
              <a:rPr lang="en-US" sz="1800">
                <a:effectLst/>
                <a:latin typeface="Arial MT"/>
                <a:ea typeface="Arial MT"/>
                <a:cs typeface="Arial MT"/>
              </a:rPr>
              <a:t>that</a:t>
            </a:r>
            <a:r>
              <a:rPr lang="en-US" sz="1800" spc="-5">
                <a:effectLst/>
                <a:latin typeface="Arial MT"/>
                <a:ea typeface="Arial MT"/>
                <a:cs typeface="Arial MT"/>
              </a:rPr>
              <a:t> </a:t>
            </a:r>
            <a:r>
              <a:rPr lang="en-US" sz="1800">
                <a:effectLst/>
                <a:latin typeface="Arial MT"/>
                <a:ea typeface="Arial MT"/>
                <a:cs typeface="Arial MT"/>
              </a:rPr>
              <a:t>this</a:t>
            </a:r>
            <a:r>
              <a:rPr lang="en-US" sz="1800" spc="-10">
                <a:effectLst/>
                <a:latin typeface="Arial MT"/>
                <a:ea typeface="Arial MT"/>
                <a:cs typeface="Arial MT"/>
              </a:rPr>
              <a:t> </a:t>
            </a:r>
            <a:r>
              <a:rPr lang="en-US" sz="1800">
                <a:effectLst/>
                <a:latin typeface="Arial MT"/>
                <a:ea typeface="Arial MT"/>
                <a:cs typeface="Arial MT"/>
              </a:rPr>
              <a:t>will lead</a:t>
            </a:r>
            <a:r>
              <a:rPr lang="en-US" sz="1800" spc="-5">
                <a:effectLst/>
                <a:latin typeface="Arial MT"/>
                <a:ea typeface="Arial MT"/>
                <a:cs typeface="Arial MT"/>
              </a:rPr>
              <a:t> </a:t>
            </a:r>
            <a:r>
              <a:rPr lang="en-US" sz="1800">
                <a:effectLst/>
                <a:latin typeface="Arial MT"/>
                <a:ea typeface="Arial MT"/>
                <a:cs typeface="Arial MT"/>
              </a:rPr>
              <a:t>to a</a:t>
            </a:r>
            <a:r>
              <a:rPr lang="en-US" sz="1800" spc="-10">
                <a:effectLst/>
                <a:latin typeface="Arial MT"/>
                <a:ea typeface="Arial MT"/>
                <a:cs typeface="Arial MT"/>
              </a:rPr>
              <a:t> </a:t>
            </a:r>
            <a:r>
              <a:rPr lang="en-US" sz="1800">
                <a:effectLst/>
                <a:latin typeface="Arial MT"/>
                <a:ea typeface="Arial MT"/>
                <a:cs typeface="Arial MT"/>
              </a:rPr>
              <a:t>better</a:t>
            </a:r>
            <a:r>
              <a:rPr lang="en-US" sz="1800" spc="-5">
                <a:effectLst/>
                <a:latin typeface="Arial MT"/>
                <a:ea typeface="Arial MT"/>
                <a:cs typeface="Arial MT"/>
              </a:rPr>
              <a:t> </a:t>
            </a:r>
            <a:r>
              <a:rPr lang="en-US" sz="1800">
                <a:effectLst/>
                <a:latin typeface="Arial MT"/>
                <a:ea typeface="Arial MT"/>
                <a:cs typeface="Arial MT"/>
              </a:rPr>
              <a:t>world</a:t>
            </a:r>
            <a:r>
              <a:rPr lang="en-US" sz="1800" spc="-10">
                <a:effectLst/>
                <a:latin typeface="Arial MT"/>
                <a:ea typeface="Arial MT"/>
                <a:cs typeface="Arial MT"/>
              </a:rPr>
              <a:t> </a:t>
            </a:r>
            <a:r>
              <a:rPr lang="en-US" sz="1800">
                <a:effectLst/>
                <a:latin typeface="Arial MT"/>
                <a:ea typeface="Arial MT"/>
                <a:cs typeface="Arial MT"/>
              </a:rPr>
              <a:t>for</a:t>
            </a:r>
            <a:r>
              <a:rPr lang="en-US" sz="1800" spc="-10">
                <a:effectLst/>
                <a:latin typeface="Arial MT"/>
                <a:ea typeface="Arial MT"/>
                <a:cs typeface="Arial MT"/>
              </a:rPr>
              <a:t> </a:t>
            </a:r>
            <a:r>
              <a:rPr lang="en-US" sz="1800">
                <a:effectLst/>
                <a:latin typeface="Arial MT"/>
                <a:ea typeface="Arial MT"/>
                <a:cs typeface="Arial MT"/>
              </a:rPr>
              <a:t>all of</a:t>
            </a:r>
            <a:r>
              <a:rPr lang="en-US" sz="1800" spc="-5">
                <a:effectLst/>
                <a:latin typeface="Arial MT"/>
                <a:ea typeface="Arial MT"/>
                <a:cs typeface="Arial MT"/>
              </a:rPr>
              <a:t> </a:t>
            </a:r>
            <a:r>
              <a:rPr lang="en-US" sz="1800">
                <a:effectLst/>
                <a:latin typeface="Arial MT"/>
                <a:ea typeface="Arial MT"/>
                <a:cs typeface="Arial MT"/>
              </a:rPr>
              <a:t>us“</a:t>
            </a:r>
          </a:p>
          <a:p>
            <a:pPr algn="r">
              <a:lnSpc>
                <a:spcPct val="150000"/>
              </a:lnSpc>
              <a:buFontTx/>
              <a:buChar char="-"/>
            </a:pPr>
            <a:r>
              <a:rPr lang="en-US" sz="1800" i="1">
                <a:latin typeface="Arial MT"/>
                <a:ea typeface="Arial MT"/>
                <a:cs typeface="Arial MT"/>
              </a:rPr>
              <a:t>John Mackey</a:t>
            </a:r>
            <a:r>
              <a:rPr lang="en-US" sz="1600" i="1">
                <a:latin typeface="Arial MT"/>
                <a:ea typeface="Arial MT"/>
                <a:cs typeface="Arial MT"/>
              </a:rPr>
              <a:t> &amp; Raj Sisodia</a:t>
            </a:r>
            <a:endParaRPr lang="en-US" sz="1800" i="1">
              <a:latin typeface="Arial MT"/>
              <a:ea typeface="Arial MT"/>
              <a:cs typeface="Arial MT"/>
            </a:endParaRPr>
          </a:p>
        </p:txBody>
      </p:sp>
      <p:pic>
        <p:nvPicPr>
          <p:cNvPr id="2050" name="Picture 2" descr="Conscious Capitalism: Liberating the Heroic Spirit of Business : Mackay And  Sisodia: Amazon.es: Libros">
            <a:extLst>
              <a:ext uri="{FF2B5EF4-FFF2-40B4-BE49-F238E27FC236}">
                <a16:creationId xmlns:a16="http://schemas.microsoft.com/office/drawing/2014/main" id="{0E1ECDC8-5A5D-2E1A-8E87-E6619C5AFF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1" y="1577196"/>
            <a:ext cx="2836064" cy="4267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200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p:txBody>
          <a:bodyPr/>
          <a:lstStyle/>
          <a:p>
            <a:r>
              <a:rPr lang="en-GB"/>
              <a:t>A CONSCIOUS STRATEGY</a:t>
            </a:r>
          </a:p>
        </p:txBody>
      </p:sp>
      <p:sp>
        <p:nvSpPr>
          <p:cNvPr id="4" name="Marcador de contenido 2">
            <a:extLst>
              <a:ext uri="{FF2B5EF4-FFF2-40B4-BE49-F238E27FC236}">
                <a16:creationId xmlns:a16="http://schemas.microsoft.com/office/drawing/2014/main" id="{966F21F3-BC39-687A-A4F0-666F31F03D82}"/>
              </a:ext>
            </a:extLst>
          </p:cNvPr>
          <p:cNvSpPr txBox="1">
            <a:spLocks/>
          </p:cNvSpPr>
          <p:nvPr/>
        </p:nvSpPr>
        <p:spPr>
          <a:xfrm>
            <a:off x="838201" y="1825625"/>
            <a:ext cx="5667102"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3370" indent="-457200">
              <a:lnSpc>
                <a:spcPct val="150000"/>
              </a:lnSpc>
              <a:buFont typeface="Wingdings" panose="05000000000000000000" pitchFamily="2" charset="2"/>
              <a:buChar char="Ø"/>
            </a:pPr>
            <a:r>
              <a:rPr lang="en-US" sz="1800">
                <a:latin typeface="Arial MT"/>
                <a:ea typeface="Arial MT"/>
                <a:cs typeface="Arial MT"/>
              </a:rPr>
              <a:t>Any supply chain </a:t>
            </a:r>
            <a:r>
              <a:rPr lang="en-US" sz="1800">
                <a:effectLst/>
                <a:latin typeface="Arial MT"/>
                <a:ea typeface="Arial MT"/>
                <a:cs typeface="Arial MT"/>
              </a:rPr>
              <a:t>should always keep its stakeholders in mind in order to </a:t>
            </a:r>
            <a:r>
              <a:rPr lang="en-US" sz="1800" b="1">
                <a:effectLst/>
                <a:latin typeface="Arial MT"/>
                <a:ea typeface="Arial MT"/>
                <a:cs typeface="Arial MT"/>
              </a:rPr>
              <a:t>devise</a:t>
            </a:r>
            <a:r>
              <a:rPr lang="en-US" sz="1800" spc="5">
                <a:effectLst/>
                <a:latin typeface="Arial MT"/>
                <a:ea typeface="Arial MT"/>
                <a:cs typeface="Arial MT"/>
              </a:rPr>
              <a:t> </a:t>
            </a:r>
            <a:r>
              <a:rPr lang="en-US" sz="1800" b="1">
                <a:effectLst/>
                <a:latin typeface="Arial" panose="020B0604020202020204" pitchFamily="34" charset="0"/>
                <a:ea typeface="Arial MT"/>
                <a:cs typeface="Arial MT"/>
              </a:rPr>
              <a:t>strategies </a:t>
            </a:r>
            <a:r>
              <a:rPr lang="en-US" sz="1800">
                <a:effectLst/>
                <a:latin typeface="Arial MT"/>
                <a:ea typeface="Arial MT"/>
                <a:cs typeface="Arial MT"/>
              </a:rPr>
              <a:t>that can aid in meeting their expectations.</a:t>
            </a:r>
            <a:endParaRPr lang="en-US" sz="1800">
              <a:latin typeface="Arial MT"/>
              <a:ea typeface="Arial MT"/>
              <a:cs typeface="Arial MT"/>
            </a:endParaRPr>
          </a:p>
          <a:p>
            <a:pPr marL="293370" indent="-457200">
              <a:lnSpc>
                <a:spcPct val="150000"/>
              </a:lnSpc>
              <a:buFont typeface="Wingdings" panose="05000000000000000000" pitchFamily="2" charset="2"/>
              <a:buChar char="Ø"/>
            </a:pPr>
            <a:r>
              <a:rPr lang="en-US" sz="1800">
                <a:effectLst/>
                <a:latin typeface="Arial MT"/>
                <a:ea typeface="Arial MT"/>
                <a:cs typeface="Arial MT"/>
              </a:rPr>
              <a:t>It </a:t>
            </a:r>
            <a:r>
              <a:rPr lang="en-US" sz="1800">
                <a:latin typeface="Arial MT"/>
                <a:ea typeface="Arial MT"/>
                <a:cs typeface="Arial MT"/>
              </a:rPr>
              <a:t>should </a:t>
            </a:r>
            <a:r>
              <a:rPr lang="en-US" sz="1800">
                <a:effectLst/>
                <a:latin typeface="Arial MT"/>
                <a:ea typeface="Arial MT"/>
                <a:cs typeface="Arial MT"/>
              </a:rPr>
              <a:t>be able to </a:t>
            </a:r>
            <a:r>
              <a:rPr lang="en-US" sz="1800" b="1">
                <a:effectLst/>
                <a:latin typeface="Arial MT"/>
                <a:ea typeface="Arial MT"/>
                <a:cs typeface="Arial MT"/>
              </a:rPr>
              <a:t>differentiate itself by providing real value</a:t>
            </a:r>
            <a:r>
              <a:rPr lang="en-US" sz="1800">
                <a:effectLst/>
                <a:latin typeface="Arial MT"/>
                <a:ea typeface="Arial MT"/>
                <a:cs typeface="Arial MT"/>
              </a:rPr>
              <a:t> to customers, workers, suppliers, society and</a:t>
            </a:r>
            <a:r>
              <a:rPr lang="en-US" sz="1800" spc="-295">
                <a:effectLst/>
                <a:latin typeface="Arial MT"/>
                <a:ea typeface="Arial MT"/>
                <a:cs typeface="Arial MT"/>
              </a:rPr>
              <a:t> </a:t>
            </a:r>
            <a:r>
              <a:rPr lang="en-US" sz="1800">
                <a:effectLst/>
                <a:latin typeface="Arial MT"/>
                <a:ea typeface="Arial MT"/>
                <a:cs typeface="Arial MT"/>
              </a:rPr>
              <a:t> investors. </a:t>
            </a:r>
            <a:endParaRPr lang="en-US" sz="1600">
              <a:latin typeface="Arial MT"/>
              <a:ea typeface="Arial MT"/>
              <a:cs typeface="Arial MT"/>
            </a:endParaRPr>
          </a:p>
        </p:txBody>
      </p:sp>
      <p:pic>
        <p:nvPicPr>
          <p:cNvPr id="3" name="Imagen 2" descr="Diagrama&#10;&#10;Descripción generada automáticamente">
            <a:extLst>
              <a:ext uri="{FF2B5EF4-FFF2-40B4-BE49-F238E27FC236}">
                <a16:creationId xmlns:a16="http://schemas.microsoft.com/office/drawing/2014/main" id="{0A83D412-288F-27AD-9866-446C4FC870FE}"/>
              </a:ext>
            </a:extLst>
          </p:cNvPr>
          <p:cNvPicPr>
            <a:picLocks noChangeAspect="1"/>
          </p:cNvPicPr>
          <p:nvPr/>
        </p:nvPicPr>
        <p:blipFill rotWithShape="1">
          <a:blip r:embed="rId2">
            <a:extLst>
              <a:ext uri="{28A0092B-C50C-407E-A947-70E740481C1C}">
                <a14:useLocalDpi xmlns:a14="http://schemas.microsoft.com/office/drawing/2010/main" val="0"/>
              </a:ext>
            </a:extLst>
          </a:blip>
          <a:srcRect r="2862"/>
          <a:stretch/>
        </p:blipFill>
        <p:spPr>
          <a:xfrm>
            <a:off x="6705600" y="1540837"/>
            <a:ext cx="4014651" cy="3898246"/>
          </a:xfrm>
          <a:prstGeom prst="rect">
            <a:avLst/>
          </a:prstGeom>
        </p:spPr>
      </p:pic>
    </p:spTree>
    <p:extLst>
      <p:ext uri="{BB962C8B-B14F-4D97-AF65-F5344CB8AC3E}">
        <p14:creationId xmlns:p14="http://schemas.microsoft.com/office/powerpoint/2010/main" val="2700926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52D3B-1EB0-5D21-23E8-8BFD7FE3FF3A}"/>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E472A5A5-DD94-61EB-93AA-AB623B6269EF}"/>
              </a:ext>
            </a:extLst>
          </p:cNvPr>
          <p:cNvSpPr txBox="1"/>
          <p:nvPr/>
        </p:nvSpPr>
        <p:spPr>
          <a:xfrm>
            <a:off x="326880" y="512684"/>
            <a:ext cx="10784731"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ea typeface="Calibri"/>
                <a:cs typeface="Calibri"/>
              </a:rPr>
              <a:t>Introduction into Conscious Business Education</a:t>
            </a:r>
            <a:endParaRPr lang="en-US" sz="1400">
              <a:ea typeface="Calibri"/>
              <a:cs typeface="Calibri"/>
            </a:endParaRPr>
          </a:p>
          <a:p>
            <a:endParaRPr lang="en-US" sz="1400">
              <a:ea typeface="Calibri"/>
              <a:cs typeface="Calibri"/>
            </a:endParaRPr>
          </a:p>
          <a:p>
            <a:r>
              <a:rPr lang="en-US" sz="1400">
                <a:ea typeface="Calibri"/>
                <a:cs typeface="Calibri"/>
              </a:rPr>
              <a:t>Our purpose is to educate the current and next generation of business leaders and entrepreneurs in Europe to conduct business consciously.​ </a:t>
            </a:r>
            <a:r>
              <a:rPr lang="en-US" sz="1400" i="1">
                <a:ea typeface="Calibri"/>
                <a:cs typeface="Calibri"/>
              </a:rPr>
              <a:t>Consciously</a:t>
            </a:r>
            <a:r>
              <a:rPr lang="en-US" sz="1400">
                <a:ea typeface="Calibri"/>
                <a:cs typeface="Calibri"/>
              </a:rPr>
              <a:t> refers to conducting business in a way that is purpose-driven, ethical, human-centered, sustainable, and inclusive, and where all Business Stakeholders (not only shareholders and managers) benefit. For the last 10-15 years, researchers are increasingly demonstrating that consciously led companies create benefits for all stakeholders while prospering financially above and beyond shareholder-driven companies in many cases. Consciously led companies break through the false choice of </a:t>
            </a:r>
            <a:r>
              <a:rPr lang="en-US" sz="1400" i="1">
                <a:ea typeface="Calibri"/>
                <a:cs typeface="Calibri"/>
              </a:rPr>
              <a:t>either</a:t>
            </a:r>
            <a:r>
              <a:rPr lang="en-US" sz="1400">
                <a:ea typeface="Calibri"/>
                <a:cs typeface="Calibri"/>
              </a:rPr>
              <a:t> you are financially successful, </a:t>
            </a:r>
            <a:r>
              <a:rPr lang="en-US" sz="1400" i="1">
                <a:ea typeface="Calibri"/>
                <a:cs typeface="Calibri"/>
              </a:rPr>
              <a:t>or</a:t>
            </a:r>
            <a:r>
              <a:rPr lang="en-US" sz="1400">
                <a:ea typeface="Calibri"/>
                <a:cs typeface="Calibri"/>
              </a:rPr>
              <a:t> you do good. Conscious businesses have shown to be financially highly successful </a:t>
            </a:r>
            <a:r>
              <a:rPr lang="en-US" sz="1400" i="1">
                <a:ea typeface="Calibri"/>
                <a:cs typeface="Calibri"/>
              </a:rPr>
              <a:t>and</a:t>
            </a:r>
            <a:r>
              <a:rPr lang="en-US" sz="1400">
                <a:ea typeface="Calibri"/>
                <a:cs typeface="Calibri"/>
              </a:rPr>
              <a:t> generate benefits for all stakeholders at the same time. ​However, the practices of conscious business – and what might be different from a traditional view of business – is not yet an explicit part of business education in Europe. </a:t>
            </a:r>
            <a:br>
              <a:rPr lang="en-US" sz="1400"/>
            </a:br>
            <a:r>
              <a:rPr lang="en-US" sz="1400">
                <a:ea typeface="Calibri"/>
                <a:cs typeface="Calibri"/>
              </a:rPr>
              <a:t>The current economic system is under rising pressure because of unsustainable exploitation of resources and increasing pollution of our planet. Climate change, resource exhaustion, societal inequalities in wealth and access to opportunities are rising. These problems are not separate crises – they can all be rooted in fundamental flaws of the current economic system. A conscious business approach implies a fundamental change towards an economy that is sustainable, circular, prosperous, and inclusive. </a:t>
            </a:r>
            <a:br>
              <a:rPr lang="en-US" sz="1400"/>
            </a:br>
            <a:r>
              <a:rPr lang="en-US" sz="1400">
                <a:ea typeface="Calibri"/>
                <a:cs typeface="Calibri"/>
              </a:rPr>
              <a:t>Many of the challenges Europe faces require businesses, or support from businesses to create innovative solutions​. Businesses are the dominant drivers for innovation, jobs, and economic wealth, which in turn address real problems of real people.  Conscious businesses can do this while making healthy profits and without causing ‘collateral’ damage to nature, employees, health, equality, or local communities.​ Currently, too many businesses are still operating in the old paradigm of material gain while depleting resources, making them (major) contributors to some of our biggest problems such as climate change, inequality, public health, and loss of biodiversity. </a:t>
            </a:r>
            <a:br>
              <a:rPr lang="en-US" sz="1400"/>
            </a:br>
            <a:r>
              <a:rPr lang="en-US" sz="1400">
                <a:ea typeface="Calibri"/>
                <a:cs typeface="Calibri"/>
              </a:rPr>
              <a:t>We believe businesses can be drivers of good, if they design, organize, and create their business consciously. Therefore, it is of paramount importance to educate current and future business leaders regarding how to manage more consciously so that potential damage is eliminated or minimized, and to increase benefits to society and the planet. We aim to address this challenge by creating and teaching an innovative business syllabus which includes Conscious Business Practices for bachelor-, master- and executive-level education.​ Based upon the Syllabus, Conscious Business Education trains current business teachers how to incorporate the Syllabus into their business education courses and/or programs.​</a:t>
            </a:r>
            <a:br>
              <a:rPr lang="en-US" sz="1400"/>
            </a:br>
            <a:endParaRPr lang="en-US" sz="1400">
              <a:ea typeface="Calibri"/>
              <a:cs typeface="Calibri"/>
            </a:endParaRPr>
          </a:p>
        </p:txBody>
      </p:sp>
    </p:spTree>
    <p:extLst>
      <p:ext uri="{BB962C8B-B14F-4D97-AF65-F5344CB8AC3E}">
        <p14:creationId xmlns:p14="http://schemas.microsoft.com/office/powerpoint/2010/main" val="3714781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ACCAA5-E920-73D9-5D9E-9235FE8A2CBD}"/>
              </a:ext>
            </a:extLst>
          </p:cNvPr>
          <p:cNvSpPr>
            <a:spLocks noGrp="1"/>
          </p:cNvSpPr>
          <p:nvPr>
            <p:ph type="title"/>
          </p:nvPr>
        </p:nvSpPr>
        <p:spPr>
          <a:xfrm>
            <a:off x="5886994" y="2455182"/>
            <a:ext cx="5745480" cy="1325563"/>
          </a:xfrm>
        </p:spPr>
        <p:txBody>
          <a:bodyPr>
            <a:normAutofit fontScale="90000"/>
          </a:bodyPr>
          <a:lstStyle/>
          <a:p>
            <a:pPr algn="ctr">
              <a:lnSpc>
                <a:spcPct val="150000"/>
              </a:lnSpc>
            </a:pPr>
            <a:r>
              <a:rPr lang="en-GB" sz="6000" b="1"/>
              <a:t>2. CUSTOMERS AND PROCESSES</a:t>
            </a:r>
          </a:p>
        </p:txBody>
      </p:sp>
    </p:spTree>
    <p:extLst>
      <p:ext uri="{BB962C8B-B14F-4D97-AF65-F5344CB8AC3E}">
        <p14:creationId xmlns:p14="http://schemas.microsoft.com/office/powerpoint/2010/main" val="3473890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p:txBody>
          <a:bodyPr/>
          <a:lstStyle/>
          <a:p>
            <a:r>
              <a:rPr lang="en-GB"/>
              <a:t>A NEW EFFICIENCY PARADIGM</a:t>
            </a:r>
          </a:p>
        </p:txBody>
      </p:sp>
      <p:sp>
        <p:nvSpPr>
          <p:cNvPr id="4" name="Marcador de contenido 2">
            <a:extLst>
              <a:ext uri="{FF2B5EF4-FFF2-40B4-BE49-F238E27FC236}">
                <a16:creationId xmlns:a16="http://schemas.microsoft.com/office/drawing/2014/main" id="{966F21F3-BC39-687A-A4F0-666F31F03D82}"/>
              </a:ext>
            </a:extLst>
          </p:cNvPr>
          <p:cNvSpPr txBox="1">
            <a:spLocks/>
          </p:cNvSpPr>
          <p:nvPr/>
        </p:nvSpPr>
        <p:spPr>
          <a:xfrm>
            <a:off x="615689" y="1690687"/>
            <a:ext cx="7788082" cy="42983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3370" indent="-457200">
              <a:lnSpc>
                <a:spcPct val="150000"/>
              </a:lnSpc>
              <a:buFont typeface="Wingdings" panose="05000000000000000000" pitchFamily="2" charset="2"/>
              <a:buChar char="Ø"/>
            </a:pPr>
            <a:r>
              <a:rPr lang="en-US" sz="1800">
                <a:latin typeface="Arial MT"/>
                <a:ea typeface="Arial MT"/>
                <a:cs typeface="Arial MT"/>
              </a:rPr>
              <a:t>In the traditional logistics field, </a:t>
            </a:r>
            <a:r>
              <a:rPr lang="en-US" sz="1800" b="1">
                <a:latin typeface="Arial MT"/>
                <a:ea typeface="Arial MT"/>
                <a:cs typeface="Arial MT"/>
              </a:rPr>
              <a:t>EFFICIENCY </a:t>
            </a:r>
            <a:r>
              <a:rPr lang="en-US" sz="1800">
                <a:latin typeface="Arial MT"/>
                <a:ea typeface="Arial MT"/>
                <a:cs typeface="Arial MT"/>
              </a:rPr>
              <a:t>and</a:t>
            </a:r>
            <a:r>
              <a:rPr lang="en-US" sz="1800" b="1">
                <a:latin typeface="Arial MT"/>
                <a:ea typeface="Arial MT"/>
                <a:cs typeface="Arial MT"/>
              </a:rPr>
              <a:t> COST OPTIMIZATION </a:t>
            </a:r>
            <a:r>
              <a:rPr lang="en-US" sz="1800">
                <a:latin typeface="Arial MT"/>
                <a:ea typeface="Arial MT"/>
                <a:cs typeface="Arial MT"/>
              </a:rPr>
              <a:t>were</a:t>
            </a:r>
            <a:r>
              <a:rPr lang="en-US" sz="1800" b="1">
                <a:latin typeface="Arial MT"/>
                <a:ea typeface="Arial MT"/>
                <a:cs typeface="Arial MT"/>
              </a:rPr>
              <a:t> </a:t>
            </a:r>
            <a:r>
              <a:rPr lang="en-US" sz="1800">
                <a:latin typeface="Arial MT"/>
                <a:ea typeface="Arial MT"/>
                <a:cs typeface="Arial MT"/>
              </a:rPr>
              <a:t>seen as inseparable. </a:t>
            </a:r>
          </a:p>
          <a:p>
            <a:pPr marL="293370" indent="-457200">
              <a:lnSpc>
                <a:spcPct val="150000"/>
              </a:lnSpc>
              <a:buFont typeface="Wingdings" panose="05000000000000000000" pitchFamily="2" charset="2"/>
              <a:buChar char="Ø"/>
            </a:pPr>
            <a:r>
              <a:rPr lang="en-US" sz="1800">
                <a:latin typeface="Arial MT"/>
                <a:ea typeface="Arial MT"/>
                <a:cs typeface="Arial MT"/>
              </a:rPr>
              <a:t>However, </a:t>
            </a:r>
            <a:r>
              <a:rPr lang="en-US" sz="1800" b="1">
                <a:effectLst/>
                <a:latin typeface="Arial MT"/>
                <a:ea typeface="Arial MT"/>
                <a:cs typeface="Arial MT"/>
              </a:rPr>
              <a:t>being highly efficient is not about reducing costs,</a:t>
            </a:r>
            <a:r>
              <a:rPr lang="en-US" sz="1800">
                <a:effectLst/>
                <a:latin typeface="Arial MT"/>
                <a:ea typeface="Arial MT"/>
                <a:cs typeface="Arial MT"/>
              </a:rPr>
              <a:t> </a:t>
            </a:r>
            <a:r>
              <a:rPr lang="en-US" sz="1800" b="1">
                <a:effectLst/>
                <a:latin typeface="Arial MT"/>
                <a:ea typeface="Arial MT"/>
                <a:cs typeface="Arial MT"/>
              </a:rPr>
              <a:t>but it has to do with good management of resources </a:t>
            </a:r>
            <a:r>
              <a:rPr lang="en-US" sz="1800">
                <a:effectLst/>
                <a:latin typeface="Arial MT"/>
                <a:ea typeface="Arial MT"/>
                <a:cs typeface="Arial MT"/>
              </a:rPr>
              <a:t>to…</a:t>
            </a:r>
          </a:p>
          <a:p>
            <a:pPr marL="750570" lvl="1" indent="-457200">
              <a:lnSpc>
                <a:spcPct val="150000"/>
              </a:lnSpc>
              <a:buFont typeface="Wingdings" panose="05000000000000000000" pitchFamily="2" charset="2"/>
              <a:buChar char="Ø"/>
            </a:pPr>
            <a:r>
              <a:rPr lang="en-US" sz="1800">
                <a:latin typeface="Arial MT"/>
              </a:rPr>
              <a:t>Create </a:t>
            </a:r>
            <a:r>
              <a:rPr lang="en-US" sz="1800">
                <a:effectLst/>
                <a:latin typeface="Arial MT"/>
                <a:ea typeface="Arial MT"/>
                <a:cs typeface="Arial MT"/>
              </a:rPr>
              <a:t>value</a:t>
            </a:r>
            <a:r>
              <a:rPr lang="en-US" sz="1800" spc="210">
                <a:effectLst/>
                <a:latin typeface="Arial MT"/>
                <a:ea typeface="Arial MT"/>
                <a:cs typeface="Arial MT"/>
              </a:rPr>
              <a:t> </a:t>
            </a:r>
            <a:r>
              <a:rPr lang="en-US" sz="1800">
                <a:effectLst/>
                <a:latin typeface="Arial MT"/>
                <a:ea typeface="Arial MT"/>
                <a:cs typeface="Arial MT"/>
              </a:rPr>
              <a:t>to</a:t>
            </a:r>
            <a:r>
              <a:rPr lang="en-US" sz="1800" spc="200">
                <a:effectLst/>
                <a:latin typeface="Arial MT"/>
                <a:ea typeface="Arial MT"/>
                <a:cs typeface="Arial MT"/>
              </a:rPr>
              <a:t> </a:t>
            </a:r>
            <a:r>
              <a:rPr lang="en-US" sz="1800">
                <a:effectLst/>
                <a:latin typeface="Arial MT"/>
                <a:ea typeface="Arial MT"/>
                <a:cs typeface="Arial MT"/>
              </a:rPr>
              <a:t>customers,</a:t>
            </a:r>
            <a:r>
              <a:rPr lang="en-US" sz="1800" spc="-35">
                <a:effectLst/>
                <a:latin typeface="Arial MT"/>
                <a:ea typeface="Arial MT"/>
                <a:cs typeface="Arial MT"/>
              </a:rPr>
              <a:t> </a:t>
            </a:r>
            <a:r>
              <a:rPr lang="en-US" sz="1800">
                <a:effectLst/>
                <a:latin typeface="Arial MT"/>
                <a:ea typeface="Arial MT"/>
                <a:cs typeface="Arial MT"/>
              </a:rPr>
              <a:t>employees,</a:t>
            </a:r>
            <a:r>
              <a:rPr lang="en-US" sz="1800" spc="-35">
                <a:effectLst/>
                <a:latin typeface="Arial MT"/>
                <a:ea typeface="Arial MT"/>
                <a:cs typeface="Arial MT"/>
              </a:rPr>
              <a:t> </a:t>
            </a:r>
            <a:r>
              <a:rPr lang="en-US" sz="1800">
                <a:effectLst/>
                <a:latin typeface="Arial MT"/>
                <a:ea typeface="Arial MT"/>
                <a:cs typeface="Arial MT"/>
              </a:rPr>
              <a:t>suppliers,</a:t>
            </a:r>
            <a:r>
              <a:rPr lang="en-US" sz="1800" spc="-35">
                <a:effectLst/>
                <a:latin typeface="Arial MT"/>
                <a:ea typeface="Arial MT"/>
                <a:cs typeface="Arial MT"/>
              </a:rPr>
              <a:t> </a:t>
            </a:r>
            <a:r>
              <a:rPr lang="en-US" sz="1800">
                <a:effectLst/>
                <a:latin typeface="Arial MT"/>
                <a:ea typeface="Arial MT"/>
                <a:cs typeface="Arial MT"/>
              </a:rPr>
              <a:t>society</a:t>
            </a:r>
            <a:r>
              <a:rPr lang="en-US" sz="1800" spc="-40">
                <a:effectLst/>
                <a:latin typeface="Arial MT"/>
                <a:ea typeface="Arial MT"/>
                <a:cs typeface="Arial MT"/>
              </a:rPr>
              <a:t> </a:t>
            </a:r>
            <a:r>
              <a:rPr lang="en-US" sz="1800">
                <a:effectLst/>
                <a:latin typeface="Arial MT"/>
                <a:ea typeface="Arial MT"/>
                <a:cs typeface="Arial MT"/>
              </a:rPr>
              <a:t>and</a:t>
            </a:r>
            <a:r>
              <a:rPr lang="en-US" sz="1800" spc="-35">
                <a:effectLst/>
                <a:latin typeface="Arial MT"/>
                <a:ea typeface="Arial MT"/>
                <a:cs typeface="Arial MT"/>
              </a:rPr>
              <a:t> </a:t>
            </a:r>
            <a:r>
              <a:rPr lang="en-US" sz="1800">
                <a:effectLst/>
                <a:latin typeface="Arial MT"/>
                <a:ea typeface="Arial MT"/>
                <a:cs typeface="Arial MT"/>
              </a:rPr>
              <a:t>investors.</a:t>
            </a:r>
            <a:r>
              <a:rPr lang="en-US" sz="1800" spc="-35">
                <a:effectLst/>
                <a:latin typeface="Arial MT"/>
                <a:ea typeface="Arial MT"/>
                <a:cs typeface="Arial MT"/>
              </a:rPr>
              <a:t> </a:t>
            </a:r>
          </a:p>
          <a:p>
            <a:pPr marL="750570" lvl="1" indent="-457200">
              <a:lnSpc>
                <a:spcPct val="150000"/>
              </a:lnSpc>
              <a:buFont typeface="Wingdings" panose="05000000000000000000" pitchFamily="2" charset="2"/>
              <a:buChar char="Ø"/>
            </a:pPr>
            <a:r>
              <a:rPr lang="en-US" sz="1800">
                <a:effectLst/>
                <a:latin typeface="Arial" panose="020B0604020202020204" pitchFamily="34" charset="0"/>
                <a:ea typeface="Arial MT"/>
                <a:cs typeface="Arial MT"/>
              </a:rPr>
              <a:t>Fulfil</a:t>
            </a:r>
            <a:r>
              <a:rPr lang="en-US" sz="1800" spc="-5">
                <a:effectLst/>
                <a:latin typeface="Arial" panose="020B0604020202020204" pitchFamily="34" charset="0"/>
                <a:ea typeface="Arial MT"/>
                <a:cs typeface="Arial MT"/>
              </a:rPr>
              <a:t> </a:t>
            </a:r>
            <a:r>
              <a:rPr lang="en-US" sz="1800">
                <a:effectLst/>
                <a:latin typeface="Arial" panose="020B0604020202020204" pitchFamily="34" charset="0"/>
                <a:ea typeface="Arial MT"/>
                <a:cs typeface="Arial MT"/>
              </a:rPr>
              <a:t>objectives</a:t>
            </a:r>
            <a:r>
              <a:rPr lang="en-US" sz="1800">
                <a:effectLst/>
                <a:latin typeface="Arial MT"/>
                <a:ea typeface="Arial MT"/>
                <a:cs typeface="Arial MT"/>
              </a:rPr>
              <a:t>.</a:t>
            </a:r>
            <a:endParaRPr lang="es-ES" sz="1800">
              <a:effectLst/>
              <a:latin typeface="Arial MT"/>
              <a:ea typeface="Arial MT"/>
              <a:cs typeface="Arial MT"/>
            </a:endParaRPr>
          </a:p>
          <a:p>
            <a:pPr marL="293370" indent="-457200">
              <a:lnSpc>
                <a:spcPct val="150000"/>
              </a:lnSpc>
              <a:buFont typeface="Wingdings" panose="05000000000000000000" pitchFamily="2" charset="2"/>
              <a:buChar char="Ø"/>
            </a:pPr>
            <a:endParaRPr lang="es-ES" sz="1800">
              <a:effectLst/>
              <a:latin typeface="Arial MT"/>
              <a:ea typeface="Arial MT"/>
              <a:cs typeface="Arial MT"/>
            </a:endParaRPr>
          </a:p>
          <a:p>
            <a:pPr marL="293370" indent="-457200">
              <a:lnSpc>
                <a:spcPct val="150000"/>
              </a:lnSpc>
              <a:buFont typeface="Wingdings" panose="05000000000000000000" pitchFamily="2" charset="2"/>
              <a:buChar char="Ø"/>
            </a:pPr>
            <a:endParaRPr lang="en-US" sz="1800">
              <a:latin typeface="Arial MT"/>
              <a:ea typeface="Arial MT"/>
              <a:cs typeface="Arial MT"/>
            </a:endParaRPr>
          </a:p>
        </p:txBody>
      </p:sp>
      <p:pic>
        <p:nvPicPr>
          <p:cNvPr id="6" name="Imagen 5" descr="Forma&#10;&#10;Descripción generada automáticamente con confianza baja">
            <a:extLst>
              <a:ext uri="{FF2B5EF4-FFF2-40B4-BE49-F238E27FC236}">
                <a16:creationId xmlns:a16="http://schemas.microsoft.com/office/drawing/2014/main" id="{CA86C84E-01CC-6500-7FA5-ECBDC7A6DF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8642" y="1767839"/>
            <a:ext cx="2634786" cy="2634786"/>
          </a:xfrm>
          <a:prstGeom prst="rect">
            <a:avLst/>
          </a:prstGeom>
        </p:spPr>
      </p:pic>
      <p:grpSp>
        <p:nvGrpSpPr>
          <p:cNvPr id="10" name="Grupo 9">
            <a:extLst>
              <a:ext uri="{FF2B5EF4-FFF2-40B4-BE49-F238E27FC236}">
                <a16:creationId xmlns:a16="http://schemas.microsoft.com/office/drawing/2014/main" id="{3CABBE97-0935-DE3D-6489-114FFD12EC22}"/>
              </a:ext>
            </a:extLst>
          </p:cNvPr>
          <p:cNvGrpSpPr/>
          <p:nvPr/>
        </p:nvGrpSpPr>
        <p:grpSpPr>
          <a:xfrm>
            <a:off x="615689" y="5393556"/>
            <a:ext cx="9455331" cy="923330"/>
            <a:chOff x="838200" y="5223061"/>
            <a:chExt cx="9455331" cy="923330"/>
          </a:xfrm>
        </p:grpSpPr>
        <p:sp>
          <p:nvSpPr>
            <p:cNvPr id="7" name="CuadroTexto 6">
              <a:extLst>
                <a:ext uri="{FF2B5EF4-FFF2-40B4-BE49-F238E27FC236}">
                  <a16:creationId xmlns:a16="http://schemas.microsoft.com/office/drawing/2014/main" id="{6FC8E34E-FA19-21A2-03BC-F7B4DDF1D909}"/>
                </a:ext>
              </a:extLst>
            </p:cNvPr>
            <p:cNvSpPr txBox="1"/>
            <p:nvPr/>
          </p:nvSpPr>
          <p:spPr>
            <a:xfrm>
              <a:off x="1852388" y="5223061"/>
              <a:ext cx="8441143" cy="923330"/>
            </a:xfrm>
            <a:prstGeom prst="rect">
              <a:avLst/>
            </a:prstGeom>
            <a:noFill/>
          </p:spPr>
          <p:txBody>
            <a:bodyPr wrap="square" rtlCol="0">
              <a:spAutoFit/>
            </a:bodyPr>
            <a:lstStyle/>
            <a:p>
              <a:r>
                <a:rPr lang="en-US">
                  <a:latin typeface="Arial MT"/>
                  <a:ea typeface="Arial MT"/>
                  <a:cs typeface="Arial MT"/>
                </a:rPr>
                <a:t>The outdated</a:t>
              </a:r>
              <a:r>
                <a:rPr lang="en-US" sz="1800" spc="5">
                  <a:effectLst/>
                  <a:latin typeface="Arial MT"/>
                  <a:ea typeface="Arial MT"/>
                  <a:cs typeface="Arial MT"/>
                </a:rPr>
                <a:t> </a:t>
              </a:r>
              <a:r>
                <a:rPr lang="en-US" sz="1800" spc="-5">
                  <a:effectLst/>
                  <a:latin typeface="Arial MT"/>
                  <a:ea typeface="Arial MT"/>
                  <a:cs typeface="Arial MT"/>
                </a:rPr>
                <a:t>perspective</a:t>
              </a:r>
              <a:r>
                <a:rPr lang="en-US" sz="1800" spc="-60">
                  <a:effectLst/>
                  <a:latin typeface="Arial MT"/>
                  <a:ea typeface="Arial MT"/>
                  <a:cs typeface="Arial MT"/>
                </a:rPr>
                <a:t> </a:t>
              </a:r>
              <a:r>
                <a:rPr lang="en-US" sz="1800">
                  <a:effectLst/>
                  <a:latin typeface="Arial MT"/>
                  <a:ea typeface="Arial MT"/>
                  <a:cs typeface="Arial MT"/>
                </a:rPr>
                <a:t>of</a:t>
              </a:r>
              <a:r>
                <a:rPr lang="en-US" sz="1800" spc="-75">
                  <a:effectLst/>
                  <a:latin typeface="Arial MT"/>
                  <a:ea typeface="Arial MT"/>
                  <a:cs typeface="Arial MT"/>
                </a:rPr>
                <a:t> </a:t>
              </a:r>
              <a:r>
                <a:rPr lang="en-US" sz="1800">
                  <a:effectLst/>
                  <a:latin typeface="Arial MT"/>
                  <a:ea typeface="Arial MT"/>
                  <a:cs typeface="Arial MT"/>
                </a:rPr>
                <a:t>operations</a:t>
              </a:r>
              <a:r>
                <a:rPr lang="en-US" sz="1800" spc="-75">
                  <a:effectLst/>
                  <a:latin typeface="Arial MT"/>
                  <a:ea typeface="Arial MT"/>
                  <a:cs typeface="Arial MT"/>
                </a:rPr>
                <a:t> </a:t>
              </a:r>
              <a:r>
                <a:rPr lang="en-US" sz="1800">
                  <a:effectLst/>
                  <a:latin typeface="Arial MT"/>
                  <a:ea typeface="Arial MT"/>
                  <a:cs typeface="Arial MT"/>
                </a:rPr>
                <a:t>management</a:t>
              </a:r>
              <a:r>
                <a:rPr lang="en-US" sz="1800" spc="-70">
                  <a:effectLst/>
                  <a:latin typeface="Arial MT"/>
                  <a:ea typeface="Arial MT"/>
                  <a:cs typeface="Arial MT"/>
                </a:rPr>
                <a:t> </a:t>
              </a:r>
              <a:r>
                <a:rPr lang="en-US" sz="1800">
                  <a:effectLst/>
                  <a:latin typeface="Arial MT"/>
                  <a:ea typeface="Arial MT"/>
                  <a:cs typeface="Arial MT"/>
                </a:rPr>
                <a:t>often</a:t>
              </a:r>
              <a:r>
                <a:rPr lang="en-US" sz="1800" spc="-80">
                  <a:effectLst/>
                  <a:latin typeface="Arial MT"/>
                  <a:ea typeface="Arial MT"/>
                  <a:cs typeface="Arial MT"/>
                </a:rPr>
                <a:t> </a:t>
              </a:r>
              <a:r>
                <a:rPr lang="en-US" sz="1800">
                  <a:effectLst/>
                  <a:latin typeface="Arial MT"/>
                  <a:ea typeface="Arial MT"/>
                  <a:cs typeface="Arial MT"/>
                </a:rPr>
                <a:t>explains</a:t>
              </a:r>
              <a:r>
                <a:rPr lang="en-US" sz="1800" spc="-65">
                  <a:effectLst/>
                  <a:latin typeface="Arial MT"/>
                  <a:ea typeface="Arial MT"/>
                  <a:cs typeface="Arial MT"/>
                </a:rPr>
                <a:t> (</a:t>
              </a:r>
              <a:r>
                <a:rPr lang="en-US" sz="1800">
                  <a:effectLst/>
                  <a:latin typeface="Arial MT"/>
                  <a:ea typeface="Arial MT"/>
                  <a:cs typeface="Arial MT"/>
                </a:rPr>
                <a:t>sadly</a:t>
              </a:r>
              <a:r>
                <a:rPr lang="en-US" sz="1800" spc="-70">
                  <a:effectLst/>
                  <a:latin typeface="Arial MT"/>
                  <a:ea typeface="Arial MT"/>
                  <a:cs typeface="Arial MT"/>
                </a:rPr>
                <a:t> </a:t>
              </a:r>
              <a:r>
                <a:rPr lang="en-US" sz="1800">
                  <a:effectLst/>
                  <a:latin typeface="Arial MT"/>
                  <a:ea typeface="Arial MT"/>
                  <a:cs typeface="Arial MT"/>
                </a:rPr>
                <a:t>common)</a:t>
              </a:r>
              <a:r>
                <a:rPr lang="en-US" sz="1800" spc="-295">
                  <a:effectLst/>
                  <a:latin typeface="Arial MT"/>
                  <a:ea typeface="Arial MT"/>
                  <a:cs typeface="Arial MT"/>
                </a:rPr>
                <a:t> </a:t>
              </a:r>
              <a:r>
                <a:rPr lang="en-US" sz="1800">
                  <a:effectLst/>
                  <a:latin typeface="Arial MT"/>
                  <a:ea typeface="Arial MT"/>
                  <a:cs typeface="Arial MT"/>
                </a:rPr>
                <a:t>effects such</a:t>
              </a:r>
              <a:r>
                <a:rPr lang="en-US" sz="1800" spc="-5">
                  <a:effectLst/>
                  <a:latin typeface="Arial MT"/>
                  <a:ea typeface="Arial MT"/>
                  <a:cs typeface="Arial MT"/>
                </a:rPr>
                <a:t> </a:t>
              </a:r>
              <a:r>
                <a:rPr lang="en-US" sz="1800">
                  <a:effectLst/>
                  <a:latin typeface="Arial MT"/>
                  <a:ea typeface="Arial MT"/>
                  <a:cs typeface="Arial MT"/>
                </a:rPr>
                <a:t>as damaged goods, untimely delivery,</a:t>
              </a:r>
              <a:r>
                <a:rPr lang="en-US" sz="1800" spc="-5">
                  <a:effectLst/>
                  <a:latin typeface="Arial MT"/>
                  <a:ea typeface="Arial MT"/>
                  <a:cs typeface="Arial MT"/>
                </a:rPr>
                <a:t> </a:t>
              </a:r>
              <a:r>
                <a:rPr lang="en-US" sz="1800">
                  <a:effectLst/>
                  <a:latin typeface="Arial MT"/>
                  <a:ea typeface="Arial MT"/>
                  <a:cs typeface="Arial MT"/>
                </a:rPr>
                <a:t>stock-outs and</a:t>
              </a:r>
              <a:r>
                <a:rPr lang="en-US" sz="1800" spc="-15">
                  <a:effectLst/>
                  <a:latin typeface="Arial MT"/>
                  <a:ea typeface="Arial MT"/>
                  <a:cs typeface="Arial MT"/>
                </a:rPr>
                <a:t> </a:t>
              </a:r>
              <a:r>
                <a:rPr lang="en-US" sz="1800">
                  <a:effectLst/>
                  <a:latin typeface="Arial MT"/>
                  <a:ea typeface="Arial MT"/>
                  <a:cs typeface="Arial MT"/>
                </a:rPr>
                <a:t>dissatisfied</a:t>
              </a:r>
              <a:r>
                <a:rPr lang="en-US" sz="1800" spc="-25">
                  <a:effectLst/>
                  <a:latin typeface="Arial MT"/>
                  <a:ea typeface="Arial MT"/>
                  <a:cs typeface="Arial MT"/>
                </a:rPr>
                <a:t> </a:t>
              </a:r>
              <a:r>
                <a:rPr lang="en-US" sz="1800">
                  <a:effectLst/>
                  <a:latin typeface="Arial MT"/>
                  <a:ea typeface="Arial MT"/>
                  <a:cs typeface="Arial MT"/>
                </a:rPr>
                <a:t>workers.</a:t>
              </a:r>
              <a:endParaRPr lang="ca-ES"/>
            </a:p>
          </p:txBody>
        </p:sp>
        <p:pic>
          <p:nvPicPr>
            <p:cNvPr id="9" name="Gráfico 8" descr="Advertencia contorno">
              <a:extLst>
                <a:ext uri="{FF2B5EF4-FFF2-40B4-BE49-F238E27FC236}">
                  <a16:creationId xmlns:a16="http://schemas.microsoft.com/office/drawing/2014/main" id="{71EC2D5D-203E-0EDB-12BC-160F7EAF89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0" y="5223061"/>
              <a:ext cx="914400" cy="914400"/>
            </a:xfrm>
            <a:prstGeom prst="rect">
              <a:avLst/>
            </a:prstGeom>
          </p:spPr>
        </p:pic>
      </p:grpSp>
    </p:spTree>
    <p:extLst>
      <p:ext uri="{BB962C8B-B14F-4D97-AF65-F5344CB8AC3E}">
        <p14:creationId xmlns:p14="http://schemas.microsoft.com/office/powerpoint/2010/main" val="3541905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a:xfrm>
            <a:off x="2455819" y="-10997"/>
            <a:ext cx="9194074" cy="1325563"/>
          </a:xfrm>
        </p:spPr>
        <p:txBody>
          <a:bodyPr>
            <a:normAutofit/>
          </a:bodyPr>
          <a:lstStyle/>
          <a:p>
            <a:r>
              <a:rPr lang="en-GB" sz="3200"/>
              <a:t>THE NEW PARADIGM IN PRACTICE</a:t>
            </a:r>
          </a:p>
        </p:txBody>
      </p:sp>
      <p:grpSp>
        <p:nvGrpSpPr>
          <p:cNvPr id="21" name="Grupo 20">
            <a:extLst>
              <a:ext uri="{FF2B5EF4-FFF2-40B4-BE49-F238E27FC236}">
                <a16:creationId xmlns:a16="http://schemas.microsoft.com/office/drawing/2014/main" id="{C1A0E080-06C7-B0C2-D36C-8D9CD486D18B}"/>
              </a:ext>
            </a:extLst>
          </p:cNvPr>
          <p:cNvGrpSpPr/>
          <p:nvPr/>
        </p:nvGrpSpPr>
        <p:grpSpPr>
          <a:xfrm>
            <a:off x="702775" y="1108399"/>
            <a:ext cx="9895557" cy="5649462"/>
            <a:chOff x="615689" y="1256445"/>
            <a:chExt cx="9895557" cy="5649462"/>
          </a:xfrm>
        </p:grpSpPr>
        <p:sp>
          <p:nvSpPr>
            <p:cNvPr id="4" name="Marcador de contenido 2">
              <a:extLst>
                <a:ext uri="{FF2B5EF4-FFF2-40B4-BE49-F238E27FC236}">
                  <a16:creationId xmlns:a16="http://schemas.microsoft.com/office/drawing/2014/main" id="{966F21F3-BC39-687A-A4F0-666F31F03D82}"/>
                </a:ext>
              </a:extLst>
            </p:cNvPr>
            <p:cNvSpPr txBox="1">
              <a:spLocks/>
            </p:cNvSpPr>
            <p:nvPr/>
          </p:nvSpPr>
          <p:spPr>
            <a:xfrm>
              <a:off x="615689" y="1950719"/>
              <a:ext cx="8256886" cy="42983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3370" indent="-457200">
                <a:lnSpc>
                  <a:spcPct val="150000"/>
                </a:lnSpc>
                <a:buFont typeface="Wingdings" panose="05000000000000000000" pitchFamily="2" charset="2"/>
                <a:buChar char="Ø"/>
              </a:pPr>
              <a:endParaRPr lang="en-US" sz="1800">
                <a:latin typeface="Arial MT"/>
                <a:ea typeface="Arial MT"/>
                <a:cs typeface="Arial MT"/>
              </a:endParaRPr>
            </a:p>
          </p:txBody>
        </p:sp>
        <p:grpSp>
          <p:nvGrpSpPr>
            <p:cNvPr id="5" name="Grupo 4">
              <a:extLst>
                <a:ext uri="{FF2B5EF4-FFF2-40B4-BE49-F238E27FC236}">
                  <a16:creationId xmlns:a16="http://schemas.microsoft.com/office/drawing/2014/main" id="{AF15B02E-E6E9-F479-E298-0FE1C6BB25B8}"/>
                </a:ext>
              </a:extLst>
            </p:cNvPr>
            <p:cNvGrpSpPr/>
            <p:nvPr/>
          </p:nvGrpSpPr>
          <p:grpSpPr>
            <a:xfrm>
              <a:off x="615689" y="1256445"/>
              <a:ext cx="9895557" cy="5649462"/>
              <a:chOff x="1267031" y="1709171"/>
              <a:chExt cx="8479371" cy="5693483"/>
            </a:xfrm>
            <a:solidFill>
              <a:schemeClr val="bg2"/>
            </a:solidFill>
          </p:grpSpPr>
          <p:sp>
            <p:nvSpPr>
              <p:cNvPr id="8" name="Rectángulo 7">
                <a:extLst>
                  <a:ext uri="{FF2B5EF4-FFF2-40B4-BE49-F238E27FC236}">
                    <a16:creationId xmlns:a16="http://schemas.microsoft.com/office/drawing/2014/main" id="{728937E3-D43D-B6D1-D36B-6084D3CB1701}"/>
                  </a:ext>
                </a:extLst>
              </p:cNvPr>
              <p:cNvSpPr/>
              <p:nvPr/>
            </p:nvSpPr>
            <p:spPr>
              <a:xfrm>
                <a:off x="1267031" y="1709171"/>
                <a:ext cx="8479371" cy="5645202"/>
              </a:xfrm>
              <a:prstGeom prst="rect">
                <a:avLst/>
              </a:prstGeom>
              <a:grpFill/>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s-CO"/>
              </a:p>
            </p:txBody>
          </p:sp>
          <p:sp>
            <p:nvSpPr>
              <p:cNvPr id="11" name="Forma libre: forma 10">
                <a:extLst>
                  <a:ext uri="{FF2B5EF4-FFF2-40B4-BE49-F238E27FC236}">
                    <a16:creationId xmlns:a16="http://schemas.microsoft.com/office/drawing/2014/main" id="{38048AED-C7C9-04DB-F293-BE912A2A6239}"/>
                  </a:ext>
                </a:extLst>
              </p:cNvPr>
              <p:cNvSpPr/>
              <p:nvPr/>
            </p:nvSpPr>
            <p:spPr>
              <a:xfrm>
                <a:off x="1524529" y="2295074"/>
                <a:ext cx="3937547" cy="5107580"/>
              </a:xfrm>
              <a:custGeom>
                <a:avLst/>
                <a:gdLst>
                  <a:gd name="connsiteX0" fmla="*/ 0 w 3937547"/>
                  <a:gd name="connsiteY0" fmla="*/ 0 h 4113245"/>
                  <a:gd name="connsiteX1" fmla="*/ 3937547 w 3937547"/>
                  <a:gd name="connsiteY1" fmla="*/ 0 h 4113245"/>
                  <a:gd name="connsiteX2" fmla="*/ 3937547 w 3937547"/>
                  <a:gd name="connsiteY2" fmla="*/ 4113245 h 4113245"/>
                  <a:gd name="connsiteX3" fmla="*/ 0 w 3937547"/>
                  <a:gd name="connsiteY3" fmla="*/ 4113245 h 4113245"/>
                  <a:gd name="connsiteX4" fmla="*/ 0 w 3937547"/>
                  <a:gd name="connsiteY4" fmla="*/ 0 h 411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7547" h="4113245">
                    <a:moveTo>
                      <a:pt x="0" y="0"/>
                    </a:moveTo>
                    <a:lnTo>
                      <a:pt x="3937547" y="0"/>
                    </a:lnTo>
                    <a:lnTo>
                      <a:pt x="3937547" y="4113245"/>
                    </a:lnTo>
                    <a:lnTo>
                      <a:pt x="0" y="4113245"/>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defTabSz="1066800">
                  <a:lnSpc>
                    <a:spcPct val="90000"/>
                  </a:lnSpc>
                  <a:spcBef>
                    <a:spcPct val="0"/>
                  </a:spcBef>
                  <a:spcAft>
                    <a:spcPct val="35000"/>
                  </a:spcAft>
                </a:pPr>
                <a:endParaRPr lang="ca-ES" sz="2000" b="1" kern="1200"/>
              </a:p>
              <a:p>
                <a:pPr marL="0" lvl="0" indent="0" algn="l" defTabSz="1066800">
                  <a:lnSpc>
                    <a:spcPct val="90000"/>
                  </a:lnSpc>
                  <a:spcBef>
                    <a:spcPct val="0"/>
                  </a:spcBef>
                  <a:spcAft>
                    <a:spcPct val="35000"/>
                  </a:spcAft>
                  <a:buNone/>
                </a:pPr>
                <a:r>
                  <a:rPr lang="en-US" sz="1600">
                    <a:solidFill>
                      <a:schemeClr val="tx1"/>
                    </a:solidFill>
                    <a:latin typeface="Arial MT"/>
                  </a:rPr>
                  <a:t>Supply chain models that rely on: </a:t>
                </a:r>
              </a:p>
              <a:p>
                <a:pPr marL="0" lvl="0" indent="0" algn="l" defTabSz="1066800">
                  <a:lnSpc>
                    <a:spcPct val="90000"/>
                  </a:lnSpc>
                  <a:spcBef>
                    <a:spcPct val="0"/>
                  </a:spcBef>
                  <a:spcAft>
                    <a:spcPct val="35000"/>
                  </a:spcAft>
                  <a:buNone/>
                </a:pPr>
                <a:r>
                  <a:rPr lang="en-US" sz="1600">
                    <a:solidFill>
                      <a:schemeClr val="tx1"/>
                    </a:solidFill>
                    <a:latin typeface="Arial MT"/>
                  </a:rPr>
                  <a:t>- Close collaboration between players </a:t>
                </a:r>
              </a:p>
              <a:p>
                <a:pPr marL="0" lvl="0" indent="0" algn="l" defTabSz="1066800">
                  <a:lnSpc>
                    <a:spcPct val="90000"/>
                  </a:lnSpc>
                  <a:spcBef>
                    <a:spcPct val="0"/>
                  </a:spcBef>
                  <a:spcAft>
                    <a:spcPct val="35000"/>
                  </a:spcAft>
                  <a:buNone/>
                </a:pPr>
                <a:r>
                  <a:rPr lang="en-US" sz="1600">
                    <a:solidFill>
                      <a:schemeClr val="tx1"/>
                    </a:solidFill>
                    <a:latin typeface="Arial MT"/>
                  </a:rPr>
                  <a:t>- Robustness of their procurement system</a:t>
                </a:r>
              </a:p>
              <a:p>
                <a:pPr marL="0" lvl="0" indent="0" algn="l" defTabSz="1066800">
                  <a:lnSpc>
                    <a:spcPct val="90000"/>
                  </a:lnSpc>
                  <a:spcBef>
                    <a:spcPct val="0"/>
                  </a:spcBef>
                  <a:spcAft>
                    <a:spcPct val="35000"/>
                  </a:spcAft>
                  <a:buNone/>
                </a:pPr>
                <a:r>
                  <a:rPr lang="en-US" sz="1600">
                    <a:solidFill>
                      <a:schemeClr val="tx1"/>
                    </a:solidFill>
                    <a:latin typeface="Arial MT"/>
                  </a:rPr>
                  <a:t>- Short flows (proximity) </a:t>
                </a:r>
              </a:p>
              <a:p>
                <a:pPr marL="0" lvl="0" indent="0" algn="l" defTabSz="1066800">
                  <a:lnSpc>
                    <a:spcPct val="90000"/>
                  </a:lnSpc>
                  <a:spcBef>
                    <a:spcPct val="0"/>
                  </a:spcBef>
                  <a:spcAft>
                    <a:spcPct val="35000"/>
                  </a:spcAft>
                  <a:buNone/>
                </a:pPr>
                <a:r>
                  <a:rPr lang="en-US" sz="1600">
                    <a:solidFill>
                      <a:schemeClr val="tx1"/>
                    </a:solidFill>
                    <a:latin typeface="Arial MT"/>
                  </a:rPr>
                  <a:t>- Reasonable level of stocks</a:t>
                </a:r>
                <a:endParaRPr lang="ca-ES" sz="1600">
                  <a:solidFill>
                    <a:schemeClr val="tx1"/>
                  </a:solidFill>
                  <a:latin typeface="Arial MT"/>
                </a:endParaRPr>
              </a:p>
            </p:txBody>
          </p:sp>
          <p:sp>
            <p:nvSpPr>
              <p:cNvPr id="12" name="Forma libre: forma 11">
                <a:extLst>
                  <a:ext uri="{FF2B5EF4-FFF2-40B4-BE49-F238E27FC236}">
                    <a16:creationId xmlns:a16="http://schemas.microsoft.com/office/drawing/2014/main" id="{545ABFB5-4551-13C5-5FB4-14721A49D250}"/>
                  </a:ext>
                </a:extLst>
              </p:cNvPr>
              <p:cNvSpPr/>
              <p:nvPr/>
            </p:nvSpPr>
            <p:spPr>
              <a:xfrm>
                <a:off x="5760560" y="2295074"/>
                <a:ext cx="3937547" cy="4173751"/>
              </a:xfrm>
              <a:custGeom>
                <a:avLst/>
                <a:gdLst>
                  <a:gd name="connsiteX0" fmla="*/ 0 w 3937547"/>
                  <a:gd name="connsiteY0" fmla="*/ 0 h 4173751"/>
                  <a:gd name="connsiteX1" fmla="*/ 3937547 w 3937547"/>
                  <a:gd name="connsiteY1" fmla="*/ 0 h 4173751"/>
                  <a:gd name="connsiteX2" fmla="*/ 3937547 w 3937547"/>
                  <a:gd name="connsiteY2" fmla="*/ 4173751 h 4173751"/>
                  <a:gd name="connsiteX3" fmla="*/ 0 w 3937547"/>
                  <a:gd name="connsiteY3" fmla="*/ 4173751 h 4173751"/>
                  <a:gd name="connsiteX4" fmla="*/ 0 w 3937547"/>
                  <a:gd name="connsiteY4" fmla="*/ 0 h 4173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7547" h="4173751">
                    <a:moveTo>
                      <a:pt x="0" y="0"/>
                    </a:moveTo>
                    <a:lnTo>
                      <a:pt x="3937547" y="0"/>
                    </a:lnTo>
                    <a:lnTo>
                      <a:pt x="3937547" y="4173751"/>
                    </a:lnTo>
                    <a:lnTo>
                      <a:pt x="0" y="4173751"/>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815" tIns="43815" rIns="43815" bIns="43815" numCol="1" spcCol="1270" anchor="t" anchorCtr="0">
                <a:noAutofit/>
              </a:bodyPr>
              <a:lstStyle/>
              <a:p>
                <a:pPr marL="0" lvl="0" indent="0" algn="l" defTabSz="1022350">
                  <a:lnSpc>
                    <a:spcPct val="90000"/>
                  </a:lnSpc>
                  <a:spcBef>
                    <a:spcPct val="0"/>
                  </a:spcBef>
                  <a:spcAft>
                    <a:spcPct val="35000"/>
                  </a:spcAft>
                  <a:buNone/>
                </a:pPr>
                <a:endParaRPr lang="ca-ES" sz="2000" b="1" kern="1200"/>
              </a:p>
              <a:p>
                <a:pPr defTabSz="1066800">
                  <a:lnSpc>
                    <a:spcPct val="90000"/>
                  </a:lnSpc>
                  <a:spcBef>
                    <a:spcPct val="0"/>
                  </a:spcBef>
                  <a:spcAft>
                    <a:spcPct val="35000"/>
                  </a:spcAft>
                </a:pPr>
                <a:r>
                  <a:rPr lang="en-US" sz="1600">
                    <a:solidFill>
                      <a:schemeClr val="tx1"/>
                    </a:solidFill>
                    <a:latin typeface="Arial MT"/>
                  </a:rPr>
                  <a:t>Supply chain models based on:</a:t>
                </a:r>
              </a:p>
              <a:p>
                <a:pPr defTabSz="1066800">
                  <a:lnSpc>
                    <a:spcPct val="90000"/>
                  </a:lnSpc>
                  <a:spcBef>
                    <a:spcPct val="0"/>
                  </a:spcBef>
                  <a:spcAft>
                    <a:spcPct val="35000"/>
                  </a:spcAft>
                </a:pPr>
                <a:r>
                  <a:rPr lang="en-US" sz="1600">
                    <a:solidFill>
                      <a:schemeClr val="tx1"/>
                    </a:solidFill>
                    <a:latin typeface="Arial MT"/>
                  </a:rPr>
                  <a:t>- Misunderstood efficiency (driven by cost savings)</a:t>
                </a:r>
              </a:p>
              <a:p>
                <a:pPr defTabSz="1066800">
                  <a:lnSpc>
                    <a:spcPct val="90000"/>
                  </a:lnSpc>
                  <a:spcBef>
                    <a:spcPct val="0"/>
                  </a:spcBef>
                  <a:spcAft>
                    <a:spcPct val="35000"/>
                  </a:spcAft>
                </a:pPr>
                <a:r>
                  <a:rPr lang="en-US" sz="1600">
                    <a:solidFill>
                      <a:schemeClr val="tx1"/>
                    </a:solidFill>
                    <a:latin typeface="Arial MT"/>
                  </a:rPr>
                  <a:t>-  Building longer and narrower supply chains</a:t>
                </a:r>
              </a:p>
              <a:p>
                <a:pPr defTabSz="1066800">
                  <a:lnSpc>
                    <a:spcPct val="90000"/>
                  </a:lnSpc>
                  <a:spcBef>
                    <a:spcPct val="0"/>
                  </a:spcBef>
                  <a:spcAft>
                    <a:spcPct val="35000"/>
                  </a:spcAft>
                </a:pPr>
                <a:r>
                  <a:rPr lang="en-US" sz="1600">
                    <a:solidFill>
                      <a:schemeClr val="tx1"/>
                    </a:solidFill>
                    <a:latin typeface="Arial MT"/>
                  </a:rPr>
                  <a:t>- Locating production in distant countries </a:t>
                </a:r>
              </a:p>
              <a:p>
                <a:pPr defTabSz="1066800">
                  <a:lnSpc>
                    <a:spcPct val="90000"/>
                  </a:lnSpc>
                  <a:spcBef>
                    <a:spcPct val="0"/>
                  </a:spcBef>
                  <a:spcAft>
                    <a:spcPct val="35000"/>
                  </a:spcAft>
                </a:pPr>
                <a:r>
                  <a:rPr lang="en-US" sz="1600">
                    <a:solidFill>
                      <a:schemeClr val="tx1"/>
                    </a:solidFill>
                    <a:latin typeface="Arial MT"/>
                  </a:rPr>
                  <a:t>- Reducing stocks to illogical limits.</a:t>
                </a:r>
                <a:endParaRPr lang="ca-ES" sz="1600">
                  <a:solidFill>
                    <a:schemeClr val="tx1"/>
                  </a:solidFill>
                  <a:latin typeface="Arial MT"/>
                </a:endParaRPr>
              </a:p>
            </p:txBody>
          </p:sp>
          <p:sp>
            <p:nvSpPr>
              <p:cNvPr id="15" name="Conector recto 14">
                <a:extLst>
                  <a:ext uri="{FF2B5EF4-FFF2-40B4-BE49-F238E27FC236}">
                    <a16:creationId xmlns:a16="http://schemas.microsoft.com/office/drawing/2014/main" id="{B80AF558-7160-6164-B94E-04283BEA4381}"/>
                  </a:ext>
                </a:extLst>
              </p:cNvPr>
              <p:cNvSpPr/>
              <p:nvPr/>
            </p:nvSpPr>
            <p:spPr>
              <a:xfrm flipH="1">
                <a:off x="5514259" y="2356363"/>
                <a:ext cx="9840" cy="4821718"/>
              </a:xfrm>
              <a:prstGeom prst="line">
                <a:avLst/>
              </a:prstGeom>
              <a:grpFill/>
            </p:spPr>
            <p:style>
              <a:lnRef idx="2">
                <a:schemeClr val="accent2">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s-CO"/>
              </a:p>
            </p:txBody>
          </p:sp>
        </p:grpSp>
        <p:sp>
          <p:nvSpPr>
            <p:cNvPr id="17" name="CuadroTexto 16">
              <a:extLst>
                <a:ext uri="{FF2B5EF4-FFF2-40B4-BE49-F238E27FC236}">
                  <a16:creationId xmlns:a16="http://schemas.microsoft.com/office/drawing/2014/main" id="{10AD796A-132F-9913-75A2-F152909FB1BE}"/>
                </a:ext>
              </a:extLst>
            </p:cNvPr>
            <p:cNvSpPr txBox="1"/>
            <p:nvPr/>
          </p:nvSpPr>
          <p:spPr>
            <a:xfrm>
              <a:off x="1594099" y="1387197"/>
              <a:ext cx="2999760" cy="584775"/>
            </a:xfrm>
            <a:prstGeom prst="rect">
              <a:avLst/>
            </a:prstGeom>
            <a:noFill/>
          </p:spPr>
          <p:txBody>
            <a:bodyPr wrap="square">
              <a:spAutoFit/>
            </a:bodyPr>
            <a:lstStyle/>
            <a:p>
              <a:r>
                <a:rPr lang="ca-ES" sz="3200" b="1" kern="1200">
                  <a:latin typeface="Arial MT"/>
                </a:rPr>
                <a:t>RESILIENCE</a:t>
              </a:r>
              <a:endParaRPr lang="ca-ES" sz="3200">
                <a:latin typeface="Arial MT"/>
              </a:endParaRPr>
            </a:p>
          </p:txBody>
        </p:sp>
        <p:sp>
          <p:nvSpPr>
            <p:cNvPr id="18" name="CuadroTexto 17">
              <a:extLst>
                <a:ext uri="{FF2B5EF4-FFF2-40B4-BE49-F238E27FC236}">
                  <a16:creationId xmlns:a16="http://schemas.microsoft.com/office/drawing/2014/main" id="{A2062044-44A0-99BB-2632-45C2975017ED}"/>
                </a:ext>
              </a:extLst>
            </p:cNvPr>
            <p:cNvSpPr txBox="1"/>
            <p:nvPr/>
          </p:nvSpPr>
          <p:spPr>
            <a:xfrm>
              <a:off x="6628914" y="1397930"/>
              <a:ext cx="2999760" cy="584775"/>
            </a:xfrm>
            <a:prstGeom prst="rect">
              <a:avLst/>
            </a:prstGeom>
            <a:noFill/>
          </p:spPr>
          <p:txBody>
            <a:bodyPr wrap="square">
              <a:spAutoFit/>
            </a:bodyPr>
            <a:lstStyle>
              <a:defPPr>
                <a:defRPr lang="nl-NL"/>
              </a:defPPr>
              <a:lvl1pPr>
                <a:defRPr sz="3600" b="1">
                  <a:latin typeface="Arial MT"/>
                </a:defRPr>
              </a:lvl1pPr>
            </a:lstStyle>
            <a:p>
              <a:r>
                <a:rPr lang="ca-ES" sz="3200"/>
                <a:t>WEAKNESS</a:t>
              </a:r>
            </a:p>
          </p:txBody>
        </p:sp>
        <p:pic>
          <p:nvPicPr>
            <p:cNvPr id="3076" name="Picture 4" descr="Grocery stores are struggling to stock their empty shelves | CNN Business">
              <a:extLst>
                <a:ext uri="{FF2B5EF4-FFF2-40B4-BE49-F238E27FC236}">
                  <a16:creationId xmlns:a16="http://schemas.microsoft.com/office/drawing/2014/main" id="{DDFEBB19-1B35-A7CB-271E-DC259383A2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0018" y="4422035"/>
              <a:ext cx="2849967" cy="218250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hoppers turn to shelf-stable grocery to keep the pantry stocked |  Supermarket News">
              <a:extLst>
                <a:ext uri="{FF2B5EF4-FFF2-40B4-BE49-F238E27FC236}">
                  <a16:creationId xmlns:a16="http://schemas.microsoft.com/office/drawing/2014/main" id="{07E855E1-248E-B435-B3FF-8E5CDF76E8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089"/>
            <a:stretch/>
          </p:blipFill>
          <p:spPr bwMode="auto">
            <a:xfrm>
              <a:off x="1312389" y="4337063"/>
              <a:ext cx="3059554" cy="2267479"/>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descr="Icono&#10;&#10;Descripción generada automáticamente">
              <a:extLst>
                <a:ext uri="{FF2B5EF4-FFF2-40B4-BE49-F238E27FC236}">
                  <a16:creationId xmlns:a16="http://schemas.microsoft.com/office/drawing/2014/main" id="{C1799082-7B73-14C1-5623-36A7B69C3F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7325" y="1487541"/>
              <a:ext cx="545987" cy="545987"/>
            </a:xfrm>
            <a:prstGeom prst="rect">
              <a:avLst/>
            </a:prstGeom>
          </p:spPr>
        </p:pic>
        <p:pic>
          <p:nvPicPr>
            <p:cNvPr id="20" name="Imagen 19" descr="Logotipo, Icono&#10;&#10;Descripción generada automáticamente">
              <a:extLst>
                <a:ext uri="{FF2B5EF4-FFF2-40B4-BE49-F238E27FC236}">
                  <a16:creationId xmlns:a16="http://schemas.microsoft.com/office/drawing/2014/main" id="{80FEB6DD-0CF9-43CA-E606-6360C7F3E7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085" y="1317178"/>
              <a:ext cx="803904" cy="803904"/>
            </a:xfrm>
            <a:prstGeom prst="rect">
              <a:avLst/>
            </a:prstGeom>
          </p:spPr>
        </p:pic>
      </p:grpSp>
    </p:spTree>
    <p:extLst>
      <p:ext uri="{BB962C8B-B14F-4D97-AF65-F5344CB8AC3E}">
        <p14:creationId xmlns:p14="http://schemas.microsoft.com/office/powerpoint/2010/main" val="3274372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p:txBody>
          <a:bodyPr/>
          <a:lstStyle/>
          <a:p>
            <a:r>
              <a:rPr lang="en-GB"/>
              <a:t>CUSTOMER-ORIENTED OPERATIONS</a:t>
            </a:r>
          </a:p>
        </p:txBody>
      </p:sp>
      <p:grpSp>
        <p:nvGrpSpPr>
          <p:cNvPr id="12" name="Group 11">
            <a:extLst>
              <a:ext uri="{FF2B5EF4-FFF2-40B4-BE49-F238E27FC236}">
                <a16:creationId xmlns:a16="http://schemas.microsoft.com/office/drawing/2014/main" id="{23025A4C-6D3A-159E-9E3E-33CC5B3B9D3D}"/>
              </a:ext>
            </a:extLst>
          </p:cNvPr>
          <p:cNvGrpSpPr/>
          <p:nvPr/>
        </p:nvGrpSpPr>
        <p:grpSpPr>
          <a:xfrm>
            <a:off x="2332735" y="2616142"/>
            <a:ext cx="6917797" cy="3876733"/>
            <a:chOff x="290871" y="1690688"/>
            <a:chExt cx="6917797" cy="3876733"/>
          </a:xfrm>
        </p:grpSpPr>
        <p:pic>
          <p:nvPicPr>
            <p:cNvPr id="1026" name="Picture 2" descr="Cómo Jeff Bezos se convirtió en multimillonario - Forbes España">
              <a:extLst>
                <a:ext uri="{FF2B5EF4-FFF2-40B4-BE49-F238E27FC236}">
                  <a16:creationId xmlns:a16="http://schemas.microsoft.com/office/drawing/2014/main" id="{AC2FFC91-3361-FBDD-70DC-876331B717C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815" b="97778" l="10000" r="90000">
                          <a14:foregroundMark x1="46250" y1="7111" x2="52250" y2="6815"/>
                          <a14:foregroundMark x1="52250" y1="6815" x2="54083" y2="13185"/>
                          <a14:foregroundMark x1="37417" y1="89630" x2="56667" y2="95852"/>
                          <a14:foregroundMark x1="56667" y1="95852" x2="60167" y2="91704"/>
                          <a14:foregroundMark x1="60167" y1="91704" x2="60167" y2="91704"/>
                          <a14:foregroundMark x1="60167" y1="97630" x2="45417" y2="99407"/>
                          <a14:foregroundMark x1="45417" y1="99407" x2="40667" y2="97778"/>
                          <a14:foregroundMark x1="40667" y1="97778" x2="40667" y2="97481"/>
                        </a14:backgroundRemoval>
                      </a14:imgEffect>
                    </a14:imgLayer>
                  </a14:imgProps>
                </a:ext>
                <a:ext uri="{28A0092B-C50C-407E-A947-70E740481C1C}">
                  <a14:useLocalDpi xmlns:a14="http://schemas.microsoft.com/office/drawing/2010/main" val="0"/>
                </a:ext>
              </a:extLst>
            </a:blip>
            <a:srcRect l="26398" r="25391"/>
            <a:stretch/>
          </p:blipFill>
          <p:spPr bwMode="auto">
            <a:xfrm>
              <a:off x="615689" y="1989222"/>
              <a:ext cx="2467992" cy="2879556"/>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D9B87E57-EDE4-A619-0222-616BFFF0C168}"/>
                </a:ext>
              </a:extLst>
            </p:cNvPr>
            <p:cNvSpPr/>
            <p:nvPr/>
          </p:nvSpPr>
          <p:spPr>
            <a:xfrm>
              <a:off x="2870618" y="1690688"/>
              <a:ext cx="4338050" cy="1428293"/>
            </a:xfrm>
            <a:prstGeom prst="wedgeRoundRectCallout">
              <a:avLst>
                <a:gd name="adj1" fmla="val -64860"/>
                <a:gd name="adj2" fmla="val 25255"/>
                <a:gd name="adj3" fmla="val 16667"/>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effectLst/>
                  <a:latin typeface="Arial MT"/>
                  <a:ea typeface="Arial MT"/>
                  <a:cs typeface="Arial MT"/>
                </a:rPr>
                <a:t>If</a:t>
              </a:r>
              <a:r>
                <a:rPr lang="en-US" sz="1800" spc="-30">
                  <a:solidFill>
                    <a:schemeClr val="tx1"/>
                  </a:solidFill>
                  <a:effectLst/>
                  <a:latin typeface="Arial MT"/>
                  <a:ea typeface="Arial MT"/>
                  <a:cs typeface="Arial MT"/>
                </a:rPr>
                <a:t> </a:t>
              </a:r>
              <a:r>
                <a:rPr lang="en-US" sz="1800">
                  <a:solidFill>
                    <a:schemeClr val="tx1"/>
                  </a:solidFill>
                  <a:effectLst/>
                  <a:latin typeface="Arial MT"/>
                  <a:ea typeface="Arial MT"/>
                  <a:cs typeface="Arial MT"/>
                </a:rPr>
                <a:t>we</a:t>
              </a:r>
              <a:r>
                <a:rPr lang="en-US" sz="1800" spc="-25">
                  <a:solidFill>
                    <a:schemeClr val="tx1"/>
                  </a:solidFill>
                  <a:effectLst/>
                  <a:latin typeface="Arial MT"/>
                  <a:ea typeface="Arial MT"/>
                  <a:cs typeface="Arial MT"/>
                </a:rPr>
                <a:t> </a:t>
              </a:r>
              <a:r>
                <a:rPr lang="en-US" sz="1800">
                  <a:solidFill>
                    <a:schemeClr val="tx1"/>
                  </a:solidFill>
                  <a:effectLst/>
                  <a:latin typeface="Arial MT"/>
                  <a:ea typeface="Arial MT"/>
                  <a:cs typeface="Arial MT"/>
                </a:rPr>
                <a:t>can</a:t>
              </a:r>
              <a:r>
                <a:rPr lang="en-US" sz="1800" spc="-25">
                  <a:solidFill>
                    <a:schemeClr val="tx1"/>
                  </a:solidFill>
                  <a:effectLst/>
                  <a:latin typeface="Arial MT"/>
                  <a:ea typeface="Arial MT"/>
                  <a:cs typeface="Arial MT"/>
                </a:rPr>
                <a:t> </a:t>
              </a:r>
              <a:r>
                <a:rPr lang="en-US" sz="1800">
                  <a:solidFill>
                    <a:schemeClr val="tx1"/>
                  </a:solidFill>
                  <a:effectLst/>
                  <a:latin typeface="Arial MT"/>
                  <a:ea typeface="Arial MT"/>
                  <a:cs typeface="Arial MT"/>
                </a:rPr>
                <a:t>keep</a:t>
              </a:r>
              <a:r>
                <a:rPr lang="en-US" sz="1800" spc="-295">
                  <a:solidFill>
                    <a:schemeClr val="tx1"/>
                  </a:solidFill>
                  <a:effectLst/>
                  <a:latin typeface="Arial MT"/>
                  <a:ea typeface="Arial MT"/>
                  <a:cs typeface="Arial MT"/>
                </a:rPr>
                <a:t> </a:t>
              </a:r>
              <a:r>
                <a:rPr lang="en-US" sz="1800">
                  <a:solidFill>
                    <a:schemeClr val="tx1"/>
                  </a:solidFill>
                  <a:effectLst/>
                  <a:latin typeface="Arial MT"/>
                  <a:ea typeface="Arial MT"/>
                  <a:cs typeface="Arial MT"/>
                </a:rPr>
                <a:t>our competitors focused on us, while we stay focused on the customer, we'll do well in</a:t>
              </a:r>
              <a:r>
                <a:rPr lang="en-US" sz="1800" spc="5">
                  <a:solidFill>
                    <a:schemeClr val="tx1"/>
                  </a:solidFill>
                  <a:effectLst/>
                  <a:latin typeface="Arial MT"/>
                  <a:ea typeface="Arial MT"/>
                  <a:cs typeface="Arial MT"/>
                </a:rPr>
                <a:t> </a:t>
              </a:r>
              <a:r>
                <a:rPr lang="en-US" sz="1800">
                  <a:solidFill>
                    <a:schemeClr val="tx1"/>
                  </a:solidFill>
                  <a:effectLst/>
                  <a:latin typeface="Arial MT"/>
                  <a:ea typeface="Arial MT"/>
                  <a:cs typeface="Arial MT"/>
                </a:rPr>
                <a:t>the</a:t>
              </a:r>
              <a:r>
                <a:rPr lang="en-US" sz="1800" spc="-5">
                  <a:solidFill>
                    <a:schemeClr val="tx1"/>
                  </a:solidFill>
                  <a:effectLst/>
                  <a:latin typeface="Arial MT"/>
                  <a:ea typeface="Arial MT"/>
                  <a:cs typeface="Arial MT"/>
                </a:rPr>
                <a:t> </a:t>
              </a:r>
              <a:r>
                <a:rPr lang="en-US" sz="1800">
                  <a:solidFill>
                    <a:schemeClr val="tx1"/>
                  </a:solidFill>
                  <a:effectLst/>
                  <a:latin typeface="Arial MT"/>
                  <a:ea typeface="Arial MT"/>
                  <a:cs typeface="Arial MT"/>
                </a:rPr>
                <a:t>end".</a:t>
              </a:r>
            </a:p>
          </p:txBody>
        </p:sp>
        <p:sp>
          <p:nvSpPr>
            <p:cNvPr id="8" name="TextBox 7">
              <a:extLst>
                <a:ext uri="{FF2B5EF4-FFF2-40B4-BE49-F238E27FC236}">
                  <a16:creationId xmlns:a16="http://schemas.microsoft.com/office/drawing/2014/main" id="{7AEA19C0-D322-A7FD-FD45-FB57B989D529}"/>
                </a:ext>
              </a:extLst>
            </p:cNvPr>
            <p:cNvSpPr txBox="1"/>
            <p:nvPr/>
          </p:nvSpPr>
          <p:spPr>
            <a:xfrm>
              <a:off x="290871" y="4982646"/>
              <a:ext cx="2656516" cy="584775"/>
            </a:xfrm>
            <a:prstGeom prst="rect">
              <a:avLst/>
            </a:prstGeom>
            <a:noFill/>
          </p:spPr>
          <p:txBody>
            <a:bodyPr wrap="square">
              <a:spAutoFit/>
            </a:bodyPr>
            <a:lstStyle/>
            <a:p>
              <a:pPr algn="ctr"/>
              <a:r>
                <a:rPr lang="en-US" sz="1600" b="1">
                  <a:latin typeface="Arial MT"/>
                </a:rPr>
                <a:t>Jeff Bezos </a:t>
              </a:r>
            </a:p>
            <a:p>
              <a:pPr algn="ctr"/>
              <a:r>
                <a:rPr lang="en-US" sz="1600">
                  <a:latin typeface="Arial MT"/>
                </a:rPr>
                <a:t>founder of Amazon</a:t>
              </a:r>
              <a:endParaRPr lang="en-US" sz="1600"/>
            </a:p>
          </p:txBody>
        </p:sp>
      </p:grpSp>
      <p:sp>
        <p:nvSpPr>
          <p:cNvPr id="11" name="TextBox 10">
            <a:extLst>
              <a:ext uri="{FF2B5EF4-FFF2-40B4-BE49-F238E27FC236}">
                <a16:creationId xmlns:a16="http://schemas.microsoft.com/office/drawing/2014/main" id="{7F315C04-8330-CC7B-199C-CD16202E806D}"/>
              </a:ext>
            </a:extLst>
          </p:cNvPr>
          <p:cNvSpPr txBox="1"/>
          <p:nvPr/>
        </p:nvSpPr>
        <p:spPr>
          <a:xfrm>
            <a:off x="743350" y="1740851"/>
            <a:ext cx="8959697" cy="646331"/>
          </a:xfrm>
          <a:prstGeom prst="rect">
            <a:avLst/>
          </a:prstGeom>
          <a:noFill/>
        </p:spPr>
        <p:txBody>
          <a:bodyPr wrap="none" rtlCol="0">
            <a:spAutoFit/>
          </a:bodyPr>
          <a:lstStyle/>
          <a:p>
            <a:pPr marL="285750" indent="-285750">
              <a:buFont typeface="Wingdings" panose="05000000000000000000" pitchFamily="2" charset="2"/>
              <a:buChar char="Ø"/>
            </a:pPr>
            <a:r>
              <a:rPr lang="en-US">
                <a:latin typeface="Arial MT"/>
              </a:rPr>
              <a:t>The customer is the agent </a:t>
            </a:r>
            <a:r>
              <a:rPr lang="en-US" sz="1800">
                <a:effectLst/>
                <a:latin typeface="Arial MT"/>
                <a:ea typeface="Arial MT"/>
                <a:cs typeface="Arial MT"/>
              </a:rPr>
              <a:t>with</a:t>
            </a:r>
            <a:r>
              <a:rPr lang="en-US" sz="1800" spc="-35">
                <a:effectLst/>
                <a:latin typeface="Arial MT"/>
                <a:ea typeface="Arial MT"/>
                <a:cs typeface="Arial MT"/>
              </a:rPr>
              <a:t> </a:t>
            </a:r>
            <a:r>
              <a:rPr lang="en-US" sz="1800">
                <a:effectLst/>
                <a:latin typeface="Arial MT"/>
                <a:ea typeface="Arial MT"/>
                <a:cs typeface="Arial MT"/>
              </a:rPr>
              <a:t>the</a:t>
            </a:r>
            <a:r>
              <a:rPr lang="en-US" sz="1800" spc="-40">
                <a:effectLst/>
                <a:latin typeface="Arial MT"/>
                <a:ea typeface="Arial MT"/>
                <a:cs typeface="Arial MT"/>
              </a:rPr>
              <a:t> </a:t>
            </a:r>
            <a:r>
              <a:rPr lang="en-US" sz="1800">
                <a:effectLst/>
                <a:latin typeface="Arial MT"/>
                <a:ea typeface="Arial MT"/>
                <a:cs typeface="Arial MT"/>
              </a:rPr>
              <a:t>most</a:t>
            </a:r>
            <a:r>
              <a:rPr lang="en-US" sz="1800" spc="-30">
                <a:effectLst/>
                <a:latin typeface="Arial MT"/>
                <a:ea typeface="Arial MT"/>
                <a:cs typeface="Arial MT"/>
              </a:rPr>
              <a:t> </a:t>
            </a:r>
            <a:r>
              <a:rPr lang="en-US" sz="1800">
                <a:effectLst/>
                <a:latin typeface="Arial MT"/>
                <a:ea typeface="Arial MT"/>
                <a:cs typeface="Arial MT"/>
              </a:rPr>
              <a:t>power</a:t>
            </a:r>
            <a:r>
              <a:rPr lang="en-US" sz="1800" spc="-20">
                <a:effectLst/>
                <a:latin typeface="Arial MT"/>
                <a:ea typeface="Arial MT"/>
                <a:cs typeface="Arial MT"/>
              </a:rPr>
              <a:t> </a:t>
            </a:r>
            <a:r>
              <a:rPr lang="en-US" sz="1800">
                <a:effectLst/>
                <a:latin typeface="Arial MT"/>
                <a:ea typeface="Arial MT"/>
                <a:cs typeface="Arial MT"/>
              </a:rPr>
              <a:t>over</a:t>
            </a:r>
            <a:r>
              <a:rPr lang="en-US" sz="1800" spc="-35">
                <a:effectLst/>
                <a:latin typeface="Arial MT"/>
                <a:ea typeface="Arial MT"/>
                <a:cs typeface="Arial MT"/>
              </a:rPr>
              <a:t> </a:t>
            </a:r>
            <a:r>
              <a:rPr lang="en-US" sz="1800">
                <a:effectLst/>
                <a:latin typeface="Arial MT"/>
                <a:ea typeface="Arial MT"/>
                <a:cs typeface="Arial MT"/>
              </a:rPr>
              <a:t>the</a:t>
            </a:r>
            <a:r>
              <a:rPr lang="en-US" sz="1800" spc="-30">
                <a:effectLst/>
                <a:latin typeface="Arial MT"/>
                <a:ea typeface="Arial MT"/>
                <a:cs typeface="Arial MT"/>
              </a:rPr>
              <a:t> </a:t>
            </a:r>
            <a:r>
              <a:rPr lang="en-US" sz="1800">
                <a:effectLst/>
                <a:latin typeface="Arial MT"/>
                <a:ea typeface="Arial MT"/>
                <a:cs typeface="Arial MT"/>
              </a:rPr>
              <a:t>life or death of a company. </a:t>
            </a:r>
          </a:p>
          <a:p>
            <a:endParaRPr lang="en-US"/>
          </a:p>
        </p:txBody>
      </p:sp>
      <p:pic>
        <p:nvPicPr>
          <p:cNvPr id="4" name="Picture 2" descr="El servicio de Amazon no funciona. Problemas y cortes actuales. |  Downdetector">
            <a:extLst>
              <a:ext uri="{FF2B5EF4-FFF2-40B4-BE49-F238E27FC236}">
                <a16:creationId xmlns:a16="http://schemas.microsoft.com/office/drawing/2014/main" id="{3CF5538B-C4D2-0E9E-EF1E-DB74A9C425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2160" y="4432187"/>
            <a:ext cx="2605892" cy="797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812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p:txBody>
          <a:bodyPr/>
          <a:lstStyle/>
          <a:p>
            <a:r>
              <a:rPr lang="en-GB"/>
              <a:t>CUSTOMER-ORIENTED OPERATIONS</a:t>
            </a:r>
          </a:p>
        </p:txBody>
      </p:sp>
      <p:sp>
        <p:nvSpPr>
          <p:cNvPr id="4" name="Marcador de contenido 2">
            <a:extLst>
              <a:ext uri="{FF2B5EF4-FFF2-40B4-BE49-F238E27FC236}">
                <a16:creationId xmlns:a16="http://schemas.microsoft.com/office/drawing/2014/main" id="{966F21F3-BC39-687A-A4F0-666F31F03D82}"/>
              </a:ext>
            </a:extLst>
          </p:cNvPr>
          <p:cNvSpPr txBox="1">
            <a:spLocks/>
          </p:cNvSpPr>
          <p:nvPr/>
        </p:nvSpPr>
        <p:spPr>
          <a:xfrm>
            <a:off x="838200" y="1825625"/>
            <a:ext cx="999526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3370" indent="-457200">
              <a:lnSpc>
                <a:spcPct val="150000"/>
              </a:lnSpc>
              <a:buFont typeface="Wingdings" panose="05000000000000000000" pitchFamily="2" charset="2"/>
              <a:buChar char="Ø"/>
            </a:pPr>
            <a:r>
              <a:rPr lang="en-US" sz="1800">
                <a:effectLst/>
                <a:latin typeface="Arial MT"/>
                <a:ea typeface="Arial MT"/>
                <a:cs typeface="Arial MT"/>
              </a:rPr>
              <a:t>In the logistics field, the strategic priorities must be changed:</a:t>
            </a:r>
            <a:endParaRPr lang="en-US" sz="1600">
              <a:latin typeface="Arial MT"/>
              <a:ea typeface="Arial MT"/>
              <a:cs typeface="Arial MT"/>
            </a:endParaRPr>
          </a:p>
        </p:txBody>
      </p:sp>
      <p:grpSp>
        <p:nvGrpSpPr>
          <p:cNvPr id="7" name="Group 6">
            <a:extLst>
              <a:ext uri="{FF2B5EF4-FFF2-40B4-BE49-F238E27FC236}">
                <a16:creationId xmlns:a16="http://schemas.microsoft.com/office/drawing/2014/main" id="{E0F5191B-F946-AB53-4E84-1B85C848C304}"/>
              </a:ext>
            </a:extLst>
          </p:cNvPr>
          <p:cNvGrpSpPr/>
          <p:nvPr/>
        </p:nvGrpSpPr>
        <p:grpSpPr>
          <a:xfrm>
            <a:off x="2048130" y="2563445"/>
            <a:ext cx="7601526" cy="3929430"/>
            <a:chOff x="1029556" y="2486374"/>
            <a:chExt cx="7601526" cy="3929430"/>
          </a:xfrm>
        </p:grpSpPr>
        <p:sp>
          <p:nvSpPr>
            <p:cNvPr id="5" name="TextBox 4">
              <a:extLst>
                <a:ext uri="{FF2B5EF4-FFF2-40B4-BE49-F238E27FC236}">
                  <a16:creationId xmlns:a16="http://schemas.microsoft.com/office/drawing/2014/main" id="{6D680066-2F81-29CB-75F2-EB28FDC3519C}"/>
                </a:ext>
              </a:extLst>
            </p:cNvPr>
            <p:cNvSpPr txBox="1"/>
            <p:nvPr/>
          </p:nvSpPr>
          <p:spPr>
            <a:xfrm>
              <a:off x="3848939" y="4384479"/>
              <a:ext cx="4782143" cy="2031325"/>
            </a:xfrm>
            <a:prstGeom prst="rect">
              <a:avLst/>
            </a:prstGeom>
            <a:solidFill>
              <a:schemeClr val="accent6">
                <a:lumMod val="20000"/>
                <a:lumOff val="80000"/>
              </a:schemeClr>
            </a:solidFill>
            <a:ln>
              <a:solidFill>
                <a:schemeClr val="accent6"/>
              </a:solidFill>
            </a:ln>
          </p:spPr>
          <p:txBody>
            <a:bodyPr wrap="none" rtlCol="0">
              <a:spAutoFit/>
            </a:bodyPr>
            <a:lstStyle/>
            <a:p>
              <a:pPr>
                <a:lnSpc>
                  <a:spcPct val="150000"/>
                </a:lnSpc>
              </a:pPr>
              <a:r>
                <a:rPr lang="en-US">
                  <a:latin typeface="Arial MT"/>
                </a:rPr>
                <a:t>But, also, about…</a:t>
              </a:r>
            </a:p>
            <a:p>
              <a:pPr marL="285750" indent="-285750">
                <a:lnSpc>
                  <a:spcPct val="150000"/>
                </a:lnSpc>
                <a:buFont typeface="Arial" panose="020B0604020202020204" pitchFamily="34" charset="0"/>
                <a:buChar char="•"/>
              </a:pPr>
              <a:r>
                <a:rPr lang="en-US">
                  <a:latin typeface="Arial MT"/>
                </a:rPr>
                <a:t>SATISFYING CUSTOMERS</a:t>
              </a:r>
            </a:p>
            <a:p>
              <a:pPr marL="285750" indent="-285750">
                <a:lnSpc>
                  <a:spcPct val="150000"/>
                </a:lnSpc>
                <a:buFont typeface="Arial" panose="020B0604020202020204" pitchFamily="34" charset="0"/>
                <a:buChar char="•"/>
              </a:pPr>
              <a:r>
                <a:rPr lang="en-US">
                  <a:latin typeface="Arial MT"/>
                </a:rPr>
                <a:t>ADDING VALUE</a:t>
              </a:r>
            </a:p>
            <a:p>
              <a:pPr marL="285750" indent="-285750">
                <a:lnSpc>
                  <a:spcPct val="150000"/>
                </a:lnSpc>
                <a:buFont typeface="Arial" panose="020B0604020202020204" pitchFamily="34" charset="0"/>
                <a:buChar char="•"/>
              </a:pPr>
              <a:r>
                <a:rPr lang="en-US">
                  <a:latin typeface="Arial MT"/>
                </a:rPr>
                <a:t>MEETING CUSTOMER EXPECTATIONS </a:t>
              </a:r>
            </a:p>
            <a:p>
              <a:endParaRPr lang="en-US"/>
            </a:p>
          </p:txBody>
        </p:sp>
        <p:sp>
          <p:nvSpPr>
            <p:cNvPr id="6" name="Arrow: Circular 5">
              <a:extLst>
                <a:ext uri="{FF2B5EF4-FFF2-40B4-BE49-F238E27FC236}">
                  <a16:creationId xmlns:a16="http://schemas.microsoft.com/office/drawing/2014/main" id="{429F6ACA-91B0-AFDE-4357-9565C161E6C8}"/>
                </a:ext>
              </a:extLst>
            </p:cNvPr>
            <p:cNvSpPr/>
            <p:nvPr/>
          </p:nvSpPr>
          <p:spPr>
            <a:xfrm rot="11339384" flipH="1">
              <a:off x="2554933" y="3666201"/>
              <a:ext cx="2588010" cy="1436556"/>
            </a:xfrm>
            <a:prstGeom prst="circularArrow">
              <a:avLst>
                <a:gd name="adj1" fmla="val 10505"/>
                <a:gd name="adj2" fmla="val 1142319"/>
                <a:gd name="adj3" fmla="val 15619537"/>
                <a:gd name="adj4" fmla="val 10591187"/>
                <a:gd name="adj5" fmla="val 20671"/>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59322317-15E3-8AEB-C5C5-BEDAD47AA119}"/>
                </a:ext>
              </a:extLst>
            </p:cNvPr>
            <p:cNvSpPr txBox="1"/>
            <p:nvPr/>
          </p:nvSpPr>
          <p:spPr>
            <a:xfrm>
              <a:off x="1029556" y="2486374"/>
              <a:ext cx="6764530" cy="1703030"/>
            </a:xfrm>
            <a:prstGeom prst="rect">
              <a:avLst/>
            </a:prstGeom>
            <a:solidFill>
              <a:schemeClr val="bg2"/>
            </a:solidFill>
            <a:ln>
              <a:solidFill>
                <a:srgbClr val="FF0000"/>
              </a:solidFill>
            </a:ln>
          </p:spPr>
          <p:txBody>
            <a:bodyPr wrap="square" rtlCol="0">
              <a:spAutoFit/>
            </a:bodyPr>
            <a:lstStyle/>
            <a:p>
              <a:pPr>
                <a:lnSpc>
                  <a:spcPct val="150000"/>
                </a:lnSpc>
              </a:pPr>
              <a:r>
                <a:rPr lang="en-US">
                  <a:latin typeface="Arial MT"/>
                </a:rPr>
                <a:t>A </a:t>
              </a:r>
              <a:r>
                <a:rPr lang="en-US" b="1">
                  <a:latin typeface="Arial MT"/>
                </a:rPr>
                <a:t>CONSCIOUS SUPPLY CHAIN </a:t>
              </a:r>
              <a:r>
                <a:rPr lang="en-US">
                  <a:latin typeface="Arial MT"/>
                </a:rPr>
                <a:t>should not only be about…. </a:t>
              </a:r>
            </a:p>
            <a:p>
              <a:pPr marL="285750" indent="-285750">
                <a:lnSpc>
                  <a:spcPct val="150000"/>
                </a:lnSpc>
                <a:buFont typeface="Arial" panose="020B0604020202020204" pitchFamily="34" charset="0"/>
                <a:buChar char="•"/>
              </a:pPr>
              <a:r>
                <a:rPr lang="en-US">
                  <a:latin typeface="Arial MT"/>
                </a:rPr>
                <a:t>IMPROVING WAREHOUSES</a:t>
              </a:r>
            </a:p>
            <a:p>
              <a:pPr marL="285750" indent="-285750">
                <a:lnSpc>
                  <a:spcPct val="150000"/>
                </a:lnSpc>
                <a:buFont typeface="Arial" panose="020B0604020202020204" pitchFamily="34" charset="0"/>
                <a:buChar char="•"/>
              </a:pPr>
              <a:r>
                <a:rPr lang="en-US">
                  <a:latin typeface="Arial MT"/>
                </a:rPr>
                <a:t>REDUCING COSTS</a:t>
              </a:r>
            </a:p>
            <a:p>
              <a:pPr marL="285750" indent="-285750">
                <a:lnSpc>
                  <a:spcPct val="150000"/>
                </a:lnSpc>
                <a:buFont typeface="Arial" panose="020B0604020202020204" pitchFamily="34" charset="0"/>
                <a:buChar char="•"/>
              </a:pPr>
              <a:r>
                <a:rPr lang="en-US">
                  <a:latin typeface="Arial MT"/>
                </a:rPr>
                <a:t>GAINING PRODUCTIVITY</a:t>
              </a:r>
            </a:p>
          </p:txBody>
        </p:sp>
      </p:grpSp>
    </p:spTree>
    <p:extLst>
      <p:ext uri="{BB962C8B-B14F-4D97-AF65-F5344CB8AC3E}">
        <p14:creationId xmlns:p14="http://schemas.microsoft.com/office/powerpoint/2010/main" val="2720615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p:txBody>
          <a:bodyPr/>
          <a:lstStyle/>
          <a:p>
            <a:r>
              <a:rPr lang="en-GB"/>
              <a:t>CUSTOMER-ORIENTED OPERATIONS</a:t>
            </a:r>
          </a:p>
        </p:txBody>
      </p:sp>
      <p:sp>
        <p:nvSpPr>
          <p:cNvPr id="4" name="Marcador de contenido 2">
            <a:extLst>
              <a:ext uri="{FF2B5EF4-FFF2-40B4-BE49-F238E27FC236}">
                <a16:creationId xmlns:a16="http://schemas.microsoft.com/office/drawing/2014/main" id="{966F21F3-BC39-687A-A4F0-666F31F03D82}"/>
              </a:ext>
            </a:extLst>
          </p:cNvPr>
          <p:cNvSpPr txBox="1">
            <a:spLocks/>
          </p:cNvSpPr>
          <p:nvPr/>
        </p:nvSpPr>
        <p:spPr>
          <a:xfrm>
            <a:off x="696157" y="1690688"/>
            <a:ext cx="1016123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3370" indent="-457200">
              <a:lnSpc>
                <a:spcPct val="150000"/>
              </a:lnSpc>
              <a:buFont typeface="Wingdings" panose="05000000000000000000" pitchFamily="2" charset="2"/>
              <a:buChar char="Ø"/>
            </a:pPr>
            <a:r>
              <a:rPr lang="en-US" sz="1800">
                <a:effectLst/>
                <a:latin typeface="Arial MT"/>
                <a:ea typeface="Arial MT"/>
                <a:cs typeface="Arial MT"/>
              </a:rPr>
              <a:t>In order to make this qualitative leap to a </a:t>
            </a:r>
            <a:r>
              <a:rPr lang="en-US" sz="1800" b="1">
                <a:effectLst/>
                <a:latin typeface="Arial" panose="020B0604020202020204" pitchFamily="34" charset="0"/>
                <a:ea typeface="Arial MT"/>
                <a:cs typeface="Arial MT"/>
              </a:rPr>
              <a:t>conscious supply chain </a:t>
            </a:r>
            <a:r>
              <a:rPr lang="en-US" sz="1800">
                <a:effectLst/>
                <a:latin typeface="Arial MT"/>
                <a:ea typeface="Arial MT"/>
                <a:cs typeface="Arial MT"/>
              </a:rPr>
              <a:t>that has the</a:t>
            </a:r>
            <a:r>
              <a:rPr lang="en-US" sz="1800" spc="5">
                <a:effectLst/>
                <a:latin typeface="Arial MT"/>
                <a:ea typeface="Arial MT"/>
                <a:cs typeface="Arial MT"/>
              </a:rPr>
              <a:t> </a:t>
            </a:r>
            <a:r>
              <a:rPr lang="en-US" sz="1800" b="1">
                <a:effectLst/>
                <a:latin typeface="Arial" panose="020B0604020202020204" pitchFamily="34" charset="0"/>
                <a:ea typeface="Arial MT"/>
                <a:cs typeface="Arial MT"/>
              </a:rPr>
              <a:t>customer at the center </a:t>
            </a:r>
            <a:r>
              <a:rPr lang="en-US" sz="1800">
                <a:effectLst/>
                <a:latin typeface="Arial MT"/>
                <a:ea typeface="Arial MT"/>
                <a:cs typeface="Arial MT"/>
              </a:rPr>
              <a:t>of decisions, there are </a:t>
            </a:r>
            <a:r>
              <a:rPr lang="en-US" sz="1800" b="1">
                <a:effectLst/>
                <a:latin typeface="Arial" panose="020B0604020202020204" pitchFamily="34" charset="0"/>
                <a:ea typeface="Arial MT"/>
                <a:cs typeface="Arial MT"/>
              </a:rPr>
              <a:t>three major strategies </a:t>
            </a:r>
            <a:r>
              <a:rPr lang="en-US" sz="1800">
                <a:effectLst/>
                <a:latin typeface="Arial MT"/>
                <a:ea typeface="Arial MT"/>
                <a:cs typeface="Arial MT"/>
              </a:rPr>
              <a:t>that should be</a:t>
            </a:r>
            <a:r>
              <a:rPr lang="en-US" sz="1800" spc="5">
                <a:effectLst/>
                <a:latin typeface="Arial MT"/>
                <a:ea typeface="Arial MT"/>
                <a:cs typeface="Arial MT"/>
              </a:rPr>
              <a:t> </a:t>
            </a:r>
            <a:r>
              <a:rPr lang="en-US" sz="1800">
                <a:effectLst/>
                <a:latin typeface="Arial MT"/>
                <a:ea typeface="Arial MT"/>
                <a:cs typeface="Arial MT"/>
              </a:rPr>
              <a:t>incorporated</a:t>
            </a:r>
            <a:r>
              <a:rPr lang="en-US" sz="1800" spc="-10">
                <a:effectLst/>
                <a:latin typeface="Arial MT"/>
                <a:ea typeface="Arial MT"/>
                <a:cs typeface="Arial MT"/>
              </a:rPr>
              <a:t> </a:t>
            </a:r>
            <a:r>
              <a:rPr lang="en-US" sz="1800">
                <a:effectLst/>
                <a:latin typeface="Arial MT"/>
                <a:ea typeface="Arial MT"/>
                <a:cs typeface="Arial MT"/>
              </a:rPr>
              <a:t>into</a:t>
            </a:r>
            <a:r>
              <a:rPr lang="en-US" sz="1800" spc="-5">
                <a:effectLst/>
                <a:latin typeface="Arial MT"/>
                <a:ea typeface="Arial MT"/>
                <a:cs typeface="Arial MT"/>
              </a:rPr>
              <a:t> </a:t>
            </a:r>
            <a:r>
              <a:rPr lang="en-US" sz="1800">
                <a:effectLst/>
                <a:latin typeface="Arial MT"/>
                <a:ea typeface="Arial MT"/>
                <a:cs typeface="Arial MT"/>
              </a:rPr>
              <a:t>the</a:t>
            </a:r>
            <a:r>
              <a:rPr lang="en-US" sz="1800" spc="-10">
                <a:effectLst/>
                <a:latin typeface="Arial MT"/>
                <a:ea typeface="Arial MT"/>
                <a:cs typeface="Arial MT"/>
              </a:rPr>
              <a:t> </a:t>
            </a:r>
            <a:r>
              <a:rPr lang="en-US" sz="1800">
                <a:effectLst/>
                <a:latin typeface="Arial MT"/>
                <a:ea typeface="Arial MT"/>
                <a:cs typeface="Arial MT"/>
              </a:rPr>
              <a:t>DNA of</a:t>
            </a:r>
            <a:r>
              <a:rPr lang="en-US" sz="1800" spc="10">
                <a:effectLst/>
                <a:latin typeface="Arial MT"/>
                <a:ea typeface="Arial MT"/>
                <a:cs typeface="Arial MT"/>
              </a:rPr>
              <a:t> </a:t>
            </a:r>
            <a:r>
              <a:rPr lang="en-US" sz="1800">
                <a:effectLst/>
                <a:latin typeface="Arial MT"/>
                <a:ea typeface="Arial MT"/>
                <a:cs typeface="Arial MT"/>
              </a:rPr>
              <a:t>any</a:t>
            </a:r>
            <a:r>
              <a:rPr lang="en-US" sz="1800" spc="5">
                <a:effectLst/>
                <a:latin typeface="Arial MT"/>
                <a:ea typeface="Arial MT"/>
                <a:cs typeface="Arial MT"/>
              </a:rPr>
              <a:t> </a:t>
            </a:r>
            <a:r>
              <a:rPr lang="en-US" sz="1800">
                <a:effectLst/>
                <a:latin typeface="Arial MT"/>
                <a:ea typeface="Arial MT"/>
                <a:cs typeface="Arial MT"/>
              </a:rPr>
              <a:t>organization: </a:t>
            </a:r>
          </a:p>
          <a:p>
            <a:pPr marL="985838" indent="-342900">
              <a:lnSpc>
                <a:spcPct val="150000"/>
              </a:lnSpc>
              <a:buAutoNum type="arabicPeriod"/>
            </a:pPr>
            <a:r>
              <a:rPr lang="en-US" sz="1600" b="1">
                <a:latin typeface="Arial MT"/>
                <a:ea typeface="Arial MT"/>
                <a:cs typeface="Arial MT"/>
              </a:rPr>
              <a:t>CAPTURE: </a:t>
            </a:r>
            <a:r>
              <a:rPr lang="en-US" sz="1600">
                <a:effectLst/>
                <a:latin typeface="Arial MT"/>
                <a:ea typeface="Arial MT"/>
                <a:cs typeface="Arial MT"/>
              </a:rPr>
              <a:t>establish channels of regular and systematic contact with customers to identify strong and weak points, as well as possible changes in market trends. See: yo-yo technique!</a:t>
            </a:r>
            <a:endParaRPr lang="en-US" sz="1600" b="1">
              <a:latin typeface="Arial MT"/>
              <a:ea typeface="Arial MT"/>
              <a:cs typeface="Arial MT"/>
            </a:endParaRPr>
          </a:p>
          <a:p>
            <a:pPr marL="985838" indent="-342900">
              <a:lnSpc>
                <a:spcPct val="150000"/>
              </a:lnSpc>
              <a:buAutoNum type="arabicPeriod"/>
            </a:pPr>
            <a:r>
              <a:rPr lang="en-US" sz="1600" b="1">
                <a:latin typeface="Arial MT"/>
                <a:ea typeface="Arial MT"/>
                <a:cs typeface="Arial MT"/>
              </a:rPr>
              <a:t>REJECT: </a:t>
            </a:r>
            <a:r>
              <a:rPr lang="en-US" sz="1600">
                <a:latin typeface="Arial MT"/>
                <a:ea typeface="Arial MT"/>
                <a:cs typeface="Arial MT"/>
              </a:rPr>
              <a:t>we must choose the needs that the supply chain has to cover and the value it needs to provide. Remember… In a demanding environment, specialization is more highly valued than diversification.</a:t>
            </a:r>
            <a:endParaRPr lang="en-US" sz="1600" b="1">
              <a:latin typeface="Arial MT"/>
              <a:ea typeface="Arial MT"/>
              <a:cs typeface="Arial MT"/>
            </a:endParaRPr>
          </a:p>
          <a:p>
            <a:pPr marL="985838" indent="-342900">
              <a:lnSpc>
                <a:spcPct val="150000"/>
              </a:lnSpc>
              <a:buAutoNum type="arabicPeriod"/>
            </a:pPr>
            <a:r>
              <a:rPr lang="en-US" sz="1600" b="1">
                <a:latin typeface="Arial MT"/>
                <a:ea typeface="Arial MT"/>
                <a:cs typeface="Arial MT"/>
              </a:rPr>
              <a:t>REACT: </a:t>
            </a:r>
            <a:r>
              <a:rPr lang="en-US" sz="1600">
                <a:latin typeface="Arial MT"/>
                <a:ea typeface="Arial MT"/>
                <a:cs typeface="Arial MT"/>
              </a:rPr>
              <a:t>in such changing contexts as the one nowadays, the ability to analyze and rapidly transform is an essential element of survival of the supply chain.  </a:t>
            </a:r>
          </a:p>
        </p:txBody>
      </p:sp>
    </p:spTree>
    <p:extLst>
      <p:ext uri="{BB962C8B-B14F-4D97-AF65-F5344CB8AC3E}">
        <p14:creationId xmlns:p14="http://schemas.microsoft.com/office/powerpoint/2010/main" val="3527431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p:txBody>
          <a:bodyPr/>
          <a:lstStyle/>
          <a:p>
            <a:r>
              <a:rPr lang="en-GB"/>
              <a:t>PROCESS MANAGEMENT</a:t>
            </a:r>
          </a:p>
        </p:txBody>
      </p:sp>
      <p:sp>
        <p:nvSpPr>
          <p:cNvPr id="4" name="Marcador de contenido 2">
            <a:extLst>
              <a:ext uri="{FF2B5EF4-FFF2-40B4-BE49-F238E27FC236}">
                <a16:creationId xmlns:a16="http://schemas.microsoft.com/office/drawing/2014/main" id="{966F21F3-BC39-687A-A4F0-666F31F03D82}"/>
              </a:ext>
            </a:extLst>
          </p:cNvPr>
          <p:cNvSpPr txBox="1">
            <a:spLocks/>
          </p:cNvSpPr>
          <p:nvPr/>
        </p:nvSpPr>
        <p:spPr>
          <a:xfrm>
            <a:off x="722790" y="1549645"/>
            <a:ext cx="1016123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3370" indent="-457200">
              <a:lnSpc>
                <a:spcPct val="150000"/>
              </a:lnSpc>
              <a:buFont typeface="Wingdings" panose="05000000000000000000" pitchFamily="2" charset="2"/>
              <a:buChar char="Ø"/>
            </a:pPr>
            <a:r>
              <a:rPr lang="en-US" sz="1800">
                <a:effectLst/>
                <a:latin typeface="Arial MT"/>
                <a:ea typeface="Arial MT"/>
                <a:cs typeface="Arial MT"/>
              </a:rPr>
              <a:t>Any process change we consider in order to improve our supply chain should go through a very important question before being implemented: </a:t>
            </a:r>
          </a:p>
          <a:p>
            <a:pPr marL="0" indent="0">
              <a:lnSpc>
                <a:spcPct val="150000"/>
              </a:lnSpc>
              <a:buNone/>
            </a:pPr>
            <a:r>
              <a:rPr lang="en-US" sz="1800" b="1">
                <a:effectLst/>
                <a:latin typeface="Arial MT"/>
                <a:ea typeface="Arial MT"/>
                <a:cs typeface="Arial MT"/>
              </a:rPr>
              <a:t>	How does the new strategy affect each of the company's five stakeholders 	(customers, employees, suppliers, society and investors)?</a:t>
            </a:r>
            <a:endParaRPr lang="en-US" sz="1600" b="1">
              <a:latin typeface="Arial MT"/>
              <a:ea typeface="Arial MT"/>
              <a:cs typeface="Arial MT"/>
            </a:endParaRPr>
          </a:p>
        </p:txBody>
      </p:sp>
      <p:grpSp>
        <p:nvGrpSpPr>
          <p:cNvPr id="22" name="Group 21">
            <a:extLst>
              <a:ext uri="{FF2B5EF4-FFF2-40B4-BE49-F238E27FC236}">
                <a16:creationId xmlns:a16="http://schemas.microsoft.com/office/drawing/2014/main" id="{04A4CEF8-27F9-490C-590D-365E4950A4BE}"/>
              </a:ext>
            </a:extLst>
          </p:cNvPr>
          <p:cNvGrpSpPr/>
          <p:nvPr/>
        </p:nvGrpSpPr>
        <p:grpSpPr>
          <a:xfrm>
            <a:off x="1879218" y="3639846"/>
            <a:ext cx="7095434" cy="2929851"/>
            <a:chOff x="1754930" y="3630968"/>
            <a:chExt cx="7095434" cy="2929851"/>
          </a:xfrm>
        </p:grpSpPr>
        <p:sp>
          <p:nvSpPr>
            <p:cNvPr id="21" name="Rectangle 20">
              <a:extLst>
                <a:ext uri="{FF2B5EF4-FFF2-40B4-BE49-F238E27FC236}">
                  <a16:creationId xmlns:a16="http://schemas.microsoft.com/office/drawing/2014/main" id="{1442E51E-60E9-01A1-580D-F8228FBF18FF}"/>
                </a:ext>
              </a:extLst>
            </p:cNvPr>
            <p:cNvSpPr/>
            <p:nvPr/>
          </p:nvSpPr>
          <p:spPr>
            <a:xfrm>
              <a:off x="1754930" y="3630968"/>
              <a:ext cx="7095434" cy="292985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E01B08B3-3FE8-3AB5-55A1-0273D84C92BB}"/>
                </a:ext>
              </a:extLst>
            </p:cNvPr>
            <p:cNvGrpSpPr/>
            <p:nvPr/>
          </p:nvGrpSpPr>
          <p:grpSpPr>
            <a:xfrm>
              <a:off x="2346138" y="3764870"/>
              <a:ext cx="5960882" cy="2481783"/>
              <a:chOff x="2346138" y="3764870"/>
              <a:chExt cx="5960882" cy="2481783"/>
            </a:xfrm>
          </p:grpSpPr>
          <p:cxnSp>
            <p:nvCxnSpPr>
              <p:cNvPr id="5" name="Straight Arrow Connector 4">
                <a:extLst>
                  <a:ext uri="{FF2B5EF4-FFF2-40B4-BE49-F238E27FC236}">
                    <a16:creationId xmlns:a16="http://schemas.microsoft.com/office/drawing/2014/main" id="{8DBEF7B0-AEDF-18F5-3A64-A41CB175FF8E}"/>
                  </a:ext>
                </a:extLst>
              </p:cNvPr>
              <p:cNvCxnSpPr>
                <a:cxnSpLocks/>
              </p:cNvCxnSpPr>
              <p:nvPr/>
            </p:nvCxnSpPr>
            <p:spPr>
              <a:xfrm>
                <a:off x="3710865" y="5030079"/>
                <a:ext cx="0" cy="5932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8212FD2-4618-3830-D506-048E3B0DD9A4}"/>
                  </a:ext>
                </a:extLst>
              </p:cNvPr>
              <p:cNvSpPr txBox="1"/>
              <p:nvPr/>
            </p:nvSpPr>
            <p:spPr>
              <a:xfrm>
                <a:off x="4287914" y="3764870"/>
                <a:ext cx="2029466" cy="338554"/>
              </a:xfrm>
              <a:prstGeom prst="rect">
                <a:avLst/>
              </a:prstGeom>
              <a:noFill/>
            </p:spPr>
            <p:txBody>
              <a:bodyPr wrap="none" rtlCol="0">
                <a:spAutoFit/>
              </a:bodyPr>
              <a:lstStyle>
                <a:defPPr>
                  <a:defRPr lang="nl-NL"/>
                </a:defPPr>
                <a:lvl1pPr>
                  <a:defRPr>
                    <a:latin typeface="Arial MT"/>
                  </a:defRPr>
                </a:lvl1pPr>
              </a:lstStyle>
              <a:p>
                <a:r>
                  <a:rPr lang="es-ES" sz="1600"/>
                  <a:t>IF THE STRATEGY </a:t>
                </a:r>
                <a:endParaRPr lang="en-US" sz="1600"/>
              </a:p>
            </p:txBody>
          </p:sp>
          <p:sp>
            <p:nvSpPr>
              <p:cNvPr id="11" name="TextBox 10">
                <a:extLst>
                  <a:ext uri="{FF2B5EF4-FFF2-40B4-BE49-F238E27FC236}">
                    <a16:creationId xmlns:a16="http://schemas.microsoft.com/office/drawing/2014/main" id="{0B0BA391-70F6-077F-E0D4-125BBA777B43}"/>
                  </a:ext>
                </a:extLst>
              </p:cNvPr>
              <p:cNvSpPr txBox="1"/>
              <p:nvPr/>
            </p:nvSpPr>
            <p:spPr>
              <a:xfrm>
                <a:off x="2457260" y="4374650"/>
                <a:ext cx="2910484" cy="584775"/>
              </a:xfrm>
              <a:prstGeom prst="rect">
                <a:avLst/>
              </a:prstGeom>
              <a:noFill/>
            </p:spPr>
            <p:txBody>
              <a:bodyPr wrap="square" rtlCol="0">
                <a:spAutoFit/>
              </a:bodyPr>
              <a:lstStyle>
                <a:defPPr>
                  <a:defRPr lang="nl-NL"/>
                </a:defPPr>
                <a:lvl1pPr>
                  <a:defRPr>
                    <a:latin typeface="Arial MT"/>
                  </a:defRPr>
                </a:lvl1pPr>
              </a:lstStyle>
              <a:p>
                <a:pPr algn="ctr"/>
                <a:r>
                  <a:rPr lang="es-ES" sz="1600"/>
                  <a:t>IS GOOD OR NEUTRAL FOR STAKEHOLDERS</a:t>
                </a:r>
                <a:endParaRPr lang="en-US" sz="1600"/>
              </a:p>
            </p:txBody>
          </p:sp>
          <p:sp>
            <p:nvSpPr>
              <p:cNvPr id="12" name="TextBox 11">
                <a:extLst>
                  <a:ext uri="{FF2B5EF4-FFF2-40B4-BE49-F238E27FC236}">
                    <a16:creationId xmlns:a16="http://schemas.microsoft.com/office/drawing/2014/main" id="{0B9EC0E0-7636-8FC5-42D2-9EA7B94FDE7E}"/>
                  </a:ext>
                </a:extLst>
              </p:cNvPr>
              <p:cNvSpPr txBox="1"/>
              <p:nvPr/>
            </p:nvSpPr>
            <p:spPr>
              <a:xfrm>
                <a:off x="5289702" y="4382456"/>
                <a:ext cx="2387002" cy="584775"/>
              </a:xfrm>
              <a:prstGeom prst="rect">
                <a:avLst/>
              </a:prstGeom>
              <a:noFill/>
            </p:spPr>
            <p:txBody>
              <a:bodyPr wrap="square" rtlCol="0">
                <a:spAutoFit/>
              </a:bodyPr>
              <a:lstStyle/>
              <a:p>
                <a:pPr algn="ctr"/>
                <a:r>
                  <a:rPr lang="es-ES" sz="1600">
                    <a:latin typeface="Arial MT"/>
                  </a:rPr>
                  <a:t>CAN HARM STAKEHOLDERS</a:t>
                </a:r>
                <a:endParaRPr lang="en-US" sz="1600">
                  <a:latin typeface="Arial MT"/>
                </a:endParaRPr>
              </a:p>
            </p:txBody>
          </p:sp>
          <p:cxnSp>
            <p:nvCxnSpPr>
              <p:cNvPr id="14" name="Straight Arrow Connector 13">
                <a:extLst>
                  <a:ext uri="{FF2B5EF4-FFF2-40B4-BE49-F238E27FC236}">
                    <a16:creationId xmlns:a16="http://schemas.microsoft.com/office/drawing/2014/main" id="{9A2CF3D4-F9CE-911D-A826-C6F32901865C}"/>
                  </a:ext>
                </a:extLst>
              </p:cNvPr>
              <p:cNvCxnSpPr/>
              <p:nvPr/>
            </p:nvCxnSpPr>
            <p:spPr>
              <a:xfrm>
                <a:off x="4456872" y="4134202"/>
                <a:ext cx="0" cy="2404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1C84156-AF1C-F69A-26C0-423D0778EFDE}"/>
                  </a:ext>
                </a:extLst>
              </p:cNvPr>
              <p:cNvCxnSpPr/>
              <p:nvPr/>
            </p:nvCxnSpPr>
            <p:spPr>
              <a:xfrm>
                <a:off x="6096000" y="4103424"/>
                <a:ext cx="0" cy="2404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6BAB054-2A79-9001-8F79-BA45EA751230}"/>
                  </a:ext>
                </a:extLst>
              </p:cNvPr>
              <p:cNvCxnSpPr>
                <a:cxnSpLocks/>
              </p:cNvCxnSpPr>
              <p:nvPr/>
            </p:nvCxnSpPr>
            <p:spPr>
              <a:xfrm>
                <a:off x="6864942" y="5020981"/>
                <a:ext cx="0" cy="5932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E611D56-125B-1D28-0BC5-80AF50159B5D}"/>
                  </a:ext>
                </a:extLst>
              </p:cNvPr>
              <p:cNvSpPr txBox="1"/>
              <p:nvPr/>
            </p:nvSpPr>
            <p:spPr>
              <a:xfrm>
                <a:off x="2346138" y="5649153"/>
                <a:ext cx="2387003" cy="338554"/>
              </a:xfrm>
              <a:prstGeom prst="rect">
                <a:avLst/>
              </a:prstGeom>
              <a:noFill/>
            </p:spPr>
            <p:txBody>
              <a:bodyPr wrap="square" rtlCol="0">
                <a:spAutoFit/>
              </a:bodyPr>
              <a:lstStyle/>
              <a:p>
                <a:pPr algn="ctr"/>
                <a:r>
                  <a:rPr lang="es-ES" sz="1600" b="1">
                    <a:solidFill>
                      <a:schemeClr val="accent6"/>
                    </a:solidFill>
                    <a:latin typeface="Arial MT"/>
                  </a:rPr>
                  <a:t>INCORPORATE IT</a:t>
                </a:r>
                <a:endParaRPr lang="en-US" sz="1600" b="1">
                  <a:solidFill>
                    <a:schemeClr val="accent6"/>
                  </a:solidFill>
                  <a:latin typeface="Arial MT"/>
                </a:endParaRPr>
              </a:p>
            </p:txBody>
          </p:sp>
          <p:sp>
            <p:nvSpPr>
              <p:cNvPr id="19" name="TextBox 18">
                <a:extLst>
                  <a:ext uri="{FF2B5EF4-FFF2-40B4-BE49-F238E27FC236}">
                    <a16:creationId xmlns:a16="http://schemas.microsoft.com/office/drawing/2014/main" id="{6A73301A-04B7-B4F4-111E-117C0D4CDE4A}"/>
                  </a:ext>
                </a:extLst>
              </p:cNvPr>
              <p:cNvSpPr txBox="1"/>
              <p:nvPr/>
            </p:nvSpPr>
            <p:spPr>
              <a:xfrm>
                <a:off x="5468648" y="5661878"/>
                <a:ext cx="2838372" cy="584775"/>
              </a:xfrm>
              <a:prstGeom prst="rect">
                <a:avLst/>
              </a:prstGeom>
              <a:noFill/>
            </p:spPr>
            <p:txBody>
              <a:bodyPr wrap="square" rtlCol="0">
                <a:spAutoFit/>
              </a:bodyPr>
              <a:lstStyle/>
              <a:p>
                <a:pPr algn="ctr"/>
                <a:r>
                  <a:rPr lang="es-ES" sz="1600" b="1">
                    <a:solidFill>
                      <a:srgbClr val="FF0000"/>
                    </a:solidFill>
                    <a:latin typeface="Arial MT"/>
                  </a:rPr>
                  <a:t>THINK ABOUT HOW TO IMPROVE IT OR REJECT IT</a:t>
                </a:r>
                <a:endParaRPr lang="en-US" sz="1600" b="1">
                  <a:solidFill>
                    <a:srgbClr val="FF0000"/>
                  </a:solidFill>
                  <a:latin typeface="Arial MT"/>
                </a:endParaRPr>
              </a:p>
            </p:txBody>
          </p:sp>
        </p:grpSp>
      </p:grpSp>
    </p:spTree>
    <p:extLst>
      <p:ext uri="{BB962C8B-B14F-4D97-AF65-F5344CB8AC3E}">
        <p14:creationId xmlns:p14="http://schemas.microsoft.com/office/powerpoint/2010/main" val="3368663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p:txBody>
          <a:bodyPr/>
          <a:lstStyle/>
          <a:p>
            <a:r>
              <a:rPr lang="en-GB"/>
              <a:t>PROCESS MANAGEMENT</a:t>
            </a:r>
          </a:p>
        </p:txBody>
      </p:sp>
      <p:sp>
        <p:nvSpPr>
          <p:cNvPr id="4" name="Marcador de contenido 2">
            <a:extLst>
              <a:ext uri="{FF2B5EF4-FFF2-40B4-BE49-F238E27FC236}">
                <a16:creationId xmlns:a16="http://schemas.microsoft.com/office/drawing/2014/main" id="{966F21F3-BC39-687A-A4F0-666F31F03D82}"/>
              </a:ext>
            </a:extLst>
          </p:cNvPr>
          <p:cNvSpPr txBox="1">
            <a:spLocks/>
          </p:cNvSpPr>
          <p:nvPr/>
        </p:nvSpPr>
        <p:spPr>
          <a:xfrm>
            <a:off x="722790" y="1549645"/>
            <a:ext cx="1016123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3370" indent="-457200">
              <a:lnSpc>
                <a:spcPct val="150000"/>
              </a:lnSpc>
              <a:buFont typeface="Wingdings" panose="05000000000000000000" pitchFamily="2" charset="2"/>
              <a:buChar char="Ø"/>
            </a:pPr>
            <a:r>
              <a:rPr lang="en-US" sz="1800">
                <a:effectLst/>
                <a:latin typeface="Arial MT"/>
                <a:ea typeface="Arial MT"/>
                <a:cs typeface="Arial MT"/>
              </a:rPr>
              <a:t>Good</a:t>
            </a:r>
            <a:r>
              <a:rPr lang="en-US" sz="1800" spc="5">
                <a:effectLst/>
                <a:latin typeface="Arial MT"/>
                <a:ea typeface="Arial MT"/>
                <a:cs typeface="Arial MT"/>
              </a:rPr>
              <a:t> </a:t>
            </a:r>
            <a:r>
              <a:rPr lang="en-US" sz="1800">
                <a:effectLst/>
                <a:latin typeface="Arial MT"/>
                <a:ea typeface="Arial MT"/>
                <a:cs typeface="Arial MT"/>
              </a:rPr>
              <a:t>process</a:t>
            </a:r>
            <a:r>
              <a:rPr lang="en-US" sz="1800" spc="5">
                <a:effectLst/>
                <a:latin typeface="Arial MT"/>
                <a:ea typeface="Arial MT"/>
                <a:cs typeface="Arial MT"/>
              </a:rPr>
              <a:t> </a:t>
            </a:r>
            <a:r>
              <a:rPr lang="en-US" sz="1800">
                <a:effectLst/>
                <a:latin typeface="Arial MT"/>
                <a:ea typeface="Arial MT"/>
                <a:cs typeface="Arial MT"/>
              </a:rPr>
              <a:t>management</a:t>
            </a:r>
            <a:r>
              <a:rPr lang="en-US" sz="1800" spc="5">
                <a:effectLst/>
                <a:latin typeface="Arial MT"/>
                <a:ea typeface="Arial MT"/>
                <a:cs typeface="Arial MT"/>
              </a:rPr>
              <a:t> </a:t>
            </a:r>
            <a:r>
              <a:rPr lang="en-US" sz="1800">
                <a:effectLst/>
                <a:latin typeface="Arial MT"/>
                <a:ea typeface="Arial MT"/>
                <a:cs typeface="Arial MT"/>
              </a:rPr>
              <a:t>consists</a:t>
            </a:r>
            <a:r>
              <a:rPr lang="en-US" sz="1800" spc="5">
                <a:effectLst/>
                <a:latin typeface="Arial MT"/>
                <a:ea typeface="Arial MT"/>
                <a:cs typeface="Arial MT"/>
              </a:rPr>
              <a:t> </a:t>
            </a:r>
            <a:r>
              <a:rPr lang="en-US" sz="1800">
                <a:effectLst/>
                <a:latin typeface="Arial MT"/>
                <a:ea typeface="Arial MT"/>
                <a:cs typeface="Arial MT"/>
              </a:rPr>
              <a:t>in</a:t>
            </a:r>
            <a:r>
              <a:rPr lang="en-US" sz="1800" spc="5">
                <a:effectLst/>
                <a:latin typeface="Arial MT"/>
                <a:ea typeface="Arial MT"/>
                <a:cs typeface="Arial MT"/>
              </a:rPr>
              <a:t> </a:t>
            </a:r>
            <a:r>
              <a:rPr lang="en-US" sz="1800">
                <a:effectLst/>
                <a:latin typeface="Arial MT"/>
                <a:ea typeface="Arial MT"/>
                <a:cs typeface="Arial MT"/>
              </a:rPr>
              <a:t>the</a:t>
            </a:r>
            <a:r>
              <a:rPr lang="en-US" sz="1800" spc="5">
                <a:effectLst/>
                <a:latin typeface="Arial MT"/>
                <a:ea typeface="Arial MT"/>
                <a:cs typeface="Arial MT"/>
              </a:rPr>
              <a:t> </a:t>
            </a:r>
            <a:r>
              <a:rPr lang="en-US" sz="1800" b="1">
                <a:effectLst/>
                <a:latin typeface="Arial" panose="020B0604020202020204" pitchFamily="34" charset="0"/>
                <a:ea typeface="Arial MT"/>
                <a:cs typeface="Arial MT"/>
              </a:rPr>
              <a:t>harmonious</a:t>
            </a:r>
            <a:r>
              <a:rPr lang="en-US" sz="1800" b="1" spc="5">
                <a:effectLst/>
                <a:latin typeface="Arial" panose="020B0604020202020204" pitchFamily="34" charset="0"/>
                <a:ea typeface="Arial MT"/>
                <a:cs typeface="Arial MT"/>
              </a:rPr>
              <a:t> </a:t>
            </a:r>
            <a:r>
              <a:rPr lang="en-US" sz="1800" b="1">
                <a:effectLst/>
                <a:latin typeface="Arial" panose="020B0604020202020204" pitchFamily="34" charset="0"/>
                <a:ea typeface="Arial MT"/>
                <a:cs typeface="Arial MT"/>
              </a:rPr>
              <a:t>and</a:t>
            </a:r>
            <a:r>
              <a:rPr lang="en-US" sz="1800" b="1" spc="5">
                <a:effectLst/>
                <a:latin typeface="Arial" panose="020B0604020202020204" pitchFamily="34" charset="0"/>
                <a:ea typeface="Arial MT"/>
                <a:cs typeface="Arial MT"/>
              </a:rPr>
              <a:t> </a:t>
            </a:r>
            <a:r>
              <a:rPr lang="en-US" sz="1800" b="1">
                <a:effectLst/>
                <a:latin typeface="Arial" panose="020B0604020202020204" pitchFamily="34" charset="0"/>
                <a:ea typeface="Arial MT"/>
                <a:cs typeface="Arial MT"/>
              </a:rPr>
              <a:t>balanced</a:t>
            </a:r>
            <a:r>
              <a:rPr lang="en-US" sz="1800" b="1" spc="5">
                <a:effectLst/>
                <a:latin typeface="Arial" panose="020B0604020202020204" pitchFamily="34" charset="0"/>
                <a:ea typeface="Arial MT"/>
                <a:cs typeface="Arial MT"/>
              </a:rPr>
              <a:t> </a:t>
            </a:r>
            <a:r>
              <a:rPr lang="en-US" sz="1800" b="1" spc="-5">
                <a:effectLst/>
                <a:latin typeface="Arial" panose="020B0604020202020204" pitchFamily="34" charset="0"/>
                <a:ea typeface="Arial MT"/>
                <a:cs typeface="Arial MT"/>
              </a:rPr>
              <a:t>management</a:t>
            </a:r>
            <a:r>
              <a:rPr lang="en-US" sz="1800" b="1" spc="-65">
                <a:effectLst/>
                <a:latin typeface="Arial" panose="020B0604020202020204" pitchFamily="34" charset="0"/>
                <a:ea typeface="Arial MT"/>
                <a:cs typeface="Arial MT"/>
              </a:rPr>
              <a:t> </a:t>
            </a:r>
            <a:r>
              <a:rPr lang="en-US" sz="1800" b="1">
                <a:effectLst/>
                <a:latin typeface="Arial MT"/>
                <a:ea typeface="Arial MT"/>
                <a:cs typeface="Arial MT"/>
              </a:rPr>
              <a:t>of</a:t>
            </a:r>
            <a:r>
              <a:rPr lang="en-US" sz="1800" b="1" spc="-75">
                <a:effectLst/>
                <a:latin typeface="Arial MT"/>
                <a:ea typeface="Arial MT"/>
                <a:cs typeface="Arial MT"/>
              </a:rPr>
              <a:t> </a:t>
            </a:r>
            <a:r>
              <a:rPr lang="en-US" sz="1800" b="1">
                <a:effectLst/>
                <a:latin typeface="Arial MT"/>
                <a:ea typeface="Arial MT"/>
                <a:cs typeface="Arial MT"/>
              </a:rPr>
              <a:t>the</a:t>
            </a:r>
            <a:r>
              <a:rPr lang="en-US" sz="1800" b="1" spc="-70">
                <a:effectLst/>
                <a:latin typeface="Arial MT"/>
                <a:ea typeface="Arial MT"/>
                <a:cs typeface="Arial MT"/>
              </a:rPr>
              <a:t> </a:t>
            </a:r>
            <a:r>
              <a:rPr lang="en-US" sz="1800" b="1">
                <a:effectLst/>
                <a:latin typeface="Arial MT"/>
                <a:ea typeface="Arial MT"/>
                <a:cs typeface="Arial MT"/>
              </a:rPr>
              <a:t>different</a:t>
            </a:r>
            <a:r>
              <a:rPr lang="en-US" sz="1800" b="1" spc="-60">
                <a:effectLst/>
                <a:latin typeface="Arial MT"/>
                <a:ea typeface="Arial MT"/>
                <a:cs typeface="Arial MT"/>
              </a:rPr>
              <a:t> </a:t>
            </a:r>
            <a:r>
              <a:rPr lang="en-US" sz="1800" b="1">
                <a:effectLst/>
                <a:latin typeface="Arial MT"/>
                <a:ea typeface="Arial MT"/>
                <a:cs typeface="Arial MT"/>
              </a:rPr>
              <a:t>agents</a:t>
            </a:r>
            <a:r>
              <a:rPr lang="en-US" sz="1800" b="1" spc="-80">
                <a:effectLst/>
                <a:latin typeface="Arial MT"/>
                <a:ea typeface="Arial MT"/>
                <a:cs typeface="Arial MT"/>
              </a:rPr>
              <a:t> </a:t>
            </a:r>
            <a:r>
              <a:rPr lang="en-US" sz="1800">
                <a:effectLst/>
                <a:latin typeface="Arial MT"/>
                <a:ea typeface="Arial MT"/>
                <a:cs typeface="Arial MT"/>
              </a:rPr>
              <a:t>that</a:t>
            </a:r>
            <a:r>
              <a:rPr lang="en-US" sz="1800" spc="-75">
                <a:effectLst/>
                <a:latin typeface="Arial MT"/>
                <a:ea typeface="Arial MT"/>
                <a:cs typeface="Arial MT"/>
              </a:rPr>
              <a:t> </a:t>
            </a:r>
            <a:r>
              <a:rPr lang="en-US" sz="1800">
                <a:effectLst/>
                <a:latin typeface="Arial MT"/>
                <a:ea typeface="Arial MT"/>
                <a:cs typeface="Arial MT"/>
              </a:rPr>
              <a:t>make</a:t>
            </a:r>
            <a:r>
              <a:rPr lang="en-US" sz="1800" spc="-70">
                <a:effectLst/>
                <a:latin typeface="Arial MT"/>
                <a:ea typeface="Arial MT"/>
                <a:cs typeface="Arial MT"/>
              </a:rPr>
              <a:t> </a:t>
            </a:r>
            <a:r>
              <a:rPr lang="en-US" sz="1800">
                <a:effectLst/>
                <a:latin typeface="Arial MT"/>
                <a:ea typeface="Arial MT"/>
                <a:cs typeface="Arial MT"/>
              </a:rPr>
              <a:t>up</a:t>
            </a:r>
            <a:r>
              <a:rPr lang="en-US" sz="1800" spc="-80">
                <a:effectLst/>
                <a:latin typeface="Arial MT"/>
                <a:ea typeface="Arial MT"/>
                <a:cs typeface="Arial MT"/>
              </a:rPr>
              <a:t> </a:t>
            </a:r>
            <a:r>
              <a:rPr lang="en-US" sz="1800">
                <a:effectLst/>
                <a:latin typeface="Arial MT"/>
                <a:ea typeface="Arial MT"/>
                <a:cs typeface="Arial MT"/>
              </a:rPr>
              <a:t>the</a:t>
            </a:r>
            <a:r>
              <a:rPr lang="en-US" sz="1800" spc="-70">
                <a:effectLst/>
                <a:latin typeface="Arial MT"/>
                <a:ea typeface="Arial MT"/>
                <a:cs typeface="Arial MT"/>
              </a:rPr>
              <a:t> </a:t>
            </a:r>
            <a:r>
              <a:rPr lang="en-US" sz="1800">
                <a:effectLst/>
                <a:latin typeface="Arial MT"/>
                <a:ea typeface="Arial MT"/>
                <a:cs typeface="Arial MT"/>
              </a:rPr>
              <a:t>value</a:t>
            </a:r>
            <a:r>
              <a:rPr lang="en-US" sz="1800" spc="-70">
                <a:effectLst/>
                <a:latin typeface="Arial MT"/>
                <a:ea typeface="Arial MT"/>
                <a:cs typeface="Arial MT"/>
              </a:rPr>
              <a:t> </a:t>
            </a:r>
            <a:r>
              <a:rPr lang="en-US" sz="1800">
                <a:effectLst/>
                <a:latin typeface="Arial MT"/>
                <a:ea typeface="Arial MT"/>
                <a:cs typeface="Arial MT"/>
              </a:rPr>
              <a:t>chain,</a:t>
            </a:r>
            <a:r>
              <a:rPr lang="en-US" sz="1800" spc="-65">
                <a:effectLst/>
                <a:latin typeface="Arial MT"/>
                <a:ea typeface="Arial MT"/>
                <a:cs typeface="Arial MT"/>
              </a:rPr>
              <a:t> </a:t>
            </a:r>
            <a:r>
              <a:rPr lang="en-US" sz="1800">
                <a:effectLst/>
                <a:latin typeface="Arial MT"/>
                <a:ea typeface="Arial MT"/>
                <a:cs typeface="Arial MT"/>
              </a:rPr>
              <a:t>avoiding</a:t>
            </a:r>
            <a:r>
              <a:rPr lang="en-US" sz="1800" spc="-80">
                <a:effectLst/>
                <a:latin typeface="Arial MT"/>
                <a:ea typeface="Arial MT"/>
                <a:cs typeface="Arial MT"/>
              </a:rPr>
              <a:t> </a:t>
            </a:r>
            <a:r>
              <a:rPr lang="en-US" sz="1800">
                <a:effectLst/>
                <a:latin typeface="Arial MT"/>
                <a:ea typeface="Arial MT"/>
                <a:cs typeface="Arial MT"/>
              </a:rPr>
              <a:t>negative relationships</a:t>
            </a:r>
            <a:r>
              <a:rPr lang="en-US" sz="1800" spc="-295">
                <a:effectLst/>
                <a:latin typeface="Arial MT"/>
                <a:ea typeface="Arial MT"/>
                <a:cs typeface="Arial MT"/>
              </a:rPr>
              <a:t> </a:t>
            </a:r>
            <a:r>
              <a:rPr lang="en-US" sz="1800">
                <a:effectLst/>
                <a:latin typeface="Arial MT"/>
                <a:ea typeface="Arial MT"/>
                <a:cs typeface="Arial MT"/>
              </a:rPr>
              <a:t>that generate unfavorable dynamics.</a:t>
            </a:r>
          </a:p>
          <a:p>
            <a:pPr marL="293370" indent="-457200">
              <a:lnSpc>
                <a:spcPct val="150000"/>
              </a:lnSpc>
              <a:buFont typeface="Wingdings" panose="05000000000000000000" pitchFamily="2" charset="2"/>
              <a:buChar char="Ø"/>
            </a:pPr>
            <a:r>
              <a:rPr lang="en-US" sz="1800">
                <a:latin typeface="Arial MT"/>
                <a:ea typeface="Arial MT"/>
                <a:cs typeface="Arial MT"/>
              </a:rPr>
              <a:t>To achieve it, we should follow three steps: </a:t>
            </a:r>
            <a:endParaRPr lang="en-US" sz="1600">
              <a:latin typeface="Arial MT"/>
              <a:ea typeface="Arial MT"/>
              <a:cs typeface="Arial MT"/>
            </a:endParaRPr>
          </a:p>
        </p:txBody>
      </p:sp>
      <p:grpSp>
        <p:nvGrpSpPr>
          <p:cNvPr id="26" name="Group 25">
            <a:extLst>
              <a:ext uri="{FF2B5EF4-FFF2-40B4-BE49-F238E27FC236}">
                <a16:creationId xmlns:a16="http://schemas.microsoft.com/office/drawing/2014/main" id="{9C504C10-3D91-098B-90E3-07BD1D6A0BF5}"/>
              </a:ext>
            </a:extLst>
          </p:cNvPr>
          <p:cNvGrpSpPr/>
          <p:nvPr/>
        </p:nvGrpSpPr>
        <p:grpSpPr>
          <a:xfrm>
            <a:off x="1201321" y="3810784"/>
            <a:ext cx="8587550" cy="1762289"/>
            <a:chOff x="1565305" y="3657516"/>
            <a:chExt cx="8587550" cy="1762289"/>
          </a:xfrm>
        </p:grpSpPr>
        <p:grpSp>
          <p:nvGrpSpPr>
            <p:cNvPr id="9" name="Group 8">
              <a:extLst>
                <a:ext uri="{FF2B5EF4-FFF2-40B4-BE49-F238E27FC236}">
                  <a16:creationId xmlns:a16="http://schemas.microsoft.com/office/drawing/2014/main" id="{046A46D4-EE2E-978B-671A-777C8ED82A51}"/>
                </a:ext>
              </a:extLst>
            </p:cNvPr>
            <p:cNvGrpSpPr/>
            <p:nvPr/>
          </p:nvGrpSpPr>
          <p:grpSpPr>
            <a:xfrm>
              <a:off x="2039143" y="4138693"/>
              <a:ext cx="8113712" cy="1281112"/>
              <a:chOff x="2039143" y="4138693"/>
              <a:chExt cx="8113712" cy="1281112"/>
            </a:xfrm>
          </p:grpSpPr>
          <p:sp>
            <p:nvSpPr>
              <p:cNvPr id="13" name="Freeform: Shape 12">
                <a:extLst>
                  <a:ext uri="{FF2B5EF4-FFF2-40B4-BE49-F238E27FC236}">
                    <a16:creationId xmlns:a16="http://schemas.microsoft.com/office/drawing/2014/main" id="{0ACF79AB-CCC8-1BB4-009E-EA36D9B035AA}"/>
                  </a:ext>
                </a:extLst>
              </p:cNvPr>
              <p:cNvSpPr/>
              <p:nvPr/>
            </p:nvSpPr>
            <p:spPr>
              <a:xfrm>
                <a:off x="2039143" y="4138693"/>
                <a:ext cx="2135187" cy="1281112"/>
              </a:xfrm>
              <a:custGeom>
                <a:avLst/>
                <a:gdLst>
                  <a:gd name="connsiteX0" fmla="*/ 0 w 2135187"/>
                  <a:gd name="connsiteY0" fmla="*/ 128111 h 1281112"/>
                  <a:gd name="connsiteX1" fmla="*/ 128111 w 2135187"/>
                  <a:gd name="connsiteY1" fmla="*/ 0 h 1281112"/>
                  <a:gd name="connsiteX2" fmla="*/ 2007076 w 2135187"/>
                  <a:gd name="connsiteY2" fmla="*/ 0 h 1281112"/>
                  <a:gd name="connsiteX3" fmla="*/ 2135187 w 2135187"/>
                  <a:gd name="connsiteY3" fmla="*/ 128111 h 1281112"/>
                  <a:gd name="connsiteX4" fmla="*/ 2135187 w 2135187"/>
                  <a:gd name="connsiteY4" fmla="*/ 1153001 h 1281112"/>
                  <a:gd name="connsiteX5" fmla="*/ 2007076 w 2135187"/>
                  <a:gd name="connsiteY5" fmla="*/ 1281112 h 1281112"/>
                  <a:gd name="connsiteX6" fmla="*/ 128111 w 2135187"/>
                  <a:gd name="connsiteY6" fmla="*/ 1281112 h 1281112"/>
                  <a:gd name="connsiteX7" fmla="*/ 0 w 2135187"/>
                  <a:gd name="connsiteY7" fmla="*/ 1153001 h 1281112"/>
                  <a:gd name="connsiteX8" fmla="*/ 0 w 2135187"/>
                  <a:gd name="connsiteY8" fmla="*/ 128111 h 128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281112">
                    <a:moveTo>
                      <a:pt x="0" y="128111"/>
                    </a:moveTo>
                    <a:cubicBezTo>
                      <a:pt x="0" y="57357"/>
                      <a:pt x="57357" y="0"/>
                      <a:pt x="128111" y="0"/>
                    </a:cubicBezTo>
                    <a:lnTo>
                      <a:pt x="2007076" y="0"/>
                    </a:lnTo>
                    <a:cubicBezTo>
                      <a:pt x="2077830" y="0"/>
                      <a:pt x="2135187" y="57357"/>
                      <a:pt x="2135187" y="128111"/>
                    </a:cubicBezTo>
                    <a:lnTo>
                      <a:pt x="2135187" y="1153001"/>
                    </a:lnTo>
                    <a:cubicBezTo>
                      <a:pt x="2135187" y="1223755"/>
                      <a:pt x="2077830" y="1281112"/>
                      <a:pt x="2007076" y="1281112"/>
                    </a:cubicBezTo>
                    <a:lnTo>
                      <a:pt x="128111" y="1281112"/>
                    </a:lnTo>
                    <a:cubicBezTo>
                      <a:pt x="57357" y="1281112"/>
                      <a:pt x="0" y="1223755"/>
                      <a:pt x="0" y="1153001"/>
                    </a:cubicBezTo>
                    <a:lnTo>
                      <a:pt x="0" y="128111"/>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4202" tIns="144202" rIns="144202" bIns="144202" numCol="1" spcCol="1270" anchor="ctr" anchorCtr="0">
                <a:noAutofit/>
              </a:bodyPr>
              <a:lstStyle/>
              <a:p>
                <a:pPr marL="0" lvl="0" indent="0" algn="ctr" defTabSz="1244600">
                  <a:lnSpc>
                    <a:spcPct val="90000"/>
                  </a:lnSpc>
                  <a:spcBef>
                    <a:spcPct val="0"/>
                  </a:spcBef>
                  <a:spcAft>
                    <a:spcPct val="35000"/>
                  </a:spcAft>
                  <a:buNone/>
                </a:pPr>
                <a:r>
                  <a:rPr lang="en-US" sz="2800" kern="1200" spc="-75" noProof="0">
                    <a:solidFill>
                      <a:schemeClr val="tx1"/>
                    </a:solidFill>
                    <a:effectLst/>
                    <a:latin typeface="Arial MT"/>
                    <a:ea typeface="Arial MT"/>
                    <a:cs typeface="Arial MT"/>
                  </a:rPr>
                  <a:t>Detail process</a:t>
                </a:r>
              </a:p>
            </p:txBody>
          </p:sp>
          <p:sp>
            <p:nvSpPr>
              <p:cNvPr id="16" name="Freeform: Shape 15">
                <a:extLst>
                  <a:ext uri="{FF2B5EF4-FFF2-40B4-BE49-F238E27FC236}">
                    <a16:creationId xmlns:a16="http://schemas.microsoft.com/office/drawing/2014/main" id="{693A2BAA-5F52-78E9-1C63-11E271CA1E17}"/>
                  </a:ext>
                </a:extLst>
              </p:cNvPr>
              <p:cNvSpPr/>
              <p:nvPr/>
            </p:nvSpPr>
            <p:spPr>
              <a:xfrm>
                <a:off x="4387850" y="4514486"/>
                <a:ext cx="452659" cy="529526"/>
              </a:xfrm>
              <a:custGeom>
                <a:avLst/>
                <a:gdLst>
                  <a:gd name="connsiteX0" fmla="*/ 0 w 452659"/>
                  <a:gd name="connsiteY0" fmla="*/ 105905 h 529526"/>
                  <a:gd name="connsiteX1" fmla="*/ 226330 w 452659"/>
                  <a:gd name="connsiteY1" fmla="*/ 105905 h 529526"/>
                  <a:gd name="connsiteX2" fmla="*/ 226330 w 452659"/>
                  <a:gd name="connsiteY2" fmla="*/ 0 h 529526"/>
                  <a:gd name="connsiteX3" fmla="*/ 452659 w 452659"/>
                  <a:gd name="connsiteY3" fmla="*/ 264763 h 529526"/>
                  <a:gd name="connsiteX4" fmla="*/ 226330 w 452659"/>
                  <a:gd name="connsiteY4" fmla="*/ 529526 h 529526"/>
                  <a:gd name="connsiteX5" fmla="*/ 226330 w 452659"/>
                  <a:gd name="connsiteY5" fmla="*/ 423621 h 529526"/>
                  <a:gd name="connsiteX6" fmla="*/ 0 w 452659"/>
                  <a:gd name="connsiteY6" fmla="*/ 423621 h 529526"/>
                  <a:gd name="connsiteX7" fmla="*/ 0 w 452659"/>
                  <a:gd name="connsiteY7" fmla="*/ 105905 h 52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659" h="529526">
                    <a:moveTo>
                      <a:pt x="0" y="105905"/>
                    </a:moveTo>
                    <a:lnTo>
                      <a:pt x="226330" y="105905"/>
                    </a:lnTo>
                    <a:lnTo>
                      <a:pt x="226330" y="0"/>
                    </a:lnTo>
                    <a:lnTo>
                      <a:pt x="452659" y="264763"/>
                    </a:lnTo>
                    <a:lnTo>
                      <a:pt x="226330" y="529526"/>
                    </a:lnTo>
                    <a:lnTo>
                      <a:pt x="226330" y="423621"/>
                    </a:lnTo>
                    <a:lnTo>
                      <a:pt x="0" y="423621"/>
                    </a:lnTo>
                    <a:lnTo>
                      <a:pt x="0" y="105905"/>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0" tIns="105905" rIns="135798" bIns="105905" numCol="1" spcCol="1270" anchor="ctr" anchorCtr="0">
                <a:noAutofit/>
              </a:bodyPr>
              <a:lstStyle/>
              <a:p>
                <a:pPr marL="0" lvl="0" indent="0" algn="ctr" defTabSz="977900">
                  <a:lnSpc>
                    <a:spcPct val="90000"/>
                  </a:lnSpc>
                  <a:spcBef>
                    <a:spcPct val="0"/>
                  </a:spcBef>
                  <a:spcAft>
                    <a:spcPct val="35000"/>
                  </a:spcAft>
                  <a:buNone/>
                </a:pPr>
                <a:endParaRPr lang="en-US" sz="2200" kern="1200"/>
              </a:p>
            </p:txBody>
          </p:sp>
          <p:sp>
            <p:nvSpPr>
              <p:cNvPr id="23" name="Freeform: Shape 22">
                <a:extLst>
                  <a:ext uri="{FF2B5EF4-FFF2-40B4-BE49-F238E27FC236}">
                    <a16:creationId xmlns:a16="http://schemas.microsoft.com/office/drawing/2014/main" id="{E068DE82-E627-5981-D4D7-ED10A2FCA61E}"/>
                  </a:ext>
                </a:extLst>
              </p:cNvPr>
              <p:cNvSpPr/>
              <p:nvPr/>
            </p:nvSpPr>
            <p:spPr>
              <a:xfrm>
                <a:off x="5028406" y="4138693"/>
                <a:ext cx="2135187" cy="1281112"/>
              </a:xfrm>
              <a:custGeom>
                <a:avLst/>
                <a:gdLst>
                  <a:gd name="connsiteX0" fmla="*/ 0 w 2135187"/>
                  <a:gd name="connsiteY0" fmla="*/ 128111 h 1281112"/>
                  <a:gd name="connsiteX1" fmla="*/ 128111 w 2135187"/>
                  <a:gd name="connsiteY1" fmla="*/ 0 h 1281112"/>
                  <a:gd name="connsiteX2" fmla="*/ 2007076 w 2135187"/>
                  <a:gd name="connsiteY2" fmla="*/ 0 h 1281112"/>
                  <a:gd name="connsiteX3" fmla="*/ 2135187 w 2135187"/>
                  <a:gd name="connsiteY3" fmla="*/ 128111 h 1281112"/>
                  <a:gd name="connsiteX4" fmla="*/ 2135187 w 2135187"/>
                  <a:gd name="connsiteY4" fmla="*/ 1153001 h 1281112"/>
                  <a:gd name="connsiteX5" fmla="*/ 2007076 w 2135187"/>
                  <a:gd name="connsiteY5" fmla="*/ 1281112 h 1281112"/>
                  <a:gd name="connsiteX6" fmla="*/ 128111 w 2135187"/>
                  <a:gd name="connsiteY6" fmla="*/ 1281112 h 1281112"/>
                  <a:gd name="connsiteX7" fmla="*/ 0 w 2135187"/>
                  <a:gd name="connsiteY7" fmla="*/ 1153001 h 1281112"/>
                  <a:gd name="connsiteX8" fmla="*/ 0 w 2135187"/>
                  <a:gd name="connsiteY8" fmla="*/ 128111 h 128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281112">
                    <a:moveTo>
                      <a:pt x="0" y="128111"/>
                    </a:moveTo>
                    <a:cubicBezTo>
                      <a:pt x="0" y="57357"/>
                      <a:pt x="57357" y="0"/>
                      <a:pt x="128111" y="0"/>
                    </a:cubicBezTo>
                    <a:lnTo>
                      <a:pt x="2007076" y="0"/>
                    </a:lnTo>
                    <a:cubicBezTo>
                      <a:pt x="2077830" y="0"/>
                      <a:pt x="2135187" y="57357"/>
                      <a:pt x="2135187" y="128111"/>
                    </a:cubicBezTo>
                    <a:lnTo>
                      <a:pt x="2135187" y="1153001"/>
                    </a:lnTo>
                    <a:cubicBezTo>
                      <a:pt x="2135187" y="1223755"/>
                      <a:pt x="2077830" y="1281112"/>
                      <a:pt x="2007076" y="1281112"/>
                    </a:cubicBezTo>
                    <a:lnTo>
                      <a:pt x="128111" y="1281112"/>
                    </a:lnTo>
                    <a:cubicBezTo>
                      <a:pt x="57357" y="1281112"/>
                      <a:pt x="0" y="1223755"/>
                      <a:pt x="0" y="1153001"/>
                    </a:cubicBezTo>
                    <a:lnTo>
                      <a:pt x="0" y="128111"/>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4202" tIns="144202" rIns="144202" bIns="144202" numCol="1" spcCol="1270" anchor="ctr" anchorCtr="0">
                <a:noAutofit/>
              </a:bodyPr>
              <a:lstStyle/>
              <a:p>
                <a:pPr marL="0" lvl="0" indent="0" algn="ctr" defTabSz="1244600">
                  <a:lnSpc>
                    <a:spcPct val="90000"/>
                  </a:lnSpc>
                  <a:spcBef>
                    <a:spcPct val="0"/>
                  </a:spcBef>
                  <a:spcAft>
                    <a:spcPct val="35000"/>
                  </a:spcAft>
                  <a:buNone/>
                </a:pPr>
                <a:r>
                  <a:rPr lang="en-US" sz="2800" kern="1200" spc="-75" noProof="0">
                    <a:solidFill>
                      <a:prstClr val="black"/>
                    </a:solidFill>
                    <a:effectLst/>
                    <a:latin typeface="Arial MT"/>
                    <a:ea typeface="Arial MT"/>
                    <a:cs typeface="Arial MT"/>
                  </a:rPr>
                  <a:t>Analyze process </a:t>
                </a:r>
              </a:p>
            </p:txBody>
          </p:sp>
          <p:sp>
            <p:nvSpPr>
              <p:cNvPr id="24" name="Freeform: Shape 23">
                <a:extLst>
                  <a:ext uri="{FF2B5EF4-FFF2-40B4-BE49-F238E27FC236}">
                    <a16:creationId xmlns:a16="http://schemas.microsoft.com/office/drawing/2014/main" id="{ACCF37D6-417B-D8CB-07BF-178A6754F9E5}"/>
                  </a:ext>
                </a:extLst>
              </p:cNvPr>
              <p:cNvSpPr/>
              <p:nvPr/>
            </p:nvSpPr>
            <p:spPr>
              <a:xfrm>
                <a:off x="7377112" y="4514486"/>
                <a:ext cx="452659" cy="529526"/>
              </a:xfrm>
              <a:custGeom>
                <a:avLst/>
                <a:gdLst>
                  <a:gd name="connsiteX0" fmla="*/ 0 w 452659"/>
                  <a:gd name="connsiteY0" fmla="*/ 105905 h 529526"/>
                  <a:gd name="connsiteX1" fmla="*/ 226330 w 452659"/>
                  <a:gd name="connsiteY1" fmla="*/ 105905 h 529526"/>
                  <a:gd name="connsiteX2" fmla="*/ 226330 w 452659"/>
                  <a:gd name="connsiteY2" fmla="*/ 0 h 529526"/>
                  <a:gd name="connsiteX3" fmla="*/ 452659 w 452659"/>
                  <a:gd name="connsiteY3" fmla="*/ 264763 h 529526"/>
                  <a:gd name="connsiteX4" fmla="*/ 226330 w 452659"/>
                  <a:gd name="connsiteY4" fmla="*/ 529526 h 529526"/>
                  <a:gd name="connsiteX5" fmla="*/ 226330 w 452659"/>
                  <a:gd name="connsiteY5" fmla="*/ 423621 h 529526"/>
                  <a:gd name="connsiteX6" fmla="*/ 0 w 452659"/>
                  <a:gd name="connsiteY6" fmla="*/ 423621 h 529526"/>
                  <a:gd name="connsiteX7" fmla="*/ 0 w 452659"/>
                  <a:gd name="connsiteY7" fmla="*/ 105905 h 52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659" h="529526">
                    <a:moveTo>
                      <a:pt x="0" y="105905"/>
                    </a:moveTo>
                    <a:lnTo>
                      <a:pt x="226330" y="105905"/>
                    </a:lnTo>
                    <a:lnTo>
                      <a:pt x="226330" y="0"/>
                    </a:lnTo>
                    <a:lnTo>
                      <a:pt x="452659" y="264763"/>
                    </a:lnTo>
                    <a:lnTo>
                      <a:pt x="226330" y="529526"/>
                    </a:lnTo>
                    <a:lnTo>
                      <a:pt x="226330" y="423621"/>
                    </a:lnTo>
                    <a:lnTo>
                      <a:pt x="0" y="423621"/>
                    </a:lnTo>
                    <a:lnTo>
                      <a:pt x="0" y="105905"/>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0" tIns="105905" rIns="135798" bIns="105905" numCol="1" spcCol="1270" anchor="ctr" anchorCtr="0">
                <a:noAutofit/>
              </a:bodyPr>
              <a:lstStyle/>
              <a:p>
                <a:pPr marL="0" lvl="0" indent="0" algn="ctr" defTabSz="977900">
                  <a:lnSpc>
                    <a:spcPct val="90000"/>
                  </a:lnSpc>
                  <a:spcBef>
                    <a:spcPct val="0"/>
                  </a:spcBef>
                  <a:spcAft>
                    <a:spcPct val="35000"/>
                  </a:spcAft>
                  <a:buNone/>
                </a:pPr>
                <a:endParaRPr lang="en-US" sz="2200" kern="1200"/>
              </a:p>
            </p:txBody>
          </p:sp>
          <p:sp>
            <p:nvSpPr>
              <p:cNvPr id="25" name="Freeform: Shape 24">
                <a:extLst>
                  <a:ext uri="{FF2B5EF4-FFF2-40B4-BE49-F238E27FC236}">
                    <a16:creationId xmlns:a16="http://schemas.microsoft.com/office/drawing/2014/main" id="{708DF03E-B48B-D5D8-4853-4B3BC5891113}"/>
                  </a:ext>
                </a:extLst>
              </p:cNvPr>
              <p:cNvSpPr/>
              <p:nvPr/>
            </p:nvSpPr>
            <p:spPr>
              <a:xfrm>
                <a:off x="8017668" y="4138693"/>
                <a:ext cx="2135187" cy="1281112"/>
              </a:xfrm>
              <a:custGeom>
                <a:avLst/>
                <a:gdLst>
                  <a:gd name="connsiteX0" fmla="*/ 0 w 2135187"/>
                  <a:gd name="connsiteY0" fmla="*/ 128111 h 1281112"/>
                  <a:gd name="connsiteX1" fmla="*/ 128111 w 2135187"/>
                  <a:gd name="connsiteY1" fmla="*/ 0 h 1281112"/>
                  <a:gd name="connsiteX2" fmla="*/ 2007076 w 2135187"/>
                  <a:gd name="connsiteY2" fmla="*/ 0 h 1281112"/>
                  <a:gd name="connsiteX3" fmla="*/ 2135187 w 2135187"/>
                  <a:gd name="connsiteY3" fmla="*/ 128111 h 1281112"/>
                  <a:gd name="connsiteX4" fmla="*/ 2135187 w 2135187"/>
                  <a:gd name="connsiteY4" fmla="*/ 1153001 h 1281112"/>
                  <a:gd name="connsiteX5" fmla="*/ 2007076 w 2135187"/>
                  <a:gd name="connsiteY5" fmla="*/ 1281112 h 1281112"/>
                  <a:gd name="connsiteX6" fmla="*/ 128111 w 2135187"/>
                  <a:gd name="connsiteY6" fmla="*/ 1281112 h 1281112"/>
                  <a:gd name="connsiteX7" fmla="*/ 0 w 2135187"/>
                  <a:gd name="connsiteY7" fmla="*/ 1153001 h 1281112"/>
                  <a:gd name="connsiteX8" fmla="*/ 0 w 2135187"/>
                  <a:gd name="connsiteY8" fmla="*/ 128111 h 128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281112">
                    <a:moveTo>
                      <a:pt x="0" y="128111"/>
                    </a:moveTo>
                    <a:cubicBezTo>
                      <a:pt x="0" y="57357"/>
                      <a:pt x="57357" y="0"/>
                      <a:pt x="128111" y="0"/>
                    </a:cubicBezTo>
                    <a:lnTo>
                      <a:pt x="2007076" y="0"/>
                    </a:lnTo>
                    <a:cubicBezTo>
                      <a:pt x="2077830" y="0"/>
                      <a:pt x="2135187" y="57357"/>
                      <a:pt x="2135187" y="128111"/>
                    </a:cubicBezTo>
                    <a:lnTo>
                      <a:pt x="2135187" y="1153001"/>
                    </a:lnTo>
                    <a:cubicBezTo>
                      <a:pt x="2135187" y="1223755"/>
                      <a:pt x="2077830" y="1281112"/>
                      <a:pt x="2007076" y="1281112"/>
                    </a:cubicBezTo>
                    <a:lnTo>
                      <a:pt x="128111" y="1281112"/>
                    </a:lnTo>
                    <a:cubicBezTo>
                      <a:pt x="57357" y="1281112"/>
                      <a:pt x="0" y="1223755"/>
                      <a:pt x="0" y="1153001"/>
                    </a:cubicBezTo>
                    <a:lnTo>
                      <a:pt x="0" y="128111"/>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4202" tIns="144202" rIns="144202" bIns="144202" numCol="1" spcCol="1270" anchor="ctr" anchorCtr="0">
                <a:noAutofit/>
              </a:bodyPr>
              <a:lstStyle/>
              <a:p>
                <a:pPr marL="0" lvl="0" indent="0" algn="ctr" defTabSz="1244600">
                  <a:lnSpc>
                    <a:spcPct val="90000"/>
                  </a:lnSpc>
                  <a:spcBef>
                    <a:spcPct val="0"/>
                  </a:spcBef>
                  <a:spcAft>
                    <a:spcPct val="35000"/>
                  </a:spcAft>
                  <a:buNone/>
                </a:pPr>
                <a:r>
                  <a:rPr lang="en-US" sz="2800" kern="1200" spc="-75" noProof="0">
                    <a:solidFill>
                      <a:prstClr val="black"/>
                    </a:solidFill>
                    <a:effectLst/>
                    <a:latin typeface="Arial MT"/>
                    <a:ea typeface="Arial MT"/>
                    <a:cs typeface="Arial MT"/>
                  </a:rPr>
                  <a:t>Improve process</a:t>
                </a:r>
              </a:p>
            </p:txBody>
          </p:sp>
        </p:grpSp>
        <p:sp>
          <p:nvSpPr>
            <p:cNvPr id="6" name="Elipse 12" descr="Insignia 1 con relleno sólido">
              <a:extLst>
                <a:ext uri="{FF2B5EF4-FFF2-40B4-BE49-F238E27FC236}">
                  <a16:creationId xmlns:a16="http://schemas.microsoft.com/office/drawing/2014/main" id="{F93DDDF7-0D77-8D91-8E7B-38BBFD184CBB}"/>
                </a:ext>
              </a:extLst>
            </p:cNvPr>
            <p:cNvSpPr/>
            <p:nvPr/>
          </p:nvSpPr>
          <p:spPr>
            <a:xfrm>
              <a:off x="1565305" y="3657516"/>
              <a:ext cx="759780" cy="775338"/>
            </a:xfrm>
            <a:prstGeom prst="ellipse">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Elipse 15" descr="Insignia con relleno sólido">
              <a:extLst>
                <a:ext uri="{FF2B5EF4-FFF2-40B4-BE49-F238E27FC236}">
                  <a16:creationId xmlns:a16="http://schemas.microsoft.com/office/drawing/2014/main" id="{F42068A6-7312-3756-5EF0-5A942CEA0356}"/>
                </a:ext>
              </a:extLst>
            </p:cNvPr>
            <p:cNvSpPr/>
            <p:nvPr/>
          </p:nvSpPr>
          <p:spPr>
            <a:xfrm>
              <a:off x="4561363" y="3657516"/>
              <a:ext cx="759780" cy="775338"/>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8" name="Elipse 18" descr="Insignia 3 con relleno sólido">
              <a:extLst>
                <a:ext uri="{FF2B5EF4-FFF2-40B4-BE49-F238E27FC236}">
                  <a16:creationId xmlns:a16="http://schemas.microsoft.com/office/drawing/2014/main" id="{D3BB3712-5983-6A16-EF4A-F027A65319C4}"/>
                </a:ext>
              </a:extLst>
            </p:cNvPr>
            <p:cNvSpPr/>
            <p:nvPr/>
          </p:nvSpPr>
          <p:spPr>
            <a:xfrm>
              <a:off x="7603441" y="3657516"/>
              <a:ext cx="759780" cy="775338"/>
            </a:xfrm>
            <a:prstGeom prst="ellipse">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s-CO"/>
            </a:p>
          </p:txBody>
        </p:sp>
      </p:grpSp>
    </p:spTree>
    <p:extLst>
      <p:ext uri="{BB962C8B-B14F-4D97-AF65-F5344CB8AC3E}">
        <p14:creationId xmlns:p14="http://schemas.microsoft.com/office/powerpoint/2010/main" val="4039644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p:txBody>
          <a:bodyPr/>
          <a:lstStyle/>
          <a:p>
            <a:r>
              <a:rPr lang="en-GB"/>
              <a:t>PROCESS MANAGEMENT</a:t>
            </a:r>
          </a:p>
        </p:txBody>
      </p:sp>
      <p:sp>
        <p:nvSpPr>
          <p:cNvPr id="4" name="Marcador de contenido 2">
            <a:extLst>
              <a:ext uri="{FF2B5EF4-FFF2-40B4-BE49-F238E27FC236}">
                <a16:creationId xmlns:a16="http://schemas.microsoft.com/office/drawing/2014/main" id="{966F21F3-BC39-687A-A4F0-666F31F03D82}"/>
              </a:ext>
            </a:extLst>
          </p:cNvPr>
          <p:cNvSpPr txBox="1">
            <a:spLocks/>
          </p:cNvSpPr>
          <p:nvPr/>
        </p:nvSpPr>
        <p:spPr>
          <a:xfrm>
            <a:off x="722790" y="2584937"/>
            <a:ext cx="10161233" cy="3946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3370" indent="-457200">
              <a:lnSpc>
                <a:spcPct val="150000"/>
              </a:lnSpc>
              <a:buFont typeface="Wingdings" panose="05000000000000000000" pitchFamily="2" charset="2"/>
              <a:buChar char="Ø"/>
            </a:pPr>
            <a:r>
              <a:rPr lang="en-US" sz="1800" b="1">
                <a:latin typeface="Arial MT"/>
                <a:ea typeface="Arial MT"/>
                <a:cs typeface="Arial MT"/>
              </a:rPr>
              <a:t>I</a:t>
            </a:r>
            <a:r>
              <a:rPr lang="en-US" sz="1800" b="1">
                <a:effectLst/>
                <a:latin typeface="Arial MT"/>
                <a:ea typeface="Arial MT"/>
                <a:cs typeface="Arial MT"/>
              </a:rPr>
              <a:t>dentify</a:t>
            </a:r>
            <a:r>
              <a:rPr lang="en-US" sz="1800" b="1" spc="5">
                <a:effectLst/>
                <a:latin typeface="Arial MT"/>
                <a:ea typeface="Arial MT"/>
                <a:cs typeface="Arial MT"/>
              </a:rPr>
              <a:t> </a:t>
            </a:r>
            <a:r>
              <a:rPr lang="en-US" sz="1800" b="1">
                <a:effectLst/>
                <a:latin typeface="Arial MT"/>
                <a:ea typeface="Arial MT"/>
                <a:cs typeface="Arial MT"/>
              </a:rPr>
              <a:t>and detail </a:t>
            </a:r>
            <a:r>
              <a:rPr lang="en-US" sz="1800">
                <a:effectLst/>
                <a:latin typeface="Arial MT"/>
                <a:ea typeface="Arial MT"/>
                <a:cs typeface="Arial MT"/>
              </a:rPr>
              <a:t>all processes and sub-processes under our responsibility, with the aim </a:t>
            </a:r>
          </a:p>
          <a:p>
            <a:pPr marL="987425" lvl="1" indent="-450850">
              <a:lnSpc>
                <a:spcPct val="150000"/>
              </a:lnSpc>
              <a:buFont typeface="Wingdings" panose="05000000000000000000" pitchFamily="2" charset="2"/>
              <a:buChar char="Ø"/>
            </a:pPr>
            <a:r>
              <a:rPr lang="en-US" sz="1800">
                <a:latin typeface="Arial MT"/>
                <a:ea typeface="Arial MT"/>
                <a:cs typeface="Arial MT"/>
              </a:rPr>
              <a:t>Having a very clear vision of the value chain, from start to finish</a:t>
            </a:r>
          </a:p>
          <a:p>
            <a:pPr marL="987425" lvl="1" indent="-450850">
              <a:lnSpc>
                <a:spcPct val="150000"/>
              </a:lnSpc>
              <a:buFont typeface="Wingdings" panose="05000000000000000000" pitchFamily="2" charset="2"/>
              <a:buChar char="Ø"/>
            </a:pPr>
            <a:r>
              <a:rPr lang="en-US" sz="1800">
                <a:latin typeface="Arial MT"/>
                <a:ea typeface="Arial MT"/>
                <a:cs typeface="Arial MT"/>
              </a:rPr>
              <a:t>Finding ways of </a:t>
            </a:r>
            <a:r>
              <a:rPr lang="en-US" sz="1800">
                <a:effectLst/>
                <a:latin typeface="Arial MT"/>
                <a:ea typeface="Arial MT"/>
                <a:cs typeface="Arial MT"/>
              </a:rPr>
              <a:t>optimizing all of them. </a:t>
            </a:r>
          </a:p>
          <a:p>
            <a:pPr marL="293370" indent="-457200">
              <a:lnSpc>
                <a:spcPct val="150000"/>
              </a:lnSpc>
              <a:buFont typeface="Wingdings" panose="05000000000000000000" pitchFamily="2" charset="2"/>
              <a:buChar char="Ø"/>
            </a:pPr>
            <a:r>
              <a:rPr lang="en-US" sz="1800">
                <a:effectLst/>
                <a:latin typeface="Arial MT"/>
                <a:ea typeface="Arial MT"/>
                <a:cs typeface="Arial MT"/>
              </a:rPr>
              <a:t>It is</a:t>
            </a:r>
            <a:r>
              <a:rPr lang="en-US" sz="1800" spc="5">
                <a:effectLst/>
                <a:latin typeface="Arial MT"/>
                <a:ea typeface="Arial MT"/>
                <a:cs typeface="Arial MT"/>
              </a:rPr>
              <a:t> </a:t>
            </a:r>
            <a:r>
              <a:rPr lang="en-US" sz="1800">
                <a:effectLst/>
                <a:latin typeface="Arial MT"/>
                <a:ea typeface="Arial MT"/>
                <a:cs typeface="Arial MT"/>
              </a:rPr>
              <a:t>important</a:t>
            </a:r>
            <a:r>
              <a:rPr lang="en-US" sz="1800" spc="-25">
                <a:effectLst/>
                <a:latin typeface="Arial MT"/>
                <a:ea typeface="Arial MT"/>
                <a:cs typeface="Arial MT"/>
              </a:rPr>
              <a:t> </a:t>
            </a:r>
            <a:r>
              <a:rPr lang="en-US" sz="1800">
                <a:effectLst/>
                <a:latin typeface="Arial MT"/>
                <a:ea typeface="Arial MT"/>
                <a:cs typeface="Arial MT"/>
              </a:rPr>
              <a:t>to </a:t>
            </a:r>
            <a:r>
              <a:rPr lang="en-US" sz="1800" b="1">
                <a:effectLst/>
                <a:latin typeface="Arial MT"/>
                <a:ea typeface="Arial MT"/>
                <a:cs typeface="Arial MT"/>
              </a:rPr>
              <a:t>represent</a:t>
            </a:r>
            <a:r>
              <a:rPr lang="en-US" sz="1800" spc="-30">
                <a:effectLst/>
                <a:latin typeface="Arial MT"/>
                <a:ea typeface="Arial MT"/>
                <a:cs typeface="Arial MT"/>
              </a:rPr>
              <a:t> </a:t>
            </a:r>
            <a:r>
              <a:rPr lang="en-US" sz="1800" b="1">
                <a:effectLst/>
                <a:latin typeface="Arial" panose="020B0604020202020204" pitchFamily="34" charset="0"/>
                <a:ea typeface="Arial MT"/>
                <a:cs typeface="Arial MT"/>
              </a:rPr>
              <a:t>them</a:t>
            </a:r>
            <a:r>
              <a:rPr lang="en-US" sz="1800" b="1" spc="-25">
                <a:effectLst/>
                <a:latin typeface="Arial" panose="020B0604020202020204" pitchFamily="34" charset="0"/>
                <a:ea typeface="Arial MT"/>
                <a:cs typeface="Arial MT"/>
              </a:rPr>
              <a:t> </a:t>
            </a:r>
            <a:r>
              <a:rPr lang="en-US" sz="1800" b="1">
                <a:effectLst/>
                <a:latin typeface="Arial" panose="020B0604020202020204" pitchFamily="34" charset="0"/>
                <a:ea typeface="Arial MT"/>
                <a:cs typeface="Arial MT"/>
              </a:rPr>
              <a:t>in</a:t>
            </a:r>
            <a:r>
              <a:rPr lang="en-US" sz="1800" b="1" spc="-20">
                <a:effectLst/>
                <a:latin typeface="Arial" panose="020B0604020202020204" pitchFamily="34" charset="0"/>
                <a:ea typeface="Arial MT"/>
                <a:cs typeface="Arial MT"/>
              </a:rPr>
              <a:t> </a:t>
            </a:r>
            <a:r>
              <a:rPr lang="en-US" sz="1800" b="1">
                <a:effectLst/>
                <a:latin typeface="Arial" panose="020B0604020202020204" pitchFamily="34" charset="0"/>
                <a:ea typeface="Arial MT"/>
                <a:cs typeface="Arial MT"/>
              </a:rPr>
              <a:t>a</a:t>
            </a:r>
            <a:r>
              <a:rPr lang="en-US" sz="1800" b="1" spc="-25">
                <a:effectLst/>
                <a:latin typeface="Arial" panose="020B0604020202020204" pitchFamily="34" charset="0"/>
                <a:ea typeface="Arial MT"/>
                <a:cs typeface="Arial MT"/>
              </a:rPr>
              <a:t> </a:t>
            </a:r>
            <a:r>
              <a:rPr lang="en-US" sz="1800" b="1">
                <a:effectLst/>
                <a:latin typeface="Arial" panose="020B0604020202020204" pitchFamily="34" charset="0"/>
                <a:ea typeface="Arial MT"/>
                <a:cs typeface="Arial MT"/>
              </a:rPr>
              <a:t>simple</a:t>
            </a:r>
            <a:r>
              <a:rPr lang="en-US" sz="1800" b="1" spc="-20">
                <a:effectLst/>
                <a:latin typeface="Arial" panose="020B0604020202020204" pitchFamily="34" charset="0"/>
                <a:ea typeface="Arial MT"/>
                <a:cs typeface="Arial MT"/>
              </a:rPr>
              <a:t> </a:t>
            </a:r>
            <a:r>
              <a:rPr lang="en-US" sz="1800" b="1">
                <a:effectLst/>
                <a:latin typeface="Arial" panose="020B0604020202020204" pitchFamily="34" charset="0"/>
                <a:ea typeface="Arial MT"/>
                <a:cs typeface="Arial MT"/>
              </a:rPr>
              <a:t>and</a:t>
            </a:r>
            <a:r>
              <a:rPr lang="en-US" sz="1800" b="1" spc="-25">
                <a:effectLst/>
                <a:latin typeface="Arial" panose="020B0604020202020204" pitchFamily="34" charset="0"/>
                <a:ea typeface="Arial MT"/>
                <a:cs typeface="Arial MT"/>
              </a:rPr>
              <a:t> </a:t>
            </a:r>
            <a:r>
              <a:rPr lang="en-US" sz="1800" b="1">
                <a:effectLst/>
                <a:latin typeface="Arial" panose="020B0604020202020204" pitchFamily="34" charset="0"/>
                <a:ea typeface="Arial MT"/>
                <a:cs typeface="Arial MT"/>
              </a:rPr>
              <a:t>graphic</a:t>
            </a:r>
            <a:r>
              <a:rPr lang="en-US" sz="1800" b="1" spc="-30">
                <a:effectLst/>
                <a:latin typeface="Arial" panose="020B0604020202020204" pitchFamily="34" charset="0"/>
                <a:ea typeface="Arial MT"/>
                <a:cs typeface="Arial MT"/>
              </a:rPr>
              <a:t> </a:t>
            </a:r>
            <a:r>
              <a:rPr lang="en-US" sz="1800" b="1">
                <a:effectLst/>
                <a:latin typeface="Arial" panose="020B0604020202020204" pitchFamily="34" charset="0"/>
                <a:ea typeface="Arial MT"/>
                <a:cs typeface="Arial MT"/>
              </a:rPr>
              <a:t>way</a:t>
            </a:r>
            <a:r>
              <a:rPr lang="en-US" sz="1800">
                <a:effectLst/>
                <a:latin typeface="Arial MT"/>
                <a:ea typeface="Arial MT"/>
                <a:cs typeface="Arial MT"/>
              </a:rPr>
              <a:t>,</a:t>
            </a:r>
            <a:r>
              <a:rPr lang="en-US" sz="1800" spc="-20">
                <a:effectLst/>
                <a:latin typeface="Arial MT"/>
                <a:ea typeface="Arial MT"/>
                <a:cs typeface="Arial MT"/>
              </a:rPr>
              <a:t> </a:t>
            </a:r>
            <a:r>
              <a:rPr lang="en-US" sz="1800">
                <a:effectLst/>
                <a:latin typeface="Arial MT"/>
                <a:ea typeface="Arial MT"/>
                <a:cs typeface="Arial MT"/>
              </a:rPr>
              <a:t>following</a:t>
            </a:r>
            <a:r>
              <a:rPr lang="en-US" sz="1800" spc="-20">
                <a:effectLst/>
                <a:latin typeface="Arial MT"/>
                <a:ea typeface="Arial MT"/>
                <a:cs typeface="Arial MT"/>
              </a:rPr>
              <a:t> </a:t>
            </a:r>
            <a:r>
              <a:rPr lang="en-US" sz="1800">
                <a:effectLst/>
                <a:latin typeface="Arial MT"/>
                <a:ea typeface="Arial MT"/>
                <a:cs typeface="Arial MT"/>
              </a:rPr>
              <a:t>a</a:t>
            </a:r>
            <a:r>
              <a:rPr lang="en-US" sz="1800" spc="-15">
                <a:effectLst/>
                <a:latin typeface="Arial MT"/>
                <a:ea typeface="Arial MT"/>
                <a:cs typeface="Arial MT"/>
              </a:rPr>
              <a:t> </a:t>
            </a:r>
            <a:r>
              <a:rPr lang="en-US" sz="1800">
                <a:effectLst/>
                <a:latin typeface="Arial MT"/>
                <a:ea typeface="Arial MT"/>
                <a:cs typeface="Arial MT"/>
              </a:rPr>
              <a:t>sequential</a:t>
            </a:r>
            <a:r>
              <a:rPr lang="en-US" sz="1800" spc="-20">
                <a:effectLst/>
                <a:latin typeface="Arial MT"/>
                <a:ea typeface="Arial MT"/>
                <a:cs typeface="Arial MT"/>
              </a:rPr>
              <a:t> </a:t>
            </a:r>
            <a:r>
              <a:rPr lang="en-US" sz="1800">
                <a:effectLst/>
                <a:latin typeface="Arial MT"/>
                <a:ea typeface="Arial MT"/>
                <a:cs typeface="Arial MT"/>
              </a:rPr>
              <a:t>logic that allows</a:t>
            </a:r>
            <a:r>
              <a:rPr lang="en-US" sz="1800" spc="5">
                <a:effectLst/>
                <a:latin typeface="Arial MT"/>
                <a:ea typeface="Arial MT"/>
                <a:cs typeface="Arial MT"/>
              </a:rPr>
              <a:t> </a:t>
            </a:r>
            <a:r>
              <a:rPr lang="en-US" sz="1800">
                <a:effectLst/>
                <a:latin typeface="Arial MT"/>
                <a:ea typeface="Arial MT"/>
                <a:cs typeface="Arial MT"/>
              </a:rPr>
              <a:t>us</a:t>
            </a:r>
            <a:r>
              <a:rPr lang="en-US" sz="1800" spc="-10">
                <a:effectLst/>
                <a:latin typeface="Arial MT"/>
                <a:ea typeface="Arial MT"/>
                <a:cs typeface="Arial MT"/>
              </a:rPr>
              <a:t> </a:t>
            </a:r>
            <a:r>
              <a:rPr lang="en-US" sz="1800">
                <a:effectLst/>
                <a:latin typeface="Arial MT"/>
                <a:ea typeface="Arial MT"/>
                <a:cs typeface="Arial MT"/>
              </a:rPr>
              <a:t>to</a:t>
            </a:r>
            <a:r>
              <a:rPr lang="en-US" sz="1800" spc="-5">
                <a:effectLst/>
                <a:latin typeface="Arial MT"/>
                <a:ea typeface="Arial MT"/>
                <a:cs typeface="Arial MT"/>
              </a:rPr>
              <a:t> </a:t>
            </a:r>
            <a:r>
              <a:rPr lang="en-US" sz="1800">
                <a:effectLst/>
                <a:latin typeface="Arial MT"/>
                <a:ea typeface="Arial MT"/>
                <a:cs typeface="Arial MT"/>
              </a:rPr>
              <a:t>easily</a:t>
            </a:r>
            <a:r>
              <a:rPr lang="en-US" sz="1800" spc="-5">
                <a:effectLst/>
                <a:latin typeface="Arial MT"/>
                <a:ea typeface="Arial MT"/>
                <a:cs typeface="Arial MT"/>
              </a:rPr>
              <a:t> </a:t>
            </a:r>
            <a:r>
              <a:rPr lang="en-US" sz="1800">
                <a:effectLst/>
                <a:latin typeface="Arial MT"/>
                <a:ea typeface="Arial MT"/>
                <a:cs typeface="Arial MT"/>
              </a:rPr>
              <a:t>see the</a:t>
            </a:r>
            <a:r>
              <a:rPr lang="en-US" sz="1800" spc="-15">
                <a:effectLst/>
                <a:latin typeface="Arial MT"/>
                <a:ea typeface="Arial MT"/>
                <a:cs typeface="Arial MT"/>
              </a:rPr>
              <a:t> </a:t>
            </a:r>
            <a:r>
              <a:rPr lang="en-US" sz="1800">
                <a:effectLst/>
                <a:latin typeface="Arial MT"/>
                <a:ea typeface="Arial MT"/>
                <a:cs typeface="Arial MT"/>
              </a:rPr>
              <a:t>flow of</a:t>
            </a:r>
            <a:r>
              <a:rPr lang="en-US" sz="1800" spc="10">
                <a:effectLst/>
                <a:latin typeface="Arial MT"/>
                <a:ea typeface="Arial MT"/>
                <a:cs typeface="Arial MT"/>
              </a:rPr>
              <a:t> </a:t>
            </a:r>
            <a:r>
              <a:rPr lang="en-US" sz="1800">
                <a:effectLst/>
                <a:latin typeface="Arial MT"/>
                <a:ea typeface="Arial MT"/>
                <a:cs typeface="Arial MT"/>
              </a:rPr>
              <a:t>goods</a:t>
            </a:r>
            <a:r>
              <a:rPr lang="en-US" sz="1800" spc="-5">
                <a:effectLst/>
                <a:latin typeface="Arial MT"/>
                <a:ea typeface="Arial MT"/>
                <a:cs typeface="Arial MT"/>
              </a:rPr>
              <a:t> </a:t>
            </a:r>
            <a:r>
              <a:rPr lang="en-US" sz="1800">
                <a:effectLst/>
                <a:latin typeface="Arial MT"/>
                <a:ea typeface="Arial MT"/>
                <a:cs typeface="Arial MT"/>
              </a:rPr>
              <a:t>or</a:t>
            </a:r>
            <a:r>
              <a:rPr lang="en-US" sz="1800" spc="-10">
                <a:effectLst/>
                <a:latin typeface="Arial MT"/>
                <a:ea typeface="Arial MT"/>
                <a:cs typeface="Arial MT"/>
              </a:rPr>
              <a:t> </a:t>
            </a:r>
            <a:r>
              <a:rPr lang="en-US" sz="1800">
                <a:effectLst/>
                <a:latin typeface="Arial MT"/>
                <a:ea typeface="Arial MT"/>
                <a:cs typeface="Arial MT"/>
              </a:rPr>
              <a:t>services</a:t>
            </a:r>
            <a:r>
              <a:rPr lang="en-US" sz="1800" spc="5">
                <a:effectLst/>
                <a:latin typeface="Arial MT"/>
                <a:ea typeface="Arial MT"/>
                <a:cs typeface="Arial MT"/>
              </a:rPr>
              <a:t> </a:t>
            </a:r>
            <a:r>
              <a:rPr lang="en-US" sz="1800">
                <a:effectLst/>
                <a:latin typeface="Arial MT"/>
                <a:ea typeface="Arial MT"/>
                <a:cs typeface="Arial MT"/>
              </a:rPr>
              <a:t>we</a:t>
            </a:r>
            <a:r>
              <a:rPr lang="en-US" sz="1800" spc="-10">
                <a:effectLst/>
                <a:latin typeface="Arial MT"/>
                <a:ea typeface="Arial MT"/>
                <a:cs typeface="Arial MT"/>
              </a:rPr>
              <a:t> </a:t>
            </a:r>
            <a:r>
              <a:rPr lang="en-US" sz="1800">
                <a:effectLst/>
                <a:latin typeface="Arial MT"/>
                <a:ea typeface="Arial MT"/>
                <a:cs typeface="Arial MT"/>
              </a:rPr>
              <a:t>provide.</a:t>
            </a:r>
            <a:endParaRPr lang="es-ES" sz="1800">
              <a:effectLst/>
              <a:latin typeface="Arial MT"/>
              <a:ea typeface="Arial MT"/>
              <a:cs typeface="Arial MT"/>
            </a:endParaRPr>
          </a:p>
          <a:p>
            <a:pPr marL="293370" indent="-457200">
              <a:lnSpc>
                <a:spcPct val="150000"/>
              </a:lnSpc>
              <a:buFont typeface="Wingdings" panose="05000000000000000000" pitchFamily="2" charset="2"/>
              <a:buChar char="Ø"/>
            </a:pPr>
            <a:endParaRPr lang="en-US" sz="1600">
              <a:latin typeface="Arial MT"/>
              <a:ea typeface="Arial MT"/>
              <a:cs typeface="Arial MT"/>
            </a:endParaRPr>
          </a:p>
        </p:txBody>
      </p:sp>
      <p:sp>
        <p:nvSpPr>
          <p:cNvPr id="13" name="Freeform: Shape 12">
            <a:extLst>
              <a:ext uri="{FF2B5EF4-FFF2-40B4-BE49-F238E27FC236}">
                <a16:creationId xmlns:a16="http://schemas.microsoft.com/office/drawing/2014/main" id="{0ACF79AB-CCC8-1BB4-009E-EA36D9B035AA}"/>
              </a:ext>
            </a:extLst>
          </p:cNvPr>
          <p:cNvSpPr/>
          <p:nvPr/>
        </p:nvSpPr>
        <p:spPr>
          <a:xfrm>
            <a:off x="768289" y="1606889"/>
            <a:ext cx="3551807" cy="572758"/>
          </a:xfrm>
          <a:custGeom>
            <a:avLst/>
            <a:gdLst>
              <a:gd name="connsiteX0" fmla="*/ 0 w 2135187"/>
              <a:gd name="connsiteY0" fmla="*/ 128111 h 1281112"/>
              <a:gd name="connsiteX1" fmla="*/ 128111 w 2135187"/>
              <a:gd name="connsiteY1" fmla="*/ 0 h 1281112"/>
              <a:gd name="connsiteX2" fmla="*/ 2007076 w 2135187"/>
              <a:gd name="connsiteY2" fmla="*/ 0 h 1281112"/>
              <a:gd name="connsiteX3" fmla="*/ 2135187 w 2135187"/>
              <a:gd name="connsiteY3" fmla="*/ 128111 h 1281112"/>
              <a:gd name="connsiteX4" fmla="*/ 2135187 w 2135187"/>
              <a:gd name="connsiteY4" fmla="*/ 1153001 h 1281112"/>
              <a:gd name="connsiteX5" fmla="*/ 2007076 w 2135187"/>
              <a:gd name="connsiteY5" fmla="*/ 1281112 h 1281112"/>
              <a:gd name="connsiteX6" fmla="*/ 128111 w 2135187"/>
              <a:gd name="connsiteY6" fmla="*/ 1281112 h 1281112"/>
              <a:gd name="connsiteX7" fmla="*/ 0 w 2135187"/>
              <a:gd name="connsiteY7" fmla="*/ 1153001 h 1281112"/>
              <a:gd name="connsiteX8" fmla="*/ 0 w 2135187"/>
              <a:gd name="connsiteY8" fmla="*/ 128111 h 128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281112">
                <a:moveTo>
                  <a:pt x="0" y="128111"/>
                </a:moveTo>
                <a:cubicBezTo>
                  <a:pt x="0" y="57357"/>
                  <a:pt x="57357" y="0"/>
                  <a:pt x="128111" y="0"/>
                </a:cubicBezTo>
                <a:lnTo>
                  <a:pt x="2007076" y="0"/>
                </a:lnTo>
                <a:cubicBezTo>
                  <a:pt x="2077830" y="0"/>
                  <a:pt x="2135187" y="57357"/>
                  <a:pt x="2135187" y="128111"/>
                </a:cubicBezTo>
                <a:lnTo>
                  <a:pt x="2135187" y="1153001"/>
                </a:lnTo>
                <a:cubicBezTo>
                  <a:pt x="2135187" y="1223755"/>
                  <a:pt x="2077830" y="1281112"/>
                  <a:pt x="2007076" y="1281112"/>
                </a:cubicBezTo>
                <a:lnTo>
                  <a:pt x="128111" y="1281112"/>
                </a:lnTo>
                <a:cubicBezTo>
                  <a:pt x="57357" y="1281112"/>
                  <a:pt x="0" y="1223755"/>
                  <a:pt x="0" y="1153001"/>
                </a:cubicBezTo>
                <a:lnTo>
                  <a:pt x="0" y="128111"/>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4202" tIns="144202" rIns="144202" bIns="144202" numCol="1" spcCol="1270" anchor="ctr" anchorCtr="0">
            <a:noAutofit/>
          </a:bodyPr>
          <a:lstStyle/>
          <a:p>
            <a:pPr marL="0" lvl="0" indent="0" algn="ctr" defTabSz="1244600">
              <a:lnSpc>
                <a:spcPct val="90000"/>
              </a:lnSpc>
              <a:spcBef>
                <a:spcPct val="0"/>
              </a:spcBef>
              <a:spcAft>
                <a:spcPct val="35000"/>
              </a:spcAft>
              <a:buNone/>
            </a:pPr>
            <a:r>
              <a:rPr lang="en-US" sz="2800" kern="1200" spc="-75" noProof="0">
                <a:solidFill>
                  <a:schemeClr val="tx1"/>
                </a:solidFill>
                <a:effectLst/>
                <a:latin typeface="Arial MT"/>
                <a:ea typeface="Arial MT"/>
                <a:cs typeface="Arial MT"/>
              </a:rPr>
              <a:t>Detail process</a:t>
            </a:r>
          </a:p>
        </p:txBody>
      </p:sp>
      <p:sp>
        <p:nvSpPr>
          <p:cNvPr id="6" name="Elipse 12" descr="Insignia 1 con relleno sólido">
            <a:extLst>
              <a:ext uri="{FF2B5EF4-FFF2-40B4-BE49-F238E27FC236}">
                <a16:creationId xmlns:a16="http://schemas.microsoft.com/office/drawing/2014/main" id="{F93DDDF7-0D77-8D91-8E7B-38BBFD184CBB}"/>
              </a:ext>
            </a:extLst>
          </p:cNvPr>
          <p:cNvSpPr/>
          <p:nvPr/>
        </p:nvSpPr>
        <p:spPr>
          <a:xfrm>
            <a:off x="548197" y="1505599"/>
            <a:ext cx="759780" cy="775338"/>
          </a:xfrm>
          <a:prstGeom prst="ellipse">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Tree>
    <p:extLst>
      <p:ext uri="{BB962C8B-B14F-4D97-AF65-F5344CB8AC3E}">
        <p14:creationId xmlns:p14="http://schemas.microsoft.com/office/powerpoint/2010/main" val="3657371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F62BC052-7B10-56DC-3271-5FBCCE3F467E}"/>
              </a:ext>
            </a:extLst>
          </p:cNvPr>
          <p:cNvSpPr/>
          <p:nvPr/>
        </p:nvSpPr>
        <p:spPr>
          <a:xfrm>
            <a:off x="838200" y="1626774"/>
            <a:ext cx="3551807" cy="572758"/>
          </a:xfrm>
          <a:custGeom>
            <a:avLst/>
            <a:gdLst>
              <a:gd name="connsiteX0" fmla="*/ 0 w 2135187"/>
              <a:gd name="connsiteY0" fmla="*/ 128111 h 1281112"/>
              <a:gd name="connsiteX1" fmla="*/ 128111 w 2135187"/>
              <a:gd name="connsiteY1" fmla="*/ 0 h 1281112"/>
              <a:gd name="connsiteX2" fmla="*/ 2007076 w 2135187"/>
              <a:gd name="connsiteY2" fmla="*/ 0 h 1281112"/>
              <a:gd name="connsiteX3" fmla="*/ 2135187 w 2135187"/>
              <a:gd name="connsiteY3" fmla="*/ 128111 h 1281112"/>
              <a:gd name="connsiteX4" fmla="*/ 2135187 w 2135187"/>
              <a:gd name="connsiteY4" fmla="*/ 1153001 h 1281112"/>
              <a:gd name="connsiteX5" fmla="*/ 2007076 w 2135187"/>
              <a:gd name="connsiteY5" fmla="*/ 1281112 h 1281112"/>
              <a:gd name="connsiteX6" fmla="*/ 128111 w 2135187"/>
              <a:gd name="connsiteY6" fmla="*/ 1281112 h 1281112"/>
              <a:gd name="connsiteX7" fmla="*/ 0 w 2135187"/>
              <a:gd name="connsiteY7" fmla="*/ 1153001 h 1281112"/>
              <a:gd name="connsiteX8" fmla="*/ 0 w 2135187"/>
              <a:gd name="connsiteY8" fmla="*/ 128111 h 128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281112">
                <a:moveTo>
                  <a:pt x="0" y="128111"/>
                </a:moveTo>
                <a:cubicBezTo>
                  <a:pt x="0" y="57357"/>
                  <a:pt x="57357" y="0"/>
                  <a:pt x="128111" y="0"/>
                </a:cubicBezTo>
                <a:lnTo>
                  <a:pt x="2007076" y="0"/>
                </a:lnTo>
                <a:cubicBezTo>
                  <a:pt x="2077830" y="0"/>
                  <a:pt x="2135187" y="57357"/>
                  <a:pt x="2135187" y="128111"/>
                </a:cubicBezTo>
                <a:lnTo>
                  <a:pt x="2135187" y="1153001"/>
                </a:lnTo>
                <a:cubicBezTo>
                  <a:pt x="2135187" y="1223755"/>
                  <a:pt x="2077830" y="1281112"/>
                  <a:pt x="2007076" y="1281112"/>
                </a:cubicBezTo>
                <a:lnTo>
                  <a:pt x="128111" y="1281112"/>
                </a:lnTo>
                <a:cubicBezTo>
                  <a:pt x="57357" y="1281112"/>
                  <a:pt x="0" y="1223755"/>
                  <a:pt x="0" y="1153001"/>
                </a:cubicBezTo>
                <a:lnTo>
                  <a:pt x="0" y="128111"/>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4202" tIns="144202" rIns="144202" bIns="144202" numCol="1" spcCol="1270" anchor="ctr" anchorCtr="0">
            <a:noAutofit/>
          </a:bodyPr>
          <a:lstStyle/>
          <a:p>
            <a:pPr marL="0" lvl="0" indent="0" algn="ctr" defTabSz="1244600">
              <a:lnSpc>
                <a:spcPct val="90000"/>
              </a:lnSpc>
              <a:spcBef>
                <a:spcPct val="0"/>
              </a:spcBef>
              <a:spcAft>
                <a:spcPct val="35000"/>
              </a:spcAft>
              <a:buNone/>
            </a:pPr>
            <a:r>
              <a:rPr lang="en-US" sz="2800" kern="1200" spc="-75" noProof="0">
                <a:solidFill>
                  <a:prstClr val="black"/>
                </a:solidFill>
                <a:effectLst/>
                <a:latin typeface="Arial MT"/>
                <a:ea typeface="Arial MT"/>
                <a:cs typeface="Arial MT"/>
              </a:rPr>
              <a:t>Analyze process </a:t>
            </a:r>
          </a:p>
        </p:txBody>
      </p:sp>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p:txBody>
          <a:bodyPr/>
          <a:lstStyle/>
          <a:p>
            <a:r>
              <a:rPr lang="en-GB"/>
              <a:t>PROCESS MANAGEMENT</a:t>
            </a:r>
          </a:p>
        </p:txBody>
      </p:sp>
      <p:sp>
        <p:nvSpPr>
          <p:cNvPr id="4" name="Marcador de contenido 2">
            <a:extLst>
              <a:ext uri="{FF2B5EF4-FFF2-40B4-BE49-F238E27FC236}">
                <a16:creationId xmlns:a16="http://schemas.microsoft.com/office/drawing/2014/main" id="{966F21F3-BC39-687A-A4F0-666F31F03D82}"/>
              </a:ext>
            </a:extLst>
          </p:cNvPr>
          <p:cNvSpPr txBox="1">
            <a:spLocks/>
          </p:cNvSpPr>
          <p:nvPr/>
        </p:nvSpPr>
        <p:spPr>
          <a:xfrm>
            <a:off x="722790" y="2641599"/>
            <a:ext cx="10161233" cy="38893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3370" indent="-457200">
              <a:lnSpc>
                <a:spcPct val="150000"/>
              </a:lnSpc>
              <a:buFont typeface="Wingdings" panose="05000000000000000000" pitchFamily="2" charset="2"/>
              <a:buChar char="Ø"/>
            </a:pPr>
            <a:r>
              <a:rPr lang="en-US" sz="1800">
                <a:latin typeface="Arial MT"/>
                <a:ea typeface="Arial MT"/>
                <a:cs typeface="Arial MT"/>
              </a:rPr>
              <a:t>About each process that makes up the supply chain we should ask ourselves: </a:t>
            </a:r>
            <a:r>
              <a:rPr lang="en-US" sz="1800" b="1">
                <a:latin typeface="Arial MT"/>
                <a:ea typeface="Arial MT"/>
                <a:cs typeface="Arial MT"/>
              </a:rPr>
              <a:t>“Does it add value”?</a:t>
            </a:r>
          </a:p>
          <a:p>
            <a:pPr marL="987425" lvl="1" indent="-363538">
              <a:lnSpc>
                <a:spcPct val="150000"/>
              </a:lnSpc>
              <a:buFont typeface="Wingdings" panose="05000000000000000000" pitchFamily="2" charset="2"/>
              <a:buChar char="Ø"/>
            </a:pPr>
            <a:r>
              <a:rPr lang="en-US" sz="1800" b="1">
                <a:latin typeface="Arial MT"/>
                <a:ea typeface="Arial MT"/>
                <a:cs typeface="Arial MT"/>
              </a:rPr>
              <a:t>If a process adds value, we should continue with the improvement step.</a:t>
            </a:r>
          </a:p>
          <a:p>
            <a:pPr marL="987425" lvl="1" indent="-363538">
              <a:lnSpc>
                <a:spcPct val="150000"/>
              </a:lnSpc>
              <a:buFont typeface="Wingdings" panose="05000000000000000000" pitchFamily="2" charset="2"/>
              <a:buChar char="Ø"/>
            </a:pPr>
            <a:r>
              <a:rPr lang="en-US" sz="1800" b="1">
                <a:latin typeface="Arial MT"/>
                <a:ea typeface="Arial MT"/>
                <a:cs typeface="Arial MT"/>
              </a:rPr>
              <a:t>If it does not, we should modify it or </a:t>
            </a:r>
            <a:r>
              <a:rPr lang="en-US" sz="1800" b="1">
                <a:effectLst/>
                <a:latin typeface="Arial" panose="020B0604020202020204" pitchFamily="34" charset="0"/>
                <a:ea typeface="Arial MT"/>
                <a:cs typeface="Arial MT"/>
              </a:rPr>
              <a:t>eliminate</a:t>
            </a:r>
            <a:r>
              <a:rPr lang="en-US" sz="1800" b="1" spc="-10">
                <a:effectLst/>
                <a:latin typeface="Arial" panose="020B0604020202020204" pitchFamily="34" charset="0"/>
                <a:ea typeface="Arial MT"/>
                <a:cs typeface="Arial MT"/>
              </a:rPr>
              <a:t> </a:t>
            </a:r>
            <a:r>
              <a:rPr lang="en-US" sz="1800" b="1">
                <a:effectLst/>
                <a:latin typeface="Arial" panose="020B0604020202020204" pitchFamily="34" charset="0"/>
                <a:ea typeface="Arial MT"/>
                <a:cs typeface="Arial MT"/>
              </a:rPr>
              <a:t>it.</a:t>
            </a:r>
            <a:r>
              <a:rPr lang="en-US" sz="1800" b="1">
                <a:latin typeface="Arial MT"/>
                <a:ea typeface="Arial MT"/>
                <a:cs typeface="Arial MT"/>
              </a:rPr>
              <a:t> </a:t>
            </a:r>
          </a:p>
        </p:txBody>
      </p:sp>
      <p:sp>
        <p:nvSpPr>
          <p:cNvPr id="7" name="Elipse 15" descr="Insignia con relleno sólido">
            <a:extLst>
              <a:ext uri="{FF2B5EF4-FFF2-40B4-BE49-F238E27FC236}">
                <a16:creationId xmlns:a16="http://schemas.microsoft.com/office/drawing/2014/main" id="{F42068A6-7312-3756-5EF0-5A942CEA0356}"/>
              </a:ext>
            </a:extLst>
          </p:cNvPr>
          <p:cNvSpPr/>
          <p:nvPr/>
        </p:nvSpPr>
        <p:spPr>
          <a:xfrm>
            <a:off x="548197" y="1507610"/>
            <a:ext cx="759780" cy="775338"/>
          </a:xfrm>
          <a:prstGeom prst="ellipse">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s-CO"/>
          </a:p>
        </p:txBody>
      </p:sp>
    </p:spTree>
    <p:extLst>
      <p:ext uri="{BB962C8B-B14F-4D97-AF65-F5344CB8AC3E}">
        <p14:creationId xmlns:p14="http://schemas.microsoft.com/office/powerpoint/2010/main" val="2205207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A935F36-A654-CCAC-3AC2-65FC36D3531F}"/>
              </a:ext>
            </a:extLst>
          </p:cNvPr>
          <p:cNvSpPr txBox="1"/>
          <p:nvPr/>
        </p:nvSpPr>
        <p:spPr>
          <a:xfrm>
            <a:off x="363166" y="1190017"/>
            <a:ext cx="10784731"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a:br>
            <a:r>
              <a:rPr lang="en-US" sz="1400" b="1">
                <a:ea typeface="Calibri"/>
                <a:cs typeface="Calibri"/>
              </a:rPr>
              <a:t>Goals for the complete syllabus on Conscious Business (21 courses): </a:t>
            </a:r>
            <a:endParaRPr lang="es-ES" sz="1400">
              <a:ea typeface="Calibri"/>
              <a:cs typeface="Calibri"/>
            </a:endParaRPr>
          </a:p>
          <a:p>
            <a:pPr marL="228600" indent="-228600">
              <a:buAutoNum type="arabicPeriod"/>
            </a:pPr>
            <a:r>
              <a:rPr lang="en-US" sz="1400">
                <a:ea typeface="Calibri"/>
                <a:cs typeface="Calibri"/>
              </a:rPr>
              <a:t>Describe and teach innovative methodologies to help business students become more conscious leaders. </a:t>
            </a:r>
          </a:p>
          <a:p>
            <a:pPr marL="228600" indent="-228600">
              <a:buAutoNum type="arabicPeriod"/>
            </a:pPr>
            <a:r>
              <a:rPr lang="en-US" sz="1400">
                <a:ea typeface="Calibri"/>
                <a:cs typeface="Calibri"/>
              </a:rPr>
              <a:t>Understand tools and methodologies for conscious business.</a:t>
            </a:r>
          </a:p>
          <a:p>
            <a:pPr marL="228600" indent="-228600">
              <a:buAutoNum type="arabicPeriod"/>
            </a:pPr>
            <a:r>
              <a:rPr lang="en-US" sz="1400">
                <a:ea typeface="Calibri"/>
                <a:cs typeface="Calibri"/>
              </a:rPr>
              <a:t>Apply tools and methodologies to manage businesses better.</a:t>
            </a:r>
          </a:p>
          <a:p>
            <a:pPr marL="228600" indent="-228600">
              <a:buAutoNum type="arabicPeriod"/>
            </a:pPr>
            <a:r>
              <a:rPr lang="en-US" sz="1400">
                <a:ea typeface="Calibri"/>
                <a:cs typeface="Calibri"/>
              </a:rPr>
              <a:t>Embed ethics and ethical dilemmas in every course. </a:t>
            </a:r>
          </a:p>
          <a:p>
            <a:pPr marL="228600" indent="-228600">
              <a:buAutoNum type="arabicPeriod"/>
            </a:pPr>
            <a:r>
              <a:rPr lang="en-US" sz="1400">
                <a:ea typeface="Calibri"/>
                <a:cs typeface="Calibri"/>
              </a:rPr>
              <a:t>Stimulate reflection and development of leaders to become more system-oriented, ethical, inclusive, and conscious. </a:t>
            </a:r>
          </a:p>
          <a:p>
            <a:pPr marL="228600" indent="-228600">
              <a:buAutoNum type="arabicPeriod"/>
            </a:pPr>
            <a:r>
              <a:rPr lang="en-US" sz="1400">
                <a:ea typeface="Calibri"/>
                <a:cs typeface="Calibri"/>
              </a:rPr>
              <a:t>Highlight the superiority of purpose-driven companies.</a:t>
            </a:r>
          </a:p>
        </p:txBody>
      </p:sp>
    </p:spTree>
    <p:extLst>
      <p:ext uri="{BB962C8B-B14F-4D97-AF65-F5344CB8AC3E}">
        <p14:creationId xmlns:p14="http://schemas.microsoft.com/office/powerpoint/2010/main" val="1267471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p:txBody>
          <a:bodyPr/>
          <a:lstStyle/>
          <a:p>
            <a:r>
              <a:rPr lang="en-GB"/>
              <a:t>PROCESS MANAGEMENT</a:t>
            </a:r>
          </a:p>
        </p:txBody>
      </p:sp>
      <p:sp>
        <p:nvSpPr>
          <p:cNvPr id="4" name="Marcador de contenido 2">
            <a:extLst>
              <a:ext uri="{FF2B5EF4-FFF2-40B4-BE49-F238E27FC236}">
                <a16:creationId xmlns:a16="http://schemas.microsoft.com/office/drawing/2014/main" id="{966F21F3-BC39-687A-A4F0-666F31F03D82}"/>
              </a:ext>
            </a:extLst>
          </p:cNvPr>
          <p:cNvSpPr txBox="1">
            <a:spLocks/>
          </p:cNvSpPr>
          <p:nvPr/>
        </p:nvSpPr>
        <p:spPr>
          <a:xfrm>
            <a:off x="722790" y="2285527"/>
            <a:ext cx="10161233" cy="424545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3370" indent="-457200">
              <a:lnSpc>
                <a:spcPct val="150000"/>
              </a:lnSpc>
              <a:buFont typeface="Wingdings" panose="05000000000000000000" pitchFamily="2" charset="2"/>
              <a:buChar char="Ø"/>
            </a:pPr>
            <a:r>
              <a:rPr lang="en-US" sz="1800">
                <a:effectLst/>
                <a:latin typeface="Arial MT"/>
                <a:ea typeface="Arial MT"/>
                <a:cs typeface="Arial MT"/>
              </a:rPr>
              <a:t>When a process adds value, we should subject it to a second question: </a:t>
            </a:r>
            <a:r>
              <a:rPr lang="en-US" sz="1800" b="1">
                <a:effectLst/>
                <a:latin typeface="Arial" panose="020B0604020202020204" pitchFamily="34" charset="0"/>
                <a:ea typeface="Arial MT"/>
                <a:cs typeface="Arial MT"/>
              </a:rPr>
              <a:t>"Is it</a:t>
            </a:r>
            <a:r>
              <a:rPr lang="en-US" sz="1800" b="1" spc="-30">
                <a:effectLst/>
                <a:latin typeface="Arial" panose="020B0604020202020204" pitchFamily="34" charset="0"/>
                <a:ea typeface="Arial MT"/>
                <a:cs typeface="Arial MT"/>
              </a:rPr>
              <a:t> </a:t>
            </a:r>
            <a:r>
              <a:rPr lang="en-US" sz="1800" b="1">
                <a:effectLst/>
                <a:latin typeface="Arial" panose="020B0604020202020204" pitchFamily="34" charset="0"/>
                <a:ea typeface="Arial MT"/>
                <a:cs typeface="Arial MT"/>
              </a:rPr>
              <a:t>possible to improve it?” </a:t>
            </a:r>
            <a:r>
              <a:rPr lang="en-US" sz="1800" b="1">
                <a:effectLst/>
                <a:latin typeface="Arial" panose="020B0604020202020204" pitchFamily="34" charset="0"/>
                <a:ea typeface="Arial MT"/>
                <a:cs typeface="Arial MT"/>
                <a:sym typeface="Wingdings" panose="05000000000000000000" pitchFamily="2" charset="2"/>
              </a:rPr>
              <a:t>  YES! Every process is susceptible to improvement! </a:t>
            </a:r>
          </a:p>
          <a:p>
            <a:pPr>
              <a:lnSpc>
                <a:spcPct val="150000"/>
              </a:lnSpc>
              <a:buFont typeface="Wingdings" panose="05000000000000000000" pitchFamily="2" charset="2"/>
              <a:buChar char="Ø"/>
            </a:pPr>
            <a:r>
              <a:rPr lang="en-US" sz="1800">
                <a:effectLst/>
                <a:latin typeface="Arial MT"/>
                <a:ea typeface="Arial MT"/>
                <a:cs typeface="Arial MT"/>
              </a:rPr>
              <a:t>Therefore,</a:t>
            </a:r>
            <a:r>
              <a:rPr lang="en-US" sz="1800" spc="-40">
                <a:effectLst/>
                <a:latin typeface="Arial MT"/>
                <a:ea typeface="Arial MT"/>
                <a:cs typeface="Arial MT"/>
              </a:rPr>
              <a:t> </a:t>
            </a:r>
            <a:r>
              <a:rPr lang="en-US" sz="1800">
                <a:effectLst/>
                <a:latin typeface="Arial MT"/>
                <a:ea typeface="Arial MT"/>
                <a:cs typeface="Arial MT"/>
              </a:rPr>
              <a:t>the</a:t>
            </a:r>
            <a:r>
              <a:rPr lang="en-US" sz="1800" spc="-35">
                <a:effectLst/>
                <a:latin typeface="Arial MT"/>
                <a:ea typeface="Arial MT"/>
                <a:cs typeface="Arial MT"/>
              </a:rPr>
              <a:t> </a:t>
            </a:r>
            <a:r>
              <a:rPr lang="en-US" sz="1800">
                <a:effectLst/>
                <a:latin typeface="Arial MT"/>
                <a:ea typeface="Arial MT"/>
                <a:cs typeface="Arial MT"/>
              </a:rPr>
              <a:t>decision-making action should focus on prioritizing efforts throughout the supply chain, via two types of action. </a:t>
            </a:r>
          </a:p>
          <a:p>
            <a:pPr lvl="1">
              <a:lnSpc>
                <a:spcPct val="150000"/>
              </a:lnSpc>
              <a:buFont typeface="Wingdings" panose="05000000000000000000" pitchFamily="2" charset="2"/>
              <a:buChar char="Ø"/>
            </a:pPr>
            <a:r>
              <a:rPr lang="en-US" sz="1600" b="1">
                <a:latin typeface="Arial MT"/>
                <a:ea typeface="Arial MT"/>
                <a:cs typeface="Arial MT"/>
              </a:rPr>
              <a:t>KAIZEN: </a:t>
            </a:r>
            <a:r>
              <a:rPr lang="en-US" sz="1800">
                <a:latin typeface="Arial MT"/>
              </a:rPr>
              <a:t>incorporating the habit of constant </a:t>
            </a:r>
            <a:r>
              <a:rPr lang="en-US" sz="1800">
                <a:effectLst/>
                <a:latin typeface="Arial MT"/>
                <a:ea typeface="Arial MT"/>
                <a:cs typeface="Arial MT"/>
              </a:rPr>
              <a:t>review</a:t>
            </a:r>
            <a:r>
              <a:rPr lang="en-US" sz="1800" spc="-20">
                <a:effectLst/>
                <a:latin typeface="Arial MT"/>
                <a:ea typeface="Arial MT"/>
                <a:cs typeface="Arial MT"/>
              </a:rPr>
              <a:t> </a:t>
            </a:r>
            <a:r>
              <a:rPr lang="en-US" sz="1800">
                <a:effectLst/>
                <a:latin typeface="Arial MT"/>
                <a:ea typeface="Arial MT"/>
                <a:cs typeface="Arial MT"/>
              </a:rPr>
              <a:t>of</a:t>
            </a:r>
            <a:r>
              <a:rPr lang="en-US" sz="1800" spc="-30">
                <a:effectLst/>
                <a:latin typeface="Arial MT"/>
                <a:ea typeface="Arial MT"/>
                <a:cs typeface="Arial MT"/>
              </a:rPr>
              <a:t> </a:t>
            </a:r>
            <a:r>
              <a:rPr lang="en-US" sz="1800">
                <a:effectLst/>
                <a:latin typeface="Arial MT"/>
                <a:ea typeface="Arial MT"/>
                <a:cs typeface="Arial MT"/>
              </a:rPr>
              <a:t>processes</a:t>
            </a:r>
            <a:r>
              <a:rPr lang="en-US" sz="1800" spc="-30">
                <a:effectLst/>
                <a:latin typeface="Arial MT"/>
                <a:ea typeface="Arial MT"/>
                <a:cs typeface="Arial MT"/>
              </a:rPr>
              <a:t> </a:t>
            </a:r>
            <a:r>
              <a:rPr lang="en-US" sz="1800">
                <a:effectLst/>
                <a:latin typeface="Arial MT"/>
                <a:ea typeface="Arial MT"/>
                <a:cs typeface="Arial MT"/>
              </a:rPr>
              <a:t>and</a:t>
            </a:r>
            <a:r>
              <a:rPr lang="en-US" sz="1800" spc="-35">
                <a:effectLst/>
                <a:latin typeface="Arial MT"/>
                <a:ea typeface="Arial MT"/>
                <a:cs typeface="Arial MT"/>
              </a:rPr>
              <a:t> </a:t>
            </a:r>
            <a:r>
              <a:rPr lang="en-US" sz="1800">
                <a:effectLst/>
                <a:latin typeface="Arial MT"/>
                <a:ea typeface="Arial MT"/>
                <a:cs typeface="Arial MT"/>
              </a:rPr>
              <a:t>implementing</a:t>
            </a:r>
            <a:r>
              <a:rPr lang="en-US" sz="1800" spc="-295">
                <a:effectLst/>
                <a:latin typeface="Arial MT"/>
                <a:ea typeface="Arial MT"/>
                <a:cs typeface="Arial MT"/>
              </a:rPr>
              <a:t> </a:t>
            </a:r>
            <a:r>
              <a:rPr lang="en-US" sz="1800">
                <a:effectLst/>
                <a:latin typeface="Arial MT"/>
                <a:ea typeface="Arial MT"/>
                <a:cs typeface="Arial MT"/>
              </a:rPr>
              <a:t>small optimizations that, added together and sustained over time, guarantee that a good</a:t>
            </a:r>
            <a:r>
              <a:rPr lang="en-US" sz="1800" spc="5">
                <a:effectLst/>
                <a:latin typeface="Arial MT"/>
                <a:ea typeface="Arial MT"/>
                <a:cs typeface="Arial MT"/>
              </a:rPr>
              <a:t> </a:t>
            </a:r>
            <a:r>
              <a:rPr lang="en-US" sz="1800">
                <a:effectLst/>
                <a:latin typeface="Arial MT"/>
                <a:ea typeface="Arial MT"/>
                <a:cs typeface="Arial MT"/>
              </a:rPr>
              <a:t>level</a:t>
            </a:r>
            <a:r>
              <a:rPr lang="en-US" sz="1800" spc="5">
                <a:effectLst/>
                <a:latin typeface="Arial MT"/>
                <a:ea typeface="Arial MT"/>
                <a:cs typeface="Arial MT"/>
              </a:rPr>
              <a:t> </a:t>
            </a:r>
            <a:r>
              <a:rPr lang="en-US" sz="1800">
                <a:effectLst/>
                <a:latin typeface="Arial MT"/>
                <a:ea typeface="Arial MT"/>
                <a:cs typeface="Arial MT"/>
              </a:rPr>
              <a:t>of</a:t>
            </a:r>
            <a:r>
              <a:rPr lang="en-US" sz="1800" spc="5">
                <a:effectLst/>
                <a:latin typeface="Arial MT"/>
                <a:ea typeface="Arial MT"/>
                <a:cs typeface="Arial MT"/>
              </a:rPr>
              <a:t> </a:t>
            </a:r>
            <a:r>
              <a:rPr lang="en-US" sz="1800">
                <a:effectLst/>
                <a:latin typeface="Arial MT"/>
                <a:ea typeface="Arial MT"/>
                <a:cs typeface="Arial MT"/>
              </a:rPr>
              <a:t>competitiveness is</a:t>
            </a:r>
            <a:r>
              <a:rPr lang="en-US" sz="1800" spc="5">
                <a:effectLst/>
                <a:latin typeface="Arial MT"/>
                <a:ea typeface="Arial MT"/>
                <a:cs typeface="Arial MT"/>
              </a:rPr>
              <a:t> </a:t>
            </a:r>
            <a:r>
              <a:rPr lang="en-US" sz="1800">
                <a:effectLst/>
                <a:latin typeface="Arial MT"/>
                <a:ea typeface="Arial MT"/>
                <a:cs typeface="Arial MT"/>
              </a:rPr>
              <a:t>maintained.</a:t>
            </a:r>
            <a:endParaRPr lang="en-US" sz="1800" spc="5">
              <a:effectLst/>
              <a:latin typeface="Arial MT"/>
              <a:ea typeface="Arial MT"/>
              <a:cs typeface="Arial MT"/>
            </a:endParaRPr>
          </a:p>
          <a:p>
            <a:pPr lvl="1">
              <a:lnSpc>
                <a:spcPct val="150000"/>
              </a:lnSpc>
              <a:buFont typeface="Wingdings" panose="05000000000000000000" pitchFamily="2" charset="2"/>
              <a:buChar char="Ø"/>
            </a:pPr>
            <a:r>
              <a:rPr lang="en-US" sz="1600" b="1">
                <a:effectLst/>
                <a:latin typeface="Arial MT"/>
                <a:ea typeface="Arial MT"/>
                <a:cs typeface="Arial MT"/>
              </a:rPr>
              <a:t>REENGINEERING: </a:t>
            </a:r>
            <a:r>
              <a:rPr lang="en-US" sz="1800">
                <a:effectLst/>
                <a:latin typeface="Arial MT"/>
                <a:ea typeface="Arial MT"/>
                <a:cs typeface="Arial MT"/>
              </a:rPr>
              <a:t>visualizing and executing the changes that allow us to</a:t>
            </a:r>
            <a:r>
              <a:rPr lang="en-US" sz="1800" spc="5">
                <a:effectLst/>
                <a:latin typeface="Arial MT"/>
                <a:ea typeface="Arial MT"/>
                <a:cs typeface="Arial MT"/>
              </a:rPr>
              <a:t> </a:t>
            </a:r>
            <a:r>
              <a:rPr lang="en-US" sz="1800">
                <a:effectLst/>
                <a:latin typeface="Arial MT"/>
                <a:ea typeface="Arial MT"/>
                <a:cs typeface="Arial MT"/>
              </a:rPr>
              <a:t>adapt to a constantly evolving reality, avoiding the risks of obsolescence that can</a:t>
            </a:r>
            <a:r>
              <a:rPr lang="en-US" sz="1800" spc="5">
                <a:effectLst/>
                <a:latin typeface="Arial MT"/>
                <a:ea typeface="Arial MT"/>
                <a:cs typeface="Arial MT"/>
              </a:rPr>
              <a:t> </a:t>
            </a:r>
            <a:r>
              <a:rPr lang="en-US" sz="1800">
                <a:effectLst/>
                <a:latin typeface="Arial MT"/>
                <a:ea typeface="Arial MT"/>
                <a:cs typeface="Arial MT"/>
              </a:rPr>
              <a:t>put us out of the game. </a:t>
            </a:r>
            <a:r>
              <a:rPr lang="en-US" sz="1800" b="1">
                <a:effectLst/>
                <a:latin typeface="Arial MT"/>
                <a:ea typeface="Arial MT"/>
                <a:cs typeface="Arial MT"/>
              </a:rPr>
              <a:t>Project management is a must!</a:t>
            </a:r>
            <a:endParaRPr lang="en-US" sz="1600" b="1">
              <a:effectLst/>
              <a:latin typeface="Arial MT"/>
              <a:ea typeface="Arial MT"/>
              <a:cs typeface="Arial MT"/>
            </a:endParaRPr>
          </a:p>
        </p:txBody>
      </p:sp>
      <p:sp>
        <p:nvSpPr>
          <p:cNvPr id="5" name="Freeform: Shape 4">
            <a:extLst>
              <a:ext uri="{FF2B5EF4-FFF2-40B4-BE49-F238E27FC236}">
                <a16:creationId xmlns:a16="http://schemas.microsoft.com/office/drawing/2014/main" id="{60B67916-C38E-28CD-BB5B-A647AA39D643}"/>
              </a:ext>
            </a:extLst>
          </p:cNvPr>
          <p:cNvSpPr/>
          <p:nvPr/>
        </p:nvSpPr>
        <p:spPr>
          <a:xfrm>
            <a:off x="838200" y="1606889"/>
            <a:ext cx="3551807" cy="572758"/>
          </a:xfrm>
          <a:custGeom>
            <a:avLst/>
            <a:gdLst>
              <a:gd name="connsiteX0" fmla="*/ 0 w 2135187"/>
              <a:gd name="connsiteY0" fmla="*/ 128111 h 1281112"/>
              <a:gd name="connsiteX1" fmla="*/ 128111 w 2135187"/>
              <a:gd name="connsiteY1" fmla="*/ 0 h 1281112"/>
              <a:gd name="connsiteX2" fmla="*/ 2007076 w 2135187"/>
              <a:gd name="connsiteY2" fmla="*/ 0 h 1281112"/>
              <a:gd name="connsiteX3" fmla="*/ 2135187 w 2135187"/>
              <a:gd name="connsiteY3" fmla="*/ 128111 h 1281112"/>
              <a:gd name="connsiteX4" fmla="*/ 2135187 w 2135187"/>
              <a:gd name="connsiteY4" fmla="*/ 1153001 h 1281112"/>
              <a:gd name="connsiteX5" fmla="*/ 2007076 w 2135187"/>
              <a:gd name="connsiteY5" fmla="*/ 1281112 h 1281112"/>
              <a:gd name="connsiteX6" fmla="*/ 128111 w 2135187"/>
              <a:gd name="connsiteY6" fmla="*/ 1281112 h 1281112"/>
              <a:gd name="connsiteX7" fmla="*/ 0 w 2135187"/>
              <a:gd name="connsiteY7" fmla="*/ 1153001 h 1281112"/>
              <a:gd name="connsiteX8" fmla="*/ 0 w 2135187"/>
              <a:gd name="connsiteY8" fmla="*/ 128111 h 128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281112">
                <a:moveTo>
                  <a:pt x="0" y="128111"/>
                </a:moveTo>
                <a:cubicBezTo>
                  <a:pt x="0" y="57357"/>
                  <a:pt x="57357" y="0"/>
                  <a:pt x="128111" y="0"/>
                </a:cubicBezTo>
                <a:lnTo>
                  <a:pt x="2007076" y="0"/>
                </a:lnTo>
                <a:cubicBezTo>
                  <a:pt x="2077830" y="0"/>
                  <a:pt x="2135187" y="57357"/>
                  <a:pt x="2135187" y="128111"/>
                </a:cubicBezTo>
                <a:lnTo>
                  <a:pt x="2135187" y="1153001"/>
                </a:lnTo>
                <a:cubicBezTo>
                  <a:pt x="2135187" y="1223755"/>
                  <a:pt x="2077830" y="1281112"/>
                  <a:pt x="2007076" y="1281112"/>
                </a:cubicBezTo>
                <a:lnTo>
                  <a:pt x="128111" y="1281112"/>
                </a:lnTo>
                <a:cubicBezTo>
                  <a:pt x="57357" y="1281112"/>
                  <a:pt x="0" y="1223755"/>
                  <a:pt x="0" y="1153001"/>
                </a:cubicBezTo>
                <a:lnTo>
                  <a:pt x="0" y="128111"/>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4202" tIns="144202" rIns="144202" bIns="144202" numCol="1" spcCol="1270" anchor="ctr" anchorCtr="0">
            <a:noAutofit/>
          </a:bodyPr>
          <a:lstStyle/>
          <a:p>
            <a:pPr marL="0" lvl="0" indent="0" algn="ctr" defTabSz="1244600">
              <a:lnSpc>
                <a:spcPct val="90000"/>
              </a:lnSpc>
              <a:spcBef>
                <a:spcPct val="0"/>
              </a:spcBef>
              <a:spcAft>
                <a:spcPct val="35000"/>
              </a:spcAft>
              <a:buNone/>
            </a:pPr>
            <a:r>
              <a:rPr lang="en-US" sz="2800" kern="1200" spc="-75" noProof="0">
                <a:solidFill>
                  <a:prstClr val="black"/>
                </a:solidFill>
                <a:effectLst/>
                <a:latin typeface="Arial MT"/>
                <a:ea typeface="Arial MT"/>
                <a:cs typeface="Arial MT"/>
              </a:rPr>
              <a:t>Improve</a:t>
            </a:r>
            <a:r>
              <a:rPr lang="en-US" sz="2800" kern="1200" spc="-75" noProof="0">
                <a:solidFill>
                  <a:schemeClr val="tx1"/>
                </a:solidFill>
                <a:effectLst/>
                <a:latin typeface="Arial MT"/>
                <a:ea typeface="Arial MT"/>
                <a:cs typeface="Arial MT"/>
              </a:rPr>
              <a:t> process</a:t>
            </a:r>
          </a:p>
        </p:txBody>
      </p:sp>
      <p:sp>
        <p:nvSpPr>
          <p:cNvPr id="8" name="Elipse 18" descr="Insignia 3 con relleno sólido">
            <a:extLst>
              <a:ext uri="{FF2B5EF4-FFF2-40B4-BE49-F238E27FC236}">
                <a16:creationId xmlns:a16="http://schemas.microsoft.com/office/drawing/2014/main" id="{D3BB3712-5983-6A16-EF4A-F027A65319C4}"/>
              </a:ext>
            </a:extLst>
          </p:cNvPr>
          <p:cNvSpPr/>
          <p:nvPr/>
        </p:nvSpPr>
        <p:spPr>
          <a:xfrm>
            <a:off x="548197" y="1501009"/>
            <a:ext cx="759780" cy="775338"/>
          </a:xfrm>
          <a:prstGeom prst="ellipse">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s-CO"/>
          </a:p>
        </p:txBody>
      </p:sp>
    </p:spTree>
    <p:extLst>
      <p:ext uri="{BB962C8B-B14F-4D97-AF65-F5344CB8AC3E}">
        <p14:creationId xmlns:p14="http://schemas.microsoft.com/office/powerpoint/2010/main" val="94326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F122CFE-A1C3-16F6-B2E6-B16521716353}"/>
              </a:ext>
            </a:extLst>
          </p:cNvPr>
          <p:cNvSpPr txBox="1"/>
          <p:nvPr/>
        </p:nvSpPr>
        <p:spPr>
          <a:xfrm>
            <a:off x="6495784" y="5723617"/>
            <a:ext cx="3606159" cy="369332"/>
          </a:xfrm>
          <a:prstGeom prst="rect">
            <a:avLst/>
          </a:prstGeom>
          <a:noFill/>
        </p:spPr>
        <p:txBody>
          <a:bodyPr wrap="square">
            <a:spAutoFit/>
          </a:bodyPr>
          <a:lstStyle/>
          <a:p>
            <a:r>
              <a:rPr lang="en-US" sz="1800" i="1">
                <a:effectLst/>
                <a:latin typeface="Arial" panose="020B0604020202020204" pitchFamily="34" charset="0"/>
                <a:ea typeface="Arial MT"/>
                <a:cs typeface="Arial MT"/>
              </a:rPr>
              <a:t>Process</a:t>
            </a:r>
            <a:r>
              <a:rPr lang="en-US" sz="1800" i="1" spc="-5">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management</a:t>
            </a:r>
            <a:r>
              <a:rPr lang="en-US" sz="1800" i="1" spc="-10">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diagram</a:t>
            </a:r>
            <a:endParaRPr lang="ca-ES"/>
          </a:p>
        </p:txBody>
      </p:sp>
      <p:sp>
        <p:nvSpPr>
          <p:cNvPr id="4" name="CuadroTexto 3">
            <a:extLst>
              <a:ext uri="{FF2B5EF4-FFF2-40B4-BE49-F238E27FC236}">
                <a16:creationId xmlns:a16="http://schemas.microsoft.com/office/drawing/2014/main" id="{9080CDEB-CC55-BA36-C1AF-327D03B26F51}"/>
              </a:ext>
            </a:extLst>
          </p:cNvPr>
          <p:cNvSpPr txBox="1"/>
          <p:nvPr/>
        </p:nvSpPr>
        <p:spPr>
          <a:xfrm>
            <a:off x="871497" y="1491343"/>
            <a:ext cx="3606159" cy="369332"/>
          </a:xfrm>
          <a:prstGeom prst="rect">
            <a:avLst/>
          </a:prstGeom>
          <a:noFill/>
        </p:spPr>
        <p:txBody>
          <a:bodyPr wrap="square">
            <a:spAutoFit/>
          </a:bodyPr>
          <a:lstStyle/>
          <a:p>
            <a:r>
              <a:rPr lang="en-US" sz="1800" b="1">
                <a:effectLst/>
                <a:latin typeface="Arial" panose="020B0604020202020204" pitchFamily="34" charset="0"/>
                <a:ea typeface="Arial MT"/>
                <a:cs typeface="Arial MT"/>
              </a:rPr>
              <a:t>To summarize…</a:t>
            </a:r>
            <a:endParaRPr lang="ca-ES" b="1"/>
          </a:p>
        </p:txBody>
      </p:sp>
      <p:pic>
        <p:nvPicPr>
          <p:cNvPr id="3" name="Imagen 2" descr="Diagrama&#10;&#10;Descripción generada automáticamente">
            <a:extLst>
              <a:ext uri="{FF2B5EF4-FFF2-40B4-BE49-F238E27FC236}">
                <a16:creationId xmlns:a16="http://schemas.microsoft.com/office/drawing/2014/main" id="{141D7688-0C67-B838-5E4E-D5E0C74BC846}"/>
              </a:ext>
            </a:extLst>
          </p:cNvPr>
          <p:cNvPicPr>
            <a:picLocks noChangeAspect="1"/>
          </p:cNvPicPr>
          <p:nvPr/>
        </p:nvPicPr>
        <p:blipFill>
          <a:blip r:embed="rId2"/>
          <a:stretch>
            <a:fillRect/>
          </a:stretch>
        </p:blipFill>
        <p:spPr>
          <a:xfrm>
            <a:off x="808508" y="2169477"/>
            <a:ext cx="9198090" cy="3197180"/>
          </a:xfrm>
          <a:prstGeom prst="rect">
            <a:avLst/>
          </a:prstGeom>
        </p:spPr>
      </p:pic>
    </p:spTree>
    <p:extLst>
      <p:ext uri="{BB962C8B-B14F-4D97-AF65-F5344CB8AC3E}">
        <p14:creationId xmlns:p14="http://schemas.microsoft.com/office/powerpoint/2010/main" val="34703916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ACCAA5-E920-73D9-5D9E-9235FE8A2CBD}"/>
              </a:ext>
            </a:extLst>
          </p:cNvPr>
          <p:cNvSpPr>
            <a:spLocks noGrp="1"/>
          </p:cNvSpPr>
          <p:nvPr>
            <p:ph type="title"/>
          </p:nvPr>
        </p:nvSpPr>
        <p:spPr>
          <a:xfrm>
            <a:off x="5886994" y="2455182"/>
            <a:ext cx="5745480" cy="1325563"/>
          </a:xfrm>
        </p:spPr>
        <p:txBody>
          <a:bodyPr>
            <a:normAutofit fontScale="90000"/>
          </a:bodyPr>
          <a:lstStyle/>
          <a:p>
            <a:pPr algn="ctr">
              <a:lnSpc>
                <a:spcPct val="150000"/>
              </a:lnSpc>
            </a:pPr>
            <a:r>
              <a:rPr lang="en-GB" sz="6000" b="1"/>
              <a:t>3. TRIPLE TRANSFORMATION</a:t>
            </a:r>
          </a:p>
        </p:txBody>
      </p:sp>
    </p:spTree>
    <p:extLst>
      <p:ext uri="{BB962C8B-B14F-4D97-AF65-F5344CB8AC3E}">
        <p14:creationId xmlns:p14="http://schemas.microsoft.com/office/powerpoint/2010/main" val="652398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upo 32">
            <a:extLst>
              <a:ext uri="{FF2B5EF4-FFF2-40B4-BE49-F238E27FC236}">
                <a16:creationId xmlns:a16="http://schemas.microsoft.com/office/drawing/2014/main" id="{0C1F3A53-B4ED-9DA5-EC68-CB0D8083594C}"/>
              </a:ext>
            </a:extLst>
          </p:cNvPr>
          <p:cNvGrpSpPr/>
          <p:nvPr/>
        </p:nvGrpSpPr>
        <p:grpSpPr>
          <a:xfrm>
            <a:off x="152072" y="1180909"/>
            <a:ext cx="12039928" cy="5058564"/>
            <a:chOff x="19112" y="1224452"/>
            <a:chExt cx="12039928" cy="5058564"/>
          </a:xfrm>
        </p:grpSpPr>
        <p:cxnSp>
          <p:nvCxnSpPr>
            <p:cNvPr id="21" name="Google Shape;301;p17">
              <a:extLst>
                <a:ext uri="{FF2B5EF4-FFF2-40B4-BE49-F238E27FC236}">
                  <a16:creationId xmlns:a16="http://schemas.microsoft.com/office/drawing/2014/main" id="{C99C6791-C4A5-F8FA-0D06-AD8EE4D7FEEA}"/>
                </a:ext>
              </a:extLst>
            </p:cNvPr>
            <p:cNvCxnSpPr>
              <a:cxnSpLocks/>
            </p:cNvCxnSpPr>
            <p:nvPr/>
          </p:nvCxnSpPr>
          <p:spPr>
            <a:xfrm>
              <a:off x="4245677" y="1638568"/>
              <a:ext cx="117722" cy="2536872"/>
            </a:xfrm>
            <a:prstGeom prst="bentConnector2">
              <a:avLst/>
            </a:prstGeom>
            <a:ln>
              <a:headEnd type="oval"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3" name="Google Shape;303;p17">
              <a:extLst>
                <a:ext uri="{FF2B5EF4-FFF2-40B4-BE49-F238E27FC236}">
                  <a16:creationId xmlns:a16="http://schemas.microsoft.com/office/drawing/2014/main" id="{1C1A1564-9F10-14C8-3554-C4CB81B8B43D}"/>
                </a:ext>
              </a:extLst>
            </p:cNvPr>
            <p:cNvCxnSpPr>
              <a:cxnSpLocks/>
            </p:cNvCxnSpPr>
            <p:nvPr/>
          </p:nvCxnSpPr>
          <p:spPr>
            <a:xfrm>
              <a:off x="3231307" y="2704959"/>
              <a:ext cx="890066" cy="796327"/>
            </a:xfrm>
            <a:prstGeom prst="bentConnector3">
              <a:avLst>
                <a:gd name="adj1" fmla="val 50000"/>
              </a:avLst>
            </a:prstGeom>
            <a:ln>
              <a:headEnd type="oval"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5" name="Google Shape;304;p17">
              <a:extLst>
                <a:ext uri="{FF2B5EF4-FFF2-40B4-BE49-F238E27FC236}">
                  <a16:creationId xmlns:a16="http://schemas.microsoft.com/office/drawing/2014/main" id="{EF65CAEB-1CF5-614D-E03E-A5DA9074F684}"/>
                </a:ext>
              </a:extLst>
            </p:cNvPr>
            <p:cNvCxnSpPr>
              <a:cxnSpLocks/>
            </p:cNvCxnSpPr>
            <p:nvPr/>
          </p:nvCxnSpPr>
          <p:spPr>
            <a:xfrm flipV="1">
              <a:off x="2746963" y="3627884"/>
              <a:ext cx="1224592" cy="10122"/>
            </a:xfrm>
            <a:prstGeom prst="bentConnector3">
              <a:avLst>
                <a:gd name="adj1" fmla="val 50000"/>
              </a:avLst>
            </a:prstGeom>
            <a:ln>
              <a:headEnd type="oval"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7" name="Google Shape;306;p17">
              <a:extLst>
                <a:ext uri="{FF2B5EF4-FFF2-40B4-BE49-F238E27FC236}">
                  <a16:creationId xmlns:a16="http://schemas.microsoft.com/office/drawing/2014/main" id="{153DEBD6-627F-20D7-6D81-246AE5F2A9B3}"/>
                </a:ext>
              </a:extLst>
            </p:cNvPr>
            <p:cNvCxnSpPr>
              <a:cxnSpLocks/>
            </p:cNvCxnSpPr>
            <p:nvPr/>
          </p:nvCxnSpPr>
          <p:spPr>
            <a:xfrm flipV="1">
              <a:off x="3935846" y="3596475"/>
              <a:ext cx="501769" cy="1716793"/>
            </a:xfrm>
            <a:prstGeom prst="bentConnector2">
              <a:avLst/>
            </a:prstGeom>
            <a:ln>
              <a:headEnd type="oval" w="med" len="med"/>
              <a:tailEnd type="none" w="med" len="med"/>
            </a:ln>
          </p:spPr>
          <p:style>
            <a:lnRef idx="1">
              <a:schemeClr val="accent2"/>
            </a:lnRef>
            <a:fillRef idx="0">
              <a:schemeClr val="accent2"/>
            </a:fillRef>
            <a:effectRef idx="0">
              <a:schemeClr val="accent2"/>
            </a:effectRef>
            <a:fontRef idx="minor">
              <a:schemeClr val="tx1"/>
            </a:fontRef>
          </p:style>
        </p:cxnSp>
        <p:sp>
          <p:nvSpPr>
            <p:cNvPr id="2" name="Google Shape;287;p17">
              <a:extLst>
                <a:ext uri="{FF2B5EF4-FFF2-40B4-BE49-F238E27FC236}">
                  <a16:creationId xmlns:a16="http://schemas.microsoft.com/office/drawing/2014/main" id="{A3E00248-DA60-188E-54F1-3BFF34AA58A7}"/>
                </a:ext>
              </a:extLst>
            </p:cNvPr>
            <p:cNvSpPr/>
            <p:nvPr/>
          </p:nvSpPr>
          <p:spPr>
            <a:xfrm>
              <a:off x="3149871" y="2512150"/>
              <a:ext cx="2184215" cy="2168766"/>
            </a:xfrm>
            <a:prstGeom prst="ellipse">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88;p17">
              <a:extLst>
                <a:ext uri="{FF2B5EF4-FFF2-40B4-BE49-F238E27FC236}">
                  <a16:creationId xmlns:a16="http://schemas.microsoft.com/office/drawing/2014/main" id="{5874B2F6-ECAB-BE87-15CF-AFE4469767CA}"/>
                </a:ext>
              </a:extLst>
            </p:cNvPr>
            <p:cNvSpPr txBox="1"/>
            <p:nvPr/>
          </p:nvSpPr>
          <p:spPr>
            <a:xfrm>
              <a:off x="3099996" y="3253139"/>
              <a:ext cx="2227498" cy="64633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Arial" panose="020B0604020202020204" pitchFamily="34" charset="0"/>
                  <a:ea typeface="Fira Sans"/>
                  <a:cs typeface="Arial" panose="020B0604020202020204" pitchFamily="34" charset="0"/>
                  <a:sym typeface="Fira Sans"/>
                </a:rPr>
                <a:t>REVOLUTIONS</a:t>
              </a:r>
              <a:endParaRPr sz="1600" b="1">
                <a:solidFill>
                  <a:srgbClr val="FFFFFF"/>
                </a:solidFill>
                <a:latin typeface="Arial" panose="020B0604020202020204" pitchFamily="34" charset="0"/>
                <a:ea typeface="Fira Sans"/>
                <a:cs typeface="Arial" panose="020B0604020202020204" pitchFamily="34" charset="0"/>
                <a:sym typeface="Fira Sans"/>
              </a:endParaRPr>
            </a:p>
          </p:txBody>
        </p:sp>
        <p:sp>
          <p:nvSpPr>
            <p:cNvPr id="4" name="Google Shape;299;p17">
              <a:extLst>
                <a:ext uri="{FF2B5EF4-FFF2-40B4-BE49-F238E27FC236}">
                  <a16:creationId xmlns:a16="http://schemas.microsoft.com/office/drawing/2014/main" id="{3533FFF6-21CF-B1C3-A743-7EA299BFAA84}"/>
                </a:ext>
              </a:extLst>
            </p:cNvPr>
            <p:cNvSpPr/>
            <p:nvPr/>
          </p:nvSpPr>
          <p:spPr>
            <a:xfrm>
              <a:off x="5894566" y="2511112"/>
              <a:ext cx="2211282" cy="2144318"/>
            </a:xfrm>
            <a:prstGeom prst="ellips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 name="Google Shape;301;p17">
              <a:extLst>
                <a:ext uri="{FF2B5EF4-FFF2-40B4-BE49-F238E27FC236}">
                  <a16:creationId xmlns:a16="http://schemas.microsoft.com/office/drawing/2014/main" id="{5703A3C8-9E4A-31C8-BC93-7E08EEAE49B4}"/>
                </a:ext>
              </a:extLst>
            </p:cNvPr>
            <p:cNvCxnSpPr>
              <a:cxnSpLocks/>
            </p:cNvCxnSpPr>
            <p:nvPr/>
          </p:nvCxnSpPr>
          <p:spPr>
            <a:xfrm rot="10800000" flipH="1" flipV="1">
              <a:off x="7170715" y="1633944"/>
              <a:ext cx="134304" cy="2494180"/>
            </a:xfrm>
            <a:prstGeom prst="bentConnector4">
              <a:avLst>
                <a:gd name="adj1" fmla="val -170211"/>
                <a:gd name="adj2" fmla="val 56478"/>
              </a:avLst>
            </a:prstGeom>
            <a:ln>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Google Shape;303;p17">
              <a:extLst>
                <a:ext uri="{FF2B5EF4-FFF2-40B4-BE49-F238E27FC236}">
                  <a16:creationId xmlns:a16="http://schemas.microsoft.com/office/drawing/2014/main" id="{4E9BC270-7E24-7D46-887C-6286F2B783CE}"/>
                </a:ext>
              </a:extLst>
            </p:cNvPr>
            <p:cNvCxnSpPr>
              <a:cxnSpLocks/>
              <a:stCxn id="13" idx="1"/>
            </p:cNvCxnSpPr>
            <p:nvPr/>
          </p:nvCxnSpPr>
          <p:spPr>
            <a:xfrm rot="10800000" flipV="1">
              <a:off x="7415931" y="2648155"/>
              <a:ext cx="772018" cy="1343807"/>
            </a:xfrm>
            <a:prstGeom prst="bentConnector2">
              <a:avLst/>
            </a:prstGeom>
            <a:ln>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Google Shape;304;p17">
              <a:extLst>
                <a:ext uri="{FF2B5EF4-FFF2-40B4-BE49-F238E27FC236}">
                  <a16:creationId xmlns:a16="http://schemas.microsoft.com/office/drawing/2014/main" id="{FA89A020-CF19-1910-A21B-AA4E01CD94A4}"/>
                </a:ext>
              </a:extLst>
            </p:cNvPr>
            <p:cNvCxnSpPr>
              <a:cxnSpLocks/>
            </p:cNvCxnSpPr>
            <p:nvPr/>
          </p:nvCxnSpPr>
          <p:spPr>
            <a:xfrm rot="10800000">
              <a:off x="7340479" y="3597650"/>
              <a:ext cx="1098724" cy="28825"/>
            </a:xfrm>
            <a:prstGeom prst="bentConnector3">
              <a:avLst>
                <a:gd name="adj1" fmla="val 50000"/>
              </a:avLst>
            </a:prstGeom>
            <a:ln>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Google Shape;306;p17">
              <a:extLst>
                <a:ext uri="{FF2B5EF4-FFF2-40B4-BE49-F238E27FC236}">
                  <a16:creationId xmlns:a16="http://schemas.microsoft.com/office/drawing/2014/main" id="{D48F5DC3-E797-387E-77E7-D15BFF32EC79}"/>
                </a:ext>
              </a:extLst>
            </p:cNvPr>
            <p:cNvCxnSpPr>
              <a:cxnSpLocks/>
            </p:cNvCxnSpPr>
            <p:nvPr/>
          </p:nvCxnSpPr>
          <p:spPr>
            <a:xfrm rot="10800000">
              <a:off x="6381192" y="3713341"/>
              <a:ext cx="1352917" cy="1650704"/>
            </a:xfrm>
            <a:prstGeom prst="bentConnector3">
              <a:avLst>
                <a:gd name="adj1" fmla="val 50000"/>
              </a:avLst>
            </a:prstGeom>
            <a:ln>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18DAEDAF-49D8-8060-C358-4E5D0AA62C33}"/>
                </a:ext>
              </a:extLst>
            </p:cNvPr>
            <p:cNvSpPr txBox="1"/>
            <p:nvPr/>
          </p:nvSpPr>
          <p:spPr>
            <a:xfrm>
              <a:off x="791607" y="1302865"/>
              <a:ext cx="3768043" cy="646331"/>
            </a:xfrm>
            <a:prstGeom prst="rect">
              <a:avLst/>
            </a:prstGeom>
            <a:noFill/>
          </p:spPr>
          <p:txBody>
            <a:bodyPr wrap="square">
              <a:spAutoFit/>
            </a:bodyPr>
            <a:lstStyle/>
            <a:p>
              <a:r>
                <a:rPr lang="en-US">
                  <a:latin typeface="Arial" panose="020B0604020202020204" pitchFamily="34" charset="0"/>
                  <a:ea typeface="Arial MT"/>
                  <a:cs typeface="Arial MT"/>
                </a:rPr>
                <a:t>E</a:t>
              </a:r>
              <a:r>
                <a:rPr lang="en-US">
                  <a:effectLst/>
                  <a:latin typeface="Arial" panose="020B0604020202020204" pitchFamily="34" charset="0"/>
                  <a:ea typeface="Arial MT"/>
                  <a:cs typeface="Arial MT"/>
                </a:rPr>
                <a:t>xplicit changes that occur in a short period of time.</a:t>
              </a:r>
              <a:endParaRPr lang="ca-ES"/>
            </a:p>
          </p:txBody>
        </p:sp>
        <p:sp>
          <p:nvSpPr>
            <p:cNvPr id="10" name="CuadroTexto 9">
              <a:extLst>
                <a:ext uri="{FF2B5EF4-FFF2-40B4-BE49-F238E27FC236}">
                  <a16:creationId xmlns:a16="http://schemas.microsoft.com/office/drawing/2014/main" id="{5F0A26EC-F5F5-51B6-63D4-D005569E2202}"/>
                </a:ext>
              </a:extLst>
            </p:cNvPr>
            <p:cNvSpPr txBox="1"/>
            <p:nvPr/>
          </p:nvSpPr>
          <p:spPr>
            <a:xfrm>
              <a:off x="19112" y="2520293"/>
              <a:ext cx="3254900" cy="369332"/>
            </a:xfrm>
            <a:prstGeom prst="rect">
              <a:avLst/>
            </a:prstGeom>
            <a:noFill/>
          </p:spPr>
          <p:txBody>
            <a:bodyPr wrap="square">
              <a:spAutoFit/>
            </a:bodyPr>
            <a:lstStyle/>
            <a:p>
              <a:r>
                <a:rPr lang="en-US">
                  <a:effectLst/>
                  <a:latin typeface="Arial MT"/>
                  <a:ea typeface="Arial MT"/>
                  <a:cs typeface="Arial MT"/>
                </a:rPr>
                <a:t>Obvious adjustment needed.</a:t>
              </a:r>
              <a:endParaRPr lang="ca-ES"/>
            </a:p>
          </p:txBody>
        </p:sp>
        <p:sp>
          <p:nvSpPr>
            <p:cNvPr id="11" name="CuadroTexto 10">
              <a:extLst>
                <a:ext uri="{FF2B5EF4-FFF2-40B4-BE49-F238E27FC236}">
                  <a16:creationId xmlns:a16="http://schemas.microsoft.com/office/drawing/2014/main" id="{5BC56891-35F7-6B82-63FC-B28C76BD0E10}"/>
                </a:ext>
              </a:extLst>
            </p:cNvPr>
            <p:cNvSpPr txBox="1"/>
            <p:nvPr/>
          </p:nvSpPr>
          <p:spPr>
            <a:xfrm>
              <a:off x="148377" y="5082687"/>
              <a:ext cx="4222534" cy="1200329"/>
            </a:xfrm>
            <a:prstGeom prst="rect">
              <a:avLst/>
            </a:prstGeom>
            <a:noFill/>
          </p:spPr>
          <p:txBody>
            <a:bodyPr wrap="square">
              <a:spAutoFit/>
            </a:bodyPr>
            <a:lstStyle/>
            <a:p>
              <a:r>
                <a:rPr lang="en-US">
                  <a:latin typeface="Arial MT"/>
                  <a:ea typeface="Arial MT"/>
                  <a:cs typeface="Arial MT"/>
                </a:rPr>
                <a:t>Example: the </a:t>
              </a:r>
              <a:r>
                <a:rPr lang="en-US">
                  <a:effectLst/>
                  <a:latin typeface="Arial MT"/>
                  <a:ea typeface="Arial MT"/>
                  <a:cs typeface="Arial MT"/>
                </a:rPr>
                <a:t>COVID-19 pandemic</a:t>
              </a:r>
              <a:r>
                <a:rPr lang="en-US">
                  <a:latin typeface="Arial MT"/>
                  <a:ea typeface="Arial MT"/>
                  <a:cs typeface="Arial MT"/>
                </a:rPr>
                <a:t> </a:t>
              </a:r>
              <a:r>
                <a:rPr lang="en-US">
                  <a:effectLst/>
                  <a:latin typeface="Arial MT"/>
                  <a:ea typeface="Arial MT"/>
                  <a:cs typeface="Arial MT"/>
                </a:rPr>
                <a:t>changed the established order in a very short time and forced</a:t>
              </a:r>
              <a:r>
                <a:rPr lang="en-US" spc="-15">
                  <a:effectLst/>
                  <a:latin typeface="Arial MT"/>
                  <a:ea typeface="Arial MT"/>
                  <a:cs typeface="Arial MT"/>
                </a:rPr>
                <a:t> </a:t>
              </a:r>
              <a:r>
                <a:rPr lang="en-US">
                  <a:effectLst/>
                  <a:latin typeface="Arial MT"/>
                  <a:ea typeface="Arial MT"/>
                  <a:cs typeface="Arial MT"/>
                </a:rPr>
                <a:t>all companies</a:t>
              </a:r>
              <a:r>
                <a:rPr lang="en-US" spc="-5">
                  <a:effectLst/>
                  <a:latin typeface="Arial MT"/>
                  <a:ea typeface="Arial MT"/>
                  <a:cs typeface="Arial MT"/>
                </a:rPr>
                <a:t> </a:t>
              </a:r>
              <a:r>
                <a:rPr lang="en-US">
                  <a:effectLst/>
                  <a:latin typeface="Arial MT"/>
                  <a:ea typeface="Arial MT"/>
                  <a:cs typeface="Arial MT"/>
                </a:rPr>
                <a:t>to</a:t>
              </a:r>
              <a:r>
                <a:rPr lang="en-US" spc="-20">
                  <a:effectLst/>
                  <a:latin typeface="Arial MT"/>
                  <a:ea typeface="Arial MT"/>
                  <a:cs typeface="Arial MT"/>
                </a:rPr>
                <a:t> </a:t>
              </a:r>
              <a:r>
                <a:rPr lang="en-US">
                  <a:effectLst/>
                  <a:latin typeface="Arial MT"/>
                  <a:ea typeface="Arial MT"/>
                  <a:cs typeface="Arial MT"/>
                </a:rPr>
                <a:t>make decisions</a:t>
              </a:r>
              <a:r>
                <a:rPr lang="en-US" spc="5">
                  <a:effectLst/>
                  <a:latin typeface="Arial MT"/>
                  <a:ea typeface="Arial MT"/>
                  <a:cs typeface="Arial MT"/>
                </a:rPr>
                <a:t> </a:t>
              </a:r>
              <a:r>
                <a:rPr lang="en-US">
                  <a:effectLst/>
                  <a:latin typeface="Arial MT"/>
                  <a:ea typeface="Arial MT"/>
                  <a:cs typeface="Arial MT"/>
                </a:rPr>
                <a:t>to</a:t>
              </a:r>
              <a:r>
                <a:rPr lang="en-US" spc="-10">
                  <a:effectLst/>
                  <a:latin typeface="Arial MT"/>
                  <a:ea typeface="Arial MT"/>
                  <a:cs typeface="Arial MT"/>
                </a:rPr>
                <a:t> </a:t>
              </a:r>
              <a:r>
                <a:rPr lang="en-US">
                  <a:effectLst/>
                  <a:latin typeface="Arial MT"/>
                  <a:ea typeface="Arial MT"/>
                  <a:cs typeface="Arial MT"/>
                </a:rPr>
                <a:t>face</a:t>
              </a:r>
              <a:r>
                <a:rPr lang="en-US" spc="-10">
                  <a:effectLst/>
                  <a:latin typeface="Arial MT"/>
                  <a:ea typeface="Arial MT"/>
                  <a:cs typeface="Arial MT"/>
                </a:rPr>
                <a:t> </a:t>
              </a:r>
              <a:r>
                <a:rPr lang="en-US">
                  <a:effectLst/>
                  <a:latin typeface="Arial MT"/>
                  <a:ea typeface="Arial MT"/>
                  <a:cs typeface="Arial MT"/>
                </a:rPr>
                <a:t>the new reality.</a:t>
              </a:r>
              <a:endParaRPr lang="ca-ES"/>
            </a:p>
          </p:txBody>
        </p:sp>
        <p:sp>
          <p:nvSpPr>
            <p:cNvPr id="12" name="CuadroTexto 11">
              <a:extLst>
                <a:ext uri="{FF2B5EF4-FFF2-40B4-BE49-F238E27FC236}">
                  <a16:creationId xmlns:a16="http://schemas.microsoft.com/office/drawing/2014/main" id="{456A5072-AE75-843F-17D1-E22A0FB0B1E2}"/>
                </a:ext>
              </a:extLst>
            </p:cNvPr>
            <p:cNvSpPr txBox="1"/>
            <p:nvPr/>
          </p:nvSpPr>
          <p:spPr>
            <a:xfrm>
              <a:off x="7340479" y="1224452"/>
              <a:ext cx="4338738" cy="646331"/>
            </a:xfrm>
            <a:prstGeom prst="rect">
              <a:avLst/>
            </a:prstGeom>
            <a:noFill/>
          </p:spPr>
          <p:txBody>
            <a:bodyPr wrap="square">
              <a:spAutoFit/>
            </a:bodyPr>
            <a:lstStyle/>
            <a:p>
              <a:r>
                <a:rPr lang="en-US">
                  <a:latin typeface="Arial" panose="020B0604020202020204" pitchFamily="34" charset="0"/>
                  <a:ea typeface="Arial MT"/>
                  <a:cs typeface="Arial MT"/>
                </a:rPr>
                <a:t>P</a:t>
              </a:r>
              <a:r>
                <a:rPr lang="en-US">
                  <a:effectLst/>
                  <a:latin typeface="Arial" panose="020B0604020202020204" pitchFamily="34" charset="0"/>
                  <a:ea typeface="Arial MT"/>
                  <a:cs typeface="Arial MT"/>
                </a:rPr>
                <a:t>rofound changes that come quietly and over a longer period of </a:t>
              </a:r>
              <a:r>
                <a:rPr lang="en-US">
                  <a:effectLst/>
                  <a:latin typeface="Arial MT"/>
                  <a:ea typeface="Arial MT"/>
                  <a:cs typeface="Arial MT"/>
                </a:rPr>
                <a:t>time. </a:t>
              </a:r>
              <a:endParaRPr lang="ca-ES"/>
            </a:p>
          </p:txBody>
        </p:sp>
        <p:sp>
          <p:nvSpPr>
            <p:cNvPr id="13" name="CuadroTexto 12">
              <a:extLst>
                <a:ext uri="{FF2B5EF4-FFF2-40B4-BE49-F238E27FC236}">
                  <a16:creationId xmlns:a16="http://schemas.microsoft.com/office/drawing/2014/main" id="{D905BC31-8B6C-35D5-9304-D34320739B9A}"/>
                </a:ext>
              </a:extLst>
            </p:cNvPr>
            <p:cNvSpPr txBox="1"/>
            <p:nvPr/>
          </p:nvSpPr>
          <p:spPr>
            <a:xfrm>
              <a:off x="8187949" y="2186491"/>
              <a:ext cx="3871091" cy="923330"/>
            </a:xfrm>
            <a:prstGeom prst="rect">
              <a:avLst/>
            </a:prstGeom>
            <a:noFill/>
          </p:spPr>
          <p:txBody>
            <a:bodyPr wrap="square">
              <a:spAutoFit/>
            </a:bodyPr>
            <a:lstStyle/>
            <a:p>
              <a:r>
                <a:rPr lang="en-US">
                  <a:latin typeface="Arial MT"/>
                  <a:ea typeface="Arial MT"/>
                  <a:cs typeface="Arial MT"/>
                </a:rPr>
                <a:t>N</a:t>
              </a:r>
              <a:r>
                <a:rPr lang="en-US">
                  <a:effectLst/>
                  <a:latin typeface="Arial MT"/>
                  <a:ea typeface="Arial MT"/>
                  <a:cs typeface="Arial MT"/>
                </a:rPr>
                <a:t>ot as apparent as</a:t>
              </a:r>
              <a:r>
                <a:rPr lang="en-US" spc="5">
                  <a:effectLst/>
                  <a:latin typeface="Arial MT"/>
                  <a:ea typeface="Arial MT"/>
                  <a:cs typeface="Arial MT"/>
                </a:rPr>
                <a:t> </a:t>
              </a:r>
              <a:r>
                <a:rPr lang="en-US">
                  <a:effectLst/>
                  <a:latin typeface="Arial MT"/>
                  <a:ea typeface="Arial MT"/>
                  <a:cs typeface="Arial MT"/>
                </a:rPr>
                <a:t>revolutions, so companies run the risk of ignoring the need for change.</a:t>
              </a:r>
              <a:r>
                <a:rPr lang="en-US" spc="5">
                  <a:effectLst/>
                  <a:latin typeface="Arial MT"/>
                  <a:ea typeface="Arial MT"/>
                  <a:cs typeface="Arial MT"/>
                </a:rPr>
                <a:t> </a:t>
              </a:r>
              <a:endParaRPr lang="ca-ES"/>
            </a:p>
          </p:txBody>
        </p:sp>
        <p:sp>
          <p:nvSpPr>
            <p:cNvPr id="14" name="CuadroTexto 13">
              <a:extLst>
                <a:ext uri="{FF2B5EF4-FFF2-40B4-BE49-F238E27FC236}">
                  <a16:creationId xmlns:a16="http://schemas.microsoft.com/office/drawing/2014/main" id="{95D6F6B5-FCE9-0F80-28D3-948AC24F4A4A}"/>
                </a:ext>
              </a:extLst>
            </p:cNvPr>
            <p:cNvSpPr txBox="1"/>
            <p:nvPr/>
          </p:nvSpPr>
          <p:spPr>
            <a:xfrm>
              <a:off x="8541140" y="3418069"/>
              <a:ext cx="3164707" cy="1200329"/>
            </a:xfrm>
            <a:prstGeom prst="rect">
              <a:avLst/>
            </a:prstGeom>
            <a:noFill/>
          </p:spPr>
          <p:txBody>
            <a:bodyPr wrap="square">
              <a:spAutoFit/>
            </a:bodyPr>
            <a:lstStyle/>
            <a:p>
              <a:r>
                <a:rPr lang="en-US">
                  <a:latin typeface="Arial MT"/>
                  <a:ea typeface="Arial MT"/>
                  <a:cs typeface="Arial MT"/>
                </a:rPr>
                <a:t>D</a:t>
              </a:r>
              <a:r>
                <a:rPr lang="en-US">
                  <a:effectLst/>
                  <a:latin typeface="Arial MT"/>
                  <a:ea typeface="Arial MT"/>
                  <a:cs typeface="Arial MT"/>
                </a:rPr>
                <a:t>o not convey a sense of urgency</a:t>
              </a:r>
              <a:r>
                <a:rPr lang="en-US">
                  <a:latin typeface="Arial MT"/>
                  <a:ea typeface="Arial MT"/>
                  <a:cs typeface="Arial MT"/>
                </a:rPr>
                <a:t> </a:t>
              </a:r>
              <a:r>
                <a:rPr lang="en-US">
                  <a:effectLst/>
                  <a:latin typeface="Arial MT"/>
                  <a:ea typeface="Arial MT"/>
                  <a:cs typeface="Arial MT"/>
                </a:rPr>
                <a:t>but end up leading to a major</a:t>
              </a:r>
              <a:r>
                <a:rPr lang="en-US" spc="5">
                  <a:effectLst/>
                  <a:latin typeface="Arial MT"/>
                  <a:ea typeface="Arial MT"/>
                  <a:cs typeface="Arial MT"/>
                </a:rPr>
                <a:t> </a:t>
              </a:r>
              <a:r>
                <a:rPr lang="en-US">
                  <a:effectLst/>
                  <a:latin typeface="Arial MT"/>
                  <a:ea typeface="Arial MT"/>
                  <a:cs typeface="Arial MT"/>
                </a:rPr>
                <a:t>metamorphosis and renewal.</a:t>
              </a:r>
              <a:endParaRPr lang="ca-ES"/>
            </a:p>
          </p:txBody>
        </p:sp>
        <p:sp>
          <p:nvSpPr>
            <p:cNvPr id="15" name="CuadroTexto 14">
              <a:extLst>
                <a:ext uri="{FF2B5EF4-FFF2-40B4-BE49-F238E27FC236}">
                  <a16:creationId xmlns:a16="http://schemas.microsoft.com/office/drawing/2014/main" id="{22C377D6-2DAF-C7F2-73D9-F520F673E7E2}"/>
                </a:ext>
              </a:extLst>
            </p:cNvPr>
            <p:cNvSpPr txBox="1"/>
            <p:nvPr/>
          </p:nvSpPr>
          <p:spPr>
            <a:xfrm>
              <a:off x="7885827" y="5093438"/>
              <a:ext cx="3871091" cy="923330"/>
            </a:xfrm>
            <a:prstGeom prst="rect">
              <a:avLst/>
            </a:prstGeom>
            <a:noFill/>
          </p:spPr>
          <p:txBody>
            <a:bodyPr wrap="square">
              <a:spAutoFit/>
            </a:bodyPr>
            <a:lstStyle/>
            <a:p>
              <a:r>
                <a:rPr lang="en-US">
                  <a:effectLst/>
                  <a:latin typeface="Arial MT"/>
                  <a:ea typeface="Arial MT"/>
                  <a:cs typeface="Arial MT"/>
                </a:rPr>
                <a:t>Force all economic players to </a:t>
              </a:r>
              <a:r>
                <a:rPr lang="en-US">
                  <a:effectLst/>
                  <a:latin typeface="Arial" panose="020B0604020202020204" pitchFamily="34" charset="0"/>
                  <a:ea typeface="Arial MT"/>
                  <a:cs typeface="Arial MT"/>
                </a:rPr>
                <a:t>visualize the necessary</a:t>
              </a:r>
              <a:r>
                <a:rPr lang="en-US" spc="5">
                  <a:effectLst/>
                  <a:latin typeface="Arial" panose="020B0604020202020204" pitchFamily="34" charset="0"/>
                  <a:ea typeface="Arial MT"/>
                  <a:cs typeface="Arial MT"/>
                </a:rPr>
                <a:t> </a:t>
              </a:r>
              <a:r>
                <a:rPr lang="en-US">
                  <a:effectLst/>
                  <a:latin typeface="Arial" panose="020B0604020202020204" pitchFamily="34" charset="0"/>
                  <a:ea typeface="Arial MT"/>
                  <a:cs typeface="Arial MT"/>
                </a:rPr>
                <a:t>movements</a:t>
              </a:r>
              <a:r>
                <a:rPr lang="en-US" spc="-5">
                  <a:effectLst/>
                  <a:latin typeface="Arial" panose="020B0604020202020204" pitchFamily="34" charset="0"/>
                  <a:ea typeface="Arial MT"/>
                  <a:cs typeface="Arial MT"/>
                </a:rPr>
                <a:t> </a:t>
              </a:r>
              <a:r>
                <a:rPr lang="en-US">
                  <a:effectLst/>
                  <a:latin typeface="Arial" panose="020B0604020202020204" pitchFamily="34" charset="0"/>
                  <a:ea typeface="Arial MT"/>
                  <a:cs typeface="Arial MT"/>
                </a:rPr>
                <a:t>to be progressively</a:t>
              </a:r>
              <a:r>
                <a:rPr lang="en-US" spc="-15">
                  <a:effectLst/>
                  <a:latin typeface="Arial" panose="020B0604020202020204" pitchFamily="34" charset="0"/>
                  <a:ea typeface="Arial MT"/>
                  <a:cs typeface="Arial MT"/>
                </a:rPr>
                <a:t> </a:t>
              </a:r>
              <a:r>
                <a:rPr lang="en-US">
                  <a:effectLst/>
                  <a:latin typeface="Arial" panose="020B0604020202020204" pitchFamily="34" charset="0"/>
                  <a:ea typeface="Arial MT"/>
                  <a:cs typeface="Arial MT"/>
                </a:rPr>
                <a:t>left</a:t>
              </a:r>
              <a:r>
                <a:rPr lang="en-US" spc="-5">
                  <a:effectLst/>
                  <a:latin typeface="Arial" panose="020B0604020202020204" pitchFamily="34" charset="0"/>
                  <a:ea typeface="Arial MT"/>
                  <a:cs typeface="Arial MT"/>
                </a:rPr>
                <a:t> </a:t>
              </a:r>
              <a:r>
                <a:rPr lang="en-US">
                  <a:effectLst/>
                  <a:latin typeface="Arial" panose="020B0604020202020204" pitchFamily="34" charset="0"/>
                  <a:ea typeface="Arial MT"/>
                  <a:cs typeface="Arial MT"/>
                </a:rPr>
                <a:t>out.</a:t>
              </a:r>
              <a:endParaRPr lang="es-ES">
                <a:effectLst/>
                <a:latin typeface="Arial MT"/>
                <a:ea typeface="Arial MT"/>
                <a:cs typeface="Arial MT"/>
              </a:endParaRPr>
            </a:p>
          </p:txBody>
        </p:sp>
        <p:sp>
          <p:nvSpPr>
            <p:cNvPr id="16" name="Google Shape;300;p17">
              <a:extLst>
                <a:ext uri="{FF2B5EF4-FFF2-40B4-BE49-F238E27FC236}">
                  <a16:creationId xmlns:a16="http://schemas.microsoft.com/office/drawing/2014/main" id="{53DA2192-BEE8-D8C2-ED7E-CA6F5DC97053}"/>
                </a:ext>
              </a:extLst>
            </p:cNvPr>
            <p:cNvSpPr txBox="1"/>
            <p:nvPr/>
          </p:nvSpPr>
          <p:spPr>
            <a:xfrm>
              <a:off x="4559650" y="3088978"/>
              <a:ext cx="2054786" cy="100165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dk1"/>
                  </a:solidFill>
                  <a:latin typeface="Arial" panose="020B0604020202020204" pitchFamily="34" charset="0"/>
                  <a:ea typeface="Fira Sans"/>
                  <a:cs typeface="Arial" panose="020B0604020202020204" pitchFamily="34" charset="0"/>
                  <a:sym typeface="Fira Sans"/>
                </a:rPr>
                <a:t>VS.</a:t>
              </a:r>
              <a:endParaRPr sz="1600" b="1">
                <a:solidFill>
                  <a:schemeClr val="dk1"/>
                </a:solidFill>
                <a:latin typeface="Arial" panose="020B0604020202020204" pitchFamily="34" charset="0"/>
                <a:ea typeface="Fira Sans"/>
                <a:cs typeface="Arial" panose="020B0604020202020204" pitchFamily="34" charset="0"/>
                <a:sym typeface="Fira Sans"/>
              </a:endParaRPr>
            </a:p>
          </p:txBody>
        </p:sp>
        <p:sp>
          <p:nvSpPr>
            <p:cNvPr id="17" name="Google Shape;300;p17">
              <a:extLst>
                <a:ext uri="{FF2B5EF4-FFF2-40B4-BE49-F238E27FC236}">
                  <a16:creationId xmlns:a16="http://schemas.microsoft.com/office/drawing/2014/main" id="{66915ADE-B852-7459-2383-3D823789B9FC}"/>
                </a:ext>
              </a:extLst>
            </p:cNvPr>
            <p:cNvSpPr txBox="1"/>
            <p:nvPr/>
          </p:nvSpPr>
          <p:spPr>
            <a:xfrm>
              <a:off x="5907662" y="3065682"/>
              <a:ext cx="2245496" cy="1119343"/>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bg1"/>
                  </a:solidFill>
                  <a:latin typeface="Arial" panose="020B0604020202020204" pitchFamily="34" charset="0"/>
                  <a:ea typeface="Fira Sans"/>
                  <a:cs typeface="Arial" panose="020B0604020202020204" pitchFamily="34" charset="0"/>
                  <a:sym typeface="Fira Sans"/>
                </a:rPr>
                <a:t>TRANSFORMATIONS</a:t>
              </a:r>
              <a:endParaRPr sz="1600" b="1">
                <a:solidFill>
                  <a:schemeClr val="bg1"/>
                </a:solidFill>
                <a:latin typeface="Arial" panose="020B0604020202020204" pitchFamily="34" charset="0"/>
                <a:ea typeface="Fira Sans"/>
                <a:cs typeface="Arial" panose="020B0604020202020204" pitchFamily="34" charset="0"/>
                <a:sym typeface="Fira Sans"/>
              </a:endParaRPr>
            </a:p>
          </p:txBody>
        </p:sp>
        <p:sp>
          <p:nvSpPr>
            <p:cNvPr id="18" name="CuadroTexto 17">
              <a:extLst>
                <a:ext uri="{FF2B5EF4-FFF2-40B4-BE49-F238E27FC236}">
                  <a16:creationId xmlns:a16="http://schemas.microsoft.com/office/drawing/2014/main" id="{F91254C0-7F5C-A971-52CE-1DFCEE8797DF}"/>
                </a:ext>
              </a:extLst>
            </p:cNvPr>
            <p:cNvSpPr txBox="1"/>
            <p:nvPr/>
          </p:nvSpPr>
          <p:spPr>
            <a:xfrm>
              <a:off x="113207" y="3431150"/>
              <a:ext cx="3042785" cy="646331"/>
            </a:xfrm>
            <a:prstGeom prst="rect">
              <a:avLst/>
            </a:prstGeom>
            <a:noFill/>
          </p:spPr>
          <p:txBody>
            <a:bodyPr wrap="square">
              <a:spAutoFit/>
            </a:bodyPr>
            <a:lstStyle/>
            <a:p>
              <a:r>
                <a:rPr lang="en-US">
                  <a:latin typeface="Arial MT"/>
                  <a:ea typeface="Arial MT"/>
                  <a:cs typeface="Arial MT"/>
                </a:rPr>
                <a:t>E</a:t>
              </a:r>
              <a:r>
                <a:rPr lang="en-US">
                  <a:effectLst/>
                  <a:latin typeface="Arial MT"/>
                  <a:ea typeface="Arial MT"/>
                  <a:cs typeface="Arial MT"/>
                </a:rPr>
                <a:t>asier for companies to adapt to them.</a:t>
              </a:r>
              <a:endParaRPr lang="ca-ES"/>
            </a:p>
          </p:txBody>
        </p:sp>
      </p:grpSp>
    </p:spTree>
    <p:extLst>
      <p:ext uri="{BB962C8B-B14F-4D97-AF65-F5344CB8AC3E}">
        <p14:creationId xmlns:p14="http://schemas.microsoft.com/office/powerpoint/2010/main" val="1257291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p:txBody>
          <a:bodyPr/>
          <a:lstStyle/>
          <a:p>
            <a:r>
              <a:rPr lang="en-GB"/>
              <a:t>THE TRIPLE TRANSFORMATION</a:t>
            </a:r>
          </a:p>
        </p:txBody>
      </p:sp>
      <p:sp>
        <p:nvSpPr>
          <p:cNvPr id="4" name="Marcador de contenido 2">
            <a:extLst>
              <a:ext uri="{FF2B5EF4-FFF2-40B4-BE49-F238E27FC236}">
                <a16:creationId xmlns:a16="http://schemas.microsoft.com/office/drawing/2014/main" id="{966F21F3-BC39-687A-A4F0-666F31F03D82}"/>
              </a:ext>
            </a:extLst>
          </p:cNvPr>
          <p:cNvSpPr txBox="1">
            <a:spLocks/>
          </p:cNvSpPr>
          <p:nvPr/>
        </p:nvSpPr>
        <p:spPr>
          <a:xfrm>
            <a:off x="696157" y="1690688"/>
            <a:ext cx="1016123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3370" indent="-457200">
              <a:lnSpc>
                <a:spcPct val="150000"/>
              </a:lnSpc>
              <a:buFont typeface="Wingdings" panose="05000000000000000000" pitchFamily="2" charset="2"/>
              <a:buChar char="Ø"/>
            </a:pPr>
            <a:r>
              <a:rPr lang="es-ES" sz="1800" err="1">
                <a:latin typeface="Arial MT"/>
                <a:ea typeface="Arial MT"/>
                <a:cs typeface="Arial MT"/>
              </a:rPr>
              <a:t>We</a:t>
            </a:r>
            <a:r>
              <a:rPr lang="es-ES" sz="1800">
                <a:latin typeface="Arial MT"/>
                <a:ea typeface="Arial MT"/>
                <a:cs typeface="Arial MT"/>
              </a:rPr>
              <a:t> </a:t>
            </a:r>
            <a:r>
              <a:rPr lang="en-US" sz="1800">
                <a:effectLst/>
                <a:latin typeface="Arial MT"/>
                <a:ea typeface="Arial MT"/>
                <a:cs typeface="Arial MT"/>
              </a:rPr>
              <a:t>can identify</a:t>
            </a:r>
            <a:r>
              <a:rPr lang="en-US" sz="1800" spc="5">
                <a:effectLst/>
                <a:latin typeface="Arial MT"/>
                <a:ea typeface="Arial MT"/>
                <a:cs typeface="Arial MT"/>
              </a:rPr>
              <a:t> </a:t>
            </a:r>
            <a:r>
              <a:rPr lang="en-US" sz="1800">
                <a:effectLst/>
                <a:latin typeface="Arial MT"/>
                <a:ea typeface="Arial MT"/>
                <a:cs typeface="Arial MT"/>
              </a:rPr>
              <a:t>up to </a:t>
            </a:r>
            <a:r>
              <a:rPr lang="en-US" sz="1800" b="1">
                <a:effectLst/>
                <a:latin typeface="Arial" panose="020B0604020202020204" pitchFamily="34" charset="0"/>
                <a:ea typeface="Arial MT"/>
                <a:cs typeface="Arial MT"/>
              </a:rPr>
              <a:t>three major transformations of a cross-cutting nature</a:t>
            </a:r>
            <a:r>
              <a:rPr lang="en-US" sz="1800">
                <a:effectLst/>
                <a:latin typeface="Arial MT"/>
                <a:ea typeface="Arial MT"/>
                <a:cs typeface="Arial MT"/>
              </a:rPr>
              <a:t>, which have become</a:t>
            </a:r>
            <a:r>
              <a:rPr lang="en-US" sz="1800" spc="5">
                <a:effectLst/>
                <a:latin typeface="Arial MT"/>
                <a:ea typeface="Arial MT"/>
                <a:cs typeface="Arial MT"/>
              </a:rPr>
              <a:t> </a:t>
            </a:r>
            <a:r>
              <a:rPr lang="en-US" sz="1800">
                <a:effectLst/>
                <a:latin typeface="Arial MT"/>
                <a:ea typeface="Arial MT"/>
                <a:cs typeface="Arial MT"/>
              </a:rPr>
              <a:t>major challenges of adaptation for a supply chain increasingly forced to move out of its</a:t>
            </a:r>
            <a:r>
              <a:rPr lang="en-US" sz="1800" spc="5">
                <a:effectLst/>
                <a:latin typeface="Arial MT"/>
                <a:ea typeface="Arial MT"/>
                <a:cs typeface="Arial MT"/>
              </a:rPr>
              <a:t> </a:t>
            </a:r>
            <a:r>
              <a:rPr lang="en-US" sz="1800" spc="-5">
                <a:effectLst/>
                <a:latin typeface="Arial MT"/>
                <a:ea typeface="Arial MT"/>
                <a:cs typeface="Arial MT"/>
              </a:rPr>
              <a:t>comfort</a:t>
            </a:r>
            <a:r>
              <a:rPr lang="en-US" sz="1800" spc="-70">
                <a:effectLst/>
                <a:latin typeface="Arial MT"/>
                <a:ea typeface="Arial MT"/>
                <a:cs typeface="Arial MT"/>
              </a:rPr>
              <a:t> </a:t>
            </a:r>
            <a:r>
              <a:rPr lang="en-US" sz="1800" spc="-5">
                <a:effectLst/>
                <a:latin typeface="Arial MT"/>
                <a:ea typeface="Arial MT"/>
                <a:cs typeface="Arial MT"/>
              </a:rPr>
              <a:t>zone.</a:t>
            </a:r>
            <a:r>
              <a:rPr lang="en-US" sz="1800" spc="-60">
                <a:effectLst/>
                <a:latin typeface="Arial MT"/>
                <a:ea typeface="Arial MT"/>
                <a:cs typeface="Arial MT"/>
              </a:rPr>
              <a:t> </a:t>
            </a:r>
          </a:p>
          <a:p>
            <a:pPr marL="2060575" indent="725488">
              <a:lnSpc>
                <a:spcPct val="150000"/>
              </a:lnSpc>
              <a:buAutoNum type="arabicPeriod"/>
              <a:tabLst>
                <a:tab pos="3222625" algn="l"/>
                <a:tab pos="4035425" algn="l"/>
              </a:tabLst>
            </a:pPr>
            <a:r>
              <a:rPr lang="en-US" sz="2400" b="1" spc="-60">
                <a:latin typeface="Arial MT"/>
                <a:ea typeface="Arial MT"/>
                <a:cs typeface="Arial MT"/>
              </a:rPr>
              <a:t>TECHNOLOGY</a:t>
            </a:r>
          </a:p>
          <a:p>
            <a:pPr marL="2060575" indent="725488">
              <a:lnSpc>
                <a:spcPct val="150000"/>
              </a:lnSpc>
              <a:buAutoNum type="arabicPeriod"/>
              <a:tabLst>
                <a:tab pos="3222625" algn="l"/>
                <a:tab pos="4035425" algn="l"/>
              </a:tabLst>
            </a:pPr>
            <a:r>
              <a:rPr lang="en-US" sz="2400" b="1" spc="-60">
                <a:effectLst/>
                <a:latin typeface="Arial MT"/>
                <a:ea typeface="Arial MT"/>
                <a:cs typeface="Arial MT"/>
              </a:rPr>
              <a:t>SUSTAINABILITY</a:t>
            </a:r>
          </a:p>
          <a:p>
            <a:pPr marL="2060575" indent="725488">
              <a:lnSpc>
                <a:spcPct val="150000"/>
              </a:lnSpc>
              <a:buAutoNum type="arabicPeriod"/>
              <a:tabLst>
                <a:tab pos="3222625" algn="l"/>
                <a:tab pos="4035425" algn="l"/>
              </a:tabLst>
            </a:pPr>
            <a:r>
              <a:rPr lang="en-US" sz="2400" b="1" spc="-60">
                <a:latin typeface="Arial MT"/>
                <a:ea typeface="Arial MT"/>
                <a:cs typeface="Arial MT"/>
              </a:rPr>
              <a:t>RESILIENCE</a:t>
            </a:r>
            <a:endParaRPr lang="es-ES" sz="2400" b="1">
              <a:effectLst/>
              <a:latin typeface="Arial MT"/>
              <a:ea typeface="Arial MT"/>
              <a:cs typeface="Arial MT"/>
            </a:endParaRPr>
          </a:p>
          <a:p>
            <a:pPr marL="293370" indent="-457200">
              <a:lnSpc>
                <a:spcPct val="150000"/>
              </a:lnSpc>
              <a:buFont typeface="Wingdings" panose="05000000000000000000" pitchFamily="2" charset="2"/>
              <a:buChar char="Ø"/>
            </a:pPr>
            <a:endParaRPr lang="en-US" sz="1600">
              <a:latin typeface="Arial MT"/>
              <a:ea typeface="Arial MT"/>
              <a:cs typeface="Arial MT"/>
            </a:endParaRPr>
          </a:p>
        </p:txBody>
      </p:sp>
    </p:spTree>
    <p:extLst>
      <p:ext uri="{BB962C8B-B14F-4D97-AF65-F5344CB8AC3E}">
        <p14:creationId xmlns:p14="http://schemas.microsoft.com/office/powerpoint/2010/main" val="2551714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p:txBody>
          <a:bodyPr/>
          <a:lstStyle/>
          <a:p>
            <a:r>
              <a:rPr lang="en-GB"/>
              <a:t>1. TECHNOLOGY</a:t>
            </a:r>
          </a:p>
        </p:txBody>
      </p:sp>
      <p:sp>
        <p:nvSpPr>
          <p:cNvPr id="4" name="Marcador de contenido 2">
            <a:extLst>
              <a:ext uri="{FF2B5EF4-FFF2-40B4-BE49-F238E27FC236}">
                <a16:creationId xmlns:a16="http://schemas.microsoft.com/office/drawing/2014/main" id="{966F21F3-BC39-687A-A4F0-666F31F03D82}"/>
              </a:ext>
            </a:extLst>
          </p:cNvPr>
          <p:cNvSpPr txBox="1">
            <a:spLocks/>
          </p:cNvSpPr>
          <p:nvPr/>
        </p:nvSpPr>
        <p:spPr>
          <a:xfrm>
            <a:off x="696157" y="1690688"/>
            <a:ext cx="1016123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3370" indent="-457200">
              <a:lnSpc>
                <a:spcPct val="150000"/>
              </a:lnSpc>
              <a:buFont typeface="Wingdings" panose="05000000000000000000" pitchFamily="2" charset="2"/>
              <a:buChar char="Ø"/>
            </a:pPr>
            <a:r>
              <a:rPr lang="en-US" sz="1800" b="1">
                <a:effectLst/>
                <a:latin typeface="Arial" panose="020B0604020202020204" pitchFamily="34" charset="0"/>
                <a:ea typeface="Arial MT"/>
                <a:cs typeface="Arial MT"/>
              </a:rPr>
              <a:t>Technology</a:t>
            </a:r>
            <a:r>
              <a:rPr lang="en-US" sz="1800" b="1" spc="-50">
                <a:effectLst/>
                <a:latin typeface="Arial" panose="020B0604020202020204" pitchFamily="34" charset="0"/>
                <a:ea typeface="Arial MT"/>
                <a:cs typeface="Arial MT"/>
              </a:rPr>
              <a:t> </a:t>
            </a:r>
            <a:r>
              <a:rPr lang="en-US" sz="1800" b="1">
                <a:effectLst/>
                <a:latin typeface="Arial" panose="020B0604020202020204" pitchFamily="34" charset="0"/>
                <a:ea typeface="Arial MT"/>
                <a:cs typeface="Arial MT"/>
              </a:rPr>
              <a:t>is</a:t>
            </a:r>
            <a:r>
              <a:rPr lang="en-US" sz="1800" b="1" spc="-50">
                <a:effectLst/>
                <a:latin typeface="Arial" panose="020B0604020202020204" pitchFamily="34" charset="0"/>
                <a:ea typeface="Arial MT"/>
                <a:cs typeface="Arial MT"/>
              </a:rPr>
              <a:t> </a:t>
            </a:r>
            <a:r>
              <a:rPr lang="en-US" sz="1800" b="1">
                <a:effectLst/>
                <a:latin typeface="Arial" panose="020B0604020202020204" pitchFamily="34" charset="0"/>
                <a:ea typeface="Arial MT"/>
                <a:cs typeface="Arial MT"/>
              </a:rPr>
              <a:t>a</a:t>
            </a:r>
            <a:r>
              <a:rPr lang="en-US" sz="1800" b="1" spc="-40">
                <a:effectLst/>
                <a:latin typeface="Arial" panose="020B0604020202020204" pitchFamily="34" charset="0"/>
                <a:ea typeface="Arial MT"/>
                <a:cs typeface="Arial MT"/>
              </a:rPr>
              <a:t> </a:t>
            </a:r>
            <a:r>
              <a:rPr lang="en-US" sz="1800" b="1">
                <a:effectLst/>
                <a:latin typeface="Arial" panose="020B0604020202020204" pitchFamily="34" charset="0"/>
                <a:ea typeface="Arial MT"/>
                <a:cs typeface="Arial MT"/>
              </a:rPr>
              <a:t>great</a:t>
            </a:r>
            <a:r>
              <a:rPr lang="en-US" sz="1800" b="1" spc="-40">
                <a:effectLst/>
                <a:latin typeface="Arial" panose="020B0604020202020204" pitchFamily="34" charset="0"/>
                <a:ea typeface="Arial MT"/>
                <a:cs typeface="Arial MT"/>
              </a:rPr>
              <a:t> </a:t>
            </a:r>
            <a:r>
              <a:rPr lang="en-US" sz="1800" b="1">
                <a:effectLst/>
                <a:latin typeface="Arial" panose="020B0604020202020204" pitchFamily="34" charset="0"/>
                <a:ea typeface="Arial MT"/>
                <a:cs typeface="Arial MT"/>
              </a:rPr>
              <a:t>ally</a:t>
            </a:r>
            <a:r>
              <a:rPr lang="en-US" sz="1800">
                <a:effectLst/>
                <a:latin typeface="Arial MT"/>
                <a:ea typeface="Arial MT"/>
                <a:cs typeface="Arial MT"/>
              </a:rPr>
              <a:t>,</a:t>
            </a:r>
            <a:r>
              <a:rPr lang="en-US" sz="1800" spc="-30">
                <a:effectLst/>
                <a:latin typeface="Arial MT"/>
                <a:ea typeface="Arial MT"/>
                <a:cs typeface="Arial MT"/>
              </a:rPr>
              <a:t> </a:t>
            </a:r>
            <a:r>
              <a:rPr lang="en-US" sz="1800">
                <a:effectLst/>
                <a:latin typeface="Arial MT"/>
                <a:ea typeface="Arial MT"/>
                <a:cs typeface="Arial MT"/>
              </a:rPr>
              <a:t>as</a:t>
            </a:r>
            <a:r>
              <a:rPr lang="en-US" sz="1800" spc="-35">
                <a:effectLst/>
                <a:latin typeface="Arial MT"/>
                <a:ea typeface="Arial MT"/>
                <a:cs typeface="Arial MT"/>
              </a:rPr>
              <a:t> </a:t>
            </a:r>
            <a:r>
              <a:rPr lang="en-US" sz="1800">
                <a:effectLst/>
                <a:latin typeface="Arial MT"/>
                <a:ea typeface="Arial MT"/>
                <a:cs typeface="Arial MT"/>
              </a:rPr>
              <a:t>it</a:t>
            </a:r>
            <a:r>
              <a:rPr lang="en-US" sz="1800" spc="-50">
                <a:effectLst/>
                <a:latin typeface="Arial MT"/>
                <a:ea typeface="Arial MT"/>
                <a:cs typeface="Arial MT"/>
              </a:rPr>
              <a:t> </a:t>
            </a:r>
            <a:r>
              <a:rPr lang="en-US" sz="1800">
                <a:effectLst/>
                <a:latin typeface="Arial MT"/>
                <a:ea typeface="Arial MT"/>
                <a:cs typeface="Arial MT"/>
              </a:rPr>
              <a:t>can</a:t>
            </a:r>
            <a:r>
              <a:rPr lang="en-US" sz="1800" spc="-40">
                <a:effectLst/>
                <a:latin typeface="Arial MT"/>
                <a:ea typeface="Arial MT"/>
                <a:cs typeface="Arial MT"/>
              </a:rPr>
              <a:t> </a:t>
            </a:r>
            <a:r>
              <a:rPr lang="en-US" sz="1800">
                <a:effectLst/>
                <a:latin typeface="Arial MT"/>
                <a:ea typeface="Arial MT"/>
                <a:cs typeface="Arial MT"/>
              </a:rPr>
              <a:t>provide</a:t>
            </a:r>
            <a:r>
              <a:rPr lang="en-US" sz="1800" spc="-40">
                <a:effectLst/>
                <a:latin typeface="Arial MT"/>
                <a:ea typeface="Arial MT"/>
                <a:cs typeface="Arial MT"/>
              </a:rPr>
              <a:t> </a:t>
            </a:r>
            <a:r>
              <a:rPr lang="en-US" sz="1800">
                <a:effectLst/>
                <a:latin typeface="Arial MT"/>
                <a:ea typeface="Arial MT"/>
                <a:cs typeface="Arial MT"/>
              </a:rPr>
              <a:t>us</a:t>
            </a:r>
            <a:r>
              <a:rPr lang="en-US" sz="1800" spc="-40">
                <a:effectLst/>
                <a:latin typeface="Arial MT"/>
                <a:ea typeface="Arial MT"/>
                <a:cs typeface="Arial MT"/>
              </a:rPr>
              <a:t> </a:t>
            </a:r>
            <a:r>
              <a:rPr lang="en-US" sz="1800">
                <a:effectLst/>
                <a:latin typeface="Arial MT"/>
                <a:ea typeface="Arial MT"/>
                <a:cs typeface="Arial MT"/>
              </a:rPr>
              <a:t>with</a:t>
            </a:r>
            <a:r>
              <a:rPr lang="en-US" sz="1800" spc="-290">
                <a:effectLst/>
                <a:latin typeface="Arial MT"/>
                <a:ea typeface="Arial MT"/>
                <a:cs typeface="Arial MT"/>
              </a:rPr>
              <a:t> </a:t>
            </a:r>
            <a:r>
              <a:rPr lang="en-US" sz="1800">
                <a:effectLst/>
                <a:latin typeface="Arial MT"/>
                <a:ea typeface="Arial MT"/>
                <a:cs typeface="Arial MT"/>
              </a:rPr>
              <a:t>quality</a:t>
            </a:r>
            <a:r>
              <a:rPr lang="en-US" sz="1800" spc="5">
                <a:effectLst/>
                <a:latin typeface="Arial MT"/>
                <a:ea typeface="Arial MT"/>
                <a:cs typeface="Arial MT"/>
              </a:rPr>
              <a:t> </a:t>
            </a:r>
            <a:r>
              <a:rPr lang="en-US" sz="1800">
                <a:effectLst/>
                <a:latin typeface="Arial MT"/>
                <a:ea typeface="Arial MT"/>
                <a:cs typeface="Arial MT"/>
              </a:rPr>
              <a:t>information</a:t>
            </a:r>
            <a:r>
              <a:rPr lang="en-US" sz="1800" spc="5">
                <a:effectLst/>
                <a:latin typeface="Arial MT"/>
                <a:ea typeface="Arial MT"/>
                <a:cs typeface="Arial MT"/>
              </a:rPr>
              <a:t> </a:t>
            </a:r>
            <a:r>
              <a:rPr lang="en-US" sz="1800">
                <a:effectLst/>
                <a:latin typeface="Arial MT"/>
                <a:ea typeface="Arial MT"/>
                <a:cs typeface="Arial MT"/>
              </a:rPr>
              <a:t>to</a:t>
            </a:r>
            <a:r>
              <a:rPr lang="en-US" sz="1800" spc="5">
                <a:effectLst/>
                <a:latin typeface="Arial MT"/>
                <a:ea typeface="Arial MT"/>
                <a:cs typeface="Arial MT"/>
              </a:rPr>
              <a:t> </a:t>
            </a:r>
            <a:r>
              <a:rPr lang="en-US" sz="1800">
                <a:effectLst/>
                <a:latin typeface="Arial MT"/>
                <a:ea typeface="Arial MT"/>
                <a:cs typeface="Arial MT"/>
              </a:rPr>
              <a:t>make</a:t>
            </a:r>
            <a:r>
              <a:rPr lang="en-US" sz="1800" spc="5">
                <a:effectLst/>
                <a:latin typeface="Arial MT"/>
                <a:ea typeface="Arial MT"/>
                <a:cs typeface="Arial MT"/>
              </a:rPr>
              <a:t> </a:t>
            </a:r>
            <a:r>
              <a:rPr lang="en-US" sz="1800">
                <a:effectLst/>
                <a:latin typeface="Arial MT"/>
                <a:ea typeface="Arial MT"/>
                <a:cs typeface="Arial MT"/>
              </a:rPr>
              <a:t>better</a:t>
            </a:r>
            <a:r>
              <a:rPr lang="en-US" sz="1800" spc="5">
                <a:effectLst/>
                <a:latin typeface="Arial MT"/>
                <a:ea typeface="Arial MT"/>
                <a:cs typeface="Arial MT"/>
              </a:rPr>
              <a:t> </a:t>
            </a:r>
            <a:r>
              <a:rPr lang="en-US" sz="1800">
                <a:effectLst/>
                <a:latin typeface="Arial MT"/>
                <a:ea typeface="Arial MT"/>
                <a:cs typeface="Arial MT"/>
              </a:rPr>
              <a:t>decisions,</a:t>
            </a:r>
            <a:r>
              <a:rPr lang="en-US" sz="1800" spc="5">
                <a:effectLst/>
                <a:latin typeface="Arial MT"/>
                <a:ea typeface="Arial MT"/>
                <a:cs typeface="Arial MT"/>
              </a:rPr>
              <a:t> </a:t>
            </a:r>
            <a:r>
              <a:rPr lang="en-US" sz="1800">
                <a:effectLst/>
                <a:latin typeface="Arial MT"/>
                <a:ea typeface="Arial MT"/>
                <a:cs typeface="Arial MT"/>
              </a:rPr>
              <a:t>algorithms</a:t>
            </a:r>
            <a:r>
              <a:rPr lang="en-US" sz="1800" spc="5">
                <a:effectLst/>
                <a:latin typeface="Arial MT"/>
                <a:ea typeface="Arial MT"/>
                <a:cs typeface="Arial MT"/>
              </a:rPr>
              <a:t> </a:t>
            </a:r>
            <a:r>
              <a:rPr lang="en-US" sz="1800">
                <a:effectLst/>
                <a:latin typeface="Arial MT"/>
                <a:ea typeface="Arial MT"/>
                <a:cs typeface="Arial MT"/>
              </a:rPr>
              <a:t>that</a:t>
            </a:r>
            <a:r>
              <a:rPr lang="en-US" sz="1800" spc="5">
                <a:effectLst/>
                <a:latin typeface="Arial MT"/>
                <a:ea typeface="Arial MT"/>
                <a:cs typeface="Arial MT"/>
              </a:rPr>
              <a:t> </a:t>
            </a:r>
            <a:r>
              <a:rPr lang="en-US" sz="1800">
                <a:effectLst/>
                <a:latin typeface="Arial MT"/>
                <a:ea typeface="Arial MT"/>
                <a:cs typeface="Arial MT"/>
              </a:rPr>
              <a:t>anticipate</a:t>
            </a:r>
            <a:r>
              <a:rPr lang="en-US" sz="1800" spc="-15">
                <a:effectLst/>
                <a:latin typeface="Arial MT"/>
                <a:ea typeface="Arial MT"/>
                <a:cs typeface="Arial MT"/>
              </a:rPr>
              <a:t> </a:t>
            </a:r>
            <a:r>
              <a:rPr lang="en-US" sz="1800">
                <a:effectLst/>
                <a:latin typeface="Arial MT"/>
                <a:ea typeface="Arial MT"/>
                <a:cs typeface="Arial MT"/>
              </a:rPr>
              <a:t>demand,</a:t>
            </a:r>
            <a:r>
              <a:rPr lang="en-US" sz="1800" spc="-20">
                <a:effectLst/>
                <a:latin typeface="Arial MT"/>
                <a:ea typeface="Arial MT"/>
                <a:cs typeface="Arial MT"/>
              </a:rPr>
              <a:t> increase productivity, </a:t>
            </a:r>
            <a:r>
              <a:rPr lang="en-US" sz="1800">
                <a:effectLst/>
                <a:latin typeface="Arial MT"/>
                <a:ea typeface="Arial MT"/>
                <a:cs typeface="Arial MT"/>
              </a:rPr>
              <a:t>the potential to</a:t>
            </a:r>
            <a:r>
              <a:rPr lang="en-US" sz="1800" spc="-10">
                <a:effectLst/>
                <a:latin typeface="Arial MT"/>
                <a:ea typeface="Arial MT"/>
                <a:cs typeface="Arial MT"/>
              </a:rPr>
              <a:t> </a:t>
            </a:r>
            <a:r>
              <a:rPr lang="en-US" sz="1800">
                <a:effectLst/>
                <a:latin typeface="Arial MT"/>
                <a:ea typeface="Arial MT"/>
                <a:cs typeface="Arial MT"/>
              </a:rPr>
              <a:t>automate</a:t>
            </a:r>
            <a:r>
              <a:rPr lang="en-US" sz="1800" spc="-25">
                <a:effectLst/>
                <a:latin typeface="Arial MT"/>
                <a:ea typeface="Arial MT"/>
                <a:cs typeface="Arial MT"/>
              </a:rPr>
              <a:t> </a:t>
            </a:r>
            <a:r>
              <a:rPr lang="en-US" sz="1800">
                <a:effectLst/>
                <a:latin typeface="Arial MT"/>
                <a:ea typeface="Arial MT"/>
                <a:cs typeface="Arial MT"/>
              </a:rPr>
              <a:t>the</a:t>
            </a:r>
            <a:r>
              <a:rPr lang="en-US" sz="1800" spc="-30">
                <a:effectLst/>
                <a:latin typeface="Arial MT"/>
                <a:ea typeface="Arial MT"/>
                <a:cs typeface="Arial MT"/>
              </a:rPr>
              <a:t> </a:t>
            </a:r>
            <a:r>
              <a:rPr lang="en-US" sz="1800">
                <a:effectLst/>
                <a:latin typeface="Arial MT"/>
                <a:ea typeface="Arial MT"/>
                <a:cs typeface="Arial MT"/>
              </a:rPr>
              <a:t>most</a:t>
            </a:r>
            <a:r>
              <a:rPr lang="en-US" sz="1800" spc="-15">
                <a:effectLst/>
                <a:latin typeface="Arial MT"/>
                <a:ea typeface="Arial MT"/>
                <a:cs typeface="Arial MT"/>
              </a:rPr>
              <a:t> </a:t>
            </a:r>
            <a:r>
              <a:rPr lang="en-US" sz="1800">
                <a:effectLst/>
                <a:latin typeface="Arial MT"/>
                <a:ea typeface="Arial MT"/>
                <a:cs typeface="Arial MT"/>
              </a:rPr>
              <a:t>difficult</a:t>
            </a:r>
            <a:r>
              <a:rPr lang="en-US" sz="1800" spc="-15">
                <a:effectLst/>
                <a:latin typeface="Arial MT"/>
                <a:ea typeface="Arial MT"/>
                <a:cs typeface="Arial MT"/>
              </a:rPr>
              <a:t> </a:t>
            </a:r>
            <a:r>
              <a:rPr lang="en-US" sz="1800">
                <a:effectLst/>
                <a:latin typeface="Arial MT"/>
                <a:ea typeface="Arial MT"/>
                <a:cs typeface="Arial MT"/>
              </a:rPr>
              <a:t>tasks</a:t>
            </a:r>
            <a:r>
              <a:rPr lang="en-US" sz="1800" spc="-25">
                <a:effectLst/>
                <a:latin typeface="Arial MT"/>
                <a:ea typeface="Arial MT"/>
                <a:cs typeface="Arial MT"/>
              </a:rPr>
              <a:t> </a:t>
            </a:r>
            <a:r>
              <a:rPr lang="en-US" sz="1800">
                <a:effectLst/>
                <a:latin typeface="Arial MT"/>
                <a:ea typeface="Arial MT"/>
                <a:cs typeface="Arial MT"/>
              </a:rPr>
              <a:t>in</a:t>
            </a:r>
            <a:r>
              <a:rPr lang="en-US" sz="1800" spc="-10">
                <a:effectLst/>
                <a:latin typeface="Arial MT"/>
                <a:ea typeface="Arial MT"/>
                <a:cs typeface="Arial MT"/>
              </a:rPr>
              <a:t> </a:t>
            </a:r>
            <a:r>
              <a:rPr lang="en-US" sz="1800">
                <a:effectLst/>
                <a:latin typeface="Arial MT"/>
                <a:ea typeface="Arial MT"/>
                <a:cs typeface="Arial MT"/>
              </a:rPr>
              <a:t>a</a:t>
            </a:r>
            <a:r>
              <a:rPr lang="en-US" sz="1800" spc="-15">
                <a:effectLst/>
                <a:latin typeface="Arial MT"/>
                <a:ea typeface="Arial MT"/>
                <a:cs typeface="Arial MT"/>
              </a:rPr>
              <a:t> </a:t>
            </a:r>
            <a:r>
              <a:rPr lang="en-US" sz="1800">
                <a:effectLst/>
                <a:latin typeface="Arial MT"/>
                <a:ea typeface="Arial MT"/>
                <a:cs typeface="Arial MT"/>
              </a:rPr>
              <a:t>warehouse, optimize</a:t>
            </a:r>
            <a:r>
              <a:rPr lang="en-US" sz="1800" spc="-15">
                <a:effectLst/>
                <a:latin typeface="Arial MT"/>
                <a:ea typeface="Arial MT"/>
                <a:cs typeface="Arial MT"/>
              </a:rPr>
              <a:t> </a:t>
            </a:r>
            <a:r>
              <a:rPr lang="en-US" sz="1800">
                <a:effectLst/>
                <a:latin typeface="Arial MT"/>
                <a:ea typeface="Arial MT"/>
                <a:cs typeface="Arial MT"/>
              </a:rPr>
              <a:t>transport</a:t>
            </a:r>
            <a:r>
              <a:rPr lang="en-US" sz="1800" spc="-5">
                <a:effectLst/>
                <a:latin typeface="Arial MT"/>
                <a:ea typeface="Arial MT"/>
                <a:cs typeface="Arial MT"/>
              </a:rPr>
              <a:t> </a:t>
            </a:r>
            <a:r>
              <a:rPr lang="en-US" sz="1800">
                <a:effectLst/>
                <a:latin typeface="Arial MT"/>
                <a:ea typeface="Arial MT"/>
                <a:cs typeface="Arial MT"/>
              </a:rPr>
              <a:t>routes,</a:t>
            </a:r>
            <a:r>
              <a:rPr lang="en-US" sz="1800" spc="10">
                <a:effectLst/>
                <a:latin typeface="Arial MT"/>
                <a:ea typeface="Arial MT"/>
                <a:cs typeface="Arial MT"/>
              </a:rPr>
              <a:t> </a:t>
            </a:r>
            <a:r>
              <a:rPr lang="en-US" sz="1800">
                <a:effectLst/>
                <a:latin typeface="Arial MT"/>
                <a:ea typeface="Arial MT"/>
                <a:cs typeface="Arial MT"/>
              </a:rPr>
              <a:t>establish agile and</a:t>
            </a:r>
            <a:r>
              <a:rPr lang="en-US" sz="1800" spc="-15">
                <a:effectLst/>
                <a:latin typeface="Arial MT"/>
                <a:ea typeface="Arial MT"/>
                <a:cs typeface="Arial MT"/>
              </a:rPr>
              <a:t> </a:t>
            </a:r>
            <a:r>
              <a:rPr lang="en-US" sz="1800">
                <a:effectLst/>
                <a:latin typeface="Arial MT"/>
                <a:ea typeface="Arial MT"/>
                <a:cs typeface="Arial MT"/>
              </a:rPr>
              <a:t>effective communications, among many others. </a:t>
            </a:r>
          </a:p>
        </p:txBody>
      </p:sp>
      <p:pic>
        <p:nvPicPr>
          <p:cNvPr id="2050" name="Picture 2" descr="Victorinox Navaja Cazador (15 Funciones, Tijeras, Sierra, Destornillador)  Rojo - Rojo, Einheitsgröße : Amazon.es: Hogar y cocina">
            <a:extLst>
              <a:ext uri="{FF2B5EF4-FFF2-40B4-BE49-F238E27FC236}">
                <a16:creationId xmlns:a16="http://schemas.microsoft.com/office/drawing/2014/main" id="{DAE5CB2D-7943-E35B-0AFA-997E81EEB5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173" y="3605817"/>
            <a:ext cx="3104878" cy="2857039"/>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DCCAD33F-2F78-B0AA-BE5B-8E95DA713CEF}"/>
              </a:ext>
            </a:extLst>
          </p:cNvPr>
          <p:cNvSpPr txBox="1"/>
          <p:nvPr/>
        </p:nvSpPr>
        <p:spPr>
          <a:xfrm>
            <a:off x="4409023" y="3697896"/>
            <a:ext cx="6216394" cy="1703030"/>
          </a:xfrm>
          <a:prstGeom prst="rect">
            <a:avLst/>
          </a:prstGeom>
          <a:noFill/>
        </p:spPr>
        <p:txBody>
          <a:bodyPr wrap="square">
            <a:spAutoFit/>
          </a:bodyPr>
          <a:lstStyle/>
          <a:p>
            <a:pPr marL="293370" indent="-457200">
              <a:lnSpc>
                <a:spcPct val="150000"/>
              </a:lnSpc>
              <a:buFont typeface="Wingdings" panose="05000000000000000000" pitchFamily="2" charset="2"/>
              <a:buChar char="Ø"/>
            </a:pPr>
            <a:r>
              <a:rPr lang="en-US" sz="1800">
                <a:latin typeface="Arial MT"/>
                <a:ea typeface="Arial MT"/>
                <a:cs typeface="Arial MT"/>
              </a:rPr>
              <a:t>But the key challenges are:</a:t>
            </a:r>
          </a:p>
          <a:p>
            <a:pPr marL="812800" indent="-342900">
              <a:lnSpc>
                <a:spcPct val="150000"/>
              </a:lnSpc>
              <a:buAutoNum type="arabicPeriod"/>
            </a:pPr>
            <a:r>
              <a:rPr lang="en-US">
                <a:latin typeface="Arial MT"/>
                <a:ea typeface="Arial MT"/>
                <a:cs typeface="Arial MT"/>
              </a:rPr>
              <a:t>T</a:t>
            </a:r>
            <a:r>
              <a:rPr lang="en-US" sz="1800">
                <a:latin typeface="Arial MT"/>
                <a:ea typeface="Arial MT"/>
                <a:cs typeface="Arial MT"/>
              </a:rPr>
              <a:t>o </a:t>
            </a:r>
            <a:r>
              <a:rPr lang="en-US" sz="1800">
                <a:effectLst/>
                <a:latin typeface="Arial MT"/>
                <a:ea typeface="Arial MT"/>
                <a:cs typeface="Arial MT"/>
              </a:rPr>
              <a:t>correctly </a:t>
            </a:r>
            <a:r>
              <a:rPr lang="en-US" sz="1800" b="1">
                <a:effectLst/>
                <a:latin typeface="Arial MT"/>
                <a:ea typeface="Arial MT"/>
                <a:cs typeface="Arial MT"/>
              </a:rPr>
              <a:t>select</a:t>
            </a:r>
            <a:r>
              <a:rPr lang="en-US" sz="1800">
                <a:effectLst/>
                <a:latin typeface="Arial MT"/>
                <a:ea typeface="Arial MT"/>
                <a:cs typeface="Arial MT"/>
              </a:rPr>
              <a:t> </a:t>
            </a:r>
            <a:r>
              <a:rPr lang="en-US" sz="1800" b="1">
                <a:effectLst/>
                <a:latin typeface="Arial MT"/>
                <a:ea typeface="Arial MT"/>
                <a:cs typeface="Arial MT"/>
              </a:rPr>
              <a:t>the applications</a:t>
            </a:r>
            <a:r>
              <a:rPr lang="en-US" sz="1800" spc="-15">
                <a:effectLst/>
                <a:latin typeface="Arial MT"/>
                <a:ea typeface="Arial MT"/>
                <a:cs typeface="Arial MT"/>
              </a:rPr>
              <a:t> </a:t>
            </a:r>
            <a:r>
              <a:rPr lang="en-US" sz="1800">
                <a:effectLst/>
                <a:latin typeface="Arial MT"/>
                <a:ea typeface="Arial MT"/>
                <a:cs typeface="Arial MT"/>
              </a:rPr>
              <a:t>that</a:t>
            </a:r>
            <a:r>
              <a:rPr lang="en-US" sz="1800" spc="-5">
                <a:effectLst/>
                <a:latin typeface="Arial MT"/>
                <a:ea typeface="Arial MT"/>
                <a:cs typeface="Arial MT"/>
              </a:rPr>
              <a:t> </a:t>
            </a:r>
            <a:r>
              <a:rPr lang="en-US" sz="1800">
                <a:effectLst/>
                <a:latin typeface="Arial MT"/>
                <a:ea typeface="Arial MT"/>
                <a:cs typeface="Arial MT"/>
              </a:rPr>
              <a:t>really fit</a:t>
            </a:r>
            <a:r>
              <a:rPr lang="en-US" sz="1800" spc="-5">
                <a:effectLst/>
                <a:latin typeface="Arial MT"/>
                <a:ea typeface="Arial MT"/>
                <a:cs typeface="Arial MT"/>
              </a:rPr>
              <a:t> </a:t>
            </a:r>
            <a:r>
              <a:rPr lang="en-US" sz="1800">
                <a:effectLst/>
                <a:latin typeface="Arial MT"/>
                <a:ea typeface="Arial MT"/>
                <a:cs typeface="Arial MT"/>
              </a:rPr>
              <a:t>our</a:t>
            </a:r>
            <a:r>
              <a:rPr lang="en-US" sz="1800" spc="-5">
                <a:effectLst/>
                <a:latin typeface="Arial MT"/>
                <a:ea typeface="Arial MT"/>
                <a:cs typeface="Arial MT"/>
              </a:rPr>
              <a:t> </a:t>
            </a:r>
            <a:r>
              <a:rPr lang="en-US" sz="1800">
                <a:effectLst/>
                <a:latin typeface="Arial MT"/>
                <a:ea typeface="Arial MT"/>
                <a:cs typeface="Arial MT"/>
              </a:rPr>
              <a:t>needs,</a:t>
            </a:r>
            <a:r>
              <a:rPr lang="en-US" sz="1800">
                <a:latin typeface="Arial MT"/>
                <a:ea typeface="Arial MT"/>
                <a:cs typeface="Arial MT"/>
              </a:rPr>
              <a:t> and… </a:t>
            </a:r>
          </a:p>
          <a:p>
            <a:pPr marL="812800" indent="-342900">
              <a:lnSpc>
                <a:spcPct val="150000"/>
              </a:lnSpc>
              <a:buAutoNum type="arabicPeriod"/>
            </a:pPr>
            <a:r>
              <a:rPr lang="en-US">
                <a:latin typeface="Arial MT"/>
                <a:ea typeface="Arial MT"/>
                <a:cs typeface="Arial MT"/>
              </a:rPr>
              <a:t>T</a:t>
            </a:r>
            <a:r>
              <a:rPr lang="en-US" sz="1800">
                <a:latin typeface="Arial MT"/>
                <a:ea typeface="Arial MT"/>
                <a:cs typeface="Arial MT"/>
              </a:rPr>
              <a:t>o </a:t>
            </a:r>
            <a:r>
              <a:rPr lang="en-US" sz="1800" b="1">
                <a:latin typeface="Arial MT"/>
                <a:ea typeface="Arial MT"/>
                <a:cs typeface="Arial MT"/>
              </a:rPr>
              <a:t>specify the value</a:t>
            </a:r>
            <a:r>
              <a:rPr lang="en-US" sz="1800">
                <a:latin typeface="Arial MT"/>
                <a:ea typeface="Arial MT"/>
                <a:cs typeface="Arial MT"/>
              </a:rPr>
              <a:t> we expect to obtain. </a:t>
            </a:r>
            <a:endParaRPr lang="en-US" sz="1600">
              <a:latin typeface="Arial MT"/>
              <a:ea typeface="Arial MT"/>
              <a:cs typeface="Arial MT"/>
            </a:endParaRPr>
          </a:p>
        </p:txBody>
      </p:sp>
    </p:spTree>
    <p:extLst>
      <p:ext uri="{BB962C8B-B14F-4D97-AF65-F5344CB8AC3E}">
        <p14:creationId xmlns:p14="http://schemas.microsoft.com/office/powerpoint/2010/main" val="41827313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p:txBody>
          <a:bodyPr/>
          <a:lstStyle/>
          <a:p>
            <a:r>
              <a:rPr lang="en-GB"/>
              <a:t>2. SUSTAINABILITY</a:t>
            </a:r>
          </a:p>
        </p:txBody>
      </p:sp>
      <p:sp>
        <p:nvSpPr>
          <p:cNvPr id="4" name="Marcador de contenido 2">
            <a:extLst>
              <a:ext uri="{FF2B5EF4-FFF2-40B4-BE49-F238E27FC236}">
                <a16:creationId xmlns:a16="http://schemas.microsoft.com/office/drawing/2014/main" id="{966F21F3-BC39-687A-A4F0-666F31F03D82}"/>
              </a:ext>
            </a:extLst>
          </p:cNvPr>
          <p:cNvSpPr txBox="1">
            <a:spLocks/>
          </p:cNvSpPr>
          <p:nvPr/>
        </p:nvSpPr>
        <p:spPr>
          <a:xfrm>
            <a:off x="696157" y="1690688"/>
            <a:ext cx="1016123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4770" marR="71120">
              <a:lnSpc>
                <a:spcPct val="150000"/>
              </a:lnSpc>
              <a:spcAft>
                <a:spcPts val="0"/>
              </a:spcAft>
            </a:pPr>
            <a:r>
              <a:rPr lang="en-US" sz="1800">
                <a:effectLst/>
                <a:latin typeface="Arial MT"/>
                <a:ea typeface="Arial MT"/>
                <a:cs typeface="Arial MT"/>
              </a:rPr>
              <a:t>"</a:t>
            </a:r>
            <a:r>
              <a:rPr lang="en-US" sz="1800" b="1">
                <a:effectLst/>
                <a:latin typeface="Arial MT"/>
                <a:ea typeface="Arial MT"/>
                <a:cs typeface="Arial MT"/>
              </a:rPr>
              <a:t>Corporate</a:t>
            </a:r>
            <a:r>
              <a:rPr lang="en-US" sz="1800" b="1" spc="5">
                <a:effectLst/>
                <a:latin typeface="Arial MT"/>
                <a:ea typeface="Arial MT"/>
                <a:cs typeface="Arial MT"/>
              </a:rPr>
              <a:t> </a:t>
            </a:r>
            <a:r>
              <a:rPr lang="en-US" sz="1800" b="1">
                <a:effectLst/>
                <a:latin typeface="Arial MT"/>
                <a:ea typeface="Arial MT"/>
                <a:cs typeface="Arial MT"/>
              </a:rPr>
              <a:t>Social</a:t>
            </a:r>
            <a:r>
              <a:rPr lang="en-US" sz="1800" b="1" spc="5">
                <a:effectLst/>
                <a:latin typeface="Arial MT"/>
                <a:ea typeface="Arial MT"/>
                <a:cs typeface="Arial MT"/>
              </a:rPr>
              <a:t> </a:t>
            </a:r>
            <a:r>
              <a:rPr lang="en-US" sz="1800" b="1">
                <a:effectLst/>
                <a:latin typeface="Arial MT"/>
                <a:ea typeface="Arial MT"/>
                <a:cs typeface="Arial MT"/>
              </a:rPr>
              <a:t>Responsibility </a:t>
            </a:r>
            <a:r>
              <a:rPr lang="en-US" sz="1800">
                <a:effectLst/>
                <a:latin typeface="Arial MT"/>
                <a:ea typeface="Arial MT"/>
                <a:cs typeface="Arial MT"/>
              </a:rPr>
              <a:t>(CSR)</a:t>
            </a:r>
            <a:r>
              <a:rPr lang="en-US" sz="1800" spc="-10">
                <a:effectLst/>
                <a:latin typeface="Arial MT"/>
                <a:ea typeface="Arial MT"/>
                <a:cs typeface="Arial MT"/>
              </a:rPr>
              <a:t> </a:t>
            </a:r>
            <a:r>
              <a:rPr lang="en-US" sz="1800">
                <a:effectLst/>
                <a:latin typeface="Arial MT"/>
                <a:ea typeface="Arial MT"/>
                <a:cs typeface="Arial MT"/>
              </a:rPr>
              <a:t>is</a:t>
            </a:r>
            <a:r>
              <a:rPr lang="en-US" sz="1800" spc="-5">
                <a:effectLst/>
                <a:latin typeface="Arial MT"/>
                <a:ea typeface="Arial MT"/>
                <a:cs typeface="Arial MT"/>
              </a:rPr>
              <a:t> </a:t>
            </a:r>
            <a:r>
              <a:rPr lang="en-US" sz="1800">
                <a:effectLst/>
                <a:latin typeface="Arial MT"/>
                <a:ea typeface="Arial MT"/>
                <a:cs typeface="Arial MT"/>
              </a:rPr>
              <a:t>the</a:t>
            </a:r>
            <a:r>
              <a:rPr lang="en-US" sz="1800" spc="-5">
                <a:effectLst/>
                <a:latin typeface="Arial MT"/>
                <a:ea typeface="Arial MT"/>
                <a:cs typeface="Arial MT"/>
              </a:rPr>
              <a:t> </a:t>
            </a:r>
            <a:r>
              <a:rPr lang="en-US" sz="1800" b="1">
                <a:effectLst/>
                <a:latin typeface="Arial MT"/>
                <a:ea typeface="Arial MT"/>
                <a:cs typeface="Arial MT"/>
              </a:rPr>
              <a:t>set</a:t>
            </a:r>
            <a:r>
              <a:rPr lang="en-US" sz="1800" b="1" spc="-15">
                <a:effectLst/>
                <a:latin typeface="Arial MT"/>
                <a:ea typeface="Arial MT"/>
                <a:cs typeface="Arial MT"/>
              </a:rPr>
              <a:t> </a:t>
            </a:r>
            <a:r>
              <a:rPr lang="en-US" sz="1800" b="1">
                <a:effectLst/>
                <a:latin typeface="Arial MT"/>
                <a:ea typeface="Arial MT"/>
                <a:cs typeface="Arial MT"/>
              </a:rPr>
              <a:t>of obligations</a:t>
            </a:r>
            <a:r>
              <a:rPr lang="en-US" sz="1800" b="1" spc="-5">
                <a:effectLst/>
                <a:latin typeface="Arial MT"/>
                <a:ea typeface="Arial MT"/>
                <a:cs typeface="Arial MT"/>
              </a:rPr>
              <a:t> </a:t>
            </a:r>
            <a:r>
              <a:rPr lang="en-US" sz="1800" b="1">
                <a:effectLst/>
                <a:latin typeface="Arial MT"/>
                <a:ea typeface="Arial MT"/>
                <a:cs typeface="Arial MT"/>
              </a:rPr>
              <a:t>and</a:t>
            </a:r>
            <a:r>
              <a:rPr lang="en-US" sz="1800" b="1" spc="-10">
                <a:effectLst/>
                <a:latin typeface="Arial MT"/>
                <a:ea typeface="Arial MT"/>
                <a:cs typeface="Arial MT"/>
              </a:rPr>
              <a:t> </a:t>
            </a:r>
            <a:r>
              <a:rPr lang="en-US" sz="1800" b="1">
                <a:effectLst/>
                <a:latin typeface="Arial MT"/>
                <a:ea typeface="Arial MT"/>
                <a:cs typeface="Arial MT"/>
              </a:rPr>
              <a:t>commitments </a:t>
            </a:r>
            <a:r>
              <a:rPr lang="en-US" sz="1800">
                <a:effectLst/>
                <a:latin typeface="Arial MT"/>
                <a:ea typeface="Arial MT"/>
                <a:cs typeface="Arial MT"/>
              </a:rPr>
              <a:t>(legal</a:t>
            </a:r>
            <a:r>
              <a:rPr lang="en-US" sz="1800" spc="-15">
                <a:effectLst/>
                <a:latin typeface="Arial MT"/>
                <a:ea typeface="Arial MT"/>
                <a:cs typeface="Arial MT"/>
              </a:rPr>
              <a:t>, </a:t>
            </a:r>
            <a:r>
              <a:rPr lang="en-US" sz="1800">
                <a:effectLst/>
                <a:latin typeface="Arial MT"/>
                <a:ea typeface="Arial MT"/>
                <a:cs typeface="Arial MT"/>
              </a:rPr>
              <a:t>ethical,</a:t>
            </a:r>
            <a:r>
              <a:rPr lang="en-US" sz="1800" spc="-10">
                <a:effectLst/>
                <a:latin typeface="Arial MT"/>
                <a:ea typeface="Arial MT"/>
                <a:cs typeface="Arial MT"/>
              </a:rPr>
              <a:t> </a:t>
            </a:r>
            <a:r>
              <a:rPr lang="en-US" sz="1800">
                <a:effectLst/>
                <a:latin typeface="Arial MT"/>
                <a:ea typeface="Arial MT"/>
                <a:cs typeface="Arial MT"/>
              </a:rPr>
              <a:t>national</a:t>
            </a:r>
            <a:r>
              <a:rPr lang="en-US" sz="1800" spc="-10">
                <a:effectLst/>
                <a:latin typeface="Arial MT"/>
                <a:ea typeface="Arial MT"/>
                <a:cs typeface="Arial MT"/>
              </a:rPr>
              <a:t> and i</a:t>
            </a:r>
            <a:r>
              <a:rPr lang="en-US" sz="1800">
                <a:effectLst/>
                <a:latin typeface="Arial MT"/>
                <a:ea typeface="Arial MT"/>
                <a:cs typeface="Arial MT"/>
              </a:rPr>
              <a:t>nternational)</a:t>
            </a:r>
            <a:r>
              <a:rPr lang="en-US" sz="1800" spc="-30">
                <a:effectLst/>
                <a:latin typeface="Arial MT"/>
                <a:ea typeface="Arial MT"/>
                <a:cs typeface="Arial MT"/>
              </a:rPr>
              <a:t> </a:t>
            </a:r>
            <a:r>
              <a:rPr lang="en-US" sz="1800">
                <a:effectLst/>
                <a:latin typeface="Arial MT"/>
                <a:ea typeface="Arial MT"/>
                <a:cs typeface="Arial MT"/>
              </a:rPr>
              <a:t>to</a:t>
            </a:r>
            <a:r>
              <a:rPr lang="en-US" sz="1800" spc="-20">
                <a:effectLst/>
                <a:latin typeface="Arial MT"/>
                <a:ea typeface="Arial MT"/>
                <a:cs typeface="Arial MT"/>
              </a:rPr>
              <a:t> </a:t>
            </a:r>
            <a:r>
              <a:rPr lang="en-US" sz="1800">
                <a:effectLst/>
                <a:latin typeface="Arial MT"/>
                <a:ea typeface="Arial MT"/>
                <a:cs typeface="Arial MT"/>
              </a:rPr>
              <a:t>stakeholders </a:t>
            </a:r>
            <a:r>
              <a:rPr lang="en-US" sz="1800" b="1">
                <a:effectLst/>
                <a:latin typeface="Arial MT"/>
                <a:ea typeface="Arial MT"/>
                <a:cs typeface="Arial MT"/>
              </a:rPr>
              <a:t>derived from</a:t>
            </a:r>
            <a:r>
              <a:rPr lang="en-US" sz="1800" b="1" spc="-25">
                <a:effectLst/>
                <a:latin typeface="Arial MT"/>
                <a:ea typeface="Arial MT"/>
                <a:cs typeface="Arial MT"/>
              </a:rPr>
              <a:t> </a:t>
            </a:r>
            <a:r>
              <a:rPr lang="en-US" sz="1800" b="1">
                <a:effectLst/>
                <a:latin typeface="Arial MT"/>
                <a:ea typeface="Arial MT"/>
                <a:cs typeface="Arial MT"/>
              </a:rPr>
              <a:t>the</a:t>
            </a:r>
            <a:r>
              <a:rPr lang="en-US" sz="1800" b="1" spc="-30">
                <a:effectLst/>
                <a:latin typeface="Arial MT"/>
                <a:ea typeface="Arial MT"/>
                <a:cs typeface="Arial MT"/>
              </a:rPr>
              <a:t> </a:t>
            </a:r>
            <a:r>
              <a:rPr lang="en-US" sz="1800" b="1">
                <a:effectLst/>
                <a:latin typeface="Arial MT"/>
                <a:ea typeface="Arial MT"/>
                <a:cs typeface="Arial MT"/>
              </a:rPr>
              <a:t>impact</a:t>
            </a:r>
            <a:r>
              <a:rPr lang="en-US" sz="1800" b="1" spc="-30">
                <a:effectLst/>
                <a:latin typeface="Arial MT"/>
                <a:ea typeface="Arial MT"/>
                <a:cs typeface="Arial MT"/>
              </a:rPr>
              <a:t> </a:t>
            </a:r>
            <a:r>
              <a:rPr lang="en-US" sz="1800" b="1">
                <a:effectLst/>
                <a:latin typeface="Arial MT"/>
                <a:ea typeface="Arial MT"/>
                <a:cs typeface="Arial MT"/>
              </a:rPr>
              <a:t>that</a:t>
            </a:r>
            <a:r>
              <a:rPr lang="en-US" sz="1800" b="1" spc="-25">
                <a:effectLst/>
                <a:latin typeface="Arial MT"/>
                <a:ea typeface="Arial MT"/>
                <a:cs typeface="Arial MT"/>
              </a:rPr>
              <a:t> </a:t>
            </a:r>
            <a:r>
              <a:rPr lang="en-US" sz="1800" b="1">
                <a:effectLst/>
                <a:latin typeface="Arial MT"/>
                <a:ea typeface="Arial MT"/>
                <a:cs typeface="Arial MT"/>
              </a:rPr>
              <a:t>the</a:t>
            </a:r>
            <a:r>
              <a:rPr lang="en-US" sz="1800" b="1" spc="-35">
                <a:effectLst/>
                <a:latin typeface="Arial MT"/>
                <a:ea typeface="Arial MT"/>
                <a:cs typeface="Arial MT"/>
              </a:rPr>
              <a:t> </a:t>
            </a:r>
            <a:r>
              <a:rPr lang="en-US" sz="1800" b="1">
                <a:effectLst/>
                <a:latin typeface="Arial MT"/>
                <a:ea typeface="Arial MT"/>
                <a:cs typeface="Arial MT"/>
              </a:rPr>
              <a:t>activity</a:t>
            </a:r>
            <a:r>
              <a:rPr lang="en-US" sz="1800" b="1" spc="-25">
                <a:effectLst/>
                <a:latin typeface="Arial MT"/>
                <a:ea typeface="Arial MT"/>
                <a:cs typeface="Arial MT"/>
              </a:rPr>
              <a:t> </a:t>
            </a:r>
            <a:r>
              <a:rPr lang="en-US" sz="1800">
                <a:effectLst/>
                <a:latin typeface="Arial MT"/>
                <a:ea typeface="Arial MT"/>
                <a:cs typeface="Arial MT"/>
              </a:rPr>
              <a:t>and</a:t>
            </a:r>
            <a:r>
              <a:rPr lang="en-US" sz="1800" spc="-20">
                <a:effectLst/>
                <a:latin typeface="Arial MT"/>
                <a:ea typeface="Arial MT"/>
                <a:cs typeface="Arial MT"/>
              </a:rPr>
              <a:t> </a:t>
            </a:r>
            <a:r>
              <a:rPr lang="en-US" sz="1800">
                <a:effectLst/>
                <a:latin typeface="Arial MT"/>
                <a:ea typeface="Arial MT"/>
                <a:cs typeface="Arial MT"/>
              </a:rPr>
              <a:t>operations </a:t>
            </a:r>
            <a:r>
              <a:rPr lang="en-US" sz="1800" spc="-295">
                <a:effectLst/>
                <a:latin typeface="Arial MT"/>
                <a:ea typeface="Arial MT"/>
                <a:cs typeface="Arial MT"/>
              </a:rPr>
              <a:t> </a:t>
            </a:r>
            <a:r>
              <a:rPr lang="en-US" sz="1800">
                <a:effectLst/>
                <a:latin typeface="Arial MT"/>
                <a:ea typeface="Arial MT"/>
                <a:cs typeface="Arial MT"/>
              </a:rPr>
              <a:t>of organizations</a:t>
            </a:r>
            <a:r>
              <a:rPr lang="en-US" sz="1800" spc="-10">
                <a:effectLst/>
                <a:latin typeface="Arial MT"/>
                <a:ea typeface="Arial MT"/>
                <a:cs typeface="Arial MT"/>
              </a:rPr>
              <a:t> </a:t>
            </a:r>
            <a:r>
              <a:rPr lang="en-US" sz="1800">
                <a:effectLst/>
                <a:latin typeface="Arial MT"/>
                <a:ea typeface="Arial MT"/>
                <a:cs typeface="Arial MT"/>
              </a:rPr>
              <a:t>produce</a:t>
            </a:r>
            <a:r>
              <a:rPr lang="en-US" sz="1800" spc="-15">
                <a:effectLst/>
                <a:latin typeface="Arial MT"/>
                <a:ea typeface="Arial MT"/>
                <a:cs typeface="Arial MT"/>
              </a:rPr>
              <a:t> </a:t>
            </a:r>
            <a:r>
              <a:rPr lang="en-US" sz="1800">
                <a:effectLst/>
                <a:latin typeface="Arial MT"/>
                <a:ea typeface="Arial MT"/>
                <a:cs typeface="Arial MT"/>
              </a:rPr>
              <a:t>in</a:t>
            </a:r>
            <a:r>
              <a:rPr lang="en-US" sz="1800" spc="-5">
                <a:effectLst/>
                <a:latin typeface="Arial MT"/>
                <a:ea typeface="Arial MT"/>
                <a:cs typeface="Arial MT"/>
              </a:rPr>
              <a:t> </a:t>
            </a:r>
            <a:r>
              <a:rPr lang="en-US" sz="1800">
                <a:effectLst/>
                <a:latin typeface="Arial MT"/>
                <a:ea typeface="Arial MT"/>
                <a:cs typeface="Arial MT"/>
              </a:rPr>
              <a:t>the</a:t>
            </a:r>
            <a:r>
              <a:rPr lang="en-US" sz="1800" spc="-20">
                <a:effectLst/>
                <a:latin typeface="Arial MT"/>
                <a:ea typeface="Arial MT"/>
                <a:cs typeface="Arial MT"/>
              </a:rPr>
              <a:t> </a:t>
            </a:r>
            <a:r>
              <a:rPr lang="en-US" sz="1800">
                <a:effectLst/>
                <a:latin typeface="Arial MT"/>
                <a:ea typeface="Arial MT"/>
                <a:cs typeface="Arial MT"/>
              </a:rPr>
              <a:t>social, labor,</a:t>
            </a:r>
            <a:r>
              <a:rPr lang="en-US" sz="1800" spc="-10">
                <a:effectLst/>
                <a:latin typeface="Arial MT"/>
                <a:ea typeface="Arial MT"/>
                <a:cs typeface="Arial MT"/>
              </a:rPr>
              <a:t> </a:t>
            </a:r>
            <a:r>
              <a:rPr lang="en-US" sz="1800">
                <a:effectLst/>
                <a:latin typeface="Arial MT"/>
                <a:ea typeface="Arial MT"/>
                <a:cs typeface="Arial MT"/>
              </a:rPr>
              <a:t>environmental</a:t>
            </a:r>
            <a:r>
              <a:rPr lang="en-US" sz="1800" spc="-5">
                <a:effectLst/>
                <a:latin typeface="Arial MT"/>
                <a:ea typeface="Arial MT"/>
                <a:cs typeface="Arial MT"/>
              </a:rPr>
              <a:t> </a:t>
            </a:r>
            <a:r>
              <a:rPr lang="en-US" sz="1800">
                <a:effectLst/>
                <a:latin typeface="Arial MT"/>
                <a:ea typeface="Arial MT"/>
                <a:cs typeface="Arial MT"/>
              </a:rPr>
              <a:t>and</a:t>
            </a:r>
            <a:r>
              <a:rPr lang="en-US" sz="1800" spc="-20">
                <a:effectLst/>
                <a:latin typeface="Arial MT"/>
                <a:ea typeface="Arial MT"/>
                <a:cs typeface="Arial MT"/>
              </a:rPr>
              <a:t> </a:t>
            </a:r>
            <a:r>
              <a:rPr lang="en-US" sz="1800">
                <a:effectLst/>
                <a:latin typeface="Arial MT"/>
                <a:ea typeface="Arial MT"/>
                <a:cs typeface="Arial MT"/>
              </a:rPr>
              <a:t>human</a:t>
            </a:r>
            <a:r>
              <a:rPr lang="en-US" sz="1800" spc="-20">
                <a:effectLst/>
                <a:latin typeface="Arial MT"/>
                <a:ea typeface="Arial MT"/>
                <a:cs typeface="Arial MT"/>
              </a:rPr>
              <a:t> </a:t>
            </a:r>
            <a:r>
              <a:rPr lang="en-US" sz="1800">
                <a:effectLst/>
                <a:latin typeface="Arial MT"/>
                <a:ea typeface="Arial MT"/>
                <a:cs typeface="Arial MT"/>
              </a:rPr>
              <a:t>rights</a:t>
            </a:r>
            <a:r>
              <a:rPr lang="en-US" sz="1800" spc="-5">
                <a:effectLst/>
                <a:latin typeface="Arial MT"/>
                <a:ea typeface="Arial MT"/>
                <a:cs typeface="Arial MT"/>
              </a:rPr>
              <a:t> </a:t>
            </a:r>
            <a:r>
              <a:rPr lang="en-US" sz="1800">
                <a:latin typeface="Arial MT"/>
                <a:ea typeface="Arial MT"/>
                <a:cs typeface="Arial MT"/>
              </a:rPr>
              <a:t>spheres".  - Cuesta</a:t>
            </a:r>
            <a:r>
              <a:rPr lang="en-US" sz="1800" spc="5">
                <a:latin typeface="Arial MT"/>
                <a:ea typeface="Arial MT"/>
                <a:cs typeface="Arial MT"/>
              </a:rPr>
              <a:t> </a:t>
            </a:r>
            <a:r>
              <a:rPr lang="en-US" sz="1800">
                <a:latin typeface="Arial MT"/>
                <a:ea typeface="Arial MT"/>
                <a:cs typeface="Arial MT"/>
              </a:rPr>
              <a:t>and</a:t>
            </a:r>
            <a:r>
              <a:rPr lang="en-US" sz="1800" spc="5">
                <a:latin typeface="Arial MT"/>
                <a:ea typeface="Arial MT"/>
                <a:cs typeface="Arial MT"/>
              </a:rPr>
              <a:t> </a:t>
            </a:r>
            <a:r>
              <a:rPr lang="en-US" sz="1800">
                <a:latin typeface="Arial MT"/>
                <a:ea typeface="Arial MT"/>
                <a:cs typeface="Arial MT"/>
              </a:rPr>
              <a:t>Valor</a:t>
            </a:r>
            <a:r>
              <a:rPr lang="en-US" sz="1800" spc="5">
                <a:latin typeface="Arial MT"/>
                <a:ea typeface="Arial MT"/>
                <a:cs typeface="Arial MT"/>
              </a:rPr>
              <a:t> </a:t>
            </a:r>
            <a:r>
              <a:rPr lang="en-US" sz="1800">
                <a:latin typeface="Arial MT"/>
                <a:ea typeface="Arial MT"/>
                <a:cs typeface="Arial MT"/>
              </a:rPr>
              <a:t>(2003)</a:t>
            </a:r>
            <a:r>
              <a:rPr lang="en-US" sz="1800" spc="5">
                <a:latin typeface="Arial MT"/>
                <a:ea typeface="Arial MT"/>
                <a:cs typeface="Arial MT"/>
              </a:rPr>
              <a:t> . </a:t>
            </a:r>
          </a:p>
          <a:p>
            <a:pPr marL="64770" marR="71120">
              <a:lnSpc>
                <a:spcPct val="150000"/>
              </a:lnSpc>
              <a:spcAft>
                <a:spcPts val="0"/>
              </a:spcAft>
            </a:pPr>
            <a:r>
              <a:rPr lang="en-US" sz="1800" spc="5">
                <a:effectLst/>
                <a:latin typeface="Arial MT"/>
                <a:ea typeface="Arial MT"/>
                <a:cs typeface="Arial MT"/>
              </a:rPr>
              <a:t>The </a:t>
            </a:r>
            <a:r>
              <a:rPr lang="en-US" sz="1800" spc="5">
                <a:latin typeface="Arial MT"/>
                <a:ea typeface="Arial MT"/>
                <a:cs typeface="Arial MT"/>
              </a:rPr>
              <a:t>concept was born between the </a:t>
            </a:r>
            <a:r>
              <a:rPr lang="en-US" sz="1800">
                <a:latin typeface="Arial MT"/>
                <a:ea typeface="Arial MT"/>
                <a:cs typeface="Arial MT"/>
              </a:rPr>
              <a:t>1950s and 1960s, with the </a:t>
            </a:r>
            <a:r>
              <a:rPr lang="en-US" sz="1800">
                <a:effectLst/>
                <a:latin typeface="Arial MT"/>
                <a:ea typeface="Arial MT"/>
                <a:cs typeface="Arial MT"/>
              </a:rPr>
              <a:t>rapid increase in the size and power of</a:t>
            </a:r>
            <a:r>
              <a:rPr lang="en-US" sz="1800" spc="5">
                <a:effectLst/>
                <a:latin typeface="Arial MT"/>
                <a:ea typeface="Arial MT"/>
                <a:cs typeface="Arial MT"/>
              </a:rPr>
              <a:t> </a:t>
            </a:r>
            <a:r>
              <a:rPr lang="en-US" sz="1800">
                <a:effectLst/>
                <a:latin typeface="Arial MT"/>
                <a:ea typeface="Arial MT"/>
                <a:cs typeface="Arial MT"/>
              </a:rPr>
              <a:t>American companies. </a:t>
            </a:r>
          </a:p>
          <a:p>
            <a:pPr marL="64770" marR="71120">
              <a:lnSpc>
                <a:spcPct val="150000"/>
              </a:lnSpc>
              <a:spcAft>
                <a:spcPts val="0"/>
              </a:spcAft>
            </a:pPr>
            <a:r>
              <a:rPr lang="en-US" sz="1800">
                <a:effectLst/>
                <a:latin typeface="Arial MT"/>
                <a:ea typeface="Arial MT"/>
                <a:cs typeface="Arial MT"/>
              </a:rPr>
              <a:t>European ones joined later (1990s) </a:t>
            </a:r>
            <a:r>
              <a:rPr lang="en-US" sz="1800" b="1">
                <a:effectLst/>
                <a:latin typeface="Arial MT"/>
                <a:ea typeface="Arial MT"/>
                <a:cs typeface="Arial MT"/>
              </a:rPr>
              <a:t>combining economic competitiveness with</a:t>
            </a:r>
            <a:r>
              <a:rPr lang="en-US" sz="1800" b="1" spc="5">
                <a:effectLst/>
                <a:latin typeface="Arial MT"/>
                <a:ea typeface="Arial MT"/>
                <a:cs typeface="Arial MT"/>
              </a:rPr>
              <a:t> </a:t>
            </a:r>
            <a:r>
              <a:rPr lang="en-US" sz="1800" b="1">
                <a:effectLst/>
                <a:latin typeface="Arial MT"/>
                <a:ea typeface="Arial MT"/>
                <a:cs typeface="Arial MT"/>
              </a:rPr>
              <a:t>more</a:t>
            </a:r>
            <a:r>
              <a:rPr lang="en-US" sz="1800" b="1" spc="-65">
                <a:effectLst/>
                <a:latin typeface="Arial MT"/>
                <a:ea typeface="Arial MT"/>
                <a:cs typeface="Arial MT"/>
              </a:rPr>
              <a:t> </a:t>
            </a:r>
            <a:r>
              <a:rPr lang="en-US" sz="1800" b="1">
                <a:effectLst/>
                <a:latin typeface="Arial MT"/>
                <a:ea typeface="Arial MT"/>
                <a:cs typeface="Arial MT"/>
              </a:rPr>
              <a:t>ethical</a:t>
            </a:r>
            <a:r>
              <a:rPr lang="en-US" sz="1800" b="1" spc="-60">
                <a:effectLst/>
                <a:latin typeface="Arial MT"/>
                <a:ea typeface="Arial MT"/>
                <a:cs typeface="Arial MT"/>
              </a:rPr>
              <a:t> </a:t>
            </a:r>
            <a:r>
              <a:rPr lang="en-US" sz="1800" b="1">
                <a:effectLst/>
                <a:latin typeface="Arial MT"/>
                <a:ea typeface="Arial MT"/>
                <a:cs typeface="Arial MT"/>
              </a:rPr>
              <a:t>and</a:t>
            </a:r>
            <a:r>
              <a:rPr lang="en-US" sz="1800" b="1" spc="-70">
                <a:effectLst/>
                <a:latin typeface="Arial MT"/>
                <a:ea typeface="Arial MT"/>
                <a:cs typeface="Arial MT"/>
              </a:rPr>
              <a:t> </a:t>
            </a:r>
            <a:r>
              <a:rPr lang="en-US" sz="1800" b="1">
                <a:effectLst/>
                <a:latin typeface="Arial MT"/>
                <a:ea typeface="Arial MT"/>
                <a:cs typeface="Arial MT"/>
              </a:rPr>
              <a:t>committed</a:t>
            </a:r>
            <a:r>
              <a:rPr lang="en-US" sz="1800" b="1" spc="-45">
                <a:effectLst/>
                <a:latin typeface="Arial MT"/>
                <a:ea typeface="Arial MT"/>
                <a:cs typeface="Arial MT"/>
              </a:rPr>
              <a:t> </a:t>
            </a:r>
            <a:r>
              <a:rPr lang="en-US" sz="1800" b="1">
                <a:effectLst/>
                <a:latin typeface="Arial MT"/>
                <a:ea typeface="Arial MT"/>
                <a:cs typeface="Arial MT"/>
              </a:rPr>
              <a:t>attitudes.</a:t>
            </a:r>
            <a:endParaRPr lang="es-ES" sz="1800" b="1">
              <a:effectLst/>
              <a:latin typeface="Arial MT"/>
              <a:ea typeface="Arial MT"/>
              <a:cs typeface="Arial MT"/>
            </a:endParaRPr>
          </a:p>
          <a:p>
            <a:pPr marL="293370" indent="-457200">
              <a:lnSpc>
                <a:spcPct val="150000"/>
              </a:lnSpc>
              <a:buFont typeface="Wingdings" panose="05000000000000000000" pitchFamily="2" charset="2"/>
              <a:buChar char="Ø"/>
            </a:pPr>
            <a:endParaRPr lang="en-US" sz="1800">
              <a:effectLst/>
              <a:highlight>
                <a:srgbClr val="FFFF00"/>
              </a:highlight>
              <a:latin typeface="Arial MT"/>
              <a:ea typeface="Arial MT"/>
              <a:cs typeface="Arial MT"/>
            </a:endParaRPr>
          </a:p>
        </p:txBody>
      </p:sp>
    </p:spTree>
    <p:extLst>
      <p:ext uri="{BB962C8B-B14F-4D97-AF65-F5344CB8AC3E}">
        <p14:creationId xmlns:p14="http://schemas.microsoft.com/office/powerpoint/2010/main" val="348346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p:txBody>
          <a:bodyPr/>
          <a:lstStyle/>
          <a:p>
            <a:r>
              <a:rPr lang="en-GB"/>
              <a:t>2. SUSTAINABILITY</a:t>
            </a:r>
          </a:p>
        </p:txBody>
      </p:sp>
      <p:sp>
        <p:nvSpPr>
          <p:cNvPr id="4" name="Marcador de contenido 2">
            <a:extLst>
              <a:ext uri="{FF2B5EF4-FFF2-40B4-BE49-F238E27FC236}">
                <a16:creationId xmlns:a16="http://schemas.microsoft.com/office/drawing/2014/main" id="{966F21F3-BC39-687A-A4F0-666F31F03D82}"/>
              </a:ext>
            </a:extLst>
          </p:cNvPr>
          <p:cNvSpPr txBox="1">
            <a:spLocks/>
          </p:cNvSpPr>
          <p:nvPr/>
        </p:nvSpPr>
        <p:spPr>
          <a:xfrm>
            <a:off x="696157" y="1690688"/>
            <a:ext cx="1016123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4770" marR="71120">
              <a:lnSpc>
                <a:spcPct val="150000"/>
              </a:lnSpc>
              <a:spcAft>
                <a:spcPts val="0"/>
              </a:spcAft>
            </a:pPr>
            <a:r>
              <a:rPr lang="es-ES" sz="1800" b="1">
                <a:effectLst/>
                <a:latin typeface="Arial MT"/>
                <a:ea typeface="Arial MT"/>
                <a:cs typeface="Arial MT"/>
              </a:rPr>
              <a:t>CSR</a:t>
            </a:r>
            <a:r>
              <a:rPr lang="es-ES" sz="1800">
                <a:effectLst/>
                <a:latin typeface="Arial MT"/>
                <a:ea typeface="Arial MT"/>
                <a:cs typeface="Arial MT"/>
              </a:rPr>
              <a:t> </a:t>
            </a:r>
            <a:r>
              <a:rPr lang="es-ES" sz="1800" err="1">
                <a:effectLst/>
                <a:latin typeface="Arial MT"/>
                <a:ea typeface="Arial MT"/>
                <a:cs typeface="Arial MT"/>
              </a:rPr>
              <a:t>is</a:t>
            </a:r>
            <a:r>
              <a:rPr lang="es-ES" sz="1800">
                <a:effectLst/>
                <a:latin typeface="Arial MT"/>
                <a:ea typeface="Arial MT"/>
                <a:cs typeface="Arial MT"/>
              </a:rPr>
              <a:t> </a:t>
            </a:r>
            <a:r>
              <a:rPr lang="en-US" sz="1800">
                <a:effectLst/>
                <a:latin typeface="Arial MT"/>
                <a:ea typeface="Arial MT"/>
                <a:cs typeface="Arial MT"/>
              </a:rPr>
              <a:t>an </a:t>
            </a:r>
            <a:r>
              <a:rPr lang="en-US" sz="1800" b="1">
                <a:effectLst/>
                <a:latin typeface="Arial MT"/>
                <a:ea typeface="Arial MT"/>
                <a:cs typeface="Arial MT"/>
              </a:rPr>
              <a:t>essential pillar </a:t>
            </a:r>
            <a:r>
              <a:rPr lang="en-US" sz="1800">
                <a:effectLst/>
                <a:latin typeface="Arial MT"/>
                <a:ea typeface="Arial MT"/>
                <a:cs typeface="Arial MT"/>
              </a:rPr>
              <a:t>of any business, as it</a:t>
            </a:r>
            <a:r>
              <a:rPr lang="en-US" sz="1800" spc="5">
                <a:effectLst/>
                <a:latin typeface="Arial MT"/>
                <a:ea typeface="Arial MT"/>
                <a:cs typeface="Arial MT"/>
              </a:rPr>
              <a:t> </a:t>
            </a:r>
            <a:r>
              <a:rPr lang="en-US" sz="1800">
                <a:effectLst/>
                <a:latin typeface="Arial MT"/>
                <a:ea typeface="Arial MT"/>
                <a:cs typeface="Arial MT"/>
              </a:rPr>
              <a:t>participates in the definition of strategies to satisfy stakeholders. </a:t>
            </a:r>
          </a:p>
          <a:p>
            <a:pPr marL="293370" indent="-457200">
              <a:lnSpc>
                <a:spcPct val="150000"/>
              </a:lnSpc>
              <a:buFont typeface="Wingdings" panose="05000000000000000000" pitchFamily="2" charset="2"/>
              <a:buChar char="Ø"/>
            </a:pPr>
            <a:endParaRPr lang="en-US" sz="1800" b="1">
              <a:effectLst/>
              <a:highlight>
                <a:srgbClr val="FFFF00"/>
              </a:highlight>
              <a:latin typeface="Arial MT"/>
              <a:ea typeface="Arial MT"/>
              <a:cs typeface="Arial MT"/>
            </a:endParaRPr>
          </a:p>
        </p:txBody>
      </p:sp>
      <p:sp>
        <p:nvSpPr>
          <p:cNvPr id="5" name="CuadroTexto 4">
            <a:extLst>
              <a:ext uri="{FF2B5EF4-FFF2-40B4-BE49-F238E27FC236}">
                <a16:creationId xmlns:a16="http://schemas.microsoft.com/office/drawing/2014/main" id="{879B0C4A-9451-EF1E-59FE-CFE4977E0C9A}"/>
              </a:ext>
            </a:extLst>
          </p:cNvPr>
          <p:cNvSpPr txBox="1"/>
          <p:nvPr/>
        </p:nvSpPr>
        <p:spPr>
          <a:xfrm>
            <a:off x="1305638" y="3733581"/>
            <a:ext cx="4868091" cy="1709571"/>
          </a:xfrm>
          <a:prstGeom prst="rect">
            <a:avLst/>
          </a:prstGeom>
          <a:noFill/>
        </p:spPr>
        <p:txBody>
          <a:bodyPr wrap="square">
            <a:spAutoFit/>
          </a:bodyPr>
          <a:lstStyle/>
          <a:p>
            <a:pPr>
              <a:lnSpc>
                <a:spcPct val="150000"/>
              </a:lnSpc>
            </a:pPr>
            <a:r>
              <a:rPr lang="en-US" sz="1800">
                <a:effectLst/>
                <a:latin typeface="Arial MT"/>
                <a:ea typeface="Arial MT"/>
                <a:cs typeface="Arial MT"/>
              </a:rPr>
              <a:t>To adapt to the needs of stakeholders,</a:t>
            </a:r>
            <a:r>
              <a:rPr lang="en-US" sz="1800" spc="5">
                <a:effectLst/>
                <a:latin typeface="Arial MT"/>
                <a:ea typeface="Arial MT"/>
                <a:cs typeface="Arial MT"/>
              </a:rPr>
              <a:t> to </a:t>
            </a:r>
            <a:r>
              <a:rPr lang="en-US" sz="1800">
                <a:effectLst/>
                <a:latin typeface="Arial MT"/>
                <a:ea typeface="Arial MT"/>
                <a:cs typeface="Arial MT"/>
              </a:rPr>
              <a:t>strengthen the foundation of the business and, consequently, to differentiate the firm</a:t>
            </a:r>
            <a:r>
              <a:rPr lang="en-US" sz="1800" spc="5">
                <a:effectLst/>
                <a:latin typeface="Arial MT"/>
                <a:ea typeface="Arial MT"/>
                <a:cs typeface="Arial MT"/>
              </a:rPr>
              <a:t> </a:t>
            </a:r>
            <a:r>
              <a:rPr lang="en-US" sz="1800">
                <a:effectLst/>
                <a:latin typeface="Arial MT"/>
                <a:ea typeface="Arial MT"/>
                <a:cs typeface="Arial MT"/>
              </a:rPr>
              <a:t>from competitors</a:t>
            </a:r>
            <a:endParaRPr lang="ca-ES"/>
          </a:p>
        </p:txBody>
      </p:sp>
      <p:sp>
        <p:nvSpPr>
          <p:cNvPr id="7" name="CuadroTexto 6">
            <a:extLst>
              <a:ext uri="{FF2B5EF4-FFF2-40B4-BE49-F238E27FC236}">
                <a16:creationId xmlns:a16="http://schemas.microsoft.com/office/drawing/2014/main" id="{9905EBA3-BA16-3593-D481-F5B65C3948C2}"/>
              </a:ext>
            </a:extLst>
          </p:cNvPr>
          <p:cNvSpPr txBox="1"/>
          <p:nvPr/>
        </p:nvSpPr>
        <p:spPr>
          <a:xfrm>
            <a:off x="1201782" y="2638174"/>
            <a:ext cx="4572001" cy="958660"/>
          </a:xfrm>
          <a:prstGeom prst="rect">
            <a:avLst/>
          </a:prstGeom>
          <a:noFill/>
        </p:spPr>
        <p:txBody>
          <a:bodyPr wrap="square">
            <a:spAutoFit/>
          </a:bodyPr>
          <a:lstStyle/>
          <a:p>
            <a:pPr marL="0" marR="71120" indent="0" algn="ctr">
              <a:lnSpc>
                <a:spcPct val="150000"/>
              </a:lnSpc>
              <a:spcAft>
                <a:spcPts val="0"/>
              </a:spcAft>
              <a:buNone/>
            </a:pPr>
            <a:r>
              <a:rPr lang="en-US" sz="2000" b="1">
                <a:effectLst/>
                <a:latin typeface="Arial MT"/>
                <a:ea typeface="Arial MT"/>
                <a:cs typeface="Arial MT"/>
              </a:rPr>
              <a:t>It should </a:t>
            </a:r>
            <a:r>
              <a:rPr lang="en-US" sz="2000" b="1">
                <a:latin typeface="Arial MT"/>
                <a:ea typeface="Arial MT"/>
                <a:cs typeface="Arial MT"/>
              </a:rPr>
              <a:t>NOT be perceived as a THREAT, but as an OPPORTUNITY!</a:t>
            </a:r>
            <a:endParaRPr lang="es-ES" sz="2000" b="1">
              <a:effectLst/>
              <a:latin typeface="Arial MT"/>
              <a:ea typeface="Arial MT"/>
              <a:cs typeface="Arial MT"/>
            </a:endParaRPr>
          </a:p>
        </p:txBody>
      </p:sp>
      <p:pic>
        <p:nvPicPr>
          <p:cNvPr id="1026" name="Picture 2" descr="THREAT LENS VS. OPPORTUNITY LENS | Download Scientific Diagram">
            <a:extLst>
              <a:ext uri="{FF2B5EF4-FFF2-40B4-BE49-F238E27FC236}">
                <a16:creationId xmlns:a16="http://schemas.microsoft.com/office/drawing/2014/main" id="{A784AA21-BCAB-AB75-8BB2-90F11F413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7016" y="2480015"/>
            <a:ext cx="4330798" cy="2557718"/>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B140AAE2-F54C-7BAD-254D-F13E4848D0CD}"/>
              </a:ext>
            </a:extLst>
          </p:cNvPr>
          <p:cNvSpPr txBox="1"/>
          <p:nvPr/>
        </p:nvSpPr>
        <p:spPr>
          <a:xfrm>
            <a:off x="6809336" y="5167312"/>
            <a:ext cx="3606159" cy="307777"/>
          </a:xfrm>
          <a:prstGeom prst="rect">
            <a:avLst/>
          </a:prstGeom>
          <a:noFill/>
        </p:spPr>
        <p:txBody>
          <a:bodyPr wrap="square">
            <a:spAutoFit/>
          </a:bodyPr>
          <a:lstStyle/>
          <a:p>
            <a:r>
              <a:rPr lang="en-US" sz="1400">
                <a:latin typeface="Arial" panose="020B0604020202020204" pitchFamily="34" charset="0"/>
              </a:rPr>
              <a:t>Source: Wiseman and Hancock (2022)</a:t>
            </a:r>
            <a:endParaRPr lang="ca-ES" sz="1400">
              <a:latin typeface="Arial" panose="020B0604020202020204" pitchFamily="34" charset="0"/>
            </a:endParaRPr>
          </a:p>
        </p:txBody>
      </p:sp>
    </p:spTree>
    <p:extLst>
      <p:ext uri="{BB962C8B-B14F-4D97-AF65-F5344CB8AC3E}">
        <p14:creationId xmlns:p14="http://schemas.microsoft.com/office/powerpoint/2010/main" val="12074283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a:extLst>
              <a:ext uri="{FF2B5EF4-FFF2-40B4-BE49-F238E27FC236}">
                <a16:creationId xmlns:a16="http://schemas.microsoft.com/office/drawing/2014/main" id="{A9C2B743-0EF0-0F88-8D9B-A06F66B30C28}"/>
              </a:ext>
            </a:extLst>
          </p:cNvPr>
          <p:cNvGrpSpPr/>
          <p:nvPr/>
        </p:nvGrpSpPr>
        <p:grpSpPr>
          <a:xfrm>
            <a:off x="1587138" y="2122808"/>
            <a:ext cx="7874363" cy="4735192"/>
            <a:chOff x="1637938" y="1610859"/>
            <a:chExt cx="7874363" cy="4735192"/>
          </a:xfrm>
        </p:grpSpPr>
        <p:pic>
          <p:nvPicPr>
            <p:cNvPr id="16" name="Imagen 15">
              <a:extLst>
                <a:ext uri="{FF2B5EF4-FFF2-40B4-BE49-F238E27FC236}">
                  <a16:creationId xmlns:a16="http://schemas.microsoft.com/office/drawing/2014/main" id="{23E0E5F9-AE3B-8B9B-DA84-01926D6514FF}"/>
                </a:ext>
              </a:extLst>
            </p:cNvPr>
            <p:cNvPicPr>
              <a:picLocks noChangeAspect="1"/>
            </p:cNvPicPr>
            <p:nvPr/>
          </p:nvPicPr>
          <p:blipFill>
            <a:blip r:embed="rId2"/>
            <a:stretch>
              <a:fillRect/>
            </a:stretch>
          </p:blipFill>
          <p:spPr>
            <a:xfrm>
              <a:off x="1663700" y="1610859"/>
              <a:ext cx="7696201" cy="4735192"/>
            </a:xfrm>
            <a:prstGeom prst="rect">
              <a:avLst/>
            </a:prstGeom>
          </p:spPr>
        </p:pic>
        <p:pic>
          <p:nvPicPr>
            <p:cNvPr id="17" name="Imagen 16">
              <a:extLst>
                <a:ext uri="{FF2B5EF4-FFF2-40B4-BE49-F238E27FC236}">
                  <a16:creationId xmlns:a16="http://schemas.microsoft.com/office/drawing/2014/main" id="{39CA75CD-2D08-E5DA-ABBD-55C38615648B}"/>
                </a:ext>
              </a:extLst>
            </p:cNvPr>
            <p:cNvPicPr>
              <a:picLocks noChangeAspect="1"/>
            </p:cNvPicPr>
            <p:nvPr/>
          </p:nvPicPr>
          <p:blipFill>
            <a:blip r:embed="rId3"/>
            <a:stretch>
              <a:fillRect/>
            </a:stretch>
          </p:blipFill>
          <p:spPr>
            <a:xfrm>
              <a:off x="7098574" y="1610859"/>
              <a:ext cx="2261327" cy="992641"/>
            </a:xfrm>
            <a:prstGeom prst="rect">
              <a:avLst/>
            </a:prstGeom>
          </p:spPr>
        </p:pic>
        <p:pic>
          <p:nvPicPr>
            <p:cNvPr id="18" name="Imagen 17">
              <a:extLst>
                <a:ext uri="{FF2B5EF4-FFF2-40B4-BE49-F238E27FC236}">
                  <a16:creationId xmlns:a16="http://schemas.microsoft.com/office/drawing/2014/main" id="{4A5A874A-DA1D-266E-43D4-570FB7FA1E53}"/>
                </a:ext>
              </a:extLst>
            </p:cNvPr>
            <p:cNvPicPr>
              <a:picLocks noChangeAspect="1"/>
            </p:cNvPicPr>
            <p:nvPr/>
          </p:nvPicPr>
          <p:blipFill>
            <a:blip r:embed="rId3"/>
            <a:stretch>
              <a:fillRect/>
            </a:stretch>
          </p:blipFill>
          <p:spPr>
            <a:xfrm>
              <a:off x="1701435" y="1649895"/>
              <a:ext cx="2261327" cy="992641"/>
            </a:xfrm>
            <a:prstGeom prst="rect">
              <a:avLst/>
            </a:prstGeom>
          </p:spPr>
        </p:pic>
        <p:pic>
          <p:nvPicPr>
            <p:cNvPr id="19" name="Imagen 18">
              <a:extLst>
                <a:ext uri="{FF2B5EF4-FFF2-40B4-BE49-F238E27FC236}">
                  <a16:creationId xmlns:a16="http://schemas.microsoft.com/office/drawing/2014/main" id="{DBD1153B-B9E6-A46E-7770-1C31E9821406}"/>
                </a:ext>
              </a:extLst>
            </p:cNvPr>
            <p:cNvPicPr>
              <a:picLocks noChangeAspect="1"/>
            </p:cNvPicPr>
            <p:nvPr/>
          </p:nvPicPr>
          <p:blipFill>
            <a:blip r:embed="rId3"/>
            <a:stretch>
              <a:fillRect/>
            </a:stretch>
          </p:blipFill>
          <p:spPr>
            <a:xfrm>
              <a:off x="7250974" y="5303096"/>
              <a:ext cx="2261327" cy="992641"/>
            </a:xfrm>
            <a:prstGeom prst="rect">
              <a:avLst/>
            </a:prstGeom>
          </p:spPr>
        </p:pic>
        <p:pic>
          <p:nvPicPr>
            <p:cNvPr id="20" name="Imagen 19">
              <a:extLst>
                <a:ext uri="{FF2B5EF4-FFF2-40B4-BE49-F238E27FC236}">
                  <a16:creationId xmlns:a16="http://schemas.microsoft.com/office/drawing/2014/main" id="{508B6FB3-046E-6617-BC74-445C24449E63}"/>
                </a:ext>
              </a:extLst>
            </p:cNvPr>
            <p:cNvPicPr>
              <a:picLocks noChangeAspect="1"/>
            </p:cNvPicPr>
            <p:nvPr/>
          </p:nvPicPr>
          <p:blipFill>
            <a:blip r:embed="rId3"/>
            <a:stretch>
              <a:fillRect/>
            </a:stretch>
          </p:blipFill>
          <p:spPr>
            <a:xfrm>
              <a:off x="1637938" y="5189782"/>
              <a:ext cx="2261327" cy="992641"/>
            </a:xfrm>
            <a:prstGeom prst="rect">
              <a:avLst/>
            </a:prstGeom>
          </p:spPr>
        </p:pic>
      </p:grpSp>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p:txBody>
          <a:bodyPr/>
          <a:lstStyle/>
          <a:p>
            <a:r>
              <a:rPr lang="en-GB"/>
              <a:t>2. SUSTAINABILITY</a:t>
            </a:r>
          </a:p>
        </p:txBody>
      </p:sp>
      <p:sp>
        <p:nvSpPr>
          <p:cNvPr id="4" name="Marcador de contenido 2">
            <a:extLst>
              <a:ext uri="{FF2B5EF4-FFF2-40B4-BE49-F238E27FC236}">
                <a16:creationId xmlns:a16="http://schemas.microsoft.com/office/drawing/2014/main" id="{966F21F3-BC39-687A-A4F0-666F31F03D82}"/>
              </a:ext>
            </a:extLst>
          </p:cNvPr>
          <p:cNvSpPr txBox="1">
            <a:spLocks/>
          </p:cNvSpPr>
          <p:nvPr/>
        </p:nvSpPr>
        <p:spPr>
          <a:xfrm>
            <a:off x="696157" y="1690688"/>
            <a:ext cx="1016123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4770" marR="71120">
              <a:lnSpc>
                <a:spcPct val="150000"/>
              </a:lnSpc>
              <a:spcAft>
                <a:spcPts val="0"/>
              </a:spcAft>
            </a:pPr>
            <a:r>
              <a:rPr lang="en-AU" sz="1800" b="1">
                <a:effectLst/>
                <a:latin typeface="Arial MT"/>
                <a:ea typeface="Arial MT"/>
                <a:cs typeface="Arial MT"/>
              </a:rPr>
              <a:t>Finally, any supply chain should</a:t>
            </a:r>
            <a:r>
              <a:rPr lang="en-AU" sz="1800" b="1">
                <a:latin typeface="Arial MT"/>
                <a:ea typeface="Arial MT"/>
                <a:cs typeface="Arial MT"/>
              </a:rPr>
              <a:t> balance sustainability at three specific levels:  </a:t>
            </a:r>
            <a:endParaRPr lang="en-AU" sz="1800" b="1">
              <a:effectLst/>
              <a:highlight>
                <a:srgbClr val="FFFF00"/>
              </a:highlight>
              <a:latin typeface="Arial MT"/>
              <a:ea typeface="Arial MT"/>
              <a:cs typeface="Arial MT"/>
            </a:endParaRPr>
          </a:p>
        </p:txBody>
      </p:sp>
    </p:spTree>
    <p:extLst>
      <p:ext uri="{BB962C8B-B14F-4D97-AF65-F5344CB8AC3E}">
        <p14:creationId xmlns:p14="http://schemas.microsoft.com/office/powerpoint/2010/main" val="616947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Conector recto de flecha 13">
            <a:extLst>
              <a:ext uri="{FF2B5EF4-FFF2-40B4-BE49-F238E27FC236}">
                <a16:creationId xmlns:a16="http://schemas.microsoft.com/office/drawing/2014/main" id="{5155D066-B10E-2551-BFD7-FACFE789FDEF}"/>
              </a:ext>
            </a:extLst>
          </p:cNvPr>
          <p:cNvCxnSpPr/>
          <p:nvPr/>
        </p:nvCxnSpPr>
        <p:spPr>
          <a:xfrm>
            <a:off x="3643086" y="3997903"/>
            <a:ext cx="20174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 name="Grupo 1">
            <a:extLst>
              <a:ext uri="{FF2B5EF4-FFF2-40B4-BE49-F238E27FC236}">
                <a16:creationId xmlns:a16="http://schemas.microsoft.com/office/drawing/2014/main" id="{E789C59A-E820-E024-557C-595B63FF1CA6}"/>
              </a:ext>
            </a:extLst>
          </p:cNvPr>
          <p:cNvGrpSpPr/>
          <p:nvPr/>
        </p:nvGrpSpPr>
        <p:grpSpPr>
          <a:xfrm>
            <a:off x="0" y="1345784"/>
            <a:ext cx="4867035" cy="4525144"/>
            <a:chOff x="2999882" y="1610859"/>
            <a:chExt cx="5616259" cy="4735192"/>
          </a:xfrm>
        </p:grpSpPr>
        <p:pic>
          <p:nvPicPr>
            <p:cNvPr id="5" name="Imagen 4">
              <a:extLst>
                <a:ext uri="{FF2B5EF4-FFF2-40B4-BE49-F238E27FC236}">
                  <a16:creationId xmlns:a16="http://schemas.microsoft.com/office/drawing/2014/main" id="{D116BFEF-1A36-A1C9-6CB7-1A1575396C9A}"/>
                </a:ext>
              </a:extLst>
            </p:cNvPr>
            <p:cNvPicPr>
              <a:picLocks noChangeAspect="1"/>
            </p:cNvPicPr>
            <p:nvPr/>
          </p:nvPicPr>
          <p:blipFill rotWithShape="1">
            <a:blip r:embed="rId2"/>
            <a:srcRect l="21109" r="9664"/>
            <a:stretch/>
          </p:blipFill>
          <p:spPr>
            <a:xfrm>
              <a:off x="3288312" y="1610859"/>
              <a:ext cx="5327827" cy="4735192"/>
            </a:xfrm>
            <a:prstGeom prst="rect">
              <a:avLst/>
            </a:prstGeom>
          </p:spPr>
        </p:pic>
        <p:pic>
          <p:nvPicPr>
            <p:cNvPr id="10" name="Imagen 9">
              <a:extLst>
                <a:ext uri="{FF2B5EF4-FFF2-40B4-BE49-F238E27FC236}">
                  <a16:creationId xmlns:a16="http://schemas.microsoft.com/office/drawing/2014/main" id="{CB913202-3BB6-7797-7146-7F2BBB669BA4}"/>
                </a:ext>
              </a:extLst>
            </p:cNvPr>
            <p:cNvPicPr>
              <a:picLocks noChangeAspect="1"/>
            </p:cNvPicPr>
            <p:nvPr/>
          </p:nvPicPr>
          <p:blipFill>
            <a:blip r:embed="rId3"/>
            <a:stretch>
              <a:fillRect/>
            </a:stretch>
          </p:blipFill>
          <p:spPr>
            <a:xfrm>
              <a:off x="7098575" y="1610859"/>
              <a:ext cx="1517566" cy="992642"/>
            </a:xfrm>
            <a:prstGeom prst="rect">
              <a:avLst/>
            </a:prstGeom>
          </p:spPr>
        </p:pic>
        <p:pic>
          <p:nvPicPr>
            <p:cNvPr id="11" name="Imagen 10">
              <a:extLst>
                <a:ext uri="{FF2B5EF4-FFF2-40B4-BE49-F238E27FC236}">
                  <a16:creationId xmlns:a16="http://schemas.microsoft.com/office/drawing/2014/main" id="{FBFA06E5-F500-45BC-F185-949AA7667B19}"/>
                </a:ext>
              </a:extLst>
            </p:cNvPr>
            <p:cNvPicPr>
              <a:picLocks noChangeAspect="1"/>
            </p:cNvPicPr>
            <p:nvPr/>
          </p:nvPicPr>
          <p:blipFill>
            <a:blip r:embed="rId3"/>
            <a:stretch>
              <a:fillRect/>
            </a:stretch>
          </p:blipFill>
          <p:spPr>
            <a:xfrm>
              <a:off x="3063379" y="1649895"/>
              <a:ext cx="899383" cy="992642"/>
            </a:xfrm>
            <a:prstGeom prst="rect">
              <a:avLst/>
            </a:prstGeom>
          </p:spPr>
        </p:pic>
        <p:pic>
          <p:nvPicPr>
            <p:cNvPr id="13" name="Imagen 12">
              <a:extLst>
                <a:ext uri="{FF2B5EF4-FFF2-40B4-BE49-F238E27FC236}">
                  <a16:creationId xmlns:a16="http://schemas.microsoft.com/office/drawing/2014/main" id="{F9891CE5-1152-EA6C-0A97-91EC6444DACA}"/>
                </a:ext>
              </a:extLst>
            </p:cNvPr>
            <p:cNvPicPr>
              <a:picLocks noChangeAspect="1"/>
            </p:cNvPicPr>
            <p:nvPr/>
          </p:nvPicPr>
          <p:blipFill>
            <a:blip r:embed="rId3"/>
            <a:stretch>
              <a:fillRect/>
            </a:stretch>
          </p:blipFill>
          <p:spPr>
            <a:xfrm>
              <a:off x="7250975" y="5303095"/>
              <a:ext cx="1365166" cy="992642"/>
            </a:xfrm>
            <a:prstGeom prst="rect">
              <a:avLst/>
            </a:prstGeom>
          </p:spPr>
        </p:pic>
        <p:pic>
          <p:nvPicPr>
            <p:cNvPr id="15" name="Imagen 14">
              <a:extLst>
                <a:ext uri="{FF2B5EF4-FFF2-40B4-BE49-F238E27FC236}">
                  <a16:creationId xmlns:a16="http://schemas.microsoft.com/office/drawing/2014/main" id="{904B6D11-D70C-92F3-38B7-879D9FD2D256}"/>
                </a:ext>
              </a:extLst>
            </p:cNvPr>
            <p:cNvPicPr>
              <a:picLocks noChangeAspect="1"/>
            </p:cNvPicPr>
            <p:nvPr/>
          </p:nvPicPr>
          <p:blipFill>
            <a:blip r:embed="rId3"/>
            <a:stretch>
              <a:fillRect/>
            </a:stretch>
          </p:blipFill>
          <p:spPr>
            <a:xfrm>
              <a:off x="2999882" y="5189782"/>
              <a:ext cx="899383" cy="992642"/>
            </a:xfrm>
            <a:prstGeom prst="rect">
              <a:avLst/>
            </a:prstGeom>
          </p:spPr>
        </p:pic>
      </p:grpSp>
      <p:sp>
        <p:nvSpPr>
          <p:cNvPr id="21" name="CuadroTexto 20">
            <a:extLst>
              <a:ext uri="{FF2B5EF4-FFF2-40B4-BE49-F238E27FC236}">
                <a16:creationId xmlns:a16="http://schemas.microsoft.com/office/drawing/2014/main" id="{98305C7F-8CCA-420F-0C51-40D3BFA1820B}"/>
              </a:ext>
            </a:extLst>
          </p:cNvPr>
          <p:cNvSpPr txBox="1"/>
          <p:nvPr/>
        </p:nvSpPr>
        <p:spPr>
          <a:xfrm>
            <a:off x="5459319" y="1081137"/>
            <a:ext cx="5138058" cy="5411738"/>
          </a:xfrm>
          <a:prstGeom prst="rect">
            <a:avLst/>
          </a:prstGeom>
          <a:noFill/>
        </p:spPr>
        <p:txBody>
          <a:bodyPr wrap="square">
            <a:spAutoFit/>
          </a:bodyPr>
          <a:lstStyle/>
          <a:p>
            <a:pPr>
              <a:lnSpc>
                <a:spcPct val="150000"/>
              </a:lnSpc>
            </a:pPr>
            <a:r>
              <a:rPr lang="en-US" b="1">
                <a:latin typeface="Arial MT"/>
                <a:ea typeface="Arial MT"/>
                <a:cs typeface="Arial MT"/>
              </a:rPr>
              <a:t>LEVEL 1: SOCIAL SUSTAINABILITY</a:t>
            </a:r>
          </a:p>
          <a:p>
            <a:pPr marL="285750" indent="-285750">
              <a:lnSpc>
                <a:spcPct val="150000"/>
              </a:lnSpc>
              <a:buFont typeface="Arial" panose="020B0604020202020204" pitchFamily="34" charset="0"/>
              <a:buChar char="•"/>
            </a:pPr>
            <a:r>
              <a:rPr lang="en-US">
                <a:latin typeface="Arial MT"/>
                <a:ea typeface="Arial MT"/>
                <a:cs typeface="Arial MT"/>
              </a:rPr>
              <a:t>F</a:t>
            </a:r>
            <a:r>
              <a:rPr lang="en-US" sz="1800">
                <a:effectLst/>
                <a:latin typeface="Arial MT"/>
                <a:ea typeface="Arial MT"/>
                <a:cs typeface="Arial MT"/>
              </a:rPr>
              <a:t>ocused on </a:t>
            </a:r>
            <a:r>
              <a:rPr lang="en-US" sz="1800" b="1">
                <a:effectLst/>
                <a:latin typeface="Arial MT"/>
                <a:ea typeface="Arial MT"/>
                <a:cs typeface="Arial MT"/>
              </a:rPr>
              <a:t>identifying and managing (positive and negative) business impacts to stakeholders</a:t>
            </a:r>
            <a:r>
              <a:rPr lang="en-US" b="1">
                <a:latin typeface="Arial MT"/>
                <a:ea typeface="Arial MT"/>
                <a:cs typeface="Arial MT"/>
              </a:rPr>
              <a:t>, </a:t>
            </a:r>
            <a:r>
              <a:rPr lang="en-US" sz="1800">
                <a:effectLst/>
                <a:latin typeface="Arial MT"/>
                <a:ea typeface="Arial MT"/>
                <a:cs typeface="Arial MT"/>
              </a:rPr>
              <a:t>fostering</a:t>
            </a:r>
            <a:r>
              <a:rPr lang="en-US" sz="1800" spc="5">
                <a:effectLst/>
                <a:latin typeface="Arial MT"/>
                <a:ea typeface="Arial MT"/>
                <a:cs typeface="Arial MT"/>
              </a:rPr>
              <a:t> </a:t>
            </a:r>
            <a:r>
              <a:rPr lang="en-US" sz="1800">
                <a:effectLst/>
                <a:latin typeface="Arial MT"/>
                <a:ea typeface="Arial MT"/>
                <a:cs typeface="Arial MT"/>
              </a:rPr>
              <a:t>quality</a:t>
            </a:r>
            <a:r>
              <a:rPr lang="en-US" sz="1800" spc="-65">
                <a:effectLst/>
                <a:latin typeface="Arial MT"/>
                <a:ea typeface="Arial MT"/>
                <a:cs typeface="Arial MT"/>
              </a:rPr>
              <a:t> </a:t>
            </a:r>
            <a:r>
              <a:rPr lang="en-US" sz="1800">
                <a:effectLst/>
                <a:latin typeface="Arial MT"/>
                <a:ea typeface="Arial MT"/>
                <a:cs typeface="Arial MT"/>
              </a:rPr>
              <a:t>in</a:t>
            </a:r>
            <a:r>
              <a:rPr lang="en-US" sz="1800" spc="-60">
                <a:effectLst/>
                <a:latin typeface="Arial MT"/>
                <a:ea typeface="Arial MT"/>
                <a:cs typeface="Arial MT"/>
              </a:rPr>
              <a:t> </a:t>
            </a:r>
            <a:r>
              <a:rPr lang="en-US" sz="1800">
                <a:effectLst/>
                <a:latin typeface="Arial MT"/>
                <a:ea typeface="Arial MT"/>
                <a:cs typeface="Arial MT"/>
              </a:rPr>
              <a:t>relationships</a:t>
            </a:r>
            <a:r>
              <a:rPr lang="en-US" sz="1800" spc="-50">
                <a:effectLst/>
                <a:latin typeface="Arial MT"/>
                <a:ea typeface="Arial MT"/>
                <a:cs typeface="Arial MT"/>
              </a:rPr>
              <a:t> </a:t>
            </a:r>
            <a:r>
              <a:rPr lang="en-US" sz="1800">
                <a:effectLst/>
                <a:latin typeface="Arial MT"/>
                <a:ea typeface="Arial MT"/>
                <a:cs typeface="Arial MT"/>
              </a:rPr>
              <a:t>and</a:t>
            </a:r>
            <a:r>
              <a:rPr lang="en-US" sz="1800" spc="-70">
                <a:effectLst/>
                <a:latin typeface="Arial MT"/>
                <a:ea typeface="Arial MT"/>
                <a:cs typeface="Arial MT"/>
              </a:rPr>
              <a:t> </a:t>
            </a:r>
            <a:r>
              <a:rPr lang="en-US" sz="1800">
                <a:effectLst/>
                <a:latin typeface="Arial MT"/>
                <a:ea typeface="Arial MT"/>
                <a:cs typeface="Arial MT"/>
              </a:rPr>
              <a:t>engaging</a:t>
            </a:r>
            <a:r>
              <a:rPr lang="en-US" sz="1800" spc="-60">
                <a:effectLst/>
                <a:latin typeface="Arial MT"/>
                <a:ea typeface="Arial MT"/>
                <a:cs typeface="Arial MT"/>
              </a:rPr>
              <a:t> </a:t>
            </a:r>
            <a:r>
              <a:rPr lang="en-US" sz="1800">
                <a:effectLst/>
                <a:latin typeface="Arial MT"/>
                <a:ea typeface="Arial MT"/>
                <a:cs typeface="Arial MT"/>
              </a:rPr>
              <a:t>with them. </a:t>
            </a:r>
            <a:endParaRPr lang="en-US">
              <a:latin typeface="Arial MT"/>
              <a:ea typeface="Arial MT"/>
              <a:cs typeface="Arial MT"/>
            </a:endParaRPr>
          </a:p>
          <a:p>
            <a:pPr marL="285750" indent="-285750">
              <a:lnSpc>
                <a:spcPct val="150000"/>
              </a:lnSpc>
              <a:buFont typeface="Arial" panose="020B0604020202020204" pitchFamily="34" charset="0"/>
              <a:buChar char="•"/>
            </a:pPr>
            <a:r>
              <a:rPr lang="en-US">
                <a:latin typeface="Arial MT"/>
                <a:ea typeface="Arial MT"/>
                <a:cs typeface="Arial MT"/>
              </a:rPr>
              <a:t>A supply chain should: </a:t>
            </a:r>
            <a:endParaRPr lang="en-US" sz="1800">
              <a:effectLst/>
              <a:latin typeface="Arial MT"/>
              <a:ea typeface="Arial MT"/>
              <a:cs typeface="Arial MT"/>
            </a:endParaRPr>
          </a:p>
          <a:p>
            <a:pPr marL="742950" lvl="1" indent="-285750">
              <a:lnSpc>
                <a:spcPct val="150000"/>
              </a:lnSpc>
              <a:buSzPts val="1100"/>
              <a:buFont typeface="Arial MT"/>
              <a:buChar char="-"/>
              <a:tabLst>
                <a:tab pos="521335" algn="l"/>
                <a:tab pos="521970" algn="l"/>
              </a:tabLst>
            </a:pPr>
            <a:r>
              <a:rPr lang="en-US">
                <a:latin typeface="Arial MT"/>
              </a:rPr>
              <a:t>Create and maintain quality employment.</a:t>
            </a:r>
            <a:endParaRPr lang="es-ES">
              <a:latin typeface="Arial MT"/>
            </a:endParaRPr>
          </a:p>
          <a:p>
            <a:pPr marL="742950" lvl="1" indent="-285750">
              <a:lnSpc>
                <a:spcPct val="150000"/>
              </a:lnSpc>
              <a:spcBef>
                <a:spcPts val="630"/>
              </a:spcBef>
              <a:spcAft>
                <a:spcPts val="0"/>
              </a:spcAft>
              <a:buSzPts val="1100"/>
              <a:buFont typeface="Arial MT"/>
              <a:buChar char="-"/>
              <a:tabLst>
                <a:tab pos="521335" algn="l"/>
                <a:tab pos="521970" algn="l"/>
              </a:tabLst>
            </a:pPr>
            <a:r>
              <a:rPr lang="en-US">
                <a:latin typeface="Arial MT"/>
              </a:rPr>
              <a:t>Protect people's health and safety.</a:t>
            </a:r>
            <a:endParaRPr lang="es-ES">
              <a:latin typeface="Arial MT"/>
            </a:endParaRPr>
          </a:p>
          <a:p>
            <a:pPr marL="742950" lvl="1" indent="-285750">
              <a:lnSpc>
                <a:spcPct val="150000"/>
              </a:lnSpc>
              <a:spcBef>
                <a:spcPts val="630"/>
              </a:spcBef>
              <a:spcAft>
                <a:spcPts val="0"/>
              </a:spcAft>
              <a:buSzPts val="1100"/>
              <a:buFont typeface="Arial MT"/>
              <a:buChar char="-"/>
              <a:tabLst>
                <a:tab pos="521335" algn="l"/>
                <a:tab pos="521970" algn="l"/>
              </a:tabLst>
            </a:pPr>
            <a:r>
              <a:rPr lang="en-US">
                <a:latin typeface="Arial MT"/>
              </a:rPr>
              <a:t>Reduce poverty and inequality</a:t>
            </a:r>
          </a:p>
          <a:p>
            <a:pPr marL="742950" lvl="1" indent="-285750">
              <a:lnSpc>
                <a:spcPct val="150000"/>
              </a:lnSpc>
              <a:spcBef>
                <a:spcPts val="630"/>
              </a:spcBef>
              <a:spcAft>
                <a:spcPts val="0"/>
              </a:spcAft>
              <a:buSzPts val="1100"/>
              <a:buFont typeface="Arial MT"/>
              <a:buChar char="-"/>
              <a:tabLst>
                <a:tab pos="521335" algn="l"/>
                <a:tab pos="521970" algn="l"/>
              </a:tabLst>
            </a:pPr>
            <a:r>
              <a:rPr lang="en-US">
                <a:latin typeface="Arial MT"/>
              </a:rPr>
              <a:t>Eliminate situations of social exclusion </a:t>
            </a:r>
          </a:p>
          <a:p>
            <a:pPr marL="742950" lvl="1" indent="-285750">
              <a:lnSpc>
                <a:spcPct val="150000"/>
              </a:lnSpc>
              <a:spcBef>
                <a:spcPts val="630"/>
              </a:spcBef>
              <a:spcAft>
                <a:spcPts val="0"/>
              </a:spcAft>
              <a:buSzPts val="1100"/>
              <a:buFont typeface="Arial MT"/>
              <a:buChar char="-"/>
              <a:tabLst>
                <a:tab pos="521335" algn="l"/>
                <a:tab pos="521970" algn="l"/>
              </a:tabLst>
            </a:pPr>
            <a:r>
              <a:rPr lang="en-US">
                <a:latin typeface="Arial MT"/>
              </a:rPr>
              <a:t>Prevent corruption</a:t>
            </a:r>
          </a:p>
          <a:p>
            <a:pPr marL="742950" lvl="1" indent="-285750">
              <a:lnSpc>
                <a:spcPct val="150000"/>
              </a:lnSpc>
              <a:spcBef>
                <a:spcPts val="630"/>
              </a:spcBef>
              <a:spcAft>
                <a:spcPts val="0"/>
              </a:spcAft>
              <a:buSzPts val="1100"/>
              <a:buFont typeface="Arial MT"/>
              <a:buChar char="-"/>
              <a:tabLst>
                <a:tab pos="521335" algn="l"/>
                <a:tab pos="521970" algn="l"/>
              </a:tabLst>
            </a:pPr>
            <a:r>
              <a:rPr lang="en-US">
                <a:latin typeface="Arial MT"/>
              </a:rPr>
              <a:t>Have access to traceability</a:t>
            </a:r>
            <a:endParaRPr lang="ca-ES">
              <a:latin typeface="Arial MT"/>
            </a:endParaRPr>
          </a:p>
        </p:txBody>
      </p:sp>
      <p:sp>
        <p:nvSpPr>
          <p:cNvPr id="4" name="CuadroTexto 3">
            <a:extLst>
              <a:ext uri="{FF2B5EF4-FFF2-40B4-BE49-F238E27FC236}">
                <a16:creationId xmlns:a16="http://schemas.microsoft.com/office/drawing/2014/main" id="{85EE74D6-46D0-4FB6-47B5-1FBEC6DEE09A}"/>
              </a:ext>
            </a:extLst>
          </p:cNvPr>
          <p:cNvSpPr txBox="1"/>
          <p:nvPr/>
        </p:nvSpPr>
        <p:spPr>
          <a:xfrm>
            <a:off x="368215" y="5526023"/>
            <a:ext cx="3606159" cy="307777"/>
          </a:xfrm>
          <a:prstGeom prst="rect">
            <a:avLst/>
          </a:prstGeom>
          <a:noFill/>
        </p:spPr>
        <p:txBody>
          <a:bodyPr wrap="square">
            <a:spAutoFit/>
          </a:bodyPr>
          <a:lstStyle/>
          <a:p>
            <a:r>
              <a:rPr lang="en-US" sz="1400">
                <a:latin typeface="Arial" panose="020B0604020202020204" pitchFamily="34" charset="0"/>
              </a:rPr>
              <a:t>Source: Carter and Rogers (2008)</a:t>
            </a:r>
            <a:endParaRPr lang="ca-ES" sz="1400">
              <a:latin typeface="Arial" panose="020B0604020202020204" pitchFamily="34" charset="0"/>
            </a:endParaRPr>
          </a:p>
        </p:txBody>
      </p:sp>
      <p:sp>
        <p:nvSpPr>
          <p:cNvPr id="12" name="Título 1">
            <a:extLst>
              <a:ext uri="{FF2B5EF4-FFF2-40B4-BE49-F238E27FC236}">
                <a16:creationId xmlns:a16="http://schemas.microsoft.com/office/drawing/2014/main" id="{DF451AF4-F7ED-F6D3-0C2C-AC7CCBBBDF15}"/>
              </a:ext>
            </a:extLst>
          </p:cNvPr>
          <p:cNvSpPr>
            <a:spLocks noGrp="1"/>
          </p:cNvSpPr>
          <p:nvPr>
            <p:ph type="title"/>
          </p:nvPr>
        </p:nvSpPr>
        <p:spPr>
          <a:xfrm>
            <a:off x="838200" y="365125"/>
            <a:ext cx="10515600" cy="1325563"/>
          </a:xfrm>
        </p:spPr>
        <p:txBody>
          <a:bodyPr/>
          <a:lstStyle/>
          <a:p>
            <a:r>
              <a:rPr lang="en-GB"/>
              <a:t>2. SUSTAINABILITY</a:t>
            </a:r>
          </a:p>
        </p:txBody>
      </p:sp>
    </p:spTree>
    <p:extLst>
      <p:ext uri="{BB962C8B-B14F-4D97-AF65-F5344CB8AC3E}">
        <p14:creationId xmlns:p14="http://schemas.microsoft.com/office/powerpoint/2010/main" val="1193102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92D9A-2657-803E-1F9B-3A397F45DC60}"/>
              </a:ext>
            </a:extLst>
          </p:cNvPr>
          <p:cNvSpPr>
            <a:spLocks noGrp="1"/>
          </p:cNvSpPr>
          <p:nvPr>
            <p:ph type="title"/>
          </p:nvPr>
        </p:nvSpPr>
        <p:spPr/>
        <p:txBody>
          <a:bodyPr/>
          <a:lstStyle/>
          <a:p>
            <a:r>
              <a:rPr lang="en-US"/>
              <a:t>Consciousness</a:t>
            </a:r>
          </a:p>
        </p:txBody>
      </p:sp>
      <p:pic>
        <p:nvPicPr>
          <p:cNvPr id="6" name="Picture Placeholder 5" descr="A picture containing cup, pitcher&#10;&#10;Description automatically generated">
            <a:extLst>
              <a:ext uri="{FF2B5EF4-FFF2-40B4-BE49-F238E27FC236}">
                <a16:creationId xmlns:a16="http://schemas.microsoft.com/office/drawing/2014/main" id="{F2CBEAE3-3AF8-A56A-170E-C35F65C45C58}"/>
              </a:ext>
            </a:extLst>
          </p:cNvPr>
          <p:cNvPicPr>
            <a:picLocks noGrp="1" noChangeAspect="1"/>
          </p:cNvPicPr>
          <p:nvPr>
            <p:ph type="pic"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0520" b="10520"/>
          <a:stretch>
            <a:fillRect/>
          </a:stretch>
        </p:blipFill>
        <p:spPr/>
      </p:pic>
      <p:sp>
        <p:nvSpPr>
          <p:cNvPr id="4" name="Text Placeholder 3">
            <a:extLst>
              <a:ext uri="{FF2B5EF4-FFF2-40B4-BE49-F238E27FC236}">
                <a16:creationId xmlns:a16="http://schemas.microsoft.com/office/drawing/2014/main" id="{0C8174E8-65C7-6A7D-F7EC-1CB6D539D231}"/>
              </a:ext>
            </a:extLst>
          </p:cNvPr>
          <p:cNvSpPr>
            <a:spLocks noGrp="1"/>
          </p:cNvSpPr>
          <p:nvPr>
            <p:ph type="body" sz="half" idx="2"/>
          </p:nvPr>
        </p:nvSpPr>
        <p:spPr>
          <a:xfrm>
            <a:off x="839788" y="2057400"/>
            <a:ext cx="3932237" cy="4034482"/>
          </a:xfrm>
        </p:spPr>
        <p:txBody>
          <a:bodyPr>
            <a:normAutofit fontScale="85000" lnSpcReduction="10000"/>
          </a:bodyPr>
          <a:lstStyle/>
          <a:p>
            <a:pPr>
              <a:lnSpc>
                <a:spcPct val="115000"/>
              </a:lnSpc>
              <a:spcBef>
                <a:spcPts val="0"/>
              </a:spcBef>
              <a:spcAft>
                <a:spcPts val="600"/>
              </a:spcAft>
            </a:pPr>
            <a:r>
              <a:rPr lang="en-US" sz="2400">
                <a:latin typeface="Arial" panose="020B0604020202020204" pitchFamily="34" charset="0"/>
                <a:cs typeface="Arial" panose="020B0604020202020204" pitchFamily="34" charset="0"/>
              </a:rPr>
              <a:t>What does it mean to be conscious?</a:t>
            </a:r>
          </a:p>
          <a:p>
            <a:pPr>
              <a:lnSpc>
                <a:spcPct val="115000"/>
              </a:lnSpc>
              <a:spcBef>
                <a:spcPts val="0"/>
              </a:spcBef>
              <a:spcAft>
                <a:spcPts val="600"/>
              </a:spcAft>
            </a:pPr>
            <a:endParaRPr lang="en-US" sz="2000"/>
          </a:p>
          <a:p>
            <a:pPr>
              <a:lnSpc>
                <a:spcPct val="115000"/>
              </a:lnSpc>
              <a:spcBef>
                <a:spcPts val="0"/>
              </a:spcBef>
              <a:spcAft>
                <a:spcPts val="600"/>
              </a:spcAft>
            </a:pPr>
            <a:r>
              <a:rPr lang="en-US" sz="2000" i="1">
                <a:effectLst/>
                <a:latin typeface="Arial" panose="020B0604020202020204" pitchFamily="34" charset="0"/>
                <a:ea typeface="MS Mincho" panose="02020609040205080304" pitchFamily="49" charset="-128"/>
              </a:rPr>
              <a:t>To be conscious means to be aware of our inner and outer worlds, to be fully awake. </a:t>
            </a:r>
          </a:p>
          <a:p>
            <a:pPr>
              <a:lnSpc>
                <a:spcPct val="115000"/>
              </a:lnSpc>
              <a:spcBef>
                <a:spcPts val="0"/>
              </a:spcBef>
              <a:spcAft>
                <a:spcPts val="600"/>
              </a:spcAft>
            </a:pPr>
            <a:r>
              <a:rPr lang="en-US" sz="2000" i="1">
                <a:effectLst/>
                <a:latin typeface="Arial" panose="020B0604020202020204" pitchFamily="34" charset="0"/>
                <a:ea typeface="MS Mincho" panose="02020609040205080304" pitchFamily="49" charset="-128"/>
              </a:rPr>
              <a:t>It includes self-reflection on one’s own beliefs, emotions, motives, values, goals and impact. </a:t>
            </a:r>
          </a:p>
          <a:p>
            <a:pPr>
              <a:lnSpc>
                <a:spcPct val="115000"/>
              </a:lnSpc>
              <a:spcBef>
                <a:spcPts val="0"/>
              </a:spcBef>
              <a:spcAft>
                <a:spcPts val="600"/>
              </a:spcAft>
            </a:pPr>
            <a:r>
              <a:rPr lang="en-US" sz="2000" i="1">
                <a:effectLst/>
                <a:latin typeface="Arial" panose="020B0604020202020204" pitchFamily="34" charset="0"/>
                <a:ea typeface="MS Mincho" panose="02020609040205080304" pitchFamily="49" charset="-128"/>
              </a:rPr>
              <a:t>Consciousness also includes the capacity for abstraction which allows humans to manage complexity.</a:t>
            </a:r>
            <a:endParaRPr lang="en-US" sz="2000">
              <a:effectLst/>
              <a:latin typeface="Arial" panose="020B0604020202020204" pitchFamily="34" charset="0"/>
              <a:ea typeface="MS Mincho" panose="02020609040205080304" pitchFamily="49" charset="-128"/>
            </a:endParaRPr>
          </a:p>
        </p:txBody>
      </p:sp>
      <p:sp>
        <p:nvSpPr>
          <p:cNvPr id="7" name="TextBox 6">
            <a:extLst>
              <a:ext uri="{FF2B5EF4-FFF2-40B4-BE49-F238E27FC236}">
                <a16:creationId xmlns:a16="http://schemas.microsoft.com/office/drawing/2014/main" id="{A01A00C9-4B17-83F3-CF17-64AD076DAE66}"/>
              </a:ext>
            </a:extLst>
          </p:cNvPr>
          <p:cNvSpPr txBox="1"/>
          <p:nvPr/>
        </p:nvSpPr>
        <p:spPr>
          <a:xfrm>
            <a:off x="5183188" y="5861050"/>
            <a:ext cx="6172200" cy="230832"/>
          </a:xfrm>
          <a:prstGeom prst="rect">
            <a:avLst/>
          </a:prstGeom>
          <a:noFill/>
        </p:spPr>
        <p:txBody>
          <a:bodyPr wrap="square" rtlCol="0">
            <a:spAutoFit/>
          </a:bodyPr>
          <a:lstStyle/>
          <a:p>
            <a:r>
              <a:rPr lang="en-US" sz="900">
                <a:hlinkClick r:id="rId4" tooltip="https://in5d.com/cosmic-consciousness-phenomena-the-overview-effect/"/>
              </a:rPr>
              <a:t>This Photo</a:t>
            </a:r>
            <a:r>
              <a:rPr lang="en-US" sz="900"/>
              <a:t> by Unknown Author is licensed under </a:t>
            </a:r>
            <a:r>
              <a:rPr lang="en-US" sz="900">
                <a:hlinkClick r:id="rId5" tooltip="https://creativecommons.org/licenses/by-nc/3.0/"/>
              </a:rPr>
              <a:t>CC BY-NC</a:t>
            </a:r>
            <a:endParaRPr lang="en-US" sz="900"/>
          </a:p>
        </p:txBody>
      </p:sp>
      <p:sp>
        <p:nvSpPr>
          <p:cNvPr id="3" name="TextBox 2">
            <a:extLst>
              <a:ext uri="{FF2B5EF4-FFF2-40B4-BE49-F238E27FC236}">
                <a16:creationId xmlns:a16="http://schemas.microsoft.com/office/drawing/2014/main" id="{C4A3CDA3-6574-DA03-447C-FAE115AA5D7E}"/>
              </a:ext>
            </a:extLst>
          </p:cNvPr>
          <p:cNvSpPr txBox="1"/>
          <p:nvPr/>
        </p:nvSpPr>
        <p:spPr>
          <a:xfrm>
            <a:off x="223284" y="6169967"/>
            <a:ext cx="6830973" cy="461665"/>
          </a:xfrm>
          <a:prstGeom prst="rect">
            <a:avLst/>
          </a:prstGeom>
          <a:noFill/>
        </p:spPr>
        <p:txBody>
          <a:bodyPr wrap="none" rtlCol="0">
            <a:spAutoFit/>
          </a:bodyPr>
          <a:lstStyle/>
          <a:p>
            <a:r>
              <a:rPr lang="en-US" sz="12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Key Source:</a:t>
            </a:r>
          </a:p>
          <a:p>
            <a:r>
              <a:rPr lang="en-US" sz="1200" kern="10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Kofman</a:t>
            </a:r>
            <a:r>
              <a:rPr lang="en-US" sz="12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 F. (2008). </a:t>
            </a:r>
            <a:r>
              <a:rPr lang="en-US" sz="1200" i="1"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Conscious business: How to build value through values</a:t>
            </a:r>
            <a:r>
              <a:rPr lang="en-US" sz="12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 (Vol. 1). </a:t>
            </a:r>
            <a:r>
              <a:rPr lang="en-US" sz="1200" kern="10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ReadHowYouWant</a:t>
            </a:r>
            <a:r>
              <a:rPr lang="en-US" sz="12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 Com.</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93856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p:txBody>
          <a:bodyPr/>
          <a:lstStyle/>
          <a:p>
            <a:r>
              <a:rPr lang="en-GB"/>
              <a:t>2. SUSTAINABILITY</a:t>
            </a:r>
          </a:p>
        </p:txBody>
      </p:sp>
      <p:sp>
        <p:nvSpPr>
          <p:cNvPr id="21" name="CuadroTexto 20">
            <a:extLst>
              <a:ext uri="{FF2B5EF4-FFF2-40B4-BE49-F238E27FC236}">
                <a16:creationId xmlns:a16="http://schemas.microsoft.com/office/drawing/2014/main" id="{98305C7F-8CCA-420F-0C51-40D3BFA1820B}"/>
              </a:ext>
            </a:extLst>
          </p:cNvPr>
          <p:cNvSpPr txBox="1"/>
          <p:nvPr/>
        </p:nvSpPr>
        <p:spPr>
          <a:xfrm>
            <a:off x="5088983" y="1415484"/>
            <a:ext cx="5486402" cy="5442516"/>
          </a:xfrm>
          <a:prstGeom prst="rect">
            <a:avLst/>
          </a:prstGeom>
          <a:noFill/>
        </p:spPr>
        <p:txBody>
          <a:bodyPr wrap="square">
            <a:spAutoFit/>
          </a:bodyPr>
          <a:lstStyle/>
          <a:p>
            <a:pPr>
              <a:lnSpc>
                <a:spcPct val="150000"/>
              </a:lnSpc>
            </a:pPr>
            <a:r>
              <a:rPr lang="en-US" b="1">
                <a:latin typeface="Arial MT"/>
                <a:ea typeface="Arial MT"/>
                <a:cs typeface="Arial MT"/>
              </a:rPr>
              <a:t>LEVEL 2: ENVIRONMENTAL SUSTAINABILITY</a:t>
            </a:r>
          </a:p>
          <a:p>
            <a:pPr marL="285750" indent="-285750">
              <a:lnSpc>
                <a:spcPct val="150000"/>
              </a:lnSpc>
              <a:buFont typeface="Arial" panose="020B0604020202020204" pitchFamily="34" charset="0"/>
              <a:buChar char="•"/>
            </a:pPr>
            <a:r>
              <a:rPr lang="en-US">
                <a:latin typeface="Arial MT"/>
                <a:ea typeface="Arial MT"/>
                <a:cs typeface="Arial MT"/>
              </a:rPr>
              <a:t>Focused</a:t>
            </a:r>
            <a:r>
              <a:rPr lang="en-US" b="1">
                <a:latin typeface="Arial MT"/>
                <a:ea typeface="Arial MT"/>
                <a:cs typeface="Arial MT"/>
              </a:rPr>
              <a:t> </a:t>
            </a:r>
            <a:r>
              <a:rPr lang="en-US" sz="1800">
                <a:effectLst/>
                <a:latin typeface="Arial MT"/>
                <a:ea typeface="Arial MT"/>
                <a:cs typeface="Arial MT"/>
              </a:rPr>
              <a:t>optimizing</a:t>
            </a:r>
            <a:r>
              <a:rPr lang="en-US" sz="1800" spc="5">
                <a:effectLst/>
                <a:latin typeface="Arial MT"/>
                <a:ea typeface="Arial MT"/>
                <a:cs typeface="Arial MT"/>
              </a:rPr>
              <a:t> </a:t>
            </a:r>
            <a:r>
              <a:rPr lang="en-US" sz="1800">
                <a:effectLst/>
                <a:latin typeface="Arial MT"/>
                <a:ea typeface="Arial MT"/>
                <a:cs typeface="Arial MT"/>
              </a:rPr>
              <a:t>the</a:t>
            </a:r>
            <a:r>
              <a:rPr lang="en-US" sz="1800" spc="5">
                <a:effectLst/>
                <a:latin typeface="Arial MT"/>
                <a:ea typeface="Arial MT"/>
                <a:cs typeface="Arial MT"/>
              </a:rPr>
              <a:t> </a:t>
            </a:r>
            <a:r>
              <a:rPr lang="en-US" sz="1800" b="1">
                <a:effectLst/>
                <a:latin typeface="Arial MT"/>
                <a:ea typeface="Arial MT"/>
                <a:cs typeface="Arial MT"/>
              </a:rPr>
              <a:t>management of natural resources and developing alternative sources of energy</a:t>
            </a:r>
            <a:r>
              <a:rPr lang="en-US" sz="1800">
                <a:effectLst/>
                <a:latin typeface="Arial MT"/>
                <a:ea typeface="Arial MT"/>
                <a:cs typeface="Arial MT"/>
              </a:rPr>
              <a:t>, while</a:t>
            </a:r>
            <a:r>
              <a:rPr lang="en-US" sz="1800" spc="5">
                <a:effectLst/>
                <a:latin typeface="Arial MT"/>
                <a:ea typeface="Arial MT"/>
                <a:cs typeface="Arial MT"/>
              </a:rPr>
              <a:t> </a:t>
            </a:r>
            <a:r>
              <a:rPr lang="en-US" sz="1800" b="1">
                <a:effectLst/>
                <a:latin typeface="Arial MT"/>
                <a:ea typeface="Arial MT"/>
                <a:cs typeface="Arial MT"/>
              </a:rPr>
              <a:t>reducing pollution and environmental damage </a:t>
            </a:r>
            <a:r>
              <a:rPr lang="en-US" sz="1800">
                <a:effectLst/>
                <a:latin typeface="Arial MT"/>
                <a:ea typeface="Arial MT"/>
                <a:cs typeface="Arial MT"/>
              </a:rPr>
              <a:t>caused by the execution of logistics</a:t>
            </a:r>
            <a:r>
              <a:rPr lang="en-US" sz="1800" spc="5">
                <a:effectLst/>
                <a:latin typeface="Arial MT"/>
                <a:ea typeface="Arial MT"/>
                <a:cs typeface="Arial MT"/>
              </a:rPr>
              <a:t> </a:t>
            </a:r>
            <a:r>
              <a:rPr lang="en-US" sz="1800">
                <a:effectLst/>
                <a:latin typeface="Arial MT"/>
                <a:ea typeface="Arial MT"/>
                <a:cs typeface="Arial MT"/>
              </a:rPr>
              <a:t>processes,</a:t>
            </a:r>
            <a:r>
              <a:rPr lang="en-US" sz="1800" spc="5">
                <a:effectLst/>
                <a:latin typeface="Arial MT"/>
                <a:ea typeface="Arial MT"/>
                <a:cs typeface="Arial MT"/>
              </a:rPr>
              <a:t> </a:t>
            </a:r>
            <a:r>
              <a:rPr lang="en-US" sz="1800">
                <a:effectLst/>
                <a:latin typeface="Arial MT"/>
                <a:ea typeface="Arial MT"/>
                <a:cs typeface="Arial MT"/>
              </a:rPr>
              <a:t>especially</a:t>
            </a:r>
            <a:r>
              <a:rPr lang="en-US" sz="1800" spc="10">
                <a:effectLst/>
                <a:latin typeface="Arial MT"/>
                <a:ea typeface="Arial MT"/>
                <a:cs typeface="Arial MT"/>
              </a:rPr>
              <a:t> </a:t>
            </a:r>
            <a:r>
              <a:rPr lang="en-US" sz="1800">
                <a:effectLst/>
                <a:latin typeface="Arial MT"/>
                <a:ea typeface="Arial MT"/>
                <a:cs typeface="Arial MT"/>
              </a:rPr>
              <a:t>transportation.</a:t>
            </a:r>
          </a:p>
          <a:p>
            <a:pPr marL="285750" indent="-285750">
              <a:lnSpc>
                <a:spcPct val="150000"/>
              </a:lnSpc>
              <a:buFont typeface="Arial" panose="020B0604020202020204" pitchFamily="34" charset="0"/>
              <a:buChar char="•"/>
            </a:pPr>
            <a:r>
              <a:rPr lang="en-US">
                <a:latin typeface="Arial MT"/>
                <a:ea typeface="Arial MT"/>
                <a:cs typeface="Arial MT"/>
              </a:rPr>
              <a:t>To </a:t>
            </a:r>
            <a:r>
              <a:rPr lang="en-US" sz="1800">
                <a:effectLst/>
                <a:latin typeface="Arial MT"/>
                <a:ea typeface="Arial MT"/>
                <a:cs typeface="Arial MT"/>
              </a:rPr>
              <a:t>establish a legal framework</a:t>
            </a:r>
            <a:r>
              <a:rPr lang="en-US" sz="1800" spc="5">
                <a:effectLst/>
                <a:latin typeface="Arial MT"/>
                <a:ea typeface="Arial MT"/>
                <a:cs typeface="Arial MT"/>
              </a:rPr>
              <a:t> </a:t>
            </a:r>
            <a:r>
              <a:rPr lang="en-US" sz="1800">
                <a:effectLst/>
                <a:latin typeface="Arial MT"/>
                <a:ea typeface="Arial MT"/>
                <a:cs typeface="Arial MT"/>
              </a:rPr>
              <a:t>to enable member countries to combat climate change, in recent years several agreements have been signed</a:t>
            </a:r>
            <a:r>
              <a:rPr lang="en-US" sz="1800" spc="5">
                <a:effectLst/>
                <a:latin typeface="Arial MT"/>
                <a:ea typeface="Arial MT"/>
                <a:cs typeface="Arial MT"/>
              </a:rPr>
              <a:t> </a:t>
            </a:r>
            <a:r>
              <a:rPr lang="en-US" sz="1800">
                <a:effectLst/>
                <a:latin typeface="Arial MT"/>
                <a:ea typeface="Arial MT"/>
                <a:cs typeface="Arial MT"/>
              </a:rPr>
              <a:t>in</a:t>
            </a:r>
            <a:r>
              <a:rPr lang="en-US" sz="1800" spc="5">
                <a:effectLst/>
                <a:latin typeface="Arial MT"/>
                <a:ea typeface="Arial MT"/>
                <a:cs typeface="Arial MT"/>
              </a:rPr>
              <a:t> </a:t>
            </a:r>
            <a:r>
              <a:rPr lang="en-US" sz="1800">
                <a:effectLst/>
                <a:latin typeface="Arial MT"/>
                <a:ea typeface="Arial MT"/>
                <a:cs typeface="Arial MT"/>
              </a:rPr>
              <a:t>the</a:t>
            </a:r>
            <a:r>
              <a:rPr lang="en-US" sz="1800" spc="5">
                <a:effectLst/>
                <a:latin typeface="Arial MT"/>
                <a:ea typeface="Arial MT"/>
                <a:cs typeface="Arial MT"/>
              </a:rPr>
              <a:t> </a:t>
            </a:r>
            <a:r>
              <a:rPr lang="en-US" sz="1800">
                <a:effectLst/>
                <a:latin typeface="Arial MT"/>
                <a:ea typeface="Arial MT"/>
                <a:cs typeface="Arial MT"/>
              </a:rPr>
              <a:t>European</a:t>
            </a:r>
            <a:r>
              <a:rPr lang="en-US" sz="1800" spc="5">
                <a:effectLst/>
                <a:latin typeface="Arial MT"/>
                <a:ea typeface="Arial MT"/>
                <a:cs typeface="Arial MT"/>
              </a:rPr>
              <a:t> </a:t>
            </a:r>
            <a:r>
              <a:rPr lang="en-US" sz="1800">
                <a:effectLst/>
                <a:latin typeface="Arial MT"/>
                <a:ea typeface="Arial MT"/>
                <a:cs typeface="Arial MT"/>
              </a:rPr>
              <a:t>political</a:t>
            </a:r>
            <a:r>
              <a:rPr lang="en-US" sz="1800" spc="5">
                <a:effectLst/>
                <a:latin typeface="Arial MT"/>
                <a:ea typeface="Arial MT"/>
                <a:cs typeface="Arial MT"/>
              </a:rPr>
              <a:t> </a:t>
            </a:r>
            <a:r>
              <a:rPr lang="en-US" sz="1800">
                <a:effectLst/>
                <a:latin typeface="Arial MT"/>
                <a:ea typeface="Arial MT"/>
                <a:cs typeface="Arial MT"/>
              </a:rPr>
              <a:t>arena,</a:t>
            </a:r>
            <a:r>
              <a:rPr lang="en-US" sz="1800" spc="5">
                <a:effectLst/>
                <a:latin typeface="Arial MT"/>
                <a:ea typeface="Arial MT"/>
                <a:cs typeface="Arial MT"/>
              </a:rPr>
              <a:t> </a:t>
            </a:r>
            <a:r>
              <a:rPr lang="en-US" sz="1800">
                <a:effectLst/>
                <a:latin typeface="Arial MT"/>
                <a:ea typeface="Arial MT"/>
                <a:cs typeface="Arial MT"/>
              </a:rPr>
              <a:t>such</a:t>
            </a:r>
            <a:r>
              <a:rPr lang="en-US" sz="1800" spc="5">
                <a:effectLst/>
                <a:latin typeface="Arial MT"/>
                <a:ea typeface="Arial MT"/>
                <a:cs typeface="Arial MT"/>
              </a:rPr>
              <a:t> </a:t>
            </a:r>
            <a:r>
              <a:rPr lang="en-US" sz="1800">
                <a:effectLst/>
                <a:latin typeface="Arial MT"/>
                <a:ea typeface="Arial MT"/>
                <a:cs typeface="Arial MT"/>
              </a:rPr>
              <a:t>as</a:t>
            </a:r>
            <a:r>
              <a:rPr lang="en-US" sz="1800" spc="5">
                <a:effectLst/>
                <a:latin typeface="Arial MT"/>
                <a:ea typeface="Arial MT"/>
                <a:cs typeface="Arial MT"/>
              </a:rPr>
              <a:t> </a:t>
            </a:r>
            <a:r>
              <a:rPr lang="en-US" sz="1800">
                <a:effectLst/>
                <a:latin typeface="Arial MT"/>
                <a:ea typeface="Arial MT"/>
                <a:cs typeface="Arial MT"/>
              </a:rPr>
              <a:t>the</a:t>
            </a:r>
            <a:r>
              <a:rPr lang="en-US" sz="1800" spc="5">
                <a:effectLst/>
                <a:latin typeface="Arial MT"/>
                <a:ea typeface="Arial MT"/>
                <a:cs typeface="Arial MT"/>
              </a:rPr>
              <a:t> </a:t>
            </a:r>
            <a:r>
              <a:rPr lang="en-US" sz="1800">
                <a:effectLst/>
                <a:latin typeface="Arial MT"/>
                <a:ea typeface="Arial MT"/>
                <a:cs typeface="Arial MT"/>
              </a:rPr>
              <a:t>"Transport</a:t>
            </a:r>
            <a:r>
              <a:rPr lang="en-US" sz="1800" spc="5">
                <a:effectLst/>
                <a:latin typeface="Arial MT"/>
                <a:ea typeface="Arial MT"/>
                <a:cs typeface="Arial MT"/>
              </a:rPr>
              <a:t> </a:t>
            </a:r>
            <a:r>
              <a:rPr lang="en-US" sz="1800">
                <a:effectLst/>
                <a:latin typeface="Arial MT"/>
                <a:ea typeface="Arial MT"/>
                <a:cs typeface="Arial MT"/>
              </a:rPr>
              <a:t>White</a:t>
            </a:r>
            <a:r>
              <a:rPr lang="en-US" sz="1800" spc="5">
                <a:effectLst/>
                <a:latin typeface="Arial MT"/>
                <a:ea typeface="Arial MT"/>
                <a:cs typeface="Arial MT"/>
              </a:rPr>
              <a:t> </a:t>
            </a:r>
            <a:r>
              <a:rPr lang="en-US" sz="1800">
                <a:effectLst/>
                <a:latin typeface="Arial MT"/>
                <a:ea typeface="Arial MT"/>
                <a:cs typeface="Arial MT"/>
              </a:rPr>
              <a:t>Paper",</a:t>
            </a:r>
            <a:r>
              <a:rPr lang="en-US" sz="1800" spc="5">
                <a:effectLst/>
                <a:latin typeface="Arial MT"/>
                <a:ea typeface="Arial MT"/>
                <a:cs typeface="Arial MT"/>
              </a:rPr>
              <a:t> </a:t>
            </a:r>
            <a:r>
              <a:rPr lang="en-US" sz="1800">
                <a:effectLst/>
                <a:latin typeface="Arial MT"/>
                <a:ea typeface="Arial MT"/>
                <a:cs typeface="Arial MT"/>
              </a:rPr>
              <a:t>the</a:t>
            </a:r>
            <a:r>
              <a:rPr lang="en-US" sz="1800" spc="5">
                <a:effectLst/>
                <a:latin typeface="Arial MT"/>
                <a:ea typeface="Arial MT"/>
                <a:cs typeface="Arial MT"/>
              </a:rPr>
              <a:t> </a:t>
            </a:r>
            <a:r>
              <a:rPr lang="en-US" sz="1800">
                <a:effectLst/>
                <a:latin typeface="Arial MT"/>
                <a:ea typeface="Arial MT"/>
                <a:cs typeface="Arial MT"/>
              </a:rPr>
              <a:t>"Paris Agreement" or the "Green Pact“.</a:t>
            </a:r>
            <a:endParaRPr lang="en-US" b="1">
              <a:latin typeface="Arial MT"/>
              <a:ea typeface="Arial MT"/>
              <a:cs typeface="Arial MT"/>
            </a:endParaRPr>
          </a:p>
          <a:p>
            <a:pPr>
              <a:lnSpc>
                <a:spcPct val="150000"/>
              </a:lnSpc>
            </a:pPr>
            <a:endParaRPr lang="ca-ES">
              <a:latin typeface="Arial MT"/>
            </a:endParaRPr>
          </a:p>
        </p:txBody>
      </p:sp>
      <p:sp>
        <p:nvSpPr>
          <p:cNvPr id="4" name="CuadroTexto 3">
            <a:extLst>
              <a:ext uri="{FF2B5EF4-FFF2-40B4-BE49-F238E27FC236}">
                <a16:creationId xmlns:a16="http://schemas.microsoft.com/office/drawing/2014/main" id="{BF28B773-7915-AB87-0E3F-18BA8E372AF2}"/>
              </a:ext>
            </a:extLst>
          </p:cNvPr>
          <p:cNvSpPr txBox="1"/>
          <p:nvPr/>
        </p:nvSpPr>
        <p:spPr>
          <a:xfrm>
            <a:off x="368215" y="5526023"/>
            <a:ext cx="3606159" cy="307777"/>
          </a:xfrm>
          <a:prstGeom prst="rect">
            <a:avLst/>
          </a:prstGeom>
          <a:noFill/>
        </p:spPr>
        <p:txBody>
          <a:bodyPr wrap="square">
            <a:spAutoFit/>
          </a:bodyPr>
          <a:lstStyle/>
          <a:p>
            <a:r>
              <a:rPr lang="en-US" sz="1400">
                <a:latin typeface="Arial" panose="020B0604020202020204" pitchFamily="34" charset="0"/>
              </a:rPr>
              <a:t>Source: Carter and Rogers (2008)</a:t>
            </a:r>
            <a:endParaRPr lang="ca-ES" sz="1400">
              <a:latin typeface="Arial" panose="020B0604020202020204" pitchFamily="34" charset="0"/>
            </a:endParaRPr>
          </a:p>
        </p:txBody>
      </p:sp>
      <p:grpSp>
        <p:nvGrpSpPr>
          <p:cNvPr id="10" name="Grupo 9">
            <a:extLst>
              <a:ext uri="{FF2B5EF4-FFF2-40B4-BE49-F238E27FC236}">
                <a16:creationId xmlns:a16="http://schemas.microsoft.com/office/drawing/2014/main" id="{082B94A6-6A2C-F6E0-E1E1-E4346BF8C7C7}"/>
              </a:ext>
            </a:extLst>
          </p:cNvPr>
          <p:cNvGrpSpPr/>
          <p:nvPr/>
        </p:nvGrpSpPr>
        <p:grpSpPr>
          <a:xfrm>
            <a:off x="0" y="1345784"/>
            <a:ext cx="4867035" cy="4525144"/>
            <a:chOff x="2999882" y="1610859"/>
            <a:chExt cx="5616259" cy="4735192"/>
          </a:xfrm>
        </p:grpSpPr>
        <p:pic>
          <p:nvPicPr>
            <p:cNvPr id="11" name="Imagen 10">
              <a:extLst>
                <a:ext uri="{FF2B5EF4-FFF2-40B4-BE49-F238E27FC236}">
                  <a16:creationId xmlns:a16="http://schemas.microsoft.com/office/drawing/2014/main" id="{4DDB5E44-C268-ADDC-EC39-CD6F35654680}"/>
                </a:ext>
              </a:extLst>
            </p:cNvPr>
            <p:cNvPicPr>
              <a:picLocks noChangeAspect="1"/>
            </p:cNvPicPr>
            <p:nvPr/>
          </p:nvPicPr>
          <p:blipFill rotWithShape="1">
            <a:blip r:embed="rId2"/>
            <a:srcRect l="21109" r="9664"/>
            <a:stretch/>
          </p:blipFill>
          <p:spPr>
            <a:xfrm>
              <a:off x="3288312" y="1610859"/>
              <a:ext cx="5327827" cy="4735192"/>
            </a:xfrm>
            <a:prstGeom prst="rect">
              <a:avLst/>
            </a:prstGeom>
          </p:spPr>
        </p:pic>
        <p:pic>
          <p:nvPicPr>
            <p:cNvPr id="12" name="Imagen 11">
              <a:extLst>
                <a:ext uri="{FF2B5EF4-FFF2-40B4-BE49-F238E27FC236}">
                  <a16:creationId xmlns:a16="http://schemas.microsoft.com/office/drawing/2014/main" id="{1D3CAAF2-E795-7B1D-5249-1BAC1A2230DC}"/>
                </a:ext>
              </a:extLst>
            </p:cNvPr>
            <p:cNvPicPr>
              <a:picLocks noChangeAspect="1"/>
            </p:cNvPicPr>
            <p:nvPr/>
          </p:nvPicPr>
          <p:blipFill>
            <a:blip r:embed="rId3"/>
            <a:stretch>
              <a:fillRect/>
            </a:stretch>
          </p:blipFill>
          <p:spPr>
            <a:xfrm>
              <a:off x="7098575" y="1610859"/>
              <a:ext cx="1517566" cy="992642"/>
            </a:xfrm>
            <a:prstGeom prst="rect">
              <a:avLst/>
            </a:prstGeom>
          </p:spPr>
        </p:pic>
        <p:pic>
          <p:nvPicPr>
            <p:cNvPr id="13" name="Imagen 12">
              <a:extLst>
                <a:ext uri="{FF2B5EF4-FFF2-40B4-BE49-F238E27FC236}">
                  <a16:creationId xmlns:a16="http://schemas.microsoft.com/office/drawing/2014/main" id="{56479CE5-AFF0-9765-682C-99AB642847C6}"/>
                </a:ext>
              </a:extLst>
            </p:cNvPr>
            <p:cNvPicPr>
              <a:picLocks noChangeAspect="1"/>
            </p:cNvPicPr>
            <p:nvPr/>
          </p:nvPicPr>
          <p:blipFill>
            <a:blip r:embed="rId3"/>
            <a:stretch>
              <a:fillRect/>
            </a:stretch>
          </p:blipFill>
          <p:spPr>
            <a:xfrm>
              <a:off x="3063379" y="1649895"/>
              <a:ext cx="899383" cy="992642"/>
            </a:xfrm>
            <a:prstGeom prst="rect">
              <a:avLst/>
            </a:prstGeom>
          </p:spPr>
        </p:pic>
        <p:pic>
          <p:nvPicPr>
            <p:cNvPr id="14" name="Imagen 13">
              <a:extLst>
                <a:ext uri="{FF2B5EF4-FFF2-40B4-BE49-F238E27FC236}">
                  <a16:creationId xmlns:a16="http://schemas.microsoft.com/office/drawing/2014/main" id="{DBC37D93-E459-E943-6C19-BA540E347B8D}"/>
                </a:ext>
              </a:extLst>
            </p:cNvPr>
            <p:cNvPicPr>
              <a:picLocks noChangeAspect="1"/>
            </p:cNvPicPr>
            <p:nvPr/>
          </p:nvPicPr>
          <p:blipFill>
            <a:blip r:embed="rId3"/>
            <a:stretch>
              <a:fillRect/>
            </a:stretch>
          </p:blipFill>
          <p:spPr>
            <a:xfrm>
              <a:off x="7250975" y="5303095"/>
              <a:ext cx="1365166" cy="992642"/>
            </a:xfrm>
            <a:prstGeom prst="rect">
              <a:avLst/>
            </a:prstGeom>
          </p:spPr>
        </p:pic>
        <p:pic>
          <p:nvPicPr>
            <p:cNvPr id="15" name="Imagen 14">
              <a:extLst>
                <a:ext uri="{FF2B5EF4-FFF2-40B4-BE49-F238E27FC236}">
                  <a16:creationId xmlns:a16="http://schemas.microsoft.com/office/drawing/2014/main" id="{9CEDBA1A-910D-52CE-A36D-DAA225C9DA6F}"/>
                </a:ext>
              </a:extLst>
            </p:cNvPr>
            <p:cNvPicPr>
              <a:picLocks noChangeAspect="1"/>
            </p:cNvPicPr>
            <p:nvPr/>
          </p:nvPicPr>
          <p:blipFill>
            <a:blip r:embed="rId3"/>
            <a:stretch>
              <a:fillRect/>
            </a:stretch>
          </p:blipFill>
          <p:spPr>
            <a:xfrm>
              <a:off x="2999882" y="5189782"/>
              <a:ext cx="899383" cy="992642"/>
            </a:xfrm>
            <a:prstGeom prst="rect">
              <a:avLst/>
            </a:prstGeom>
          </p:spPr>
        </p:pic>
      </p:grpSp>
      <p:cxnSp>
        <p:nvCxnSpPr>
          <p:cNvPr id="5" name="Conector: angular 4">
            <a:extLst>
              <a:ext uri="{FF2B5EF4-FFF2-40B4-BE49-F238E27FC236}">
                <a16:creationId xmlns:a16="http://schemas.microsoft.com/office/drawing/2014/main" id="{4BBE65D4-F499-76B9-28B6-D1E1EE63226F}"/>
              </a:ext>
            </a:extLst>
          </p:cNvPr>
          <p:cNvCxnSpPr>
            <a:cxnSpLocks/>
          </p:cNvCxnSpPr>
          <p:nvPr/>
        </p:nvCxnSpPr>
        <p:spPr>
          <a:xfrm>
            <a:off x="1901371" y="4983080"/>
            <a:ext cx="3187612" cy="416234"/>
          </a:xfrm>
          <a:prstGeom prst="bentConnector3">
            <a:avLst>
              <a:gd name="adj1" fmla="val -87"/>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EA35597E-CDCA-ED9B-AEFC-C0EF3689EA57}"/>
              </a:ext>
            </a:extLst>
          </p:cNvPr>
          <p:cNvSpPr txBox="1"/>
          <p:nvPr/>
        </p:nvSpPr>
        <p:spPr>
          <a:xfrm>
            <a:off x="520615" y="5678423"/>
            <a:ext cx="3606159" cy="307777"/>
          </a:xfrm>
          <a:prstGeom prst="rect">
            <a:avLst/>
          </a:prstGeom>
          <a:noFill/>
        </p:spPr>
        <p:txBody>
          <a:bodyPr wrap="square">
            <a:spAutoFit/>
          </a:bodyPr>
          <a:lstStyle/>
          <a:p>
            <a:r>
              <a:rPr lang="en-US" sz="1400">
                <a:latin typeface="Arial" panose="020B0604020202020204" pitchFamily="34" charset="0"/>
              </a:rPr>
              <a:t>Source: Carter and Rogers (2008)</a:t>
            </a:r>
            <a:endParaRPr lang="ca-ES" sz="1400">
              <a:latin typeface="Arial" panose="020B0604020202020204" pitchFamily="34" charset="0"/>
            </a:endParaRPr>
          </a:p>
        </p:txBody>
      </p:sp>
    </p:spTree>
    <p:extLst>
      <p:ext uri="{BB962C8B-B14F-4D97-AF65-F5344CB8AC3E}">
        <p14:creationId xmlns:p14="http://schemas.microsoft.com/office/powerpoint/2010/main" val="8572928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p:txBody>
          <a:bodyPr/>
          <a:lstStyle/>
          <a:p>
            <a:r>
              <a:rPr lang="en-GB"/>
              <a:t>2. SUSTAINABILITY</a:t>
            </a:r>
          </a:p>
        </p:txBody>
      </p:sp>
      <p:sp>
        <p:nvSpPr>
          <p:cNvPr id="21" name="CuadroTexto 20">
            <a:extLst>
              <a:ext uri="{FF2B5EF4-FFF2-40B4-BE49-F238E27FC236}">
                <a16:creationId xmlns:a16="http://schemas.microsoft.com/office/drawing/2014/main" id="{98305C7F-8CCA-420F-0C51-40D3BFA1820B}"/>
              </a:ext>
            </a:extLst>
          </p:cNvPr>
          <p:cNvSpPr txBox="1"/>
          <p:nvPr/>
        </p:nvSpPr>
        <p:spPr>
          <a:xfrm>
            <a:off x="5660573" y="1690688"/>
            <a:ext cx="5138058" cy="3365024"/>
          </a:xfrm>
          <a:prstGeom prst="rect">
            <a:avLst/>
          </a:prstGeom>
          <a:noFill/>
        </p:spPr>
        <p:txBody>
          <a:bodyPr wrap="square">
            <a:spAutoFit/>
          </a:bodyPr>
          <a:lstStyle/>
          <a:p>
            <a:pPr>
              <a:lnSpc>
                <a:spcPct val="150000"/>
              </a:lnSpc>
            </a:pPr>
            <a:r>
              <a:rPr lang="en-US" b="1">
                <a:latin typeface="Arial MT"/>
                <a:ea typeface="Arial MT"/>
                <a:cs typeface="Arial MT"/>
              </a:rPr>
              <a:t>LEVEL 3: ECONOMIC SUSTAINABILITY</a:t>
            </a:r>
          </a:p>
          <a:p>
            <a:pPr marL="285750" indent="-285750">
              <a:lnSpc>
                <a:spcPct val="150000"/>
              </a:lnSpc>
              <a:buFont typeface="Arial" panose="020B0604020202020204" pitchFamily="34" charset="0"/>
              <a:buChar char="•"/>
            </a:pPr>
            <a:r>
              <a:rPr lang="en-US">
                <a:latin typeface="Arial MT"/>
                <a:ea typeface="Arial MT"/>
                <a:cs typeface="Arial MT"/>
              </a:rPr>
              <a:t>Focused on creating the </a:t>
            </a:r>
            <a:r>
              <a:rPr lang="en-US" sz="1800">
                <a:effectLst/>
                <a:latin typeface="Arial MT"/>
                <a:ea typeface="Arial MT"/>
                <a:cs typeface="Arial MT"/>
              </a:rPr>
              <a:t>foundations of a </a:t>
            </a:r>
            <a:r>
              <a:rPr lang="en-US" sz="1800" b="1">
                <a:effectLst/>
                <a:latin typeface="Arial MT"/>
                <a:ea typeface="Arial MT"/>
                <a:cs typeface="Arial MT"/>
              </a:rPr>
              <a:t>profitable business model</a:t>
            </a:r>
            <a:r>
              <a:rPr lang="en-US" sz="1800">
                <a:effectLst/>
                <a:latin typeface="Arial MT"/>
                <a:ea typeface="Arial MT"/>
                <a:cs typeface="Arial MT"/>
              </a:rPr>
              <a:t>, with a short-term</a:t>
            </a:r>
            <a:r>
              <a:rPr lang="en-US" sz="1800" spc="5">
                <a:effectLst/>
                <a:latin typeface="Arial MT"/>
                <a:ea typeface="Arial MT"/>
                <a:cs typeface="Arial MT"/>
              </a:rPr>
              <a:t> </a:t>
            </a:r>
            <a:r>
              <a:rPr lang="en-US" sz="1800">
                <a:effectLst/>
                <a:latin typeface="Arial MT"/>
                <a:ea typeface="Arial MT"/>
                <a:cs typeface="Arial MT"/>
              </a:rPr>
              <a:t>reaction capacity, but with a clear long-term vocation, in order to:</a:t>
            </a:r>
          </a:p>
          <a:p>
            <a:pPr marL="742950" lvl="1" indent="-285750">
              <a:lnSpc>
                <a:spcPct val="150000"/>
              </a:lnSpc>
              <a:buFont typeface="Arial" panose="020B0604020202020204" pitchFamily="34" charset="0"/>
              <a:buChar char="•"/>
            </a:pPr>
            <a:r>
              <a:rPr lang="en-US">
                <a:latin typeface="Arial MT"/>
                <a:ea typeface="Arial MT"/>
                <a:cs typeface="Arial MT"/>
              </a:rPr>
              <a:t>G</a:t>
            </a:r>
            <a:r>
              <a:rPr lang="en-US">
                <a:effectLst/>
                <a:latin typeface="Arial MT"/>
                <a:ea typeface="Arial MT"/>
                <a:cs typeface="Arial MT"/>
              </a:rPr>
              <a:t>enerate economic value, and</a:t>
            </a:r>
            <a:r>
              <a:rPr lang="en-US" spc="5">
                <a:effectLst/>
                <a:latin typeface="Arial MT"/>
                <a:ea typeface="Arial MT"/>
                <a:cs typeface="Arial MT"/>
              </a:rPr>
              <a:t> </a:t>
            </a:r>
            <a:endParaRPr lang="en-US" spc="5">
              <a:latin typeface="Arial MT"/>
              <a:ea typeface="Arial MT"/>
              <a:cs typeface="Arial MT"/>
            </a:endParaRPr>
          </a:p>
          <a:p>
            <a:pPr marL="742950" lvl="1" indent="-285750">
              <a:lnSpc>
                <a:spcPct val="150000"/>
              </a:lnSpc>
              <a:buFont typeface="Arial" panose="020B0604020202020204" pitchFamily="34" charset="0"/>
              <a:buChar char="•"/>
            </a:pPr>
            <a:r>
              <a:rPr lang="en-US" spc="5">
                <a:effectLst/>
                <a:latin typeface="Arial MT"/>
                <a:ea typeface="Arial MT"/>
                <a:cs typeface="Arial MT"/>
              </a:rPr>
              <a:t>D</a:t>
            </a:r>
            <a:r>
              <a:rPr lang="en-US">
                <a:effectLst/>
                <a:latin typeface="Arial MT"/>
                <a:ea typeface="Arial MT"/>
                <a:cs typeface="Arial MT"/>
              </a:rPr>
              <a:t>istribute</a:t>
            </a:r>
            <a:r>
              <a:rPr lang="en-US" spc="-15">
                <a:effectLst/>
                <a:latin typeface="Arial MT"/>
                <a:ea typeface="Arial MT"/>
                <a:cs typeface="Arial MT"/>
              </a:rPr>
              <a:t> </a:t>
            </a:r>
            <a:r>
              <a:rPr lang="en-US">
                <a:effectLst/>
                <a:latin typeface="Arial MT"/>
                <a:ea typeface="Arial MT"/>
                <a:cs typeface="Arial MT"/>
              </a:rPr>
              <a:t>it</a:t>
            </a:r>
            <a:r>
              <a:rPr lang="en-US" spc="10">
                <a:effectLst/>
                <a:latin typeface="Arial MT"/>
                <a:ea typeface="Arial MT"/>
                <a:cs typeface="Arial MT"/>
              </a:rPr>
              <a:t> </a:t>
            </a:r>
            <a:r>
              <a:rPr lang="en-US">
                <a:effectLst/>
                <a:latin typeface="Arial MT"/>
                <a:ea typeface="Arial MT"/>
                <a:cs typeface="Arial MT"/>
              </a:rPr>
              <a:t>among</a:t>
            </a:r>
            <a:r>
              <a:rPr lang="en-US" spc="-10">
                <a:effectLst/>
                <a:latin typeface="Arial MT"/>
                <a:ea typeface="Arial MT"/>
                <a:cs typeface="Arial MT"/>
              </a:rPr>
              <a:t> </a:t>
            </a:r>
            <a:r>
              <a:rPr lang="en-US">
                <a:effectLst/>
                <a:latin typeface="Arial MT"/>
                <a:ea typeface="Arial MT"/>
                <a:cs typeface="Arial MT"/>
              </a:rPr>
              <a:t>the</a:t>
            </a:r>
            <a:r>
              <a:rPr lang="en-US" spc="-10">
                <a:effectLst/>
                <a:latin typeface="Arial MT"/>
                <a:ea typeface="Arial MT"/>
                <a:cs typeface="Arial MT"/>
              </a:rPr>
              <a:t> </a:t>
            </a:r>
            <a:r>
              <a:rPr lang="en-US">
                <a:effectLst/>
                <a:latin typeface="Arial MT"/>
                <a:ea typeface="Arial MT"/>
                <a:cs typeface="Arial MT"/>
              </a:rPr>
              <a:t>agents</a:t>
            </a:r>
            <a:r>
              <a:rPr lang="en-US" spc="5">
                <a:effectLst/>
                <a:latin typeface="Arial MT"/>
                <a:ea typeface="Arial MT"/>
                <a:cs typeface="Arial MT"/>
              </a:rPr>
              <a:t> </a:t>
            </a:r>
            <a:r>
              <a:rPr lang="en-US">
                <a:effectLst/>
                <a:latin typeface="Arial MT"/>
                <a:ea typeface="Arial MT"/>
                <a:cs typeface="Arial MT"/>
              </a:rPr>
              <a:t>involved.</a:t>
            </a:r>
            <a:endParaRPr lang="es-ES">
              <a:effectLst/>
              <a:latin typeface="Arial MT"/>
              <a:ea typeface="Arial MT"/>
              <a:cs typeface="Arial MT"/>
            </a:endParaRPr>
          </a:p>
          <a:p>
            <a:pPr>
              <a:lnSpc>
                <a:spcPct val="150000"/>
              </a:lnSpc>
            </a:pPr>
            <a:endParaRPr lang="ca-ES">
              <a:latin typeface="Arial MT"/>
            </a:endParaRPr>
          </a:p>
        </p:txBody>
      </p:sp>
      <p:sp>
        <p:nvSpPr>
          <p:cNvPr id="5" name="CuadroTexto 4">
            <a:extLst>
              <a:ext uri="{FF2B5EF4-FFF2-40B4-BE49-F238E27FC236}">
                <a16:creationId xmlns:a16="http://schemas.microsoft.com/office/drawing/2014/main" id="{5D088807-4D33-A4A2-37CD-63FC0097F07B}"/>
              </a:ext>
            </a:extLst>
          </p:cNvPr>
          <p:cNvSpPr txBox="1"/>
          <p:nvPr/>
        </p:nvSpPr>
        <p:spPr>
          <a:xfrm>
            <a:off x="368215" y="5526023"/>
            <a:ext cx="3606159" cy="307777"/>
          </a:xfrm>
          <a:prstGeom prst="rect">
            <a:avLst/>
          </a:prstGeom>
          <a:noFill/>
        </p:spPr>
        <p:txBody>
          <a:bodyPr wrap="square">
            <a:spAutoFit/>
          </a:bodyPr>
          <a:lstStyle/>
          <a:p>
            <a:r>
              <a:rPr lang="en-US" sz="1400">
                <a:latin typeface="Arial" panose="020B0604020202020204" pitchFamily="34" charset="0"/>
              </a:rPr>
              <a:t>Source: Carter and Rogers (2008)</a:t>
            </a:r>
            <a:endParaRPr lang="ca-ES" sz="1400">
              <a:latin typeface="Arial" panose="020B0604020202020204" pitchFamily="34" charset="0"/>
            </a:endParaRPr>
          </a:p>
        </p:txBody>
      </p:sp>
      <p:grpSp>
        <p:nvGrpSpPr>
          <p:cNvPr id="10" name="Grupo 9">
            <a:extLst>
              <a:ext uri="{FF2B5EF4-FFF2-40B4-BE49-F238E27FC236}">
                <a16:creationId xmlns:a16="http://schemas.microsoft.com/office/drawing/2014/main" id="{CE7DDC92-3680-A4D0-8CA7-214194D32ADB}"/>
              </a:ext>
            </a:extLst>
          </p:cNvPr>
          <p:cNvGrpSpPr/>
          <p:nvPr/>
        </p:nvGrpSpPr>
        <p:grpSpPr>
          <a:xfrm>
            <a:off x="0" y="1345784"/>
            <a:ext cx="4867035" cy="4525144"/>
            <a:chOff x="2999882" y="1610859"/>
            <a:chExt cx="5616259" cy="4735192"/>
          </a:xfrm>
        </p:grpSpPr>
        <p:pic>
          <p:nvPicPr>
            <p:cNvPr id="11" name="Imagen 10">
              <a:extLst>
                <a:ext uri="{FF2B5EF4-FFF2-40B4-BE49-F238E27FC236}">
                  <a16:creationId xmlns:a16="http://schemas.microsoft.com/office/drawing/2014/main" id="{2215AA8E-495A-7671-DF8C-47D776EBE815}"/>
                </a:ext>
              </a:extLst>
            </p:cNvPr>
            <p:cNvPicPr>
              <a:picLocks noChangeAspect="1"/>
            </p:cNvPicPr>
            <p:nvPr/>
          </p:nvPicPr>
          <p:blipFill rotWithShape="1">
            <a:blip r:embed="rId2"/>
            <a:srcRect l="21109" r="9664"/>
            <a:stretch/>
          </p:blipFill>
          <p:spPr>
            <a:xfrm>
              <a:off x="3288312" y="1610859"/>
              <a:ext cx="5327827" cy="4735192"/>
            </a:xfrm>
            <a:prstGeom prst="rect">
              <a:avLst/>
            </a:prstGeom>
          </p:spPr>
        </p:pic>
        <p:pic>
          <p:nvPicPr>
            <p:cNvPr id="12" name="Imagen 11">
              <a:extLst>
                <a:ext uri="{FF2B5EF4-FFF2-40B4-BE49-F238E27FC236}">
                  <a16:creationId xmlns:a16="http://schemas.microsoft.com/office/drawing/2014/main" id="{CA2CCA89-6AD9-967A-4252-2121359EAF24}"/>
                </a:ext>
              </a:extLst>
            </p:cNvPr>
            <p:cNvPicPr>
              <a:picLocks noChangeAspect="1"/>
            </p:cNvPicPr>
            <p:nvPr/>
          </p:nvPicPr>
          <p:blipFill>
            <a:blip r:embed="rId3"/>
            <a:stretch>
              <a:fillRect/>
            </a:stretch>
          </p:blipFill>
          <p:spPr>
            <a:xfrm>
              <a:off x="7098575" y="1610859"/>
              <a:ext cx="1517566" cy="992642"/>
            </a:xfrm>
            <a:prstGeom prst="rect">
              <a:avLst/>
            </a:prstGeom>
          </p:spPr>
        </p:pic>
        <p:pic>
          <p:nvPicPr>
            <p:cNvPr id="13" name="Imagen 12">
              <a:extLst>
                <a:ext uri="{FF2B5EF4-FFF2-40B4-BE49-F238E27FC236}">
                  <a16:creationId xmlns:a16="http://schemas.microsoft.com/office/drawing/2014/main" id="{0CA31BDC-3078-CCF7-E8CD-270BD69A35FE}"/>
                </a:ext>
              </a:extLst>
            </p:cNvPr>
            <p:cNvPicPr>
              <a:picLocks noChangeAspect="1"/>
            </p:cNvPicPr>
            <p:nvPr/>
          </p:nvPicPr>
          <p:blipFill>
            <a:blip r:embed="rId3"/>
            <a:stretch>
              <a:fillRect/>
            </a:stretch>
          </p:blipFill>
          <p:spPr>
            <a:xfrm>
              <a:off x="3063379" y="1649895"/>
              <a:ext cx="899383" cy="992642"/>
            </a:xfrm>
            <a:prstGeom prst="rect">
              <a:avLst/>
            </a:prstGeom>
          </p:spPr>
        </p:pic>
        <p:pic>
          <p:nvPicPr>
            <p:cNvPr id="14" name="Imagen 13">
              <a:extLst>
                <a:ext uri="{FF2B5EF4-FFF2-40B4-BE49-F238E27FC236}">
                  <a16:creationId xmlns:a16="http://schemas.microsoft.com/office/drawing/2014/main" id="{4CFD3B00-C351-9E1C-08A8-851D93F755B9}"/>
                </a:ext>
              </a:extLst>
            </p:cNvPr>
            <p:cNvPicPr>
              <a:picLocks noChangeAspect="1"/>
            </p:cNvPicPr>
            <p:nvPr/>
          </p:nvPicPr>
          <p:blipFill>
            <a:blip r:embed="rId3"/>
            <a:stretch>
              <a:fillRect/>
            </a:stretch>
          </p:blipFill>
          <p:spPr>
            <a:xfrm>
              <a:off x="7250975" y="5303095"/>
              <a:ext cx="1365166" cy="992642"/>
            </a:xfrm>
            <a:prstGeom prst="rect">
              <a:avLst/>
            </a:prstGeom>
          </p:spPr>
        </p:pic>
        <p:pic>
          <p:nvPicPr>
            <p:cNvPr id="15" name="Imagen 14">
              <a:extLst>
                <a:ext uri="{FF2B5EF4-FFF2-40B4-BE49-F238E27FC236}">
                  <a16:creationId xmlns:a16="http://schemas.microsoft.com/office/drawing/2014/main" id="{E8ACF57F-82FD-4234-38BE-B6C4A5AF0063}"/>
                </a:ext>
              </a:extLst>
            </p:cNvPr>
            <p:cNvPicPr>
              <a:picLocks noChangeAspect="1"/>
            </p:cNvPicPr>
            <p:nvPr/>
          </p:nvPicPr>
          <p:blipFill>
            <a:blip r:embed="rId3"/>
            <a:stretch>
              <a:fillRect/>
            </a:stretch>
          </p:blipFill>
          <p:spPr>
            <a:xfrm>
              <a:off x="2999882" y="5189782"/>
              <a:ext cx="899383" cy="992642"/>
            </a:xfrm>
            <a:prstGeom prst="rect">
              <a:avLst/>
            </a:prstGeom>
          </p:spPr>
        </p:pic>
      </p:grpSp>
      <p:cxnSp>
        <p:nvCxnSpPr>
          <p:cNvPr id="4" name="Conector recto de flecha 3">
            <a:extLst>
              <a:ext uri="{FF2B5EF4-FFF2-40B4-BE49-F238E27FC236}">
                <a16:creationId xmlns:a16="http://schemas.microsoft.com/office/drawing/2014/main" id="{603C6AC5-9CAC-7280-9F84-D6210B3B1E2D}"/>
              </a:ext>
            </a:extLst>
          </p:cNvPr>
          <p:cNvCxnSpPr/>
          <p:nvPr/>
        </p:nvCxnSpPr>
        <p:spPr>
          <a:xfrm>
            <a:off x="3643086" y="2525486"/>
            <a:ext cx="20174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52C193C8-0387-BD29-F394-A0F8B0E44FBF}"/>
              </a:ext>
            </a:extLst>
          </p:cNvPr>
          <p:cNvSpPr txBox="1"/>
          <p:nvPr/>
        </p:nvSpPr>
        <p:spPr>
          <a:xfrm>
            <a:off x="520615" y="5678423"/>
            <a:ext cx="3606159" cy="307777"/>
          </a:xfrm>
          <a:prstGeom prst="rect">
            <a:avLst/>
          </a:prstGeom>
          <a:noFill/>
        </p:spPr>
        <p:txBody>
          <a:bodyPr wrap="square">
            <a:spAutoFit/>
          </a:bodyPr>
          <a:lstStyle/>
          <a:p>
            <a:r>
              <a:rPr lang="en-US" sz="1400">
                <a:latin typeface="Arial" panose="020B0604020202020204" pitchFamily="34" charset="0"/>
              </a:rPr>
              <a:t>Source: Carter and Rogers (2008)</a:t>
            </a:r>
            <a:endParaRPr lang="ca-ES" sz="1400">
              <a:latin typeface="Arial" panose="020B0604020202020204" pitchFamily="34" charset="0"/>
            </a:endParaRPr>
          </a:p>
        </p:txBody>
      </p:sp>
    </p:spTree>
    <p:extLst>
      <p:ext uri="{BB962C8B-B14F-4D97-AF65-F5344CB8AC3E}">
        <p14:creationId xmlns:p14="http://schemas.microsoft.com/office/powerpoint/2010/main" val="20811651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a:xfrm>
            <a:off x="1346200" y="783772"/>
            <a:ext cx="10515600" cy="674687"/>
          </a:xfrm>
        </p:spPr>
        <p:txBody>
          <a:bodyPr/>
          <a:lstStyle/>
          <a:p>
            <a:r>
              <a:rPr lang="en-GB" sz="1800" b="1">
                <a:latin typeface="Arial MT"/>
              </a:rPr>
              <a:t>These activities should always be developed with the support of 4 key facets:</a:t>
            </a:r>
          </a:p>
        </p:txBody>
      </p:sp>
      <p:sp>
        <p:nvSpPr>
          <p:cNvPr id="4" name="CuadroTexto 3">
            <a:extLst>
              <a:ext uri="{FF2B5EF4-FFF2-40B4-BE49-F238E27FC236}">
                <a16:creationId xmlns:a16="http://schemas.microsoft.com/office/drawing/2014/main" id="{E8EAE0BE-7D53-E73A-3EC4-7AFAD5684291}"/>
              </a:ext>
            </a:extLst>
          </p:cNvPr>
          <p:cNvSpPr txBox="1"/>
          <p:nvPr/>
        </p:nvSpPr>
        <p:spPr>
          <a:xfrm>
            <a:off x="6455507" y="6550223"/>
            <a:ext cx="3606159" cy="307777"/>
          </a:xfrm>
          <a:prstGeom prst="rect">
            <a:avLst/>
          </a:prstGeom>
          <a:noFill/>
        </p:spPr>
        <p:txBody>
          <a:bodyPr wrap="square">
            <a:spAutoFit/>
          </a:bodyPr>
          <a:lstStyle/>
          <a:p>
            <a:r>
              <a:rPr lang="en-US" sz="1400">
                <a:latin typeface="Arial" panose="020B0604020202020204" pitchFamily="34" charset="0"/>
              </a:rPr>
              <a:t>Source: Carter and Rogers (2008)</a:t>
            </a:r>
            <a:endParaRPr lang="ca-ES" sz="1400">
              <a:latin typeface="Arial" panose="020B0604020202020204" pitchFamily="34" charset="0"/>
            </a:endParaRPr>
          </a:p>
        </p:txBody>
      </p:sp>
      <p:pic>
        <p:nvPicPr>
          <p:cNvPr id="6" name="Imagen 5">
            <a:extLst>
              <a:ext uri="{FF2B5EF4-FFF2-40B4-BE49-F238E27FC236}">
                <a16:creationId xmlns:a16="http://schemas.microsoft.com/office/drawing/2014/main" id="{054F8590-681D-C245-AA1A-8ACDB1056065}"/>
              </a:ext>
            </a:extLst>
          </p:cNvPr>
          <p:cNvPicPr>
            <a:picLocks noChangeAspect="1"/>
          </p:cNvPicPr>
          <p:nvPr/>
        </p:nvPicPr>
        <p:blipFill>
          <a:blip r:embed="rId2"/>
          <a:stretch>
            <a:fillRect/>
          </a:stretch>
        </p:blipFill>
        <p:spPr>
          <a:xfrm>
            <a:off x="1511300" y="1458459"/>
            <a:ext cx="7696201" cy="4735192"/>
          </a:xfrm>
          <a:prstGeom prst="rect">
            <a:avLst/>
          </a:prstGeom>
        </p:spPr>
      </p:pic>
    </p:spTree>
    <p:extLst>
      <p:ext uri="{BB962C8B-B14F-4D97-AF65-F5344CB8AC3E}">
        <p14:creationId xmlns:p14="http://schemas.microsoft.com/office/powerpoint/2010/main" val="9513119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p:txBody>
          <a:bodyPr/>
          <a:lstStyle/>
          <a:p>
            <a:r>
              <a:rPr lang="en-GB"/>
              <a:t>3. RESILIENCE</a:t>
            </a:r>
          </a:p>
        </p:txBody>
      </p:sp>
      <p:sp>
        <p:nvSpPr>
          <p:cNvPr id="4" name="Marcador de contenido 2">
            <a:extLst>
              <a:ext uri="{FF2B5EF4-FFF2-40B4-BE49-F238E27FC236}">
                <a16:creationId xmlns:a16="http://schemas.microsoft.com/office/drawing/2014/main" id="{966F21F3-BC39-687A-A4F0-666F31F03D82}"/>
              </a:ext>
            </a:extLst>
          </p:cNvPr>
          <p:cNvSpPr txBox="1">
            <a:spLocks/>
          </p:cNvSpPr>
          <p:nvPr/>
        </p:nvSpPr>
        <p:spPr>
          <a:xfrm>
            <a:off x="696157" y="1690688"/>
            <a:ext cx="1016123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3370" indent="-457200">
              <a:lnSpc>
                <a:spcPct val="150000"/>
              </a:lnSpc>
              <a:buFont typeface="Wingdings" panose="05000000000000000000" pitchFamily="2" charset="2"/>
              <a:buChar char="Ø"/>
            </a:pPr>
            <a:r>
              <a:rPr lang="en-US" sz="1800">
                <a:effectLst/>
                <a:latin typeface="Arial" panose="020B0604020202020204" pitchFamily="34" charset="0"/>
                <a:ea typeface="Arial MT"/>
                <a:cs typeface="Arial MT"/>
              </a:rPr>
              <a:t>In a context </a:t>
            </a:r>
            <a:r>
              <a:rPr lang="en-US" sz="1800">
                <a:effectLst/>
                <a:latin typeface="Arial MT"/>
                <a:ea typeface="Arial MT"/>
                <a:cs typeface="Arial MT"/>
              </a:rPr>
              <a:t>that is highly susceptible to changes that can</a:t>
            </a:r>
            <a:r>
              <a:rPr lang="en-US" sz="1800" spc="5">
                <a:effectLst/>
                <a:latin typeface="Arial MT"/>
                <a:ea typeface="Arial MT"/>
                <a:cs typeface="Arial MT"/>
              </a:rPr>
              <a:t> </a:t>
            </a:r>
            <a:r>
              <a:rPr lang="en-US" sz="1800">
                <a:effectLst/>
                <a:latin typeface="Arial MT"/>
                <a:ea typeface="Arial MT"/>
                <a:cs typeface="Arial MT"/>
              </a:rPr>
              <a:t>disrupt the normal functioning of supply chains (environmental, political,</a:t>
            </a:r>
            <a:r>
              <a:rPr lang="en-US" sz="1800" spc="5">
                <a:effectLst/>
                <a:latin typeface="Arial MT"/>
                <a:ea typeface="Arial MT"/>
                <a:cs typeface="Arial MT"/>
              </a:rPr>
              <a:t> </a:t>
            </a:r>
            <a:r>
              <a:rPr lang="en-US" sz="1800">
                <a:effectLst/>
                <a:latin typeface="Arial MT"/>
                <a:ea typeface="Arial MT"/>
                <a:cs typeface="Arial MT"/>
              </a:rPr>
              <a:t>economi</a:t>
            </a:r>
            <a:r>
              <a:rPr lang="en-US" sz="1800">
                <a:latin typeface="Arial MT"/>
                <a:ea typeface="Arial MT"/>
                <a:cs typeface="Arial MT"/>
              </a:rPr>
              <a:t>c situation, </a:t>
            </a:r>
            <a:r>
              <a:rPr lang="en-US" sz="1800" err="1">
                <a:latin typeface="Arial MT"/>
                <a:ea typeface="Arial MT"/>
                <a:cs typeface="Arial MT"/>
              </a:rPr>
              <a:t>etc</a:t>
            </a:r>
            <a:r>
              <a:rPr lang="en-US" sz="1800">
                <a:latin typeface="Arial MT"/>
                <a:ea typeface="Arial MT"/>
                <a:cs typeface="Arial MT"/>
              </a:rPr>
              <a:t>), resilience is a must. </a:t>
            </a:r>
          </a:p>
          <a:p>
            <a:pPr marL="293370" indent="-457200">
              <a:lnSpc>
                <a:spcPct val="150000"/>
              </a:lnSpc>
              <a:buFont typeface="Wingdings" panose="05000000000000000000" pitchFamily="2" charset="2"/>
              <a:buChar char="Ø"/>
            </a:pPr>
            <a:r>
              <a:rPr lang="en-US" sz="1800">
                <a:latin typeface="Arial MT"/>
                <a:ea typeface="Arial MT"/>
                <a:cs typeface="Arial MT"/>
              </a:rPr>
              <a:t>R</a:t>
            </a:r>
            <a:r>
              <a:rPr lang="en-US" sz="1800">
                <a:effectLst/>
                <a:latin typeface="Arial MT"/>
                <a:ea typeface="Arial MT"/>
                <a:cs typeface="Arial MT"/>
              </a:rPr>
              <a:t>esilience</a:t>
            </a:r>
            <a:r>
              <a:rPr lang="en-US" sz="1800" spc="-50">
                <a:effectLst/>
                <a:latin typeface="Arial MT"/>
                <a:ea typeface="Arial MT"/>
                <a:cs typeface="Arial MT"/>
              </a:rPr>
              <a:t> </a:t>
            </a:r>
            <a:r>
              <a:rPr lang="en-US" sz="1800">
                <a:effectLst/>
                <a:latin typeface="Arial MT"/>
                <a:ea typeface="Arial MT"/>
                <a:cs typeface="Arial MT"/>
              </a:rPr>
              <a:t>of</a:t>
            </a:r>
            <a:r>
              <a:rPr lang="en-US" sz="1800" spc="-65">
                <a:effectLst/>
                <a:latin typeface="Arial MT"/>
                <a:ea typeface="Arial MT"/>
                <a:cs typeface="Arial MT"/>
              </a:rPr>
              <a:t> </a:t>
            </a:r>
            <a:r>
              <a:rPr lang="en-US" sz="1800">
                <a:effectLst/>
                <a:latin typeface="Arial MT"/>
                <a:ea typeface="Arial MT"/>
                <a:cs typeface="Arial MT"/>
              </a:rPr>
              <a:t>the</a:t>
            </a:r>
            <a:r>
              <a:rPr lang="en-US" sz="1800" spc="-60">
                <a:effectLst/>
                <a:latin typeface="Arial MT"/>
                <a:ea typeface="Arial MT"/>
                <a:cs typeface="Arial MT"/>
              </a:rPr>
              <a:t> </a:t>
            </a:r>
            <a:r>
              <a:rPr lang="en-US" sz="1800">
                <a:effectLst/>
                <a:latin typeface="Arial MT"/>
                <a:ea typeface="Arial MT"/>
                <a:cs typeface="Arial MT"/>
              </a:rPr>
              <a:t>supply</a:t>
            </a:r>
            <a:r>
              <a:rPr lang="en-US" sz="1800" spc="-80">
                <a:effectLst/>
                <a:latin typeface="Arial MT"/>
                <a:ea typeface="Arial MT"/>
                <a:cs typeface="Arial MT"/>
              </a:rPr>
              <a:t> </a:t>
            </a:r>
            <a:r>
              <a:rPr lang="en-US" sz="1800">
                <a:effectLst/>
                <a:latin typeface="Arial MT"/>
                <a:ea typeface="Arial MT"/>
                <a:cs typeface="Arial MT"/>
              </a:rPr>
              <a:t>chain</a:t>
            </a:r>
            <a:r>
              <a:rPr lang="en-US" sz="1800" spc="-60">
                <a:effectLst/>
                <a:latin typeface="Arial MT"/>
                <a:ea typeface="Arial MT"/>
                <a:cs typeface="Arial MT"/>
              </a:rPr>
              <a:t> </a:t>
            </a:r>
            <a:r>
              <a:rPr lang="en-US" sz="1800">
                <a:effectLst/>
                <a:latin typeface="Arial MT"/>
                <a:ea typeface="Arial MT"/>
                <a:cs typeface="Arial MT"/>
              </a:rPr>
              <a:t>is</a:t>
            </a:r>
            <a:r>
              <a:rPr lang="en-US" sz="1800" spc="-55">
                <a:effectLst/>
                <a:latin typeface="Arial MT"/>
                <a:ea typeface="Arial MT"/>
                <a:cs typeface="Arial MT"/>
              </a:rPr>
              <a:t> </a:t>
            </a:r>
            <a:r>
              <a:rPr lang="en-US" sz="1800">
                <a:effectLst/>
                <a:latin typeface="Arial MT"/>
                <a:ea typeface="Arial MT"/>
                <a:cs typeface="Arial MT"/>
              </a:rPr>
              <a:t>usually</a:t>
            </a:r>
            <a:r>
              <a:rPr lang="en-US" sz="1800" spc="-50">
                <a:effectLst/>
                <a:latin typeface="Arial MT"/>
                <a:ea typeface="Arial MT"/>
                <a:cs typeface="Arial MT"/>
              </a:rPr>
              <a:t> </a:t>
            </a:r>
            <a:r>
              <a:rPr lang="en-US" sz="1800">
                <a:effectLst/>
                <a:latin typeface="Arial MT"/>
                <a:ea typeface="Arial MT"/>
                <a:cs typeface="Arial MT"/>
              </a:rPr>
              <a:t>measured</a:t>
            </a:r>
            <a:r>
              <a:rPr lang="en-US" sz="1800" spc="-55">
                <a:effectLst/>
                <a:latin typeface="Arial MT"/>
                <a:ea typeface="Arial MT"/>
                <a:cs typeface="Arial MT"/>
              </a:rPr>
              <a:t> </a:t>
            </a:r>
            <a:r>
              <a:rPr lang="en-US" sz="1800">
                <a:effectLst/>
                <a:latin typeface="Arial MT"/>
                <a:ea typeface="Arial MT"/>
                <a:cs typeface="Arial MT"/>
              </a:rPr>
              <a:t>on</a:t>
            </a:r>
            <a:r>
              <a:rPr lang="en-US" sz="1800" spc="-60">
                <a:effectLst/>
                <a:latin typeface="Arial MT"/>
                <a:ea typeface="Arial MT"/>
                <a:cs typeface="Arial MT"/>
              </a:rPr>
              <a:t> </a:t>
            </a:r>
            <a:r>
              <a:rPr lang="en-US" sz="1800">
                <a:effectLst/>
                <a:latin typeface="Arial MT"/>
                <a:ea typeface="Arial MT"/>
                <a:cs typeface="Arial MT"/>
              </a:rPr>
              <a:t>the</a:t>
            </a:r>
            <a:r>
              <a:rPr lang="en-US" sz="1800" spc="-70">
                <a:effectLst/>
                <a:latin typeface="Arial MT"/>
                <a:ea typeface="Arial MT"/>
                <a:cs typeface="Arial MT"/>
              </a:rPr>
              <a:t> </a:t>
            </a:r>
            <a:r>
              <a:rPr lang="en-US" sz="1800">
                <a:effectLst/>
                <a:latin typeface="Arial MT"/>
                <a:ea typeface="Arial MT"/>
                <a:cs typeface="Arial MT"/>
              </a:rPr>
              <a:t>basis</a:t>
            </a:r>
            <a:r>
              <a:rPr lang="en-US" sz="1800" spc="-295">
                <a:effectLst/>
                <a:latin typeface="Arial MT"/>
                <a:ea typeface="Arial MT"/>
                <a:cs typeface="Arial MT"/>
              </a:rPr>
              <a:t> </a:t>
            </a:r>
            <a:r>
              <a:rPr lang="en-US" sz="1800">
                <a:effectLst/>
                <a:latin typeface="Arial MT"/>
                <a:ea typeface="Arial MT"/>
                <a:cs typeface="Arial MT"/>
              </a:rPr>
              <a:t>of two major variables:</a:t>
            </a:r>
          </a:p>
          <a:p>
            <a:pPr marL="1262063" indent="-449263">
              <a:lnSpc>
                <a:spcPct val="150000"/>
              </a:lnSpc>
              <a:buAutoNum type="arabicPeriod"/>
              <a:tabLst>
                <a:tab pos="987425" algn="l"/>
              </a:tabLst>
            </a:pPr>
            <a:r>
              <a:rPr lang="en-US" sz="1800">
                <a:latin typeface="Arial MT"/>
                <a:ea typeface="Arial MT"/>
                <a:cs typeface="Arial MT"/>
              </a:rPr>
              <a:t>I</a:t>
            </a:r>
            <a:r>
              <a:rPr lang="en-US" sz="1800">
                <a:effectLst/>
                <a:latin typeface="Arial MT"/>
                <a:ea typeface="Arial MT"/>
                <a:cs typeface="Arial MT"/>
              </a:rPr>
              <a:t>ts </a:t>
            </a:r>
            <a:r>
              <a:rPr lang="en-US" sz="1800" b="1">
                <a:effectLst/>
                <a:latin typeface="Arial MT"/>
                <a:ea typeface="Arial MT"/>
                <a:cs typeface="Arial MT"/>
              </a:rPr>
              <a:t>ability to</a:t>
            </a:r>
            <a:r>
              <a:rPr lang="en-US" sz="1800">
                <a:effectLst/>
                <a:latin typeface="Arial MT"/>
                <a:ea typeface="Arial MT"/>
                <a:cs typeface="Arial MT"/>
              </a:rPr>
              <a:t> </a:t>
            </a:r>
            <a:r>
              <a:rPr lang="en-US" sz="1800" b="1">
                <a:effectLst/>
                <a:latin typeface="Arial" panose="020B0604020202020204" pitchFamily="34" charset="0"/>
                <a:ea typeface="Arial MT"/>
                <a:cs typeface="Arial MT"/>
              </a:rPr>
              <a:t>resist </a:t>
            </a:r>
            <a:r>
              <a:rPr lang="en-US" sz="1800">
                <a:effectLst/>
                <a:latin typeface="Arial MT"/>
                <a:ea typeface="Arial MT"/>
                <a:cs typeface="Arial MT"/>
              </a:rPr>
              <a:t>unforeseen events </a:t>
            </a:r>
          </a:p>
          <a:p>
            <a:pPr marL="1262063" indent="-449263">
              <a:lnSpc>
                <a:spcPct val="150000"/>
              </a:lnSpc>
              <a:buAutoNum type="arabicPeriod"/>
              <a:tabLst>
                <a:tab pos="987425" algn="l"/>
              </a:tabLst>
            </a:pPr>
            <a:r>
              <a:rPr lang="en-US" sz="1800">
                <a:latin typeface="Arial MT"/>
                <a:ea typeface="Arial MT"/>
                <a:cs typeface="Arial MT"/>
              </a:rPr>
              <a:t>I</a:t>
            </a:r>
            <a:r>
              <a:rPr lang="en-US" sz="1800">
                <a:effectLst/>
                <a:latin typeface="Arial MT"/>
                <a:ea typeface="Arial MT"/>
                <a:cs typeface="Arial MT"/>
              </a:rPr>
              <a:t>ts </a:t>
            </a:r>
            <a:r>
              <a:rPr lang="en-US" sz="1800" b="1">
                <a:effectLst/>
                <a:latin typeface="Arial MT"/>
                <a:ea typeface="Arial MT"/>
                <a:cs typeface="Arial MT"/>
              </a:rPr>
              <a:t>ability to</a:t>
            </a:r>
            <a:r>
              <a:rPr lang="en-US" sz="1800" spc="5">
                <a:effectLst/>
                <a:latin typeface="Arial MT"/>
                <a:ea typeface="Arial MT"/>
                <a:cs typeface="Arial MT"/>
              </a:rPr>
              <a:t> </a:t>
            </a:r>
            <a:r>
              <a:rPr lang="en-US" sz="1800" b="1">
                <a:effectLst/>
                <a:latin typeface="Arial" panose="020B0604020202020204" pitchFamily="34" charset="0"/>
                <a:ea typeface="Arial MT"/>
                <a:cs typeface="Arial MT"/>
              </a:rPr>
              <a:t>recover</a:t>
            </a:r>
            <a:r>
              <a:rPr lang="en-US" sz="1800" b="1" spc="-10">
                <a:effectLst/>
                <a:latin typeface="Arial" panose="020B0604020202020204" pitchFamily="34" charset="0"/>
                <a:ea typeface="Arial MT"/>
                <a:cs typeface="Arial MT"/>
              </a:rPr>
              <a:t> </a:t>
            </a:r>
            <a:r>
              <a:rPr lang="en-US" sz="1800">
                <a:effectLst/>
                <a:latin typeface="Arial MT"/>
                <a:ea typeface="Arial MT"/>
                <a:cs typeface="Arial MT"/>
              </a:rPr>
              <a:t>the</a:t>
            </a:r>
            <a:r>
              <a:rPr lang="en-US" sz="1800" spc="-5">
                <a:effectLst/>
                <a:latin typeface="Arial MT"/>
                <a:ea typeface="Arial MT"/>
                <a:cs typeface="Arial MT"/>
              </a:rPr>
              <a:t> </a:t>
            </a:r>
            <a:r>
              <a:rPr lang="en-US" sz="1800">
                <a:effectLst/>
                <a:latin typeface="Arial MT"/>
                <a:ea typeface="Arial MT"/>
                <a:cs typeface="Arial MT"/>
              </a:rPr>
              <a:t>usual</a:t>
            </a:r>
            <a:r>
              <a:rPr lang="en-US" sz="1800" spc="-5">
                <a:effectLst/>
                <a:latin typeface="Arial MT"/>
                <a:ea typeface="Arial MT"/>
                <a:cs typeface="Arial MT"/>
              </a:rPr>
              <a:t> </a:t>
            </a:r>
            <a:r>
              <a:rPr lang="en-US" sz="1800">
                <a:effectLst/>
                <a:latin typeface="Arial MT"/>
                <a:ea typeface="Arial MT"/>
                <a:cs typeface="Arial MT"/>
              </a:rPr>
              <a:t>level of</a:t>
            </a:r>
            <a:r>
              <a:rPr lang="en-US" sz="1800" spc="5">
                <a:effectLst/>
                <a:latin typeface="Arial MT"/>
                <a:ea typeface="Arial MT"/>
                <a:cs typeface="Arial MT"/>
              </a:rPr>
              <a:t> </a:t>
            </a:r>
            <a:r>
              <a:rPr lang="en-US" sz="1800">
                <a:effectLst/>
                <a:latin typeface="Arial MT"/>
                <a:ea typeface="Arial MT"/>
                <a:cs typeface="Arial MT"/>
              </a:rPr>
              <a:t>service.</a:t>
            </a:r>
            <a:r>
              <a:rPr lang="en-US" sz="1800" spc="-10">
                <a:effectLst/>
                <a:latin typeface="Arial MT"/>
                <a:ea typeface="Arial MT"/>
                <a:cs typeface="Arial MT"/>
              </a:rPr>
              <a:t> </a:t>
            </a:r>
            <a:endParaRPr lang="es-ES" sz="1800">
              <a:effectLst/>
              <a:latin typeface="Arial MT"/>
              <a:ea typeface="Arial MT"/>
              <a:cs typeface="Arial MT"/>
            </a:endParaRPr>
          </a:p>
          <a:p>
            <a:pPr marL="293370" indent="-457200">
              <a:lnSpc>
                <a:spcPct val="150000"/>
              </a:lnSpc>
              <a:buFont typeface="Wingdings" panose="05000000000000000000" pitchFamily="2" charset="2"/>
              <a:buChar char="Ø"/>
            </a:pPr>
            <a:endParaRPr lang="en-US" sz="1800">
              <a:effectLst/>
              <a:latin typeface="Arial MT"/>
              <a:ea typeface="Arial MT"/>
              <a:cs typeface="Arial MT"/>
            </a:endParaRPr>
          </a:p>
        </p:txBody>
      </p:sp>
    </p:spTree>
    <p:extLst>
      <p:ext uri="{BB962C8B-B14F-4D97-AF65-F5344CB8AC3E}">
        <p14:creationId xmlns:p14="http://schemas.microsoft.com/office/powerpoint/2010/main" val="29769311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F122CFE-A1C3-16F6-B2E6-B16521716353}"/>
              </a:ext>
            </a:extLst>
          </p:cNvPr>
          <p:cNvSpPr txBox="1"/>
          <p:nvPr/>
        </p:nvSpPr>
        <p:spPr>
          <a:xfrm>
            <a:off x="6495784" y="5723617"/>
            <a:ext cx="3606159" cy="369332"/>
          </a:xfrm>
          <a:prstGeom prst="rect">
            <a:avLst/>
          </a:prstGeom>
          <a:noFill/>
        </p:spPr>
        <p:txBody>
          <a:bodyPr wrap="square">
            <a:spAutoFit/>
          </a:bodyPr>
          <a:lstStyle/>
          <a:p>
            <a:r>
              <a:rPr lang="en-US" sz="1800" i="1">
                <a:effectLst/>
                <a:latin typeface="Arial" panose="020B0604020202020204" pitchFamily="34" charset="0"/>
                <a:ea typeface="Arial MT"/>
                <a:cs typeface="Arial MT"/>
              </a:rPr>
              <a:t>Resilience in Supply</a:t>
            </a:r>
            <a:r>
              <a:rPr lang="en-US" sz="1800" i="1" spc="-5">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Chains</a:t>
            </a:r>
            <a:endParaRPr lang="ca-ES"/>
          </a:p>
        </p:txBody>
      </p:sp>
      <p:pic>
        <p:nvPicPr>
          <p:cNvPr id="3" name="Imagen 2" descr="Diagrama&#10;&#10;Descripción generada automáticamente">
            <a:extLst>
              <a:ext uri="{FF2B5EF4-FFF2-40B4-BE49-F238E27FC236}">
                <a16:creationId xmlns:a16="http://schemas.microsoft.com/office/drawing/2014/main" id="{3EBCB855-3B83-69E8-C08F-927638387F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6229" y="967240"/>
            <a:ext cx="6924221" cy="4365489"/>
          </a:xfrm>
          <a:prstGeom prst="rect">
            <a:avLst/>
          </a:prstGeom>
        </p:spPr>
      </p:pic>
    </p:spTree>
    <p:extLst>
      <p:ext uri="{BB962C8B-B14F-4D97-AF65-F5344CB8AC3E}">
        <p14:creationId xmlns:p14="http://schemas.microsoft.com/office/powerpoint/2010/main" val="3448526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p:txBody>
          <a:bodyPr/>
          <a:lstStyle/>
          <a:p>
            <a:r>
              <a:rPr lang="en-GB"/>
              <a:t>3. RESILIENCE</a:t>
            </a:r>
          </a:p>
        </p:txBody>
      </p:sp>
      <p:sp>
        <p:nvSpPr>
          <p:cNvPr id="4" name="Marcador de contenido 2">
            <a:extLst>
              <a:ext uri="{FF2B5EF4-FFF2-40B4-BE49-F238E27FC236}">
                <a16:creationId xmlns:a16="http://schemas.microsoft.com/office/drawing/2014/main" id="{966F21F3-BC39-687A-A4F0-666F31F03D82}"/>
              </a:ext>
            </a:extLst>
          </p:cNvPr>
          <p:cNvSpPr txBox="1">
            <a:spLocks/>
          </p:cNvSpPr>
          <p:nvPr/>
        </p:nvSpPr>
        <p:spPr>
          <a:xfrm>
            <a:off x="696157" y="1690688"/>
            <a:ext cx="1016123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3370" indent="-457200">
              <a:lnSpc>
                <a:spcPct val="150000"/>
              </a:lnSpc>
              <a:buFont typeface="Wingdings" panose="05000000000000000000" pitchFamily="2" charset="2"/>
              <a:buChar char="Ø"/>
            </a:pPr>
            <a:r>
              <a:rPr lang="en-US" sz="1800" b="1">
                <a:effectLst/>
                <a:latin typeface="Arial" panose="020B0604020202020204" pitchFamily="34" charset="0"/>
                <a:ea typeface="Arial MT"/>
                <a:cs typeface="Arial MT"/>
              </a:rPr>
              <a:t>Further, to increase the resilience parameters, supply chains must be equipped with elements that favor the so-called triple A:</a:t>
            </a:r>
          </a:p>
        </p:txBody>
      </p:sp>
      <p:sp>
        <p:nvSpPr>
          <p:cNvPr id="6" name="Marcador de contenido 2">
            <a:extLst>
              <a:ext uri="{FF2B5EF4-FFF2-40B4-BE49-F238E27FC236}">
                <a16:creationId xmlns:a16="http://schemas.microsoft.com/office/drawing/2014/main" id="{F9C23BE9-6813-5B53-DFAC-7F6D7E93E15F}"/>
              </a:ext>
            </a:extLst>
          </p:cNvPr>
          <p:cNvSpPr txBox="1">
            <a:spLocks/>
          </p:cNvSpPr>
          <p:nvPr/>
        </p:nvSpPr>
        <p:spPr>
          <a:xfrm>
            <a:off x="1099836" y="2396419"/>
            <a:ext cx="2263295" cy="335280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5000">
                <a:latin typeface="Arial" panose="020B0604020202020204" pitchFamily="34" charset="0"/>
                <a:ea typeface="Arial MT"/>
                <a:cs typeface="Arial MT"/>
              </a:rPr>
              <a:t>3A </a:t>
            </a:r>
            <a:endParaRPr lang="en-US" sz="15000">
              <a:effectLst/>
              <a:latin typeface="Arial" panose="020B0604020202020204" pitchFamily="34" charset="0"/>
              <a:ea typeface="Arial MT"/>
              <a:cs typeface="Arial MT"/>
            </a:endParaRPr>
          </a:p>
        </p:txBody>
      </p:sp>
      <p:sp>
        <p:nvSpPr>
          <p:cNvPr id="8" name="CuadroTexto 7">
            <a:extLst>
              <a:ext uri="{FF2B5EF4-FFF2-40B4-BE49-F238E27FC236}">
                <a16:creationId xmlns:a16="http://schemas.microsoft.com/office/drawing/2014/main" id="{AE8CC58E-297B-9590-9506-0268E31D0BB7}"/>
              </a:ext>
            </a:extLst>
          </p:cNvPr>
          <p:cNvSpPr txBox="1"/>
          <p:nvPr/>
        </p:nvSpPr>
        <p:spPr>
          <a:xfrm>
            <a:off x="3653769" y="3016251"/>
            <a:ext cx="6912983" cy="294952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800" b="1">
                <a:effectLst/>
                <a:latin typeface="Arial" panose="020B0604020202020204" pitchFamily="34" charset="0"/>
                <a:ea typeface="Arial MT"/>
                <a:cs typeface="Arial MT"/>
              </a:rPr>
              <a:t>Agility: </a:t>
            </a:r>
            <a:r>
              <a:rPr lang="en-US" sz="1800">
                <a:effectLst/>
                <a:latin typeface="Arial" panose="020B0604020202020204" pitchFamily="34" charset="0"/>
                <a:ea typeface="Arial MT"/>
                <a:cs typeface="Arial MT"/>
              </a:rPr>
              <a:t>With flexible methods and containment plans that allow responding to changes.</a:t>
            </a:r>
          </a:p>
          <a:p>
            <a:pPr marL="285750" indent="-285750">
              <a:lnSpc>
                <a:spcPct val="150000"/>
              </a:lnSpc>
              <a:buFont typeface="Arial" panose="020B0604020202020204" pitchFamily="34" charset="0"/>
              <a:buChar char="•"/>
            </a:pPr>
            <a:r>
              <a:rPr lang="en-US" sz="1800" b="1">
                <a:effectLst/>
                <a:latin typeface="Arial" panose="020B0604020202020204" pitchFamily="34" charset="0"/>
                <a:ea typeface="Arial MT"/>
                <a:cs typeface="Arial MT"/>
              </a:rPr>
              <a:t>Adaptability: </a:t>
            </a:r>
            <a:r>
              <a:rPr lang="en-US" sz="1800">
                <a:effectLst/>
                <a:latin typeface="Arial" panose="020B0604020202020204" pitchFamily="34" charset="0"/>
                <a:ea typeface="Arial MT"/>
                <a:cs typeface="Arial MT"/>
              </a:rPr>
              <a:t>With constant monitoring of processes to update them and provide them with innovation.</a:t>
            </a:r>
          </a:p>
          <a:p>
            <a:pPr marL="285750" indent="-285750">
              <a:lnSpc>
                <a:spcPct val="150000"/>
              </a:lnSpc>
              <a:buFont typeface="Arial" panose="020B0604020202020204" pitchFamily="34" charset="0"/>
              <a:buChar char="•"/>
            </a:pPr>
            <a:r>
              <a:rPr lang="en-US" sz="1800" b="1">
                <a:effectLst/>
                <a:latin typeface="Arial" panose="020B0604020202020204" pitchFamily="34" charset="0"/>
                <a:ea typeface="Arial MT"/>
                <a:cs typeface="Arial MT"/>
              </a:rPr>
              <a:t>Alignment: </a:t>
            </a:r>
            <a:r>
              <a:rPr lang="en-US" sz="1800">
                <a:effectLst/>
                <a:latin typeface="Arial" panose="020B0604020202020204" pitchFamily="34" charset="0"/>
                <a:ea typeface="Arial MT"/>
                <a:cs typeface="Arial MT"/>
              </a:rPr>
              <a:t>With a collaborative mentality and shared objectives that facilitate the joint efforts of the different links in the chain.</a:t>
            </a:r>
          </a:p>
        </p:txBody>
      </p:sp>
    </p:spTree>
    <p:extLst>
      <p:ext uri="{BB962C8B-B14F-4D97-AF65-F5344CB8AC3E}">
        <p14:creationId xmlns:p14="http://schemas.microsoft.com/office/powerpoint/2010/main" val="4156423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ACCAA5-E920-73D9-5D9E-9235FE8A2CBD}"/>
              </a:ext>
            </a:extLst>
          </p:cNvPr>
          <p:cNvSpPr>
            <a:spLocks noGrp="1"/>
          </p:cNvSpPr>
          <p:nvPr>
            <p:ph type="title"/>
          </p:nvPr>
        </p:nvSpPr>
        <p:spPr>
          <a:xfrm>
            <a:off x="5886994" y="2455182"/>
            <a:ext cx="5745480" cy="1325563"/>
          </a:xfrm>
        </p:spPr>
        <p:txBody>
          <a:bodyPr>
            <a:normAutofit fontScale="90000"/>
          </a:bodyPr>
          <a:lstStyle/>
          <a:p>
            <a:pPr algn="ctr">
              <a:lnSpc>
                <a:spcPct val="150000"/>
              </a:lnSpc>
            </a:pPr>
            <a:r>
              <a:rPr lang="en-GB" sz="6000" b="1"/>
              <a:t>4. LEADERSHIP IN OPERATIONS</a:t>
            </a:r>
          </a:p>
        </p:txBody>
      </p:sp>
    </p:spTree>
    <p:extLst>
      <p:ext uri="{BB962C8B-B14F-4D97-AF65-F5344CB8AC3E}">
        <p14:creationId xmlns:p14="http://schemas.microsoft.com/office/powerpoint/2010/main" val="1914841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p:txBody>
          <a:bodyPr/>
          <a:lstStyle/>
          <a:p>
            <a:r>
              <a:rPr lang="en-GB"/>
              <a:t>LEADERSHIP IN OPERATIONS</a:t>
            </a:r>
          </a:p>
        </p:txBody>
      </p:sp>
      <p:sp>
        <p:nvSpPr>
          <p:cNvPr id="4" name="Marcador de contenido 2">
            <a:extLst>
              <a:ext uri="{FF2B5EF4-FFF2-40B4-BE49-F238E27FC236}">
                <a16:creationId xmlns:a16="http://schemas.microsoft.com/office/drawing/2014/main" id="{966F21F3-BC39-687A-A4F0-666F31F03D82}"/>
              </a:ext>
            </a:extLst>
          </p:cNvPr>
          <p:cNvSpPr txBox="1">
            <a:spLocks/>
          </p:cNvSpPr>
          <p:nvPr/>
        </p:nvSpPr>
        <p:spPr>
          <a:xfrm>
            <a:off x="696157" y="1690688"/>
            <a:ext cx="1016123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3370" indent="-457200">
              <a:lnSpc>
                <a:spcPct val="150000"/>
              </a:lnSpc>
              <a:buFont typeface="Wingdings" panose="05000000000000000000" pitchFamily="2" charset="2"/>
              <a:buChar char="Ø"/>
            </a:pPr>
            <a:r>
              <a:rPr lang="en-AU" sz="1800" spc="-40">
                <a:latin typeface="Arial MT"/>
              </a:rPr>
              <a:t>In order to develop good strategies </a:t>
            </a:r>
            <a:r>
              <a:rPr lang="en-US" sz="1800" spc="-40">
                <a:latin typeface="Arial MT"/>
              </a:rPr>
              <a:t>to </a:t>
            </a:r>
            <a:r>
              <a:rPr lang="en-US" sz="1800" spc="-5">
                <a:effectLst/>
                <a:latin typeface="Arial MT"/>
                <a:ea typeface="Arial MT"/>
                <a:cs typeface="Arial MT"/>
              </a:rPr>
              <a:t>adapt</a:t>
            </a:r>
            <a:r>
              <a:rPr lang="en-US" sz="1800" spc="-65">
                <a:effectLst/>
                <a:latin typeface="Arial MT"/>
                <a:ea typeface="Arial MT"/>
                <a:cs typeface="Arial MT"/>
              </a:rPr>
              <a:t> </a:t>
            </a:r>
            <a:r>
              <a:rPr lang="en-US" sz="1800">
                <a:effectLst/>
                <a:latin typeface="Arial MT"/>
                <a:ea typeface="Arial MT"/>
                <a:cs typeface="Arial MT"/>
              </a:rPr>
              <a:t>to</a:t>
            </a:r>
            <a:r>
              <a:rPr lang="en-US" sz="1800" spc="-80">
                <a:effectLst/>
                <a:latin typeface="Arial MT"/>
                <a:ea typeface="Arial MT"/>
                <a:cs typeface="Arial MT"/>
              </a:rPr>
              <a:t> </a:t>
            </a:r>
            <a:r>
              <a:rPr lang="en-US" sz="1800">
                <a:effectLst/>
                <a:latin typeface="Arial MT"/>
                <a:ea typeface="Arial MT"/>
                <a:cs typeface="Arial MT"/>
              </a:rPr>
              <a:t>changes</a:t>
            </a:r>
            <a:r>
              <a:rPr lang="en-US" sz="1800" spc="-70">
                <a:effectLst/>
                <a:latin typeface="Arial MT"/>
                <a:ea typeface="Arial MT"/>
                <a:cs typeface="Arial MT"/>
              </a:rPr>
              <a:t> </a:t>
            </a:r>
            <a:r>
              <a:rPr lang="en-US" sz="1800">
                <a:effectLst/>
                <a:latin typeface="Arial MT"/>
                <a:ea typeface="Arial MT"/>
                <a:cs typeface="Arial MT"/>
              </a:rPr>
              <a:t>in</a:t>
            </a:r>
            <a:r>
              <a:rPr lang="en-US" sz="1800" spc="-70">
                <a:effectLst/>
                <a:latin typeface="Arial MT"/>
                <a:ea typeface="Arial MT"/>
                <a:cs typeface="Arial MT"/>
              </a:rPr>
              <a:t> </a:t>
            </a:r>
            <a:r>
              <a:rPr lang="en-US" sz="1800">
                <a:effectLst/>
                <a:latin typeface="Arial MT"/>
                <a:ea typeface="Arial MT"/>
                <a:cs typeface="Arial MT"/>
              </a:rPr>
              <a:t>an</a:t>
            </a:r>
            <a:r>
              <a:rPr lang="en-US" sz="1800" spc="-70">
                <a:effectLst/>
                <a:latin typeface="Arial MT"/>
                <a:ea typeface="Arial MT"/>
                <a:cs typeface="Arial MT"/>
              </a:rPr>
              <a:t> </a:t>
            </a:r>
            <a:r>
              <a:rPr lang="en-US" sz="1800">
                <a:effectLst/>
                <a:latin typeface="Arial MT"/>
                <a:ea typeface="Arial MT"/>
                <a:cs typeface="Arial MT"/>
              </a:rPr>
              <a:t>agile</a:t>
            </a:r>
            <a:r>
              <a:rPr lang="en-US" sz="1800" spc="-70">
                <a:effectLst/>
                <a:latin typeface="Arial MT"/>
                <a:ea typeface="Arial MT"/>
                <a:cs typeface="Arial MT"/>
              </a:rPr>
              <a:t> </a:t>
            </a:r>
            <a:r>
              <a:rPr lang="en-US" sz="1800">
                <a:effectLst/>
                <a:latin typeface="Arial MT"/>
                <a:ea typeface="Arial MT"/>
                <a:cs typeface="Arial MT"/>
              </a:rPr>
              <a:t>way,</a:t>
            </a:r>
            <a:r>
              <a:rPr lang="en-US" sz="1800" spc="-65">
                <a:effectLst/>
                <a:latin typeface="Arial MT"/>
                <a:ea typeface="Arial MT"/>
                <a:cs typeface="Arial MT"/>
              </a:rPr>
              <a:t> </a:t>
            </a:r>
            <a:r>
              <a:rPr lang="en-US" sz="1800">
                <a:effectLst/>
                <a:latin typeface="Arial MT"/>
                <a:ea typeface="Arial MT"/>
                <a:cs typeface="Arial MT"/>
              </a:rPr>
              <a:t>manage</a:t>
            </a:r>
            <a:r>
              <a:rPr lang="en-US" sz="1800" spc="-80">
                <a:effectLst/>
                <a:latin typeface="Arial MT"/>
                <a:ea typeface="Arial MT"/>
                <a:cs typeface="Arial MT"/>
              </a:rPr>
              <a:t> </a:t>
            </a:r>
            <a:r>
              <a:rPr lang="en-US" sz="1800">
                <a:effectLst/>
                <a:latin typeface="Arial MT"/>
                <a:ea typeface="Arial MT"/>
                <a:cs typeface="Arial MT"/>
              </a:rPr>
              <a:t>processes efficiently, we must know abou</a:t>
            </a:r>
            <a:r>
              <a:rPr lang="en-US" sz="1800">
                <a:latin typeface="Arial MT"/>
                <a:ea typeface="Arial MT"/>
                <a:cs typeface="Arial MT"/>
              </a:rPr>
              <a:t>t the</a:t>
            </a:r>
            <a:r>
              <a:rPr lang="en-US" sz="1800" spc="-45">
                <a:effectLst/>
                <a:latin typeface="Arial MT"/>
                <a:ea typeface="Arial MT"/>
                <a:cs typeface="Arial MT"/>
              </a:rPr>
              <a:t> </a:t>
            </a:r>
            <a:r>
              <a:rPr lang="en-US" sz="1800" b="1">
                <a:effectLst/>
                <a:latin typeface="Arial MT"/>
                <a:ea typeface="Arial MT"/>
                <a:cs typeface="Arial MT"/>
              </a:rPr>
              <a:t>management</a:t>
            </a:r>
            <a:r>
              <a:rPr lang="en-US" sz="1800" b="1" spc="-20">
                <a:effectLst/>
                <a:latin typeface="Arial MT"/>
                <a:ea typeface="Arial MT"/>
                <a:cs typeface="Arial MT"/>
              </a:rPr>
              <a:t> </a:t>
            </a:r>
            <a:r>
              <a:rPr lang="en-US" sz="1800" b="1">
                <a:effectLst/>
                <a:latin typeface="Arial MT"/>
                <a:ea typeface="Arial MT"/>
                <a:cs typeface="Arial MT"/>
              </a:rPr>
              <a:t>of</a:t>
            </a:r>
            <a:r>
              <a:rPr lang="en-US" sz="1800" spc="-35">
                <a:effectLst/>
                <a:latin typeface="Arial MT"/>
                <a:ea typeface="Arial MT"/>
                <a:cs typeface="Arial MT"/>
              </a:rPr>
              <a:t> </a:t>
            </a:r>
            <a:r>
              <a:rPr lang="en-US" sz="1800" b="1">
                <a:effectLst/>
                <a:latin typeface="Arial" panose="020B0604020202020204" pitchFamily="34" charset="0"/>
                <a:ea typeface="Arial MT"/>
                <a:cs typeface="Arial MT"/>
              </a:rPr>
              <a:t>people</a:t>
            </a:r>
            <a:r>
              <a:rPr lang="en-US" sz="1800">
                <a:effectLst/>
                <a:latin typeface="Arial MT"/>
                <a:ea typeface="Arial MT"/>
                <a:cs typeface="Arial MT"/>
              </a:rPr>
              <a:t>,</a:t>
            </a:r>
            <a:r>
              <a:rPr lang="en-US" sz="1800" spc="-30">
                <a:effectLst/>
                <a:latin typeface="Arial MT"/>
                <a:ea typeface="Arial MT"/>
                <a:cs typeface="Arial MT"/>
              </a:rPr>
              <a:t> </a:t>
            </a:r>
            <a:r>
              <a:rPr lang="en-US" sz="1800">
                <a:effectLst/>
                <a:latin typeface="Arial MT"/>
                <a:ea typeface="Arial MT"/>
                <a:cs typeface="Arial MT"/>
              </a:rPr>
              <a:t>who</a:t>
            </a:r>
            <a:r>
              <a:rPr lang="en-US" sz="1800" spc="-35">
                <a:effectLst/>
                <a:latin typeface="Arial MT"/>
                <a:ea typeface="Arial MT"/>
                <a:cs typeface="Arial MT"/>
              </a:rPr>
              <a:t> </a:t>
            </a:r>
            <a:r>
              <a:rPr lang="en-US" sz="1800">
                <a:effectLst/>
                <a:latin typeface="Arial MT"/>
                <a:ea typeface="Arial MT"/>
                <a:cs typeface="Arial MT"/>
              </a:rPr>
              <a:t>are</a:t>
            </a:r>
            <a:r>
              <a:rPr lang="en-US" sz="1800" spc="-35">
                <a:effectLst/>
                <a:latin typeface="Arial MT"/>
                <a:ea typeface="Arial MT"/>
                <a:cs typeface="Arial MT"/>
              </a:rPr>
              <a:t> </a:t>
            </a:r>
            <a:r>
              <a:rPr lang="en-US" sz="1800">
                <a:effectLst/>
                <a:latin typeface="Arial MT"/>
                <a:ea typeface="Arial MT"/>
                <a:cs typeface="Arial MT"/>
              </a:rPr>
              <a:t>the</a:t>
            </a:r>
            <a:r>
              <a:rPr lang="en-US" sz="1800" spc="-45">
                <a:effectLst/>
                <a:latin typeface="Arial MT"/>
                <a:ea typeface="Arial MT"/>
                <a:cs typeface="Arial MT"/>
              </a:rPr>
              <a:t> </a:t>
            </a:r>
            <a:r>
              <a:rPr lang="en-US" sz="1800">
                <a:effectLst/>
                <a:latin typeface="Arial MT"/>
                <a:ea typeface="Arial MT"/>
                <a:cs typeface="Arial MT"/>
              </a:rPr>
              <a:t>only</a:t>
            </a:r>
            <a:r>
              <a:rPr lang="en-US" sz="1800" spc="-35">
                <a:effectLst/>
                <a:latin typeface="Arial MT"/>
                <a:ea typeface="Arial MT"/>
                <a:cs typeface="Arial MT"/>
              </a:rPr>
              <a:t> </a:t>
            </a:r>
            <a:r>
              <a:rPr lang="en-US" sz="1800">
                <a:effectLst/>
                <a:latin typeface="Arial MT"/>
                <a:ea typeface="Arial MT"/>
                <a:cs typeface="Arial MT"/>
              </a:rPr>
              <a:t>engine</a:t>
            </a:r>
            <a:r>
              <a:rPr lang="en-US" sz="1800" spc="-35">
                <a:effectLst/>
                <a:latin typeface="Arial MT"/>
                <a:ea typeface="Arial MT"/>
                <a:cs typeface="Arial MT"/>
              </a:rPr>
              <a:t> </a:t>
            </a:r>
            <a:r>
              <a:rPr lang="en-US" sz="1800">
                <a:effectLst/>
                <a:latin typeface="Arial MT"/>
                <a:ea typeface="Arial MT"/>
                <a:cs typeface="Arial MT"/>
              </a:rPr>
              <a:t>capable</a:t>
            </a:r>
            <a:r>
              <a:rPr lang="en-US" sz="1800" spc="-295">
                <a:effectLst/>
                <a:latin typeface="Arial MT"/>
                <a:ea typeface="Arial MT"/>
                <a:cs typeface="Arial MT"/>
              </a:rPr>
              <a:t> </a:t>
            </a:r>
            <a:r>
              <a:rPr lang="en-US" sz="1800">
                <a:effectLst/>
                <a:latin typeface="Arial MT"/>
                <a:ea typeface="Arial MT"/>
                <a:cs typeface="Arial MT"/>
              </a:rPr>
              <a:t>of</a:t>
            </a:r>
            <a:r>
              <a:rPr lang="en-US" sz="1800" spc="-10">
                <a:effectLst/>
                <a:latin typeface="Arial MT"/>
                <a:ea typeface="Arial MT"/>
                <a:cs typeface="Arial MT"/>
              </a:rPr>
              <a:t> </a:t>
            </a:r>
            <a:r>
              <a:rPr lang="en-US" sz="1800">
                <a:effectLst/>
                <a:latin typeface="Arial MT"/>
                <a:ea typeface="Arial MT"/>
                <a:cs typeface="Arial MT"/>
              </a:rPr>
              <a:t>making all</a:t>
            </a:r>
            <a:r>
              <a:rPr lang="en-US" sz="1800" spc="-5">
                <a:effectLst/>
                <a:latin typeface="Arial MT"/>
                <a:ea typeface="Arial MT"/>
                <a:cs typeface="Arial MT"/>
              </a:rPr>
              <a:t> </a:t>
            </a:r>
            <a:r>
              <a:rPr lang="en-US" sz="1800">
                <a:effectLst/>
                <a:latin typeface="Arial MT"/>
                <a:ea typeface="Arial MT"/>
                <a:cs typeface="Arial MT"/>
              </a:rPr>
              <a:t>the</a:t>
            </a:r>
            <a:r>
              <a:rPr lang="en-US" sz="1800" spc="5">
                <a:effectLst/>
                <a:latin typeface="Arial MT"/>
                <a:ea typeface="Arial MT"/>
                <a:cs typeface="Arial MT"/>
              </a:rPr>
              <a:t> </a:t>
            </a:r>
            <a:r>
              <a:rPr lang="en-US" sz="1800">
                <a:effectLst/>
                <a:latin typeface="Arial MT"/>
                <a:ea typeface="Arial MT"/>
                <a:cs typeface="Arial MT"/>
              </a:rPr>
              <a:t>above possible.</a:t>
            </a:r>
            <a:endParaRPr lang="es-ES" sz="1800">
              <a:effectLst/>
              <a:latin typeface="Arial MT"/>
              <a:ea typeface="Arial MT"/>
              <a:cs typeface="Arial MT"/>
            </a:endParaRPr>
          </a:p>
          <a:p>
            <a:pPr marL="293370" indent="-457200">
              <a:lnSpc>
                <a:spcPct val="150000"/>
              </a:lnSpc>
              <a:buFont typeface="Wingdings" panose="05000000000000000000" pitchFamily="2" charset="2"/>
              <a:buChar char="Ø"/>
            </a:pPr>
            <a:r>
              <a:rPr lang="es-ES" sz="1800">
                <a:effectLst/>
                <a:latin typeface="Arial" panose="020B0604020202020204" pitchFamily="34" charset="0"/>
                <a:ea typeface="Arial MT"/>
                <a:cs typeface="Arial MT"/>
              </a:rPr>
              <a:t> </a:t>
            </a:r>
            <a:r>
              <a:rPr lang="en-AU" sz="1800">
                <a:effectLst/>
                <a:latin typeface="Arial" panose="020B0604020202020204" pitchFamily="34" charset="0"/>
                <a:ea typeface="Arial MT"/>
                <a:cs typeface="Arial MT"/>
              </a:rPr>
              <a:t>Specifically, we should know about… </a:t>
            </a:r>
          </a:p>
          <a:p>
            <a:pPr marL="1341438" indent="-444500">
              <a:lnSpc>
                <a:spcPct val="150000"/>
              </a:lnSpc>
              <a:buFont typeface="Wingdings" panose="05000000000000000000" pitchFamily="2" charset="2"/>
              <a:buChar char="Ø"/>
            </a:pPr>
            <a:r>
              <a:rPr lang="es-ES" sz="1800" b="1">
                <a:latin typeface="Arial" panose="020B0604020202020204" pitchFamily="34" charset="0"/>
                <a:ea typeface="Arial MT"/>
                <a:cs typeface="Arial MT"/>
              </a:rPr>
              <a:t>SETTING EFFECTIVE OBJECTIVES</a:t>
            </a:r>
          </a:p>
          <a:p>
            <a:pPr marL="1341438" indent="-444500">
              <a:lnSpc>
                <a:spcPct val="150000"/>
              </a:lnSpc>
              <a:buFont typeface="Wingdings" panose="05000000000000000000" pitchFamily="2" charset="2"/>
              <a:buChar char="Ø"/>
            </a:pPr>
            <a:r>
              <a:rPr lang="es-ES" sz="1800" b="1">
                <a:effectLst/>
                <a:latin typeface="Arial" panose="020B0604020202020204" pitchFamily="34" charset="0"/>
                <a:ea typeface="Arial MT"/>
                <a:cs typeface="Arial MT"/>
              </a:rPr>
              <a:t>ORGANIZING DAILY WORK</a:t>
            </a:r>
            <a:endParaRPr lang="es-ES" sz="1800" b="1">
              <a:effectLst/>
              <a:latin typeface="Arial MT"/>
              <a:ea typeface="Arial MT"/>
              <a:cs typeface="Arial MT"/>
            </a:endParaRPr>
          </a:p>
          <a:p>
            <a:pPr marL="293370" indent="-457200">
              <a:lnSpc>
                <a:spcPct val="150000"/>
              </a:lnSpc>
              <a:buFont typeface="Wingdings" panose="05000000000000000000" pitchFamily="2" charset="2"/>
              <a:buChar char="Ø"/>
            </a:pPr>
            <a:endParaRPr lang="en-US" sz="1800">
              <a:effectLst/>
              <a:latin typeface="Arial MT"/>
              <a:ea typeface="Arial MT"/>
              <a:cs typeface="Arial MT"/>
            </a:endParaRPr>
          </a:p>
        </p:txBody>
      </p:sp>
    </p:spTree>
    <p:extLst>
      <p:ext uri="{BB962C8B-B14F-4D97-AF65-F5344CB8AC3E}">
        <p14:creationId xmlns:p14="http://schemas.microsoft.com/office/powerpoint/2010/main" val="3117842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p:txBody>
          <a:bodyPr/>
          <a:lstStyle/>
          <a:p>
            <a:r>
              <a:rPr lang="en-GB"/>
              <a:t>SETTING EFFECTIVE OBJECTIVES</a:t>
            </a:r>
          </a:p>
        </p:txBody>
      </p:sp>
      <p:sp>
        <p:nvSpPr>
          <p:cNvPr id="3" name="Marcador de contenido 2">
            <a:extLst>
              <a:ext uri="{FF2B5EF4-FFF2-40B4-BE49-F238E27FC236}">
                <a16:creationId xmlns:a16="http://schemas.microsoft.com/office/drawing/2014/main" id="{E26335DD-CB73-C709-F1BE-23DC7C7BB436}"/>
              </a:ext>
            </a:extLst>
          </p:cNvPr>
          <p:cNvSpPr txBox="1">
            <a:spLocks/>
          </p:cNvSpPr>
          <p:nvPr/>
        </p:nvSpPr>
        <p:spPr>
          <a:xfrm>
            <a:off x="364026" y="1698168"/>
            <a:ext cx="5583927"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3370" indent="-457200">
              <a:lnSpc>
                <a:spcPct val="150000"/>
              </a:lnSpc>
              <a:buFont typeface="Wingdings" panose="05000000000000000000" pitchFamily="2" charset="2"/>
              <a:buChar char="Ø"/>
            </a:pPr>
            <a:r>
              <a:rPr lang="en-US" sz="1800">
                <a:effectLst/>
                <a:latin typeface="Arial" panose="020B0604020202020204" pitchFamily="34" charset="0"/>
                <a:ea typeface="Arial MT"/>
                <a:cs typeface="Arial MT"/>
              </a:rPr>
              <a:t>Reflect the supply chain’s objectives in the company’s </a:t>
            </a:r>
            <a:r>
              <a:rPr lang="en-US" sz="1800" b="1">
                <a:effectLst/>
                <a:latin typeface="Arial" panose="020B0604020202020204" pitchFamily="34" charset="0"/>
                <a:ea typeface="Arial MT"/>
                <a:cs typeface="Arial MT"/>
              </a:rPr>
              <a:t>balanced scorecard</a:t>
            </a:r>
            <a:r>
              <a:rPr lang="en-US" sz="1800">
                <a:effectLst/>
                <a:latin typeface="Arial" panose="020B0604020202020204" pitchFamily="34" charset="0"/>
                <a:ea typeface="Arial MT"/>
                <a:cs typeface="Arial MT"/>
              </a:rPr>
              <a:t>.</a:t>
            </a:r>
          </a:p>
          <a:p>
            <a:pPr marL="293370" indent="-457200">
              <a:lnSpc>
                <a:spcPct val="150000"/>
              </a:lnSpc>
              <a:buFont typeface="Wingdings" panose="05000000000000000000" pitchFamily="2" charset="2"/>
              <a:buChar char="Ø"/>
            </a:pPr>
            <a:r>
              <a:rPr lang="en-US" sz="1800" b="1">
                <a:effectLst/>
                <a:latin typeface="Arial" panose="020B0604020202020204" pitchFamily="34" charset="0"/>
                <a:ea typeface="Arial MT"/>
                <a:cs typeface="Arial MT"/>
              </a:rPr>
              <a:t>Convert the strategies into operational goals, </a:t>
            </a:r>
            <a:r>
              <a:rPr lang="en-US" sz="1800">
                <a:effectLst/>
                <a:latin typeface="Arial" panose="020B0604020202020204" pitchFamily="34" charset="0"/>
                <a:ea typeface="Arial MT"/>
                <a:cs typeface="Arial MT"/>
              </a:rPr>
              <a:t>with corresponding indicators.</a:t>
            </a:r>
          </a:p>
          <a:p>
            <a:pPr marL="293370" indent="-457200">
              <a:lnSpc>
                <a:spcPct val="150000"/>
              </a:lnSpc>
              <a:buFont typeface="Wingdings" panose="05000000000000000000" pitchFamily="2" charset="2"/>
              <a:buChar char="Ø"/>
            </a:pPr>
            <a:r>
              <a:rPr lang="en-US" sz="1800">
                <a:latin typeface="Arial" panose="020B0604020202020204" pitchFamily="34" charset="0"/>
                <a:ea typeface="Arial MT"/>
                <a:cs typeface="Arial MT"/>
              </a:rPr>
              <a:t>Tips:</a:t>
            </a:r>
          </a:p>
          <a:p>
            <a:pPr marL="293370" indent="-457200">
              <a:lnSpc>
                <a:spcPct val="150000"/>
              </a:lnSpc>
              <a:buFont typeface="Wingdings" panose="05000000000000000000" pitchFamily="2" charset="2"/>
              <a:buChar char="Ø"/>
            </a:pPr>
            <a:endParaRPr lang="en-US" sz="1800">
              <a:effectLst/>
              <a:latin typeface="Arial" panose="020B0604020202020204" pitchFamily="34" charset="0"/>
              <a:ea typeface="Arial MT"/>
              <a:cs typeface="Arial MT"/>
            </a:endParaRPr>
          </a:p>
        </p:txBody>
      </p:sp>
      <p:pic>
        <p:nvPicPr>
          <p:cNvPr id="4" name="Picture 2" descr="Balanced scorecard: ¿Un dolor de cabeza? | Antonio Kovacevic">
            <a:extLst>
              <a:ext uri="{FF2B5EF4-FFF2-40B4-BE49-F238E27FC236}">
                <a16:creationId xmlns:a16="http://schemas.microsoft.com/office/drawing/2014/main" id="{5F27F068-E176-4983-9960-9B4307F85066}"/>
              </a:ext>
            </a:extLst>
          </p:cNvPr>
          <p:cNvPicPr>
            <a:picLocks noChangeAspect="1" noChangeArrowheads="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t="22349" b="6083"/>
          <a:stretch/>
        </p:blipFill>
        <p:spPr bwMode="auto">
          <a:xfrm>
            <a:off x="6008915" y="1698168"/>
            <a:ext cx="4246710" cy="1622971"/>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603E0630-9AA6-DFA8-FCED-5F3CFBD39E31}"/>
              </a:ext>
            </a:extLst>
          </p:cNvPr>
          <p:cNvSpPr txBox="1"/>
          <p:nvPr/>
        </p:nvSpPr>
        <p:spPr>
          <a:xfrm>
            <a:off x="838200" y="4354954"/>
            <a:ext cx="6096000" cy="1287532"/>
          </a:xfrm>
          <a:prstGeom prst="rect">
            <a:avLst/>
          </a:prstGeom>
          <a:noFill/>
        </p:spPr>
        <p:txBody>
          <a:bodyPr wrap="square">
            <a:spAutoFit/>
          </a:bodyPr>
          <a:lstStyle/>
          <a:p>
            <a:pPr marL="896938" indent="-342900">
              <a:lnSpc>
                <a:spcPct val="150000"/>
              </a:lnSpc>
              <a:buFont typeface="+mj-lt"/>
              <a:buAutoNum type="arabicPeriod"/>
              <a:tabLst>
                <a:tab pos="719138" algn="l"/>
              </a:tabLst>
            </a:pPr>
            <a:r>
              <a:rPr lang="en-US" sz="1800" b="1">
                <a:latin typeface="Arial" panose="020B0604020202020204" pitchFamily="34" charset="0"/>
                <a:ea typeface="Arial MT"/>
                <a:cs typeface="Arial MT"/>
              </a:rPr>
              <a:t>Avoid the confirmation bias </a:t>
            </a:r>
          </a:p>
          <a:p>
            <a:pPr marL="896938" indent="-342900">
              <a:lnSpc>
                <a:spcPct val="150000"/>
              </a:lnSpc>
              <a:buFont typeface="+mj-lt"/>
              <a:buAutoNum type="arabicPeriod"/>
              <a:tabLst>
                <a:tab pos="719138" algn="l"/>
              </a:tabLst>
            </a:pPr>
            <a:r>
              <a:rPr lang="en-US" sz="1800" b="1">
                <a:latin typeface="Arial" panose="020B0604020202020204" pitchFamily="34" charset="0"/>
                <a:ea typeface="Arial MT"/>
                <a:cs typeface="Arial MT"/>
              </a:rPr>
              <a:t>Avoid confusing means and end</a:t>
            </a:r>
          </a:p>
          <a:p>
            <a:pPr marL="896938" indent="-342900">
              <a:lnSpc>
                <a:spcPct val="150000"/>
              </a:lnSpc>
              <a:buFont typeface="+mj-lt"/>
              <a:buAutoNum type="arabicPeriod"/>
              <a:tabLst>
                <a:tab pos="719138" algn="l"/>
              </a:tabLst>
            </a:pPr>
            <a:endParaRPr lang="en-US" sz="1800" b="1">
              <a:latin typeface="Arial" panose="020B0604020202020204" pitchFamily="34" charset="0"/>
              <a:ea typeface="Arial MT"/>
              <a:cs typeface="Arial MT"/>
            </a:endParaRPr>
          </a:p>
        </p:txBody>
      </p:sp>
      <p:sp>
        <p:nvSpPr>
          <p:cNvPr id="11" name="CuadroTexto 10">
            <a:extLst>
              <a:ext uri="{FF2B5EF4-FFF2-40B4-BE49-F238E27FC236}">
                <a16:creationId xmlns:a16="http://schemas.microsoft.com/office/drawing/2014/main" id="{B762015F-D8E7-34D3-7653-4946C81CE0A8}"/>
              </a:ext>
            </a:extLst>
          </p:cNvPr>
          <p:cNvSpPr txBox="1"/>
          <p:nvPr/>
        </p:nvSpPr>
        <p:spPr>
          <a:xfrm>
            <a:off x="5947953" y="4354954"/>
            <a:ext cx="6096000" cy="872034"/>
          </a:xfrm>
          <a:prstGeom prst="rect">
            <a:avLst/>
          </a:prstGeom>
          <a:noFill/>
        </p:spPr>
        <p:txBody>
          <a:bodyPr wrap="square">
            <a:spAutoFit/>
          </a:bodyPr>
          <a:lstStyle/>
          <a:p>
            <a:pPr>
              <a:lnSpc>
                <a:spcPct val="150000"/>
              </a:lnSpc>
            </a:pPr>
            <a:r>
              <a:rPr lang="en-US" b="1">
                <a:latin typeface="Arial" panose="020B0604020202020204" pitchFamily="34" charset="0"/>
              </a:rPr>
              <a:t>3.  Follow the strategy mirror</a:t>
            </a:r>
          </a:p>
          <a:p>
            <a:pPr>
              <a:lnSpc>
                <a:spcPct val="150000"/>
              </a:lnSpc>
            </a:pPr>
            <a:r>
              <a:rPr lang="en-US" b="1">
                <a:latin typeface="Arial" panose="020B0604020202020204" pitchFamily="34" charset="0"/>
              </a:rPr>
              <a:t>4. Segment and integrate scorecards</a:t>
            </a:r>
            <a:endParaRPr lang="ca-ES" b="1">
              <a:latin typeface="Arial" panose="020B0604020202020204" pitchFamily="34" charset="0"/>
            </a:endParaRPr>
          </a:p>
        </p:txBody>
      </p:sp>
    </p:spTree>
    <p:extLst>
      <p:ext uri="{BB962C8B-B14F-4D97-AF65-F5344CB8AC3E}">
        <p14:creationId xmlns:p14="http://schemas.microsoft.com/office/powerpoint/2010/main" val="5302404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p:txBody>
          <a:bodyPr/>
          <a:lstStyle/>
          <a:p>
            <a:r>
              <a:rPr lang="en-GB"/>
              <a:t>SETTING EFFECTIVE OBJECTIVES (TIPS)</a:t>
            </a:r>
          </a:p>
        </p:txBody>
      </p:sp>
      <p:sp>
        <p:nvSpPr>
          <p:cNvPr id="3" name="Marcador de contenido 2">
            <a:extLst>
              <a:ext uri="{FF2B5EF4-FFF2-40B4-BE49-F238E27FC236}">
                <a16:creationId xmlns:a16="http://schemas.microsoft.com/office/drawing/2014/main" id="{E26335DD-CB73-C709-F1BE-23DC7C7BB436}"/>
              </a:ext>
            </a:extLst>
          </p:cNvPr>
          <p:cNvSpPr txBox="1">
            <a:spLocks/>
          </p:cNvSpPr>
          <p:nvPr/>
        </p:nvSpPr>
        <p:spPr>
          <a:xfrm>
            <a:off x="932198" y="1652645"/>
            <a:ext cx="529218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s-ES" sz="1800" b="1">
                <a:effectLst/>
                <a:latin typeface="Arial" panose="020B0604020202020204" pitchFamily="34" charset="0"/>
                <a:ea typeface="Arial MT"/>
                <a:cs typeface="Arial MT"/>
              </a:rPr>
              <a:t>1.</a:t>
            </a:r>
            <a:r>
              <a:rPr lang="en-US" sz="1800" b="1">
                <a:latin typeface="Arial" panose="020B0604020202020204" pitchFamily="34" charset="0"/>
                <a:ea typeface="Arial MT"/>
                <a:cs typeface="Arial MT"/>
              </a:rPr>
              <a:t> Avoid the confirmation bias </a:t>
            </a:r>
          </a:p>
          <a:p>
            <a:pPr marL="0" indent="0">
              <a:lnSpc>
                <a:spcPct val="150000"/>
              </a:lnSpc>
              <a:buNone/>
            </a:pPr>
            <a:r>
              <a:rPr lang="es-ES" sz="1800">
                <a:effectLst/>
                <a:latin typeface="Arial" panose="020B0604020202020204" pitchFamily="34" charset="0"/>
                <a:ea typeface="Arial MT"/>
                <a:cs typeface="Arial MT"/>
              </a:rPr>
              <a:t> </a:t>
            </a:r>
            <a:endParaRPr lang="en-US" sz="1800">
              <a:effectLst/>
              <a:latin typeface="Arial" panose="020B0604020202020204" pitchFamily="34" charset="0"/>
              <a:ea typeface="Arial MT"/>
              <a:cs typeface="Arial MT"/>
            </a:endParaRPr>
          </a:p>
        </p:txBody>
      </p:sp>
      <p:grpSp>
        <p:nvGrpSpPr>
          <p:cNvPr id="4" name="Grupo 4">
            <a:extLst>
              <a:ext uri="{FF2B5EF4-FFF2-40B4-BE49-F238E27FC236}">
                <a16:creationId xmlns:a16="http://schemas.microsoft.com/office/drawing/2014/main" id="{7C80056E-981A-5252-E5B0-E65D552C4F64}"/>
              </a:ext>
            </a:extLst>
          </p:cNvPr>
          <p:cNvGrpSpPr/>
          <p:nvPr/>
        </p:nvGrpSpPr>
        <p:grpSpPr>
          <a:xfrm>
            <a:off x="523648" y="2432991"/>
            <a:ext cx="4699997" cy="3960908"/>
            <a:chOff x="5233104" y="2815546"/>
            <a:chExt cx="3771499" cy="3495021"/>
          </a:xfrm>
        </p:grpSpPr>
        <p:sp>
          <p:nvSpPr>
            <p:cNvPr id="5" name="Marcador de contenido 2">
              <a:extLst>
                <a:ext uri="{FF2B5EF4-FFF2-40B4-BE49-F238E27FC236}">
                  <a16:creationId xmlns:a16="http://schemas.microsoft.com/office/drawing/2014/main" id="{ACA746FD-A96E-034C-5B20-A3610B922C32}"/>
                </a:ext>
              </a:extLst>
            </p:cNvPr>
            <p:cNvSpPr txBox="1">
              <a:spLocks/>
            </p:cNvSpPr>
            <p:nvPr/>
          </p:nvSpPr>
          <p:spPr>
            <a:xfrm>
              <a:off x="5233104" y="5645833"/>
              <a:ext cx="3771499" cy="66473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100">
                  <a:effectLst/>
                  <a:latin typeface="Arial" panose="020B0604020202020204" pitchFamily="34" charset="0"/>
                  <a:ea typeface="Arial MT"/>
                  <a:cs typeface="Arial MT"/>
                </a:rPr>
                <a:t>Source: NN Group (2022)</a:t>
              </a:r>
            </a:p>
          </p:txBody>
        </p:sp>
        <p:pic>
          <p:nvPicPr>
            <p:cNvPr id="7" name="Picture 2" descr="Confirmation bias venn diagram">
              <a:extLst>
                <a:ext uri="{FF2B5EF4-FFF2-40B4-BE49-F238E27FC236}">
                  <a16:creationId xmlns:a16="http://schemas.microsoft.com/office/drawing/2014/main" id="{CFFE70D3-C7DA-F5C7-07A2-2505901615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536" t="28193" r="25613" b="6155"/>
            <a:stretch/>
          </p:blipFill>
          <p:spPr bwMode="auto">
            <a:xfrm>
              <a:off x="5233104" y="2815546"/>
              <a:ext cx="3105509" cy="283028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Marcador de contenido 2">
            <a:extLst>
              <a:ext uri="{FF2B5EF4-FFF2-40B4-BE49-F238E27FC236}">
                <a16:creationId xmlns:a16="http://schemas.microsoft.com/office/drawing/2014/main" id="{3E253ED7-3313-F0E3-D52E-F88CE228A70F}"/>
              </a:ext>
            </a:extLst>
          </p:cNvPr>
          <p:cNvSpPr txBox="1">
            <a:spLocks/>
          </p:cNvSpPr>
          <p:nvPr/>
        </p:nvSpPr>
        <p:spPr>
          <a:xfrm>
            <a:off x="5077097" y="2042561"/>
            <a:ext cx="5666691"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3370" indent="-457200">
              <a:lnSpc>
                <a:spcPct val="150000"/>
              </a:lnSpc>
              <a:buFont typeface="Wingdings" panose="05000000000000000000" pitchFamily="2" charset="2"/>
              <a:buChar char="Ø"/>
            </a:pPr>
            <a:r>
              <a:rPr lang="en-US" sz="1800">
                <a:latin typeface="Arial MT"/>
                <a:ea typeface="Arial MT"/>
                <a:cs typeface="Arial MT"/>
              </a:rPr>
              <a:t>Confirmation bias: </a:t>
            </a:r>
            <a:r>
              <a:rPr lang="en-US" sz="1800">
                <a:effectLst/>
                <a:latin typeface="Arial MT"/>
                <a:ea typeface="Arial MT"/>
                <a:cs typeface="Arial MT"/>
              </a:rPr>
              <a:t>serious</a:t>
            </a:r>
            <a:r>
              <a:rPr lang="en-US" sz="1800" spc="-40">
                <a:effectLst/>
                <a:latin typeface="Arial MT"/>
                <a:ea typeface="Arial MT"/>
                <a:cs typeface="Arial MT"/>
              </a:rPr>
              <a:t> </a:t>
            </a:r>
            <a:r>
              <a:rPr lang="en-US" sz="1800">
                <a:effectLst/>
                <a:latin typeface="Arial MT"/>
                <a:ea typeface="Arial MT"/>
                <a:cs typeface="Arial MT"/>
              </a:rPr>
              <a:t>error</a:t>
            </a:r>
            <a:r>
              <a:rPr lang="en-US" sz="1800" spc="-35">
                <a:effectLst/>
                <a:latin typeface="Arial MT"/>
                <a:ea typeface="Arial MT"/>
                <a:cs typeface="Arial MT"/>
              </a:rPr>
              <a:t> </a:t>
            </a:r>
            <a:r>
              <a:rPr lang="en-US" sz="1800">
                <a:effectLst/>
                <a:latin typeface="Arial MT"/>
                <a:ea typeface="Arial MT"/>
                <a:cs typeface="Arial MT"/>
              </a:rPr>
              <a:t>of</a:t>
            </a:r>
            <a:r>
              <a:rPr lang="en-US" sz="1800" spc="-35">
                <a:effectLst/>
                <a:latin typeface="Arial MT"/>
                <a:ea typeface="Arial MT"/>
                <a:cs typeface="Arial MT"/>
              </a:rPr>
              <a:t> </a:t>
            </a:r>
            <a:r>
              <a:rPr lang="en-US" sz="1800">
                <a:effectLst/>
                <a:latin typeface="Arial MT"/>
                <a:ea typeface="Arial MT"/>
                <a:cs typeface="Arial MT"/>
              </a:rPr>
              <a:t>logic</a:t>
            </a:r>
            <a:r>
              <a:rPr lang="en-US" sz="1800" spc="-35">
                <a:effectLst/>
                <a:latin typeface="Arial MT"/>
                <a:ea typeface="Arial MT"/>
                <a:cs typeface="Arial MT"/>
              </a:rPr>
              <a:t> </a:t>
            </a:r>
            <a:r>
              <a:rPr lang="en-US" sz="1800">
                <a:effectLst/>
                <a:latin typeface="Arial MT"/>
                <a:ea typeface="Arial MT"/>
                <a:cs typeface="Arial MT"/>
              </a:rPr>
              <a:t>that</a:t>
            </a:r>
            <a:r>
              <a:rPr lang="en-US" sz="1800" spc="-35">
                <a:effectLst/>
                <a:latin typeface="Arial MT"/>
                <a:ea typeface="Arial MT"/>
                <a:cs typeface="Arial MT"/>
              </a:rPr>
              <a:t> </a:t>
            </a:r>
            <a:r>
              <a:rPr lang="en-US" sz="1800">
                <a:effectLst/>
                <a:latin typeface="Arial MT"/>
                <a:ea typeface="Arial MT"/>
                <a:cs typeface="Arial MT"/>
              </a:rPr>
              <a:t>we</a:t>
            </a:r>
            <a:r>
              <a:rPr lang="en-US" sz="1800" spc="-45">
                <a:effectLst/>
                <a:latin typeface="Arial MT"/>
                <a:ea typeface="Arial MT"/>
                <a:cs typeface="Arial MT"/>
              </a:rPr>
              <a:t> </a:t>
            </a:r>
            <a:r>
              <a:rPr lang="en-US" sz="1800">
                <a:effectLst/>
                <a:latin typeface="Arial MT"/>
                <a:ea typeface="Arial MT"/>
                <a:cs typeface="Arial MT"/>
              </a:rPr>
              <a:t>commit</a:t>
            </a:r>
            <a:r>
              <a:rPr lang="en-US" sz="1800" spc="-40">
                <a:effectLst/>
                <a:latin typeface="Arial MT"/>
                <a:ea typeface="Arial MT"/>
                <a:cs typeface="Arial MT"/>
              </a:rPr>
              <a:t> </a:t>
            </a:r>
            <a:r>
              <a:rPr lang="en-US" sz="1800">
                <a:effectLst/>
                <a:latin typeface="Arial MT"/>
                <a:ea typeface="Arial MT"/>
                <a:cs typeface="Arial MT"/>
              </a:rPr>
              <a:t>when,</a:t>
            </a:r>
            <a:r>
              <a:rPr lang="en-US" sz="1800" spc="-35">
                <a:effectLst/>
                <a:latin typeface="Arial MT"/>
                <a:ea typeface="Arial MT"/>
                <a:cs typeface="Arial MT"/>
              </a:rPr>
              <a:t> </a:t>
            </a:r>
            <a:r>
              <a:rPr lang="en-US" sz="1800">
                <a:effectLst/>
                <a:latin typeface="Arial MT"/>
                <a:ea typeface="Arial MT"/>
                <a:cs typeface="Arial MT"/>
              </a:rPr>
              <a:t>consciously</a:t>
            </a:r>
            <a:r>
              <a:rPr lang="en-US" sz="1800" spc="-40">
                <a:effectLst/>
                <a:latin typeface="Arial MT"/>
                <a:ea typeface="Arial MT"/>
                <a:cs typeface="Arial MT"/>
              </a:rPr>
              <a:t> </a:t>
            </a:r>
            <a:r>
              <a:rPr lang="en-US" sz="1800">
                <a:effectLst/>
                <a:latin typeface="Arial MT"/>
                <a:ea typeface="Arial MT"/>
                <a:cs typeface="Arial MT"/>
              </a:rPr>
              <a:t>or</a:t>
            </a:r>
            <a:r>
              <a:rPr lang="en-US" sz="1800" spc="-35">
                <a:effectLst/>
                <a:latin typeface="Arial MT"/>
                <a:ea typeface="Arial MT"/>
                <a:cs typeface="Arial MT"/>
              </a:rPr>
              <a:t> </a:t>
            </a:r>
            <a:r>
              <a:rPr lang="en-US" sz="1800">
                <a:effectLst/>
                <a:latin typeface="Arial MT"/>
                <a:ea typeface="Arial MT"/>
                <a:cs typeface="Arial MT"/>
              </a:rPr>
              <a:t>unconsciously,</a:t>
            </a:r>
            <a:r>
              <a:rPr lang="en-US" sz="1800" spc="-35">
                <a:effectLst/>
                <a:latin typeface="Arial MT"/>
                <a:ea typeface="Arial MT"/>
                <a:cs typeface="Arial MT"/>
              </a:rPr>
              <a:t> </a:t>
            </a:r>
            <a:r>
              <a:rPr lang="en-US" sz="1800">
                <a:effectLst/>
                <a:latin typeface="Arial MT"/>
                <a:ea typeface="Arial MT"/>
                <a:cs typeface="Arial MT"/>
              </a:rPr>
              <a:t>we only</a:t>
            </a:r>
            <a:r>
              <a:rPr lang="en-US" sz="1800" spc="-45">
                <a:effectLst/>
                <a:latin typeface="Arial MT"/>
                <a:ea typeface="Arial MT"/>
                <a:cs typeface="Arial MT"/>
              </a:rPr>
              <a:t> </a:t>
            </a:r>
            <a:r>
              <a:rPr lang="en-US" sz="1800">
                <a:effectLst/>
                <a:latin typeface="Arial MT"/>
                <a:ea typeface="Arial MT"/>
                <a:cs typeface="Arial MT"/>
              </a:rPr>
              <a:t>seek</a:t>
            </a:r>
            <a:r>
              <a:rPr lang="en-US" sz="1800" spc="-295">
                <a:effectLst/>
                <a:latin typeface="Arial MT"/>
                <a:ea typeface="Arial MT"/>
                <a:cs typeface="Arial MT"/>
              </a:rPr>
              <a:t> </a:t>
            </a:r>
            <a:r>
              <a:rPr lang="en-US" sz="1800">
                <a:effectLst/>
                <a:latin typeface="Arial MT"/>
                <a:ea typeface="Arial MT"/>
                <a:cs typeface="Arial MT"/>
              </a:rPr>
              <a:t>the piece of information that corroborates our previously established ideas, ignoring any</a:t>
            </a:r>
            <a:r>
              <a:rPr lang="en-US" sz="1800" spc="5">
                <a:effectLst/>
                <a:latin typeface="Arial MT"/>
                <a:ea typeface="Arial MT"/>
                <a:cs typeface="Arial MT"/>
              </a:rPr>
              <a:t> </a:t>
            </a:r>
            <a:r>
              <a:rPr lang="en-US" sz="1800">
                <a:effectLst/>
                <a:latin typeface="Arial MT"/>
                <a:ea typeface="Arial MT"/>
                <a:cs typeface="Arial MT"/>
              </a:rPr>
              <a:t>data</a:t>
            </a:r>
            <a:r>
              <a:rPr lang="en-US" sz="1800" spc="-15">
                <a:effectLst/>
                <a:latin typeface="Arial MT"/>
                <a:ea typeface="Arial MT"/>
                <a:cs typeface="Arial MT"/>
              </a:rPr>
              <a:t> </a:t>
            </a:r>
            <a:r>
              <a:rPr lang="en-US" sz="1800">
                <a:effectLst/>
                <a:latin typeface="Arial MT"/>
                <a:ea typeface="Arial MT"/>
                <a:cs typeface="Arial MT"/>
              </a:rPr>
              <a:t>that</a:t>
            </a:r>
            <a:r>
              <a:rPr lang="en-US" sz="1800" spc="-5">
                <a:effectLst/>
                <a:latin typeface="Arial MT"/>
                <a:ea typeface="Arial MT"/>
                <a:cs typeface="Arial MT"/>
              </a:rPr>
              <a:t> </a:t>
            </a:r>
            <a:r>
              <a:rPr lang="en-US" sz="1800">
                <a:effectLst/>
                <a:latin typeface="Arial MT"/>
                <a:ea typeface="Arial MT"/>
                <a:cs typeface="Arial MT"/>
              </a:rPr>
              <a:t>may</a:t>
            </a:r>
            <a:r>
              <a:rPr lang="en-US" sz="1800" spc="5">
                <a:effectLst/>
                <a:latin typeface="Arial MT"/>
                <a:ea typeface="Arial MT"/>
                <a:cs typeface="Arial MT"/>
              </a:rPr>
              <a:t> </a:t>
            </a:r>
            <a:r>
              <a:rPr lang="en-US" sz="1800">
                <a:effectLst/>
                <a:latin typeface="Arial MT"/>
                <a:ea typeface="Arial MT"/>
                <a:cs typeface="Arial MT"/>
              </a:rPr>
              <a:t>contradict</a:t>
            </a:r>
            <a:r>
              <a:rPr lang="en-US" sz="1800" spc="-5">
                <a:effectLst/>
                <a:latin typeface="Arial MT"/>
                <a:ea typeface="Arial MT"/>
                <a:cs typeface="Arial MT"/>
              </a:rPr>
              <a:t> </a:t>
            </a:r>
            <a:r>
              <a:rPr lang="en-US" sz="1800">
                <a:effectLst/>
                <a:latin typeface="Arial MT"/>
                <a:ea typeface="Arial MT"/>
                <a:cs typeface="Arial MT"/>
              </a:rPr>
              <a:t>the</a:t>
            </a:r>
            <a:r>
              <a:rPr lang="en-US" sz="1800" spc="-10">
                <a:effectLst/>
                <a:latin typeface="Arial MT"/>
                <a:ea typeface="Arial MT"/>
                <a:cs typeface="Arial MT"/>
              </a:rPr>
              <a:t> </a:t>
            </a:r>
            <a:r>
              <a:rPr lang="en-US" sz="1800">
                <a:effectLst/>
                <a:latin typeface="Arial MT"/>
                <a:ea typeface="Arial MT"/>
                <a:cs typeface="Arial MT"/>
              </a:rPr>
              <a:t>theories</a:t>
            </a:r>
            <a:r>
              <a:rPr lang="en-US" sz="1800" spc="5">
                <a:effectLst/>
                <a:latin typeface="Arial MT"/>
                <a:ea typeface="Arial MT"/>
                <a:cs typeface="Arial MT"/>
              </a:rPr>
              <a:t> </a:t>
            </a:r>
            <a:r>
              <a:rPr lang="en-US" sz="1800">
                <a:effectLst/>
                <a:latin typeface="Arial MT"/>
                <a:ea typeface="Arial MT"/>
                <a:cs typeface="Arial MT"/>
              </a:rPr>
              <a:t>we</a:t>
            </a:r>
            <a:r>
              <a:rPr lang="en-US" sz="1800" spc="-10">
                <a:effectLst/>
                <a:latin typeface="Arial MT"/>
                <a:ea typeface="Arial MT"/>
                <a:cs typeface="Arial MT"/>
              </a:rPr>
              <a:t> </a:t>
            </a:r>
            <a:r>
              <a:rPr lang="en-US" sz="1800">
                <a:effectLst/>
                <a:latin typeface="Arial MT"/>
                <a:ea typeface="Arial MT"/>
                <a:cs typeface="Arial MT"/>
              </a:rPr>
              <a:t>wish to validate.</a:t>
            </a:r>
          </a:p>
          <a:p>
            <a:pPr marL="293370" indent="-457200">
              <a:lnSpc>
                <a:spcPct val="150000"/>
              </a:lnSpc>
              <a:buFont typeface="Wingdings" panose="05000000000000000000" pitchFamily="2" charset="2"/>
              <a:buChar char="Ø"/>
            </a:pPr>
            <a:r>
              <a:rPr lang="en-US" sz="1800">
                <a:latin typeface="Arial MT"/>
                <a:ea typeface="Arial MT"/>
                <a:cs typeface="Arial MT"/>
              </a:rPr>
              <a:t>When building a scorecard, </a:t>
            </a:r>
            <a:r>
              <a:rPr lang="en-US" sz="1800" b="1">
                <a:latin typeface="Arial MT"/>
                <a:ea typeface="Arial MT"/>
                <a:cs typeface="Arial MT"/>
              </a:rPr>
              <a:t>we must focus on all indicators, even those that will showcase the weak points of our supply chain</a:t>
            </a:r>
            <a:r>
              <a:rPr lang="en-US" sz="1800">
                <a:latin typeface="Arial MT"/>
                <a:ea typeface="Arial MT"/>
                <a:cs typeface="Arial MT"/>
              </a:rPr>
              <a:t>. </a:t>
            </a:r>
            <a:endParaRPr lang="en-US" sz="1800">
              <a:effectLst/>
              <a:latin typeface="Arial MT"/>
              <a:ea typeface="Arial MT"/>
              <a:cs typeface="Arial MT"/>
            </a:endParaRPr>
          </a:p>
          <a:p>
            <a:pPr marL="293370" indent="-457200">
              <a:lnSpc>
                <a:spcPct val="150000"/>
              </a:lnSpc>
              <a:buFont typeface="Wingdings" panose="05000000000000000000" pitchFamily="2" charset="2"/>
              <a:buChar char="Ø"/>
            </a:pPr>
            <a:endParaRPr lang="en-US" sz="1800">
              <a:effectLst/>
              <a:latin typeface="Arial" panose="020B0604020202020204" pitchFamily="34" charset="0"/>
              <a:ea typeface="Arial MT"/>
              <a:cs typeface="Arial MT"/>
            </a:endParaRPr>
          </a:p>
        </p:txBody>
      </p:sp>
    </p:spTree>
    <p:extLst>
      <p:ext uri="{BB962C8B-B14F-4D97-AF65-F5344CB8AC3E}">
        <p14:creationId xmlns:p14="http://schemas.microsoft.com/office/powerpoint/2010/main" val="2853712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1DBBBF-4491-5A6C-4768-C70E57FCA81E}"/>
              </a:ext>
            </a:extLst>
          </p:cNvPr>
          <p:cNvSpPr>
            <a:spLocks noGrp="1"/>
          </p:cNvSpPr>
          <p:nvPr>
            <p:ph type="title"/>
          </p:nvPr>
        </p:nvSpPr>
        <p:spPr>
          <a:xfrm>
            <a:off x="899940" y="796843"/>
            <a:ext cx="10515600" cy="1325563"/>
          </a:xfrm>
        </p:spPr>
        <p:txBody>
          <a:bodyPr>
            <a:normAutofit/>
          </a:bodyPr>
          <a:lstStyle/>
          <a:p>
            <a:r>
              <a:rPr lang="en-US" sz="4000"/>
              <a:t>Definition of Conscious Business</a:t>
            </a:r>
          </a:p>
        </p:txBody>
      </p:sp>
      <p:sp>
        <p:nvSpPr>
          <p:cNvPr id="4" name="Foliennummernplatzhalter 3">
            <a:extLst>
              <a:ext uri="{FF2B5EF4-FFF2-40B4-BE49-F238E27FC236}">
                <a16:creationId xmlns:a16="http://schemas.microsoft.com/office/drawing/2014/main" id="{6A43F010-E042-6051-2698-AF38CEED2F3F}"/>
              </a:ext>
            </a:extLst>
          </p:cNvPr>
          <p:cNvSpPr>
            <a:spLocks noGrp="1"/>
          </p:cNvSpPr>
          <p:nvPr>
            <p:ph type="sldNum" sz="quarter" idx="12"/>
          </p:nvPr>
        </p:nvSpPr>
        <p:spPr/>
        <p:txBody>
          <a:bodyPr/>
          <a:lstStyle/>
          <a:p>
            <a:fld id="{BC1DBF59-FCF1-4C99-ADD5-833B8FF11D94}" type="slidenum">
              <a:rPr lang="nl-NL" smtClean="0"/>
              <a:t>5</a:t>
            </a:fld>
            <a:endParaRPr lang="nl-NL"/>
          </a:p>
        </p:txBody>
      </p:sp>
      <p:sp>
        <p:nvSpPr>
          <p:cNvPr id="3" name="TextBox 2">
            <a:extLst>
              <a:ext uri="{FF2B5EF4-FFF2-40B4-BE49-F238E27FC236}">
                <a16:creationId xmlns:a16="http://schemas.microsoft.com/office/drawing/2014/main" id="{0BCA8EA9-74EC-49C1-DB49-0C80F907425E}"/>
              </a:ext>
            </a:extLst>
          </p:cNvPr>
          <p:cNvSpPr txBox="1"/>
          <p:nvPr/>
        </p:nvSpPr>
        <p:spPr>
          <a:xfrm>
            <a:off x="558800" y="1950032"/>
            <a:ext cx="7296046" cy="4111125"/>
          </a:xfrm>
          <a:prstGeom prst="rect">
            <a:avLst/>
          </a:prstGeom>
          <a:noFill/>
        </p:spPr>
        <p:txBody>
          <a:bodyPr wrap="square" rtlCol="0">
            <a:spAutoFit/>
          </a:bodyPr>
          <a:lstStyle/>
          <a:p>
            <a:pPr algn="l">
              <a:lnSpc>
                <a:spcPct val="105000"/>
              </a:lnSpc>
              <a:spcAft>
                <a:spcPts val="600"/>
              </a:spcAft>
            </a:pPr>
            <a:r>
              <a:rPr lang="en-US" sz="2000" b="0" i="0">
                <a:effectLst/>
              </a:rPr>
              <a:t>In the context of "conscious business," being conscious generally refers to an approach to business that takes into consideration the direct and indirect impacts of business practices on all stakeholders, including employees, customers, the environment, and society at large.</a:t>
            </a:r>
          </a:p>
          <a:p>
            <a:pPr algn="l">
              <a:lnSpc>
                <a:spcPct val="105000"/>
              </a:lnSpc>
              <a:spcAft>
                <a:spcPts val="600"/>
              </a:spcAft>
            </a:pPr>
            <a:r>
              <a:rPr lang="en-US" sz="2000" b="0" i="0">
                <a:effectLst/>
              </a:rPr>
              <a:t>Being conscious in the context of conscious business also involves cultivating a culture of mindfulness and awareness among employees, promoting collaboration and empathy, and encouraging personal and professional growth and development.</a:t>
            </a:r>
          </a:p>
          <a:p>
            <a:pPr algn="l">
              <a:lnSpc>
                <a:spcPct val="105000"/>
              </a:lnSpc>
              <a:spcAft>
                <a:spcPts val="600"/>
              </a:spcAft>
            </a:pPr>
            <a:r>
              <a:rPr lang="en-US" sz="2000" b="0" i="0">
                <a:effectLst/>
              </a:rPr>
              <a:t>Ultimately, conscious business aims to create a more equitable, resilient and flourishing world by using the power and resources of business to contribute to the greater good.</a:t>
            </a:r>
          </a:p>
        </p:txBody>
      </p:sp>
      <p:sp>
        <p:nvSpPr>
          <p:cNvPr id="5" name="TextBox 4">
            <a:extLst>
              <a:ext uri="{FF2B5EF4-FFF2-40B4-BE49-F238E27FC236}">
                <a16:creationId xmlns:a16="http://schemas.microsoft.com/office/drawing/2014/main" id="{D209115E-DAB0-E2B2-8DE8-7CC5185F7FD0}"/>
              </a:ext>
            </a:extLst>
          </p:cNvPr>
          <p:cNvSpPr txBox="1"/>
          <p:nvPr/>
        </p:nvSpPr>
        <p:spPr>
          <a:xfrm>
            <a:off x="558800" y="6233531"/>
            <a:ext cx="6830973" cy="461665"/>
          </a:xfrm>
          <a:prstGeom prst="rect">
            <a:avLst/>
          </a:prstGeom>
          <a:noFill/>
        </p:spPr>
        <p:txBody>
          <a:bodyPr wrap="none" rtlCol="0">
            <a:spAutoFit/>
          </a:bodyPr>
          <a:lstStyle/>
          <a:p>
            <a:r>
              <a:rPr lang="en-US" sz="12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Key Source:</a:t>
            </a:r>
          </a:p>
          <a:p>
            <a:r>
              <a:rPr lang="en-US" sz="1200" kern="10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Kofman</a:t>
            </a:r>
            <a:r>
              <a:rPr lang="en-US" sz="12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 F. (2008). </a:t>
            </a:r>
            <a:r>
              <a:rPr lang="en-US" sz="1200" i="1"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Conscious business: How to build value through values</a:t>
            </a:r>
            <a:r>
              <a:rPr lang="en-US" sz="12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 (Vol. 1). </a:t>
            </a:r>
            <a:r>
              <a:rPr lang="en-US" sz="1200" kern="10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ReadHowYouWant</a:t>
            </a:r>
            <a:r>
              <a:rPr lang="en-US" sz="12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 Com.</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11359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p:txBody>
          <a:bodyPr/>
          <a:lstStyle/>
          <a:p>
            <a:r>
              <a:rPr lang="en-GB"/>
              <a:t>SETTING EFFECTIVE OBJECTIVES (TIPS)</a:t>
            </a:r>
          </a:p>
        </p:txBody>
      </p:sp>
      <p:sp>
        <p:nvSpPr>
          <p:cNvPr id="3" name="Marcador de contenido 2">
            <a:extLst>
              <a:ext uri="{FF2B5EF4-FFF2-40B4-BE49-F238E27FC236}">
                <a16:creationId xmlns:a16="http://schemas.microsoft.com/office/drawing/2014/main" id="{E26335DD-CB73-C709-F1BE-23DC7C7BB436}"/>
              </a:ext>
            </a:extLst>
          </p:cNvPr>
          <p:cNvSpPr txBox="1">
            <a:spLocks/>
          </p:cNvSpPr>
          <p:nvPr/>
        </p:nvSpPr>
        <p:spPr>
          <a:xfrm>
            <a:off x="932198" y="1652645"/>
            <a:ext cx="529218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s-ES" sz="1800" b="1">
                <a:latin typeface="Arial" panose="020B0604020202020204" pitchFamily="34" charset="0"/>
                <a:ea typeface="Arial MT"/>
                <a:cs typeface="Arial MT"/>
              </a:rPr>
              <a:t>2</a:t>
            </a:r>
            <a:r>
              <a:rPr lang="es-ES" sz="1800" b="1">
                <a:effectLst/>
                <a:latin typeface="Arial" panose="020B0604020202020204" pitchFamily="34" charset="0"/>
                <a:ea typeface="Arial MT"/>
                <a:cs typeface="Arial MT"/>
              </a:rPr>
              <a:t>.</a:t>
            </a:r>
            <a:r>
              <a:rPr lang="en-US" sz="1800" b="1">
                <a:latin typeface="Arial" panose="020B0604020202020204" pitchFamily="34" charset="0"/>
                <a:ea typeface="Arial MT"/>
                <a:cs typeface="Arial MT"/>
              </a:rPr>
              <a:t> Avoid confusing means and end</a:t>
            </a:r>
          </a:p>
          <a:p>
            <a:pPr marL="0" indent="0">
              <a:lnSpc>
                <a:spcPct val="150000"/>
              </a:lnSpc>
              <a:buNone/>
            </a:pPr>
            <a:r>
              <a:rPr lang="es-ES" sz="1800">
                <a:effectLst/>
                <a:latin typeface="Arial" panose="020B0604020202020204" pitchFamily="34" charset="0"/>
                <a:ea typeface="Arial MT"/>
                <a:cs typeface="Arial MT"/>
              </a:rPr>
              <a:t> </a:t>
            </a:r>
            <a:r>
              <a:rPr lang="en-US" sz="1800">
                <a:effectLst/>
                <a:latin typeface="Arial MT"/>
                <a:ea typeface="Arial MT"/>
                <a:cs typeface="Arial MT"/>
              </a:rPr>
              <a:t>"</a:t>
            </a:r>
            <a:r>
              <a:rPr lang="en-US" sz="1800" i="1">
                <a:effectLst/>
                <a:latin typeface="Arial" panose="020B0604020202020204" pitchFamily="34" charset="0"/>
                <a:ea typeface="Arial MT"/>
                <a:cs typeface="Arial MT"/>
              </a:rPr>
              <a:t>Being fixed on a</a:t>
            </a:r>
            <a:r>
              <a:rPr lang="en-US" sz="1800" i="1" spc="5">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goal</a:t>
            </a:r>
            <a:r>
              <a:rPr lang="en-US" sz="1800" i="1" spc="-5">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can end</a:t>
            </a:r>
            <a:r>
              <a:rPr lang="en-US" sz="1800" i="1" spc="-10">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up being an obstacle</a:t>
            </a:r>
            <a:r>
              <a:rPr lang="en-US" sz="1800" i="1" spc="-10">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to</a:t>
            </a:r>
            <a:r>
              <a:rPr lang="en-US" sz="1800" i="1" spc="-10">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evolution</a:t>
            </a:r>
            <a:r>
              <a:rPr lang="en-US" sz="1800">
                <a:effectLst/>
                <a:latin typeface="Arial MT"/>
                <a:ea typeface="Arial MT"/>
                <a:cs typeface="Arial MT"/>
              </a:rPr>
              <a:t>“ – François </a:t>
            </a:r>
            <a:r>
              <a:rPr lang="en-US" sz="1800" err="1">
                <a:effectLst/>
                <a:latin typeface="Arial MT"/>
                <a:ea typeface="Arial MT"/>
                <a:cs typeface="Arial MT"/>
              </a:rPr>
              <a:t>Jullien</a:t>
            </a:r>
            <a:endParaRPr lang="en-US" sz="1800">
              <a:effectLst/>
              <a:latin typeface="Arial MT"/>
              <a:ea typeface="Arial MT"/>
              <a:cs typeface="Arial MT"/>
            </a:endParaRPr>
          </a:p>
          <a:p>
            <a:pPr>
              <a:lnSpc>
                <a:spcPct val="150000"/>
              </a:lnSpc>
              <a:buFont typeface="Wingdings" panose="05000000000000000000" pitchFamily="2" charset="2"/>
              <a:buChar char="Ø"/>
            </a:pPr>
            <a:r>
              <a:rPr lang="en-US" sz="1800">
                <a:effectLst/>
                <a:latin typeface="Arial MT"/>
                <a:ea typeface="Arial MT"/>
                <a:cs typeface="Arial MT"/>
              </a:rPr>
              <a:t>We should </a:t>
            </a:r>
            <a:r>
              <a:rPr lang="en-US" sz="1800" b="1">
                <a:effectLst/>
                <a:latin typeface="Arial MT"/>
                <a:ea typeface="Arial MT"/>
                <a:cs typeface="Arial MT"/>
              </a:rPr>
              <a:t>not project objectives </a:t>
            </a:r>
            <a:r>
              <a:rPr lang="en-US" sz="1800">
                <a:effectLst/>
                <a:latin typeface="Arial MT"/>
                <a:ea typeface="Arial MT"/>
                <a:cs typeface="Arial MT"/>
              </a:rPr>
              <a:t>with</a:t>
            </a:r>
            <a:r>
              <a:rPr lang="en-US" sz="1800" spc="5">
                <a:effectLst/>
                <a:latin typeface="Arial MT"/>
                <a:ea typeface="Arial MT"/>
                <a:cs typeface="Arial MT"/>
              </a:rPr>
              <a:t> </a:t>
            </a:r>
            <a:r>
              <a:rPr lang="en-US" sz="1800">
                <a:effectLst/>
                <a:latin typeface="Arial MT"/>
                <a:ea typeface="Arial MT"/>
                <a:cs typeface="Arial MT"/>
              </a:rPr>
              <a:t>such</a:t>
            </a:r>
            <a:r>
              <a:rPr lang="en-US" sz="1800" spc="5">
                <a:effectLst/>
                <a:latin typeface="Arial MT"/>
                <a:ea typeface="Arial MT"/>
                <a:cs typeface="Arial MT"/>
              </a:rPr>
              <a:t> </a:t>
            </a:r>
            <a:r>
              <a:rPr lang="en-US" sz="1800">
                <a:effectLst/>
                <a:latin typeface="Arial MT"/>
                <a:ea typeface="Arial MT"/>
                <a:cs typeface="Arial MT"/>
              </a:rPr>
              <a:t>force</a:t>
            </a:r>
            <a:r>
              <a:rPr lang="en-US" sz="1800" spc="5">
                <a:effectLst/>
                <a:latin typeface="Arial MT"/>
                <a:ea typeface="Arial MT"/>
                <a:cs typeface="Arial MT"/>
              </a:rPr>
              <a:t> </a:t>
            </a:r>
            <a:r>
              <a:rPr lang="en-US" sz="1800" b="1">
                <a:effectLst/>
                <a:latin typeface="Arial MT"/>
                <a:ea typeface="Arial MT"/>
                <a:cs typeface="Arial MT"/>
              </a:rPr>
              <a:t>that they end up </a:t>
            </a:r>
            <a:r>
              <a:rPr lang="en-US" sz="1800" b="1">
                <a:effectLst/>
                <a:latin typeface="Arial" panose="020B0604020202020204" pitchFamily="34" charset="0"/>
                <a:ea typeface="Arial MT"/>
                <a:cs typeface="Arial MT"/>
              </a:rPr>
              <a:t>diverting </a:t>
            </a:r>
            <a:r>
              <a:rPr lang="en-US" sz="1800">
                <a:effectLst/>
                <a:latin typeface="Arial MT"/>
                <a:ea typeface="Arial MT"/>
                <a:cs typeface="Arial MT"/>
              </a:rPr>
              <a:t>us </a:t>
            </a:r>
            <a:r>
              <a:rPr lang="en-US" sz="1800" b="1">
                <a:effectLst/>
                <a:latin typeface="Arial" panose="020B0604020202020204" pitchFamily="34" charset="0"/>
                <a:ea typeface="Arial MT"/>
                <a:cs typeface="Arial MT"/>
              </a:rPr>
              <a:t>from our true purpose.</a:t>
            </a:r>
          </a:p>
          <a:p>
            <a:pPr>
              <a:lnSpc>
                <a:spcPct val="150000"/>
              </a:lnSpc>
              <a:buFont typeface="Wingdings" panose="05000000000000000000" pitchFamily="2" charset="2"/>
              <a:buChar char="Ø"/>
            </a:pPr>
            <a:r>
              <a:rPr lang="en-US" sz="1800" b="1">
                <a:latin typeface="Arial" panose="020B0604020202020204" pitchFamily="34" charset="0"/>
                <a:ea typeface="Arial MT"/>
                <a:cs typeface="Arial MT"/>
              </a:rPr>
              <a:t>Beware of the Cobra Effect!</a:t>
            </a:r>
            <a:endParaRPr lang="en-US" sz="1800">
              <a:effectLst/>
              <a:latin typeface="Arial" panose="020B0604020202020204" pitchFamily="34" charset="0"/>
              <a:ea typeface="Arial MT"/>
              <a:cs typeface="Arial MT"/>
            </a:endParaRPr>
          </a:p>
        </p:txBody>
      </p:sp>
      <p:pic>
        <p:nvPicPr>
          <p:cNvPr id="4098" name="Picture 2" descr="The cobra effect - Sketchplanations">
            <a:extLst>
              <a:ext uri="{FF2B5EF4-FFF2-40B4-BE49-F238E27FC236}">
                <a16:creationId xmlns:a16="http://schemas.microsoft.com/office/drawing/2014/main" id="{2BCCBCD9-890D-6373-DA24-F869C39B7F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419"/>
          <a:stretch/>
        </p:blipFill>
        <p:spPr bwMode="auto">
          <a:xfrm>
            <a:off x="6224378" y="1747023"/>
            <a:ext cx="4577615" cy="3591943"/>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contenido 2">
            <a:extLst>
              <a:ext uri="{FF2B5EF4-FFF2-40B4-BE49-F238E27FC236}">
                <a16:creationId xmlns:a16="http://schemas.microsoft.com/office/drawing/2014/main" id="{641192D6-3BD0-087D-397F-610F5B0AF1BF}"/>
              </a:ext>
            </a:extLst>
          </p:cNvPr>
          <p:cNvSpPr txBox="1">
            <a:spLocks/>
          </p:cNvSpPr>
          <p:nvPr/>
        </p:nvSpPr>
        <p:spPr>
          <a:xfrm>
            <a:off x="8155903" y="5642940"/>
            <a:ext cx="5292180" cy="84993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100">
                <a:effectLst/>
                <a:latin typeface="Arial" panose="020B0604020202020204" pitchFamily="34" charset="0"/>
                <a:ea typeface="Arial MT"/>
                <a:cs typeface="Arial MT"/>
              </a:rPr>
              <a:t>Source: </a:t>
            </a:r>
            <a:r>
              <a:rPr lang="en-US" sz="1100" err="1">
                <a:effectLst/>
                <a:latin typeface="Arial" panose="020B0604020202020204" pitchFamily="34" charset="0"/>
                <a:ea typeface="Arial MT"/>
                <a:cs typeface="Arial MT"/>
              </a:rPr>
              <a:t>Sketchplanations</a:t>
            </a:r>
            <a:r>
              <a:rPr lang="en-US" sz="1100">
                <a:effectLst/>
                <a:latin typeface="Arial" panose="020B0604020202020204" pitchFamily="34" charset="0"/>
                <a:ea typeface="Arial MT"/>
                <a:cs typeface="Arial MT"/>
              </a:rPr>
              <a:t> (2022)</a:t>
            </a:r>
          </a:p>
        </p:txBody>
      </p:sp>
      <p:pic>
        <p:nvPicPr>
          <p:cNvPr id="4100" name="Picture 4" descr="Curved Arrow Tool PNG, Clipart, Arrow, Arrow Clipart, Curve, Curved  Clipart, Design Free PNG Download">
            <a:extLst>
              <a:ext uri="{FF2B5EF4-FFF2-40B4-BE49-F238E27FC236}">
                <a16:creationId xmlns:a16="http://schemas.microsoft.com/office/drawing/2014/main" id="{DB1F6946-771B-57CF-4E5E-1AD7247B9DE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119" b="98337" l="308" r="98000">
                        <a14:foregroundMark x1="96858" y1="5575" x2="99692" y2="5198"/>
                        <a14:foregroundMark x1="80923" y1="7692" x2="95090" y2="5809"/>
                        <a14:foregroundMark x1="96906" y1="25988" x2="96154" y2="31601"/>
                        <a14:foregroundMark x1="97157" y1="24116" x2="97046" y2="24948"/>
                        <a14:foregroundMark x1="97199" y1="23799" x2="97157" y2="24116"/>
                        <a14:foregroundMark x1="99692" y1="5198" x2="99614" y2="5782"/>
                        <a14:foregroundMark x1="96154" y1="31601" x2="96154" y2="33888"/>
                        <a14:foregroundMark x1="96654" y1="5257" x2="97654" y2="5985"/>
                        <a14:foregroundMark x1="8757" y1="96581" x2="13077" y2="95634"/>
                        <a14:foregroundMark x1="1692" y1="98129" x2="4125" y2="97596"/>
                        <a14:foregroundMark x1="13077" y1="95634" x2="18615" y2="88565"/>
                        <a14:foregroundMark x1="462" y1="98337" x2="3827" y2="98229"/>
                        <a14:foregroundMark x1="308" y1="96466" x2="1231" y2="97921"/>
                        <a14:backgroundMark x1="98769" y1="24116" x2="98769" y2="24116"/>
                        <a14:backgroundMark x1="98000" y1="19958" x2="98000" y2="19958"/>
                        <a14:backgroundMark x1="98923" y1="12058" x2="99231" y2="23701"/>
                        <a14:backgroundMark x1="99231" y1="23701" x2="99385" y2="23701"/>
                        <a14:backgroundMark x1="96615" y1="5198" x2="95231" y2="6029"/>
                        <a14:backgroundMark x1="99231" y1="5821" x2="99692" y2="13929"/>
                        <a14:backgroundMark x1="97385" y1="24948" x2="97385" y2="25988"/>
                        <a14:backgroundMark x1="4462" y1="96881" x2="8615" y2="96881"/>
                      </a14:backgroundRemoval>
                    </a14:imgEffect>
                  </a14:imgLayer>
                </a14:imgProps>
              </a:ext>
              <a:ext uri="{28A0092B-C50C-407E-A947-70E740481C1C}">
                <a14:useLocalDpi xmlns:a14="http://schemas.microsoft.com/office/drawing/2010/main" val="0"/>
              </a:ext>
            </a:extLst>
          </a:blip>
          <a:srcRect/>
          <a:stretch>
            <a:fillRect/>
          </a:stretch>
        </p:blipFill>
        <p:spPr bwMode="auto">
          <a:xfrm rot="2002785">
            <a:off x="4342189" y="4653082"/>
            <a:ext cx="1706705" cy="779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4926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95,326 White Curved Arrow Images, Stock Photos &amp; Vectors | Shutterstock">
            <a:extLst>
              <a:ext uri="{FF2B5EF4-FFF2-40B4-BE49-F238E27FC236}">
                <a16:creationId xmlns:a16="http://schemas.microsoft.com/office/drawing/2014/main" id="{A88159D7-9993-B5C1-BF42-16B0E26A3C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932" b="32945"/>
          <a:stretch/>
        </p:blipFill>
        <p:spPr bwMode="auto">
          <a:xfrm rot="3135218">
            <a:off x="1354306" y="4585830"/>
            <a:ext cx="1185736" cy="40329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p:txBody>
          <a:bodyPr/>
          <a:lstStyle/>
          <a:p>
            <a:r>
              <a:rPr lang="en-GB"/>
              <a:t>SETTING EFFECTIVE OBJECTIVES (TIPS)</a:t>
            </a:r>
          </a:p>
        </p:txBody>
      </p:sp>
      <p:sp>
        <p:nvSpPr>
          <p:cNvPr id="3" name="Marcador de contenido 2">
            <a:extLst>
              <a:ext uri="{FF2B5EF4-FFF2-40B4-BE49-F238E27FC236}">
                <a16:creationId xmlns:a16="http://schemas.microsoft.com/office/drawing/2014/main" id="{E26335DD-CB73-C709-F1BE-23DC7C7BB436}"/>
              </a:ext>
            </a:extLst>
          </p:cNvPr>
          <p:cNvSpPr txBox="1">
            <a:spLocks/>
          </p:cNvSpPr>
          <p:nvPr/>
        </p:nvSpPr>
        <p:spPr>
          <a:xfrm>
            <a:off x="932197" y="1652645"/>
            <a:ext cx="931263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s-ES" sz="1800" b="1">
                <a:latin typeface="Arial" panose="020B0604020202020204" pitchFamily="34" charset="0"/>
                <a:ea typeface="Arial MT"/>
                <a:cs typeface="Arial MT"/>
              </a:rPr>
              <a:t>3</a:t>
            </a:r>
            <a:r>
              <a:rPr lang="es-ES" sz="1800" b="1">
                <a:effectLst/>
                <a:latin typeface="Arial" panose="020B0604020202020204" pitchFamily="34" charset="0"/>
                <a:ea typeface="Arial MT"/>
                <a:cs typeface="Arial MT"/>
              </a:rPr>
              <a:t>.</a:t>
            </a:r>
            <a:r>
              <a:rPr lang="en-US" sz="1800" b="1">
                <a:latin typeface="Arial" panose="020B0604020202020204" pitchFamily="34" charset="0"/>
                <a:ea typeface="Arial MT"/>
                <a:cs typeface="Arial MT"/>
              </a:rPr>
              <a:t> Follow the strategy mirror</a:t>
            </a:r>
          </a:p>
          <a:p>
            <a:pPr>
              <a:lnSpc>
                <a:spcPct val="150000"/>
              </a:lnSpc>
              <a:buFont typeface="Wingdings" panose="05000000000000000000" pitchFamily="2" charset="2"/>
              <a:buChar char="Ø"/>
            </a:pPr>
            <a:r>
              <a:rPr lang="en-US" sz="1800">
                <a:effectLst/>
                <a:latin typeface="Arial MT"/>
                <a:ea typeface="Arial MT"/>
                <a:cs typeface="Arial MT"/>
              </a:rPr>
              <a:t>The </a:t>
            </a:r>
            <a:r>
              <a:rPr lang="en-US" sz="1800" b="1">
                <a:effectLst/>
                <a:latin typeface="Arial MT"/>
                <a:ea typeface="Arial MT"/>
                <a:cs typeface="Arial MT"/>
              </a:rPr>
              <a:t>scorecard must reflect</a:t>
            </a:r>
            <a:r>
              <a:rPr lang="en-US" sz="1800" spc="290">
                <a:effectLst/>
                <a:latin typeface="Arial MT"/>
                <a:ea typeface="Arial MT"/>
                <a:cs typeface="Arial MT"/>
              </a:rPr>
              <a:t> </a:t>
            </a:r>
            <a:r>
              <a:rPr lang="en-US" sz="1800" b="1">
                <a:effectLst/>
                <a:latin typeface="Arial" panose="020B0604020202020204" pitchFamily="34" charset="0"/>
                <a:ea typeface="Arial MT"/>
                <a:cs typeface="Arial MT"/>
              </a:rPr>
              <a:t>as</a:t>
            </a:r>
            <a:r>
              <a:rPr lang="en-US" sz="1800" b="1" spc="285">
                <a:effectLst/>
                <a:latin typeface="Arial" panose="020B0604020202020204" pitchFamily="34" charset="0"/>
                <a:ea typeface="Arial MT"/>
                <a:cs typeface="Arial MT"/>
              </a:rPr>
              <a:t> </a:t>
            </a:r>
            <a:r>
              <a:rPr lang="en-US" sz="1800" b="1">
                <a:effectLst/>
                <a:latin typeface="Arial" panose="020B0604020202020204" pitchFamily="34" charset="0"/>
                <a:ea typeface="Arial MT"/>
                <a:cs typeface="Arial MT"/>
              </a:rPr>
              <a:t>closely</a:t>
            </a:r>
            <a:r>
              <a:rPr lang="en-US" sz="1800" b="1" spc="280">
                <a:effectLst/>
                <a:latin typeface="Arial" panose="020B0604020202020204" pitchFamily="34" charset="0"/>
                <a:ea typeface="Arial MT"/>
                <a:cs typeface="Arial MT"/>
              </a:rPr>
              <a:t> </a:t>
            </a:r>
            <a:r>
              <a:rPr lang="en-US" sz="1800" b="1">
                <a:effectLst/>
                <a:latin typeface="Arial" panose="020B0604020202020204" pitchFamily="34" charset="0"/>
                <a:ea typeface="Arial MT"/>
                <a:cs typeface="Arial MT"/>
              </a:rPr>
              <a:t>as</a:t>
            </a:r>
            <a:r>
              <a:rPr lang="en-US" sz="1800" b="1" spc="290">
                <a:effectLst/>
                <a:latin typeface="Arial" panose="020B0604020202020204" pitchFamily="34" charset="0"/>
                <a:ea typeface="Arial MT"/>
                <a:cs typeface="Arial MT"/>
              </a:rPr>
              <a:t> </a:t>
            </a:r>
            <a:r>
              <a:rPr lang="en-US" sz="1800" b="1">
                <a:effectLst/>
                <a:latin typeface="Arial" panose="020B0604020202020204" pitchFamily="34" charset="0"/>
                <a:ea typeface="Arial MT"/>
                <a:cs typeface="Arial MT"/>
              </a:rPr>
              <a:t>possible</a:t>
            </a:r>
            <a:r>
              <a:rPr lang="en-US" sz="1800" b="1" spc="280">
                <a:effectLst/>
                <a:latin typeface="Arial" panose="020B0604020202020204" pitchFamily="34" charset="0"/>
                <a:ea typeface="Arial MT"/>
                <a:cs typeface="Arial MT"/>
              </a:rPr>
              <a:t> </a:t>
            </a:r>
            <a:r>
              <a:rPr lang="en-US" sz="1800" b="1">
                <a:effectLst/>
                <a:latin typeface="Arial" panose="020B0604020202020204" pitchFamily="34" charset="0"/>
                <a:ea typeface="Arial MT"/>
                <a:cs typeface="Arial MT"/>
              </a:rPr>
              <a:t>the</a:t>
            </a:r>
            <a:r>
              <a:rPr lang="en-US" sz="1800" b="1" spc="275">
                <a:effectLst/>
                <a:latin typeface="Arial" panose="020B0604020202020204" pitchFamily="34" charset="0"/>
                <a:ea typeface="Arial MT"/>
                <a:cs typeface="Arial MT"/>
              </a:rPr>
              <a:t> </a:t>
            </a:r>
            <a:r>
              <a:rPr lang="en-US" sz="1800" b="1">
                <a:effectLst/>
                <a:latin typeface="Arial" panose="020B0604020202020204" pitchFamily="34" charset="0"/>
                <a:ea typeface="Arial MT"/>
                <a:cs typeface="Arial MT"/>
              </a:rPr>
              <a:t>strategic</a:t>
            </a:r>
            <a:r>
              <a:rPr lang="en-US" sz="1800" b="1" spc="280">
                <a:effectLst/>
                <a:latin typeface="Arial" panose="020B0604020202020204" pitchFamily="34" charset="0"/>
                <a:ea typeface="Arial MT"/>
                <a:cs typeface="Arial MT"/>
              </a:rPr>
              <a:t> </a:t>
            </a:r>
            <a:r>
              <a:rPr lang="en-US" sz="1800" b="1">
                <a:effectLst/>
                <a:latin typeface="Arial" panose="020B0604020202020204" pitchFamily="34" charset="0"/>
                <a:ea typeface="Arial MT"/>
                <a:cs typeface="Arial MT"/>
              </a:rPr>
              <a:t>objectives</a:t>
            </a:r>
            <a:r>
              <a:rPr lang="en-US" sz="1800" b="1" spc="265">
                <a:effectLst/>
                <a:latin typeface="Arial" panose="020B0604020202020204" pitchFamily="34" charset="0"/>
                <a:ea typeface="Arial MT"/>
                <a:cs typeface="Arial MT"/>
              </a:rPr>
              <a:t> </a:t>
            </a:r>
            <a:r>
              <a:rPr lang="en-US" sz="1800">
                <a:effectLst/>
                <a:latin typeface="Arial" panose="020B0604020202020204" pitchFamily="34" charset="0"/>
                <a:ea typeface="Arial MT"/>
                <a:cs typeface="Arial MT"/>
              </a:rPr>
              <a:t>we</a:t>
            </a:r>
            <a:r>
              <a:rPr lang="en-US" sz="1800" b="1" spc="290">
                <a:effectLst/>
                <a:latin typeface="Arial" panose="020B0604020202020204" pitchFamily="34" charset="0"/>
                <a:ea typeface="Arial MT"/>
                <a:cs typeface="Arial MT"/>
              </a:rPr>
              <a:t> </a:t>
            </a:r>
            <a:r>
              <a:rPr lang="en-US" sz="1800">
                <a:effectLst/>
                <a:latin typeface="Arial MT"/>
                <a:ea typeface="Arial MT"/>
                <a:cs typeface="Arial MT"/>
              </a:rPr>
              <a:t>have</a:t>
            </a:r>
            <a:r>
              <a:rPr lang="en-US" sz="1800" spc="275">
                <a:effectLst/>
                <a:latin typeface="Arial MT"/>
                <a:ea typeface="Arial MT"/>
                <a:cs typeface="Arial MT"/>
              </a:rPr>
              <a:t> </a:t>
            </a:r>
            <a:r>
              <a:rPr lang="en-US" sz="1800">
                <a:effectLst/>
                <a:latin typeface="Arial MT"/>
                <a:ea typeface="Arial MT"/>
                <a:cs typeface="Arial MT"/>
              </a:rPr>
              <a:t>set, since this will be the only effective way of achieving them.</a:t>
            </a:r>
          </a:p>
          <a:p>
            <a:pPr>
              <a:lnSpc>
                <a:spcPct val="150000"/>
              </a:lnSpc>
              <a:buFont typeface="Wingdings" panose="05000000000000000000" pitchFamily="2" charset="2"/>
              <a:buChar char="Ø"/>
            </a:pPr>
            <a:r>
              <a:rPr lang="en-US" sz="1800">
                <a:latin typeface="Arial MT"/>
                <a:ea typeface="Arial MT"/>
                <a:cs typeface="Arial MT"/>
              </a:rPr>
              <a:t>A</a:t>
            </a:r>
            <a:r>
              <a:rPr lang="en-US" sz="1800">
                <a:effectLst/>
                <a:latin typeface="Arial MT"/>
                <a:ea typeface="Arial MT"/>
                <a:cs typeface="Arial MT"/>
              </a:rPr>
              <a:t>ny objective, whether individual or</a:t>
            </a:r>
            <a:r>
              <a:rPr lang="en-US" sz="1800" spc="5">
                <a:effectLst/>
                <a:latin typeface="Arial MT"/>
                <a:ea typeface="Arial MT"/>
                <a:cs typeface="Arial MT"/>
              </a:rPr>
              <a:t> </a:t>
            </a:r>
            <a:r>
              <a:rPr lang="en-US" sz="1800">
                <a:effectLst/>
                <a:latin typeface="Arial MT"/>
                <a:ea typeface="Arial MT"/>
                <a:cs typeface="Arial MT"/>
              </a:rPr>
              <a:t>collective,</a:t>
            </a:r>
            <a:r>
              <a:rPr lang="en-US" sz="1800" spc="-50">
                <a:effectLst/>
                <a:latin typeface="Arial MT"/>
                <a:ea typeface="Arial MT"/>
                <a:cs typeface="Arial MT"/>
              </a:rPr>
              <a:t> </a:t>
            </a:r>
            <a:r>
              <a:rPr lang="en-US" sz="1800">
                <a:effectLst/>
                <a:latin typeface="Arial MT"/>
                <a:ea typeface="Arial MT"/>
                <a:cs typeface="Arial MT"/>
              </a:rPr>
              <a:t>should</a:t>
            </a:r>
            <a:r>
              <a:rPr lang="en-US" sz="1800" spc="-55">
                <a:effectLst/>
                <a:latin typeface="Arial MT"/>
                <a:ea typeface="Arial MT"/>
                <a:cs typeface="Arial MT"/>
              </a:rPr>
              <a:t> </a:t>
            </a:r>
            <a:r>
              <a:rPr lang="en-US" sz="1800">
                <a:effectLst/>
                <a:latin typeface="Arial MT"/>
                <a:ea typeface="Arial MT"/>
                <a:cs typeface="Arial MT"/>
              </a:rPr>
              <a:t>have</a:t>
            </a:r>
            <a:r>
              <a:rPr lang="en-US" sz="1800" spc="-50">
                <a:effectLst/>
                <a:latin typeface="Arial MT"/>
                <a:ea typeface="Arial MT"/>
                <a:cs typeface="Arial MT"/>
              </a:rPr>
              <a:t> </a:t>
            </a:r>
            <a:r>
              <a:rPr lang="en-US" sz="1800">
                <a:effectLst/>
                <a:latin typeface="Arial MT"/>
                <a:ea typeface="Arial MT"/>
                <a:cs typeface="Arial MT"/>
              </a:rPr>
              <a:t>its</a:t>
            </a:r>
            <a:r>
              <a:rPr lang="en-US" sz="1800" spc="-55">
                <a:effectLst/>
                <a:latin typeface="Arial MT"/>
                <a:ea typeface="Arial MT"/>
                <a:cs typeface="Arial MT"/>
              </a:rPr>
              <a:t> </a:t>
            </a:r>
            <a:r>
              <a:rPr lang="en-US" sz="1800">
                <a:effectLst/>
                <a:latin typeface="Arial MT"/>
                <a:ea typeface="Arial MT"/>
                <a:cs typeface="Arial MT"/>
              </a:rPr>
              <a:t>starting</a:t>
            </a:r>
            <a:r>
              <a:rPr lang="en-US" sz="1800" spc="-50">
                <a:effectLst/>
                <a:latin typeface="Arial MT"/>
                <a:ea typeface="Arial MT"/>
                <a:cs typeface="Arial MT"/>
              </a:rPr>
              <a:t> </a:t>
            </a:r>
            <a:r>
              <a:rPr lang="en-US" sz="1800">
                <a:effectLst/>
                <a:latin typeface="Arial MT"/>
                <a:ea typeface="Arial MT"/>
                <a:cs typeface="Arial MT"/>
              </a:rPr>
              <a:t>point</a:t>
            </a:r>
            <a:r>
              <a:rPr lang="en-US" sz="1800" spc="-65">
                <a:effectLst/>
                <a:latin typeface="Arial MT"/>
                <a:ea typeface="Arial MT"/>
                <a:cs typeface="Arial MT"/>
              </a:rPr>
              <a:t> </a:t>
            </a:r>
            <a:r>
              <a:rPr lang="en-US" sz="1800">
                <a:effectLst/>
                <a:latin typeface="Arial MT"/>
                <a:ea typeface="Arial MT"/>
                <a:cs typeface="Arial MT"/>
              </a:rPr>
              <a:t>in</a:t>
            </a:r>
            <a:r>
              <a:rPr lang="en-US" sz="1800" spc="-55">
                <a:effectLst/>
                <a:latin typeface="Arial MT"/>
                <a:ea typeface="Arial MT"/>
                <a:cs typeface="Arial MT"/>
              </a:rPr>
              <a:t> </a:t>
            </a:r>
            <a:r>
              <a:rPr lang="en-US" sz="1800">
                <a:effectLst/>
                <a:latin typeface="Arial MT"/>
                <a:ea typeface="Arial MT"/>
                <a:cs typeface="Arial MT"/>
              </a:rPr>
              <a:t>the</a:t>
            </a:r>
            <a:r>
              <a:rPr lang="en-US" sz="1800" spc="-50">
                <a:effectLst/>
                <a:latin typeface="Arial MT"/>
                <a:ea typeface="Arial MT"/>
                <a:cs typeface="Arial MT"/>
              </a:rPr>
              <a:t> </a:t>
            </a:r>
            <a:r>
              <a:rPr lang="en-US" sz="1800">
                <a:effectLst/>
                <a:latin typeface="Arial MT"/>
                <a:ea typeface="Arial MT"/>
                <a:cs typeface="Arial MT"/>
              </a:rPr>
              <a:t>company's</a:t>
            </a:r>
            <a:r>
              <a:rPr lang="en-US" sz="1800" spc="-55">
                <a:effectLst/>
                <a:latin typeface="Arial MT"/>
                <a:ea typeface="Arial MT"/>
                <a:cs typeface="Arial MT"/>
              </a:rPr>
              <a:t> </a:t>
            </a:r>
            <a:r>
              <a:rPr lang="en-US" sz="1800">
                <a:effectLst/>
                <a:latin typeface="Arial MT"/>
                <a:ea typeface="Arial MT"/>
                <a:cs typeface="Arial MT"/>
              </a:rPr>
              <a:t>strategic</a:t>
            </a:r>
            <a:r>
              <a:rPr lang="en-US" sz="1800" spc="-50">
                <a:effectLst/>
                <a:latin typeface="Arial MT"/>
                <a:ea typeface="Arial MT"/>
                <a:cs typeface="Arial MT"/>
              </a:rPr>
              <a:t> </a:t>
            </a:r>
            <a:r>
              <a:rPr lang="en-US" sz="1800">
                <a:effectLst/>
                <a:latin typeface="Arial MT"/>
                <a:ea typeface="Arial MT"/>
                <a:cs typeface="Arial MT"/>
              </a:rPr>
              <a:t>goals</a:t>
            </a:r>
            <a:r>
              <a:rPr lang="en-US" sz="1800" spc="-50">
                <a:effectLst/>
                <a:latin typeface="Arial MT"/>
                <a:ea typeface="Arial MT"/>
                <a:cs typeface="Arial MT"/>
              </a:rPr>
              <a:t> </a:t>
            </a:r>
            <a:r>
              <a:rPr lang="en-US" sz="1800">
                <a:effectLst/>
                <a:latin typeface="Arial MT"/>
                <a:ea typeface="Arial MT"/>
                <a:cs typeface="Arial MT"/>
              </a:rPr>
              <a:t>and,</a:t>
            </a:r>
            <a:r>
              <a:rPr lang="en-US" sz="1800" spc="-50">
                <a:effectLst/>
                <a:latin typeface="Arial MT"/>
                <a:ea typeface="Arial MT"/>
                <a:cs typeface="Arial MT"/>
              </a:rPr>
              <a:t> </a:t>
            </a:r>
            <a:r>
              <a:rPr lang="en-US" sz="1800">
                <a:effectLst/>
                <a:latin typeface="Arial MT"/>
                <a:ea typeface="Arial MT"/>
                <a:cs typeface="Arial MT"/>
              </a:rPr>
              <a:t>from</a:t>
            </a:r>
            <a:r>
              <a:rPr lang="en-US" sz="1800" spc="-60">
                <a:effectLst/>
                <a:latin typeface="Arial MT"/>
                <a:ea typeface="Arial MT"/>
                <a:cs typeface="Arial MT"/>
              </a:rPr>
              <a:t> </a:t>
            </a:r>
            <a:r>
              <a:rPr lang="en-US" sz="1800">
                <a:effectLst/>
                <a:latin typeface="Arial MT"/>
                <a:ea typeface="Arial MT"/>
                <a:cs typeface="Arial MT"/>
              </a:rPr>
              <a:t>there, </a:t>
            </a:r>
            <a:r>
              <a:rPr lang="en-US" sz="1800" spc="-295">
                <a:effectLst/>
                <a:latin typeface="Arial MT"/>
                <a:ea typeface="Arial MT"/>
                <a:cs typeface="Arial MT"/>
              </a:rPr>
              <a:t> </a:t>
            </a:r>
            <a:r>
              <a:rPr lang="en-US" sz="1800">
                <a:effectLst/>
                <a:latin typeface="Arial MT"/>
                <a:ea typeface="Arial MT"/>
                <a:cs typeface="Arial MT"/>
              </a:rPr>
              <a:t>identify</a:t>
            </a:r>
            <a:r>
              <a:rPr lang="en-US" sz="1800" spc="-10">
                <a:effectLst/>
                <a:latin typeface="Arial MT"/>
                <a:ea typeface="Arial MT"/>
                <a:cs typeface="Arial MT"/>
              </a:rPr>
              <a:t> </a:t>
            </a:r>
            <a:r>
              <a:rPr lang="en-US" sz="1800">
                <a:effectLst/>
                <a:latin typeface="Arial MT"/>
                <a:ea typeface="Arial MT"/>
                <a:cs typeface="Arial MT"/>
              </a:rPr>
              <a:t>their contribution and </a:t>
            </a:r>
            <a:r>
              <a:rPr lang="en-US" sz="1800" spc="-10">
                <a:effectLst/>
                <a:latin typeface="Arial MT"/>
                <a:ea typeface="Arial MT"/>
                <a:cs typeface="Arial MT"/>
              </a:rPr>
              <a:t>the </a:t>
            </a:r>
            <a:r>
              <a:rPr lang="en-US" sz="1800">
                <a:effectLst/>
                <a:latin typeface="Arial MT"/>
                <a:ea typeface="Arial MT"/>
                <a:cs typeface="Arial MT"/>
              </a:rPr>
              <a:t>best</a:t>
            </a:r>
            <a:r>
              <a:rPr lang="en-US" sz="1800" spc="10">
                <a:effectLst/>
                <a:latin typeface="Arial MT"/>
                <a:ea typeface="Arial MT"/>
                <a:cs typeface="Arial MT"/>
              </a:rPr>
              <a:t> </a:t>
            </a:r>
            <a:r>
              <a:rPr lang="en-US" sz="1800">
                <a:effectLst/>
                <a:latin typeface="Arial MT"/>
                <a:ea typeface="Arial MT"/>
                <a:cs typeface="Arial MT"/>
              </a:rPr>
              <a:t>way</a:t>
            </a:r>
            <a:r>
              <a:rPr lang="en-US" sz="1800" spc="-15">
                <a:effectLst/>
                <a:latin typeface="Arial MT"/>
                <a:ea typeface="Arial MT"/>
                <a:cs typeface="Arial MT"/>
              </a:rPr>
              <a:t> </a:t>
            </a:r>
            <a:r>
              <a:rPr lang="en-US" sz="1800">
                <a:effectLst/>
                <a:latin typeface="Arial MT"/>
                <a:ea typeface="Arial MT"/>
                <a:cs typeface="Arial MT"/>
              </a:rPr>
              <a:t>to</a:t>
            </a:r>
            <a:r>
              <a:rPr lang="en-US" sz="1800" spc="-5">
                <a:effectLst/>
                <a:latin typeface="Arial MT"/>
                <a:ea typeface="Arial MT"/>
                <a:cs typeface="Arial MT"/>
              </a:rPr>
              <a:t> </a:t>
            </a:r>
            <a:r>
              <a:rPr lang="en-US" sz="1800" b="1">
                <a:effectLst/>
                <a:latin typeface="Arial MT"/>
                <a:ea typeface="Arial MT"/>
                <a:cs typeface="Arial MT"/>
              </a:rPr>
              <a:t>measure</a:t>
            </a:r>
            <a:r>
              <a:rPr lang="en-US" sz="1800">
                <a:effectLst/>
                <a:latin typeface="Arial MT"/>
                <a:ea typeface="Arial MT"/>
                <a:cs typeface="Arial MT"/>
              </a:rPr>
              <a:t> them.</a:t>
            </a:r>
            <a:endParaRPr lang="en-US" sz="1800" b="1">
              <a:latin typeface="Arial" panose="020B0604020202020204" pitchFamily="34" charset="0"/>
              <a:ea typeface="Arial MT"/>
              <a:cs typeface="Arial MT"/>
            </a:endParaRPr>
          </a:p>
          <a:p>
            <a:pPr marL="0" indent="0">
              <a:lnSpc>
                <a:spcPct val="150000"/>
              </a:lnSpc>
              <a:buNone/>
            </a:pPr>
            <a:r>
              <a:rPr lang="es-ES" sz="1800">
                <a:effectLst/>
                <a:latin typeface="Arial" panose="020B0604020202020204" pitchFamily="34" charset="0"/>
                <a:ea typeface="Arial MT"/>
                <a:cs typeface="Arial MT"/>
              </a:rPr>
              <a:t> </a:t>
            </a:r>
            <a:endParaRPr lang="en-US" sz="1800">
              <a:effectLst/>
              <a:latin typeface="Arial" panose="020B0604020202020204" pitchFamily="34" charset="0"/>
              <a:ea typeface="Arial MT"/>
              <a:cs typeface="Arial MT"/>
            </a:endParaRPr>
          </a:p>
        </p:txBody>
      </p:sp>
      <p:sp>
        <p:nvSpPr>
          <p:cNvPr id="10" name="TextBox 9">
            <a:extLst>
              <a:ext uri="{FF2B5EF4-FFF2-40B4-BE49-F238E27FC236}">
                <a16:creationId xmlns:a16="http://schemas.microsoft.com/office/drawing/2014/main" id="{EB69FC68-A17A-6797-15CD-306A5C7BA21B}"/>
              </a:ext>
            </a:extLst>
          </p:cNvPr>
          <p:cNvSpPr txBox="1"/>
          <p:nvPr/>
        </p:nvSpPr>
        <p:spPr>
          <a:xfrm>
            <a:off x="2469553" y="4867374"/>
            <a:ext cx="7775277" cy="1200329"/>
          </a:xfrm>
          <a:prstGeom prst="rect">
            <a:avLst/>
          </a:prstGeom>
          <a:noFill/>
        </p:spPr>
        <p:txBody>
          <a:bodyPr wrap="square" rtlCol="0">
            <a:spAutoFit/>
          </a:bodyPr>
          <a:lstStyle/>
          <a:p>
            <a:pPr marL="285750" indent="-285750">
              <a:buFontTx/>
              <a:buChar char="-"/>
            </a:pPr>
            <a:r>
              <a:rPr lang="en-US">
                <a:latin typeface="Arial MT"/>
              </a:rPr>
              <a:t>Consider using both </a:t>
            </a:r>
            <a:r>
              <a:rPr lang="en-US" b="1">
                <a:latin typeface="Arial MT"/>
              </a:rPr>
              <a:t>quantitative and qualitative indicators</a:t>
            </a:r>
            <a:r>
              <a:rPr lang="en-US">
                <a:latin typeface="Arial MT"/>
              </a:rPr>
              <a:t> to measure the completion of the strategic goals,</a:t>
            </a:r>
          </a:p>
          <a:p>
            <a:pPr marL="285750" indent="-285750">
              <a:buFontTx/>
              <a:buChar char="-"/>
            </a:pPr>
            <a:r>
              <a:rPr lang="en-US">
                <a:latin typeface="Arial MT"/>
              </a:rPr>
              <a:t>and </a:t>
            </a:r>
            <a:r>
              <a:rPr lang="en-US" b="1">
                <a:latin typeface="Arial MT"/>
              </a:rPr>
              <a:t>use KPIs </a:t>
            </a:r>
            <a:r>
              <a:rPr lang="en-US" sz="1800">
                <a:effectLst/>
                <a:latin typeface="Arial" panose="020B0604020202020204" pitchFamily="34" charset="0"/>
                <a:ea typeface="Arial MT"/>
                <a:cs typeface="Arial MT"/>
              </a:rPr>
              <a:t>that</a:t>
            </a:r>
            <a:r>
              <a:rPr lang="en-US" sz="1800" spc="-20">
                <a:effectLst/>
                <a:latin typeface="Arial" panose="020B0604020202020204" pitchFamily="34" charset="0"/>
                <a:ea typeface="Arial MT"/>
                <a:cs typeface="Arial MT"/>
              </a:rPr>
              <a:t> </a:t>
            </a:r>
            <a:r>
              <a:rPr lang="en-US" sz="1800">
                <a:effectLst/>
                <a:latin typeface="Arial MT"/>
                <a:ea typeface="Arial MT"/>
                <a:cs typeface="Arial MT"/>
              </a:rPr>
              <a:t>truly</a:t>
            </a:r>
            <a:r>
              <a:rPr lang="en-US" sz="1800" spc="-25">
                <a:effectLst/>
                <a:latin typeface="Arial MT"/>
                <a:ea typeface="Arial MT"/>
                <a:cs typeface="Arial MT"/>
              </a:rPr>
              <a:t> </a:t>
            </a:r>
            <a:r>
              <a:rPr lang="en-US" sz="1800">
                <a:effectLst/>
                <a:latin typeface="Arial" panose="020B0604020202020204" pitchFamily="34" charset="0"/>
                <a:ea typeface="Arial MT"/>
                <a:cs typeface="Arial MT"/>
              </a:rPr>
              <a:t>reflect</a:t>
            </a:r>
            <a:r>
              <a:rPr lang="en-US" sz="1800" spc="-35">
                <a:effectLst/>
                <a:latin typeface="Arial" panose="020B0604020202020204" pitchFamily="34" charset="0"/>
                <a:ea typeface="Arial MT"/>
                <a:cs typeface="Arial MT"/>
              </a:rPr>
              <a:t> </a:t>
            </a:r>
            <a:r>
              <a:rPr lang="en-US" sz="1800">
                <a:effectLst/>
                <a:latin typeface="Arial" panose="020B0604020202020204" pitchFamily="34" charset="0"/>
                <a:ea typeface="Arial MT"/>
                <a:cs typeface="Arial MT"/>
              </a:rPr>
              <a:t>the</a:t>
            </a:r>
            <a:r>
              <a:rPr lang="en-US" sz="1800" spc="-25">
                <a:effectLst/>
                <a:latin typeface="Arial" panose="020B0604020202020204" pitchFamily="34" charset="0"/>
                <a:ea typeface="Arial MT"/>
                <a:cs typeface="Arial MT"/>
              </a:rPr>
              <a:t> </a:t>
            </a:r>
            <a:r>
              <a:rPr lang="en-US" sz="1800">
                <a:effectLst/>
                <a:latin typeface="Arial" panose="020B0604020202020204" pitchFamily="34" charset="0"/>
                <a:ea typeface="Arial MT"/>
                <a:cs typeface="Arial MT"/>
              </a:rPr>
              <a:t>value</a:t>
            </a:r>
            <a:r>
              <a:rPr lang="en-US" sz="1800" spc="-25">
                <a:effectLst/>
                <a:latin typeface="Arial" panose="020B0604020202020204" pitchFamily="34" charset="0"/>
                <a:ea typeface="Arial MT"/>
                <a:cs typeface="Arial MT"/>
              </a:rPr>
              <a:t> </a:t>
            </a:r>
            <a:r>
              <a:rPr lang="en-US" sz="1800">
                <a:effectLst/>
                <a:latin typeface="Arial" panose="020B0604020202020204" pitchFamily="34" charset="0"/>
                <a:ea typeface="Arial MT"/>
                <a:cs typeface="Arial MT"/>
              </a:rPr>
              <a:t>that</a:t>
            </a:r>
            <a:r>
              <a:rPr lang="en-US" sz="1800" spc="-20">
                <a:effectLst/>
                <a:latin typeface="Arial" panose="020B0604020202020204" pitchFamily="34" charset="0"/>
                <a:ea typeface="Arial MT"/>
                <a:cs typeface="Arial MT"/>
              </a:rPr>
              <a:t> </a:t>
            </a:r>
            <a:r>
              <a:rPr lang="en-US" sz="1800">
                <a:effectLst/>
                <a:latin typeface="Arial" panose="020B0604020202020204" pitchFamily="34" charset="0"/>
                <a:ea typeface="Arial MT"/>
                <a:cs typeface="Arial MT"/>
              </a:rPr>
              <a:t>the</a:t>
            </a:r>
            <a:r>
              <a:rPr lang="en-US" sz="1800" spc="-30">
                <a:effectLst/>
                <a:latin typeface="Arial" panose="020B0604020202020204" pitchFamily="34" charset="0"/>
                <a:ea typeface="Arial MT"/>
                <a:cs typeface="Arial MT"/>
              </a:rPr>
              <a:t> </a:t>
            </a:r>
            <a:r>
              <a:rPr lang="en-US" sz="1800">
                <a:effectLst/>
                <a:latin typeface="Arial" panose="020B0604020202020204" pitchFamily="34" charset="0"/>
                <a:ea typeface="Arial MT"/>
                <a:cs typeface="Arial MT"/>
              </a:rPr>
              <a:t>supply</a:t>
            </a:r>
            <a:r>
              <a:rPr lang="en-US" sz="1800" spc="-25">
                <a:effectLst/>
                <a:latin typeface="Arial" panose="020B0604020202020204" pitchFamily="34" charset="0"/>
                <a:ea typeface="Arial MT"/>
                <a:cs typeface="Arial MT"/>
              </a:rPr>
              <a:t> </a:t>
            </a:r>
            <a:r>
              <a:rPr lang="en-US" sz="1800">
                <a:effectLst/>
                <a:latin typeface="Arial" panose="020B0604020202020204" pitchFamily="34" charset="0"/>
                <a:ea typeface="Arial MT"/>
                <a:cs typeface="Arial MT"/>
              </a:rPr>
              <a:t>chain</a:t>
            </a:r>
            <a:r>
              <a:rPr lang="en-US" sz="1800" spc="-25">
                <a:effectLst/>
                <a:latin typeface="Arial" panose="020B0604020202020204" pitchFamily="34" charset="0"/>
                <a:ea typeface="Arial MT"/>
                <a:cs typeface="Arial MT"/>
              </a:rPr>
              <a:t> </a:t>
            </a:r>
            <a:r>
              <a:rPr lang="en-US" sz="1800">
                <a:effectLst/>
                <a:latin typeface="Arial" panose="020B0604020202020204" pitchFamily="34" charset="0"/>
                <a:ea typeface="Arial MT"/>
                <a:cs typeface="Arial MT"/>
              </a:rPr>
              <a:t>brings</a:t>
            </a:r>
            <a:r>
              <a:rPr lang="en-US" sz="1800" spc="-35">
                <a:effectLst/>
                <a:latin typeface="Arial" panose="020B0604020202020204" pitchFamily="34" charset="0"/>
                <a:ea typeface="Arial MT"/>
                <a:cs typeface="Arial MT"/>
              </a:rPr>
              <a:t> </a:t>
            </a:r>
            <a:r>
              <a:rPr lang="en-US" sz="1800">
                <a:effectLst/>
                <a:latin typeface="Arial" panose="020B0604020202020204" pitchFamily="34" charset="0"/>
                <a:ea typeface="Arial MT"/>
                <a:cs typeface="Arial MT"/>
              </a:rPr>
              <a:t>to</a:t>
            </a:r>
            <a:r>
              <a:rPr lang="en-US" sz="1800" spc="-290">
                <a:effectLst/>
                <a:latin typeface="Arial" panose="020B0604020202020204" pitchFamily="34" charset="0"/>
                <a:ea typeface="Arial MT"/>
                <a:cs typeface="Arial MT"/>
              </a:rPr>
              <a:t> </a:t>
            </a:r>
            <a:r>
              <a:rPr lang="en-US" sz="1800">
                <a:effectLst/>
                <a:latin typeface="Arial" panose="020B0604020202020204" pitchFamily="34" charset="0"/>
                <a:ea typeface="Arial MT"/>
                <a:cs typeface="Arial MT"/>
              </a:rPr>
              <a:t>its</a:t>
            </a:r>
            <a:r>
              <a:rPr lang="en-US" sz="1800" spc="-50">
                <a:effectLst/>
                <a:latin typeface="Arial" panose="020B0604020202020204" pitchFamily="34" charset="0"/>
                <a:ea typeface="Arial MT"/>
                <a:cs typeface="Arial MT"/>
              </a:rPr>
              <a:t> </a:t>
            </a:r>
            <a:r>
              <a:rPr lang="en-US" sz="1800">
                <a:effectLst/>
                <a:latin typeface="Arial" panose="020B0604020202020204" pitchFamily="34" charset="0"/>
                <a:ea typeface="Arial MT"/>
                <a:cs typeface="Arial MT"/>
              </a:rPr>
              <a:t>stakeholders</a:t>
            </a:r>
            <a:r>
              <a:rPr lang="en-US">
                <a:latin typeface="Arial MT"/>
              </a:rPr>
              <a:t> (see example in next slide)</a:t>
            </a:r>
          </a:p>
        </p:txBody>
      </p:sp>
    </p:spTree>
    <p:extLst>
      <p:ext uri="{BB962C8B-B14F-4D97-AF65-F5344CB8AC3E}">
        <p14:creationId xmlns:p14="http://schemas.microsoft.com/office/powerpoint/2010/main" val="20972200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F122CFE-A1C3-16F6-B2E6-B16521716353}"/>
              </a:ext>
            </a:extLst>
          </p:cNvPr>
          <p:cNvSpPr txBox="1"/>
          <p:nvPr/>
        </p:nvSpPr>
        <p:spPr>
          <a:xfrm>
            <a:off x="4288083" y="6237424"/>
            <a:ext cx="6852717" cy="369332"/>
          </a:xfrm>
          <a:prstGeom prst="rect">
            <a:avLst/>
          </a:prstGeom>
          <a:noFill/>
        </p:spPr>
        <p:txBody>
          <a:bodyPr wrap="square">
            <a:spAutoFit/>
          </a:bodyPr>
          <a:lstStyle/>
          <a:p>
            <a:r>
              <a:rPr lang="en-US" sz="1800" i="1">
                <a:effectLst/>
                <a:latin typeface="Arial" panose="020B0604020202020204" pitchFamily="34" charset="0"/>
                <a:ea typeface="Arial MT"/>
                <a:cs typeface="Arial MT"/>
              </a:rPr>
              <a:t>Example of a scorecard</a:t>
            </a:r>
            <a:r>
              <a:rPr lang="en-US" sz="1800" i="1" spc="-10">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based on strategic goals</a:t>
            </a:r>
            <a:endParaRPr lang="ca-ES">
              <a:solidFill>
                <a:srgbClr val="FF0000"/>
              </a:solidFill>
            </a:endParaRPr>
          </a:p>
        </p:txBody>
      </p:sp>
      <p:pic>
        <p:nvPicPr>
          <p:cNvPr id="4" name="Imagen 3">
            <a:extLst>
              <a:ext uri="{FF2B5EF4-FFF2-40B4-BE49-F238E27FC236}">
                <a16:creationId xmlns:a16="http://schemas.microsoft.com/office/drawing/2014/main" id="{51C87F5B-115A-FEAB-636C-33C6106F2222}"/>
              </a:ext>
            </a:extLst>
          </p:cNvPr>
          <p:cNvPicPr>
            <a:picLocks noChangeAspect="1"/>
          </p:cNvPicPr>
          <p:nvPr/>
        </p:nvPicPr>
        <p:blipFill>
          <a:blip r:embed="rId2"/>
          <a:stretch>
            <a:fillRect/>
          </a:stretch>
        </p:blipFill>
        <p:spPr>
          <a:xfrm>
            <a:off x="1510050" y="943228"/>
            <a:ext cx="8187976" cy="5128732"/>
          </a:xfrm>
          <a:prstGeom prst="rect">
            <a:avLst/>
          </a:prstGeom>
        </p:spPr>
      </p:pic>
    </p:spTree>
    <p:extLst>
      <p:ext uri="{BB962C8B-B14F-4D97-AF65-F5344CB8AC3E}">
        <p14:creationId xmlns:p14="http://schemas.microsoft.com/office/powerpoint/2010/main" val="22318777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p:txBody>
          <a:bodyPr/>
          <a:lstStyle/>
          <a:p>
            <a:r>
              <a:rPr lang="en-GB"/>
              <a:t>SETTING EFFECTIVE OBJECTIVES (TIPS)</a:t>
            </a:r>
          </a:p>
        </p:txBody>
      </p:sp>
      <p:sp>
        <p:nvSpPr>
          <p:cNvPr id="3" name="Marcador de contenido 2">
            <a:extLst>
              <a:ext uri="{FF2B5EF4-FFF2-40B4-BE49-F238E27FC236}">
                <a16:creationId xmlns:a16="http://schemas.microsoft.com/office/drawing/2014/main" id="{E26335DD-CB73-C709-F1BE-23DC7C7BB436}"/>
              </a:ext>
            </a:extLst>
          </p:cNvPr>
          <p:cNvSpPr txBox="1">
            <a:spLocks/>
          </p:cNvSpPr>
          <p:nvPr/>
        </p:nvSpPr>
        <p:spPr>
          <a:xfrm>
            <a:off x="932198" y="1652645"/>
            <a:ext cx="9454676"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s-ES" sz="1800" b="1">
                <a:latin typeface="Arial" panose="020B0604020202020204" pitchFamily="34" charset="0"/>
                <a:ea typeface="Arial MT"/>
                <a:cs typeface="Arial MT"/>
              </a:rPr>
              <a:t>4</a:t>
            </a:r>
            <a:r>
              <a:rPr lang="es-ES" sz="1800" b="1">
                <a:effectLst/>
                <a:latin typeface="Arial" panose="020B0604020202020204" pitchFamily="34" charset="0"/>
                <a:ea typeface="Arial MT"/>
                <a:cs typeface="Arial MT"/>
              </a:rPr>
              <a:t>.</a:t>
            </a:r>
            <a:r>
              <a:rPr lang="en-US" sz="1800" b="1">
                <a:latin typeface="Arial" panose="020B0604020202020204" pitchFamily="34" charset="0"/>
                <a:ea typeface="Arial MT"/>
                <a:cs typeface="Arial MT"/>
              </a:rPr>
              <a:t> Segment and integrate scorecards</a:t>
            </a:r>
          </a:p>
          <a:p>
            <a:pPr>
              <a:lnSpc>
                <a:spcPct val="150000"/>
              </a:lnSpc>
              <a:buFont typeface="Wingdings" panose="05000000000000000000" pitchFamily="2" charset="2"/>
              <a:buChar char="Ø"/>
            </a:pPr>
            <a:r>
              <a:rPr lang="en-US" sz="1800" b="1">
                <a:latin typeface="Arial" panose="020B0604020202020204" pitchFamily="34" charset="0"/>
                <a:ea typeface="Arial MT"/>
                <a:cs typeface="Arial MT"/>
              </a:rPr>
              <a:t>Each person in the organization should have his or her own scorecard, </a:t>
            </a:r>
            <a:r>
              <a:rPr lang="en-US" sz="1800">
                <a:latin typeface="Arial" panose="020B0604020202020204" pitchFamily="34" charset="0"/>
                <a:ea typeface="Arial MT"/>
                <a:cs typeface="Arial MT"/>
              </a:rPr>
              <a:t>with corresponding </a:t>
            </a:r>
            <a:r>
              <a:rPr lang="en-US" sz="1800">
                <a:effectLst/>
                <a:latin typeface="Arial MT"/>
                <a:ea typeface="Arial MT"/>
                <a:cs typeface="Arial MT"/>
              </a:rPr>
              <a:t>objectives and focused expectations. </a:t>
            </a:r>
          </a:p>
          <a:p>
            <a:pPr>
              <a:lnSpc>
                <a:spcPct val="150000"/>
              </a:lnSpc>
              <a:buFont typeface="Wingdings" panose="05000000000000000000" pitchFamily="2" charset="2"/>
              <a:buChar char="Ø"/>
            </a:pPr>
            <a:r>
              <a:rPr lang="en-US" sz="1800" b="1">
                <a:latin typeface="Arial MT"/>
                <a:ea typeface="Arial MT"/>
                <a:cs typeface="Arial MT"/>
              </a:rPr>
              <a:t>Aim: </a:t>
            </a:r>
          </a:p>
          <a:p>
            <a:pPr lvl="1">
              <a:lnSpc>
                <a:spcPct val="150000"/>
              </a:lnSpc>
              <a:buFont typeface="Wingdings" panose="05000000000000000000" pitchFamily="2" charset="2"/>
              <a:buChar char="Ø"/>
            </a:pPr>
            <a:r>
              <a:rPr lang="en-US" sz="1600">
                <a:latin typeface="Arial" panose="020B0604020202020204" pitchFamily="34" charset="0"/>
                <a:ea typeface="Arial MT"/>
                <a:cs typeface="Arial MT"/>
              </a:rPr>
              <a:t>To guarantee that the sum of individual efforts will result in the collective goals we have set.</a:t>
            </a:r>
          </a:p>
          <a:p>
            <a:pPr lvl="1">
              <a:lnSpc>
                <a:spcPct val="150000"/>
              </a:lnSpc>
              <a:buFont typeface="Wingdings" panose="05000000000000000000" pitchFamily="2" charset="2"/>
              <a:buChar char="Ø"/>
            </a:pPr>
            <a:r>
              <a:rPr lang="en-US" sz="1600">
                <a:latin typeface="Arial" panose="020B0604020202020204" pitchFamily="34" charset="0"/>
                <a:ea typeface="Arial MT"/>
                <a:cs typeface="Arial MT"/>
              </a:rPr>
              <a:t>To supervise that each team member contributes his or her fair share, avoiding situations of injustice.</a:t>
            </a:r>
          </a:p>
        </p:txBody>
      </p:sp>
    </p:spTree>
    <p:extLst>
      <p:ext uri="{BB962C8B-B14F-4D97-AF65-F5344CB8AC3E}">
        <p14:creationId xmlns:p14="http://schemas.microsoft.com/office/powerpoint/2010/main" val="4087936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p:txBody>
          <a:bodyPr/>
          <a:lstStyle/>
          <a:p>
            <a:r>
              <a:rPr lang="en-GB"/>
              <a:t>ORGANIZING DAILY WORK</a:t>
            </a:r>
          </a:p>
        </p:txBody>
      </p:sp>
      <p:sp>
        <p:nvSpPr>
          <p:cNvPr id="3" name="Marcador de contenido 2">
            <a:extLst>
              <a:ext uri="{FF2B5EF4-FFF2-40B4-BE49-F238E27FC236}">
                <a16:creationId xmlns:a16="http://schemas.microsoft.com/office/drawing/2014/main" id="{E26335DD-CB73-C709-F1BE-23DC7C7BB436}"/>
              </a:ext>
            </a:extLst>
          </p:cNvPr>
          <p:cNvSpPr txBox="1">
            <a:spLocks/>
          </p:cNvSpPr>
          <p:nvPr/>
        </p:nvSpPr>
        <p:spPr>
          <a:xfrm>
            <a:off x="838200" y="1612269"/>
            <a:ext cx="9804647"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3370" indent="-457200">
              <a:lnSpc>
                <a:spcPct val="150000"/>
              </a:lnSpc>
              <a:buFont typeface="Wingdings" panose="05000000000000000000" pitchFamily="2" charset="2"/>
              <a:buChar char="Ø"/>
            </a:pPr>
            <a:r>
              <a:rPr lang="en-US" sz="1800" spc="-5">
                <a:effectLst/>
                <a:latin typeface="Arial MT"/>
                <a:ea typeface="Arial MT"/>
                <a:cs typeface="Arial MT"/>
              </a:rPr>
              <a:t>One</a:t>
            </a:r>
            <a:r>
              <a:rPr lang="en-US" sz="1800" spc="-70">
                <a:effectLst/>
                <a:latin typeface="Arial MT"/>
                <a:ea typeface="Arial MT"/>
                <a:cs typeface="Arial MT"/>
              </a:rPr>
              <a:t> </a:t>
            </a:r>
            <a:r>
              <a:rPr lang="en-US" sz="1800" spc="-5">
                <a:effectLst/>
                <a:latin typeface="Arial MT"/>
                <a:ea typeface="Arial MT"/>
                <a:cs typeface="Arial MT"/>
              </a:rPr>
              <a:t>of</a:t>
            </a:r>
            <a:r>
              <a:rPr lang="en-US" sz="1800" spc="-65">
                <a:effectLst/>
                <a:latin typeface="Arial MT"/>
                <a:ea typeface="Arial MT"/>
                <a:cs typeface="Arial MT"/>
              </a:rPr>
              <a:t> </a:t>
            </a:r>
            <a:r>
              <a:rPr lang="en-US" sz="1800" spc="-5">
                <a:effectLst/>
                <a:latin typeface="Arial MT"/>
                <a:ea typeface="Arial MT"/>
                <a:cs typeface="Arial MT"/>
              </a:rPr>
              <a:t>the</a:t>
            </a:r>
            <a:r>
              <a:rPr lang="en-US" sz="1800" spc="-85">
                <a:effectLst/>
                <a:latin typeface="Arial MT"/>
                <a:ea typeface="Arial MT"/>
                <a:cs typeface="Arial MT"/>
              </a:rPr>
              <a:t> </a:t>
            </a:r>
            <a:r>
              <a:rPr lang="en-US" sz="1800" spc="-5">
                <a:effectLst/>
                <a:latin typeface="Arial MT"/>
                <a:ea typeface="Arial MT"/>
                <a:cs typeface="Arial MT"/>
              </a:rPr>
              <a:t>main</a:t>
            </a:r>
            <a:r>
              <a:rPr lang="en-US" sz="1800" spc="-70">
                <a:effectLst/>
                <a:latin typeface="Arial MT"/>
                <a:ea typeface="Arial MT"/>
                <a:cs typeface="Arial MT"/>
              </a:rPr>
              <a:t> </a:t>
            </a:r>
            <a:r>
              <a:rPr lang="en-US" sz="1800" spc="-5">
                <a:effectLst/>
                <a:latin typeface="Arial MT"/>
                <a:ea typeface="Arial MT"/>
                <a:cs typeface="Arial MT"/>
              </a:rPr>
              <a:t>worries</a:t>
            </a:r>
            <a:r>
              <a:rPr lang="en-US" sz="1800" spc="-65">
                <a:effectLst/>
                <a:latin typeface="Arial MT"/>
                <a:ea typeface="Arial MT"/>
                <a:cs typeface="Arial MT"/>
              </a:rPr>
              <a:t> </a:t>
            </a:r>
            <a:r>
              <a:rPr lang="en-US" sz="1800">
                <a:effectLst/>
                <a:latin typeface="Arial MT"/>
                <a:ea typeface="Arial MT"/>
                <a:cs typeface="Arial MT"/>
              </a:rPr>
              <a:t>for</a:t>
            </a:r>
            <a:r>
              <a:rPr lang="en-US" sz="1800" spc="-60">
                <a:effectLst/>
                <a:latin typeface="Arial MT"/>
                <a:ea typeface="Arial MT"/>
                <a:cs typeface="Arial MT"/>
              </a:rPr>
              <a:t> </a:t>
            </a:r>
            <a:r>
              <a:rPr lang="en-US" sz="1800">
                <a:effectLst/>
                <a:latin typeface="Arial MT"/>
                <a:ea typeface="Arial MT"/>
                <a:cs typeface="Arial MT"/>
              </a:rPr>
              <a:t>Supply</a:t>
            </a:r>
            <a:r>
              <a:rPr lang="en-US" sz="1800" spc="-70">
                <a:effectLst/>
                <a:latin typeface="Arial MT"/>
                <a:ea typeface="Arial MT"/>
                <a:cs typeface="Arial MT"/>
              </a:rPr>
              <a:t> </a:t>
            </a:r>
            <a:r>
              <a:rPr lang="en-US" sz="1800">
                <a:effectLst/>
                <a:latin typeface="Arial MT"/>
                <a:ea typeface="Arial MT"/>
                <a:cs typeface="Arial MT"/>
              </a:rPr>
              <a:t>Chain</a:t>
            </a:r>
            <a:r>
              <a:rPr lang="en-US" sz="1800" spc="-70">
                <a:effectLst/>
                <a:latin typeface="Arial MT"/>
                <a:ea typeface="Arial MT"/>
                <a:cs typeface="Arial MT"/>
              </a:rPr>
              <a:t> </a:t>
            </a:r>
            <a:r>
              <a:rPr lang="en-US" sz="1800">
                <a:effectLst/>
                <a:latin typeface="Arial MT"/>
                <a:ea typeface="Arial MT"/>
                <a:cs typeface="Arial MT"/>
              </a:rPr>
              <a:t>managers</a:t>
            </a:r>
            <a:r>
              <a:rPr lang="en-US" sz="1800" spc="-65">
                <a:effectLst/>
                <a:latin typeface="Arial MT"/>
                <a:ea typeface="Arial MT"/>
                <a:cs typeface="Arial MT"/>
              </a:rPr>
              <a:t> </a:t>
            </a:r>
            <a:r>
              <a:rPr lang="en-US" sz="1800">
                <a:effectLst/>
                <a:latin typeface="Arial MT"/>
                <a:ea typeface="Arial MT"/>
                <a:cs typeface="Arial MT"/>
              </a:rPr>
              <a:t>is</a:t>
            </a:r>
            <a:r>
              <a:rPr lang="en-US" sz="1800" spc="-70">
                <a:effectLst/>
                <a:latin typeface="Arial MT"/>
                <a:ea typeface="Arial MT"/>
                <a:cs typeface="Arial MT"/>
              </a:rPr>
              <a:t> </a:t>
            </a:r>
            <a:r>
              <a:rPr lang="en-US" sz="1800" b="1">
                <a:effectLst/>
                <a:latin typeface="Arial MT"/>
                <a:ea typeface="Arial MT"/>
                <a:cs typeface="Arial MT"/>
              </a:rPr>
              <a:t>how</a:t>
            </a:r>
            <a:r>
              <a:rPr lang="en-US" sz="1800" b="1" spc="-85">
                <a:effectLst/>
                <a:latin typeface="Arial MT"/>
                <a:ea typeface="Arial MT"/>
                <a:cs typeface="Arial MT"/>
              </a:rPr>
              <a:t> </a:t>
            </a:r>
            <a:r>
              <a:rPr lang="en-US" sz="1800" b="1">
                <a:effectLst/>
                <a:latin typeface="Arial MT"/>
                <a:ea typeface="Arial MT"/>
                <a:cs typeface="Arial MT"/>
              </a:rPr>
              <a:t>to</a:t>
            </a:r>
            <a:r>
              <a:rPr lang="en-US" sz="1800" b="1" spc="-80">
                <a:effectLst/>
                <a:latin typeface="Arial MT"/>
                <a:ea typeface="Arial MT"/>
                <a:cs typeface="Arial MT"/>
              </a:rPr>
              <a:t> </a:t>
            </a:r>
            <a:r>
              <a:rPr lang="en-US" sz="1800" b="1">
                <a:effectLst/>
                <a:latin typeface="Arial MT"/>
                <a:ea typeface="Arial MT"/>
                <a:cs typeface="Arial MT"/>
              </a:rPr>
              <a:t>make</a:t>
            </a:r>
            <a:r>
              <a:rPr lang="en-US" sz="1800" b="1" spc="-70">
                <a:effectLst/>
                <a:latin typeface="Arial MT"/>
                <a:ea typeface="Arial MT"/>
                <a:cs typeface="Arial MT"/>
              </a:rPr>
              <a:t> </a:t>
            </a:r>
            <a:r>
              <a:rPr lang="en-US" sz="1800" b="1">
                <a:effectLst/>
                <a:latin typeface="Arial MT"/>
                <a:ea typeface="Arial MT"/>
                <a:cs typeface="Arial MT"/>
              </a:rPr>
              <a:t>daily</a:t>
            </a:r>
            <a:r>
              <a:rPr lang="en-US" sz="1800" b="1" spc="-70">
                <a:effectLst/>
                <a:latin typeface="Arial MT"/>
                <a:ea typeface="Arial MT"/>
                <a:cs typeface="Arial MT"/>
              </a:rPr>
              <a:t> </a:t>
            </a:r>
            <a:r>
              <a:rPr lang="en-US" sz="1800" b="1">
                <a:effectLst/>
                <a:latin typeface="Arial MT"/>
                <a:ea typeface="Arial MT"/>
                <a:cs typeface="Arial MT"/>
              </a:rPr>
              <a:t>work</a:t>
            </a:r>
            <a:r>
              <a:rPr lang="en-US" sz="1800" b="1" spc="-75">
                <a:effectLst/>
                <a:latin typeface="Arial MT"/>
                <a:ea typeface="Arial MT"/>
                <a:cs typeface="Arial MT"/>
              </a:rPr>
              <a:t> </a:t>
            </a:r>
            <a:r>
              <a:rPr lang="en-US" sz="1800">
                <a:effectLst/>
                <a:latin typeface="Arial MT"/>
                <a:ea typeface="Arial MT"/>
                <a:cs typeface="Arial MT"/>
              </a:rPr>
              <a:t>(highly</a:t>
            </a:r>
            <a:r>
              <a:rPr lang="en-US" sz="1800" spc="-290">
                <a:effectLst/>
                <a:latin typeface="Arial MT"/>
                <a:ea typeface="Arial MT"/>
                <a:cs typeface="Arial MT"/>
              </a:rPr>
              <a:t> </a:t>
            </a:r>
            <a:r>
              <a:rPr lang="en-US" sz="1800">
                <a:effectLst/>
                <a:latin typeface="Arial MT"/>
                <a:ea typeface="Arial MT"/>
                <a:cs typeface="Arial MT"/>
              </a:rPr>
              <a:t>demanding</a:t>
            </a:r>
            <a:r>
              <a:rPr lang="en-US" sz="1800" spc="-45">
                <a:effectLst/>
                <a:latin typeface="Arial MT"/>
                <a:ea typeface="Arial MT"/>
                <a:cs typeface="Arial MT"/>
              </a:rPr>
              <a:t> </a:t>
            </a:r>
            <a:r>
              <a:rPr lang="en-US" sz="1800">
                <a:effectLst/>
                <a:latin typeface="Arial MT"/>
                <a:ea typeface="Arial MT"/>
                <a:cs typeface="Arial MT"/>
              </a:rPr>
              <a:t>and</a:t>
            </a:r>
            <a:r>
              <a:rPr lang="en-US" sz="1800" spc="-45">
                <a:effectLst/>
                <a:latin typeface="Arial MT"/>
                <a:ea typeface="Arial MT"/>
                <a:cs typeface="Arial MT"/>
              </a:rPr>
              <a:t> </a:t>
            </a:r>
            <a:r>
              <a:rPr lang="en-US" sz="1800">
                <a:effectLst/>
                <a:latin typeface="Arial MT"/>
                <a:ea typeface="Arial MT"/>
                <a:cs typeface="Arial MT"/>
              </a:rPr>
              <a:t>highly</a:t>
            </a:r>
            <a:r>
              <a:rPr lang="en-US" sz="1800" spc="-40">
                <a:effectLst/>
                <a:latin typeface="Arial MT"/>
                <a:ea typeface="Arial MT"/>
                <a:cs typeface="Arial MT"/>
              </a:rPr>
              <a:t> </a:t>
            </a:r>
            <a:r>
              <a:rPr lang="en-US" sz="1800">
                <a:effectLst/>
                <a:latin typeface="Arial MT"/>
                <a:ea typeface="Arial MT"/>
                <a:cs typeface="Arial MT"/>
              </a:rPr>
              <a:t>variable)</a:t>
            </a:r>
            <a:r>
              <a:rPr lang="en-US" sz="1800" spc="-40">
                <a:effectLst/>
                <a:latin typeface="Arial MT"/>
                <a:ea typeface="Arial MT"/>
                <a:cs typeface="Arial MT"/>
              </a:rPr>
              <a:t> </a:t>
            </a:r>
            <a:r>
              <a:rPr lang="en-US" sz="1800" b="1">
                <a:effectLst/>
                <a:latin typeface="Arial MT"/>
                <a:ea typeface="Arial MT"/>
                <a:cs typeface="Arial MT"/>
              </a:rPr>
              <a:t>compatible</a:t>
            </a:r>
            <a:r>
              <a:rPr lang="en-US" sz="1800" b="1" spc="-45">
                <a:effectLst/>
                <a:latin typeface="Arial MT"/>
                <a:ea typeface="Arial MT"/>
                <a:cs typeface="Arial MT"/>
              </a:rPr>
              <a:t> </a:t>
            </a:r>
            <a:r>
              <a:rPr lang="en-US" sz="1800" b="1">
                <a:effectLst/>
                <a:latin typeface="Arial MT"/>
                <a:ea typeface="Arial MT"/>
                <a:cs typeface="Arial MT"/>
              </a:rPr>
              <a:t>with</a:t>
            </a:r>
            <a:r>
              <a:rPr lang="en-US" sz="1800" b="1" spc="-40">
                <a:effectLst/>
                <a:latin typeface="Arial MT"/>
                <a:ea typeface="Arial MT"/>
                <a:cs typeface="Arial MT"/>
              </a:rPr>
              <a:t> </a:t>
            </a:r>
            <a:r>
              <a:rPr lang="en-US" sz="1800" b="1">
                <a:effectLst/>
                <a:latin typeface="Arial MT"/>
                <a:ea typeface="Arial MT"/>
                <a:cs typeface="Arial MT"/>
              </a:rPr>
              <a:t>preparation</a:t>
            </a:r>
            <a:r>
              <a:rPr lang="en-US" sz="1800" b="1" spc="-45">
                <a:effectLst/>
                <a:latin typeface="Arial MT"/>
                <a:ea typeface="Arial MT"/>
                <a:cs typeface="Arial MT"/>
              </a:rPr>
              <a:t> </a:t>
            </a:r>
            <a:r>
              <a:rPr lang="en-US" sz="1800" b="1">
                <a:effectLst/>
                <a:latin typeface="Arial MT"/>
                <a:ea typeface="Arial MT"/>
                <a:cs typeface="Arial MT"/>
              </a:rPr>
              <a:t>for</a:t>
            </a:r>
            <a:r>
              <a:rPr lang="en-US" sz="1800" b="1" spc="-45">
                <a:effectLst/>
                <a:latin typeface="Arial MT"/>
                <a:ea typeface="Arial MT"/>
                <a:cs typeface="Arial MT"/>
              </a:rPr>
              <a:t> </a:t>
            </a:r>
            <a:r>
              <a:rPr lang="en-US" sz="1800" b="1">
                <a:effectLst/>
                <a:latin typeface="Arial MT"/>
                <a:ea typeface="Arial MT"/>
                <a:cs typeface="Arial MT"/>
              </a:rPr>
              <a:t>future</a:t>
            </a:r>
            <a:r>
              <a:rPr lang="en-US" sz="1800" b="1" spc="-40">
                <a:effectLst/>
                <a:latin typeface="Arial MT"/>
                <a:ea typeface="Arial MT"/>
                <a:cs typeface="Arial MT"/>
              </a:rPr>
              <a:t> </a:t>
            </a:r>
            <a:r>
              <a:rPr lang="en-US" sz="1800" b="1">
                <a:effectLst/>
                <a:latin typeface="Arial MT"/>
                <a:ea typeface="Arial MT"/>
                <a:cs typeface="Arial MT"/>
              </a:rPr>
              <a:t>challenges</a:t>
            </a:r>
            <a:r>
              <a:rPr lang="en-US" sz="1800" b="1" spc="-40">
                <a:effectLst/>
                <a:latin typeface="Arial MT"/>
                <a:ea typeface="Arial MT"/>
                <a:cs typeface="Arial MT"/>
              </a:rPr>
              <a:t> </a:t>
            </a:r>
            <a:r>
              <a:rPr lang="en-US" sz="1800">
                <a:effectLst/>
                <a:latin typeface="Arial MT"/>
                <a:ea typeface="Arial MT"/>
                <a:cs typeface="Arial MT"/>
              </a:rPr>
              <a:t>(which</a:t>
            </a:r>
            <a:r>
              <a:rPr lang="en-US" sz="1800" spc="-295">
                <a:effectLst/>
                <a:latin typeface="Arial MT"/>
                <a:ea typeface="Arial MT"/>
                <a:cs typeface="Arial MT"/>
              </a:rPr>
              <a:t> </a:t>
            </a:r>
            <a:r>
              <a:rPr lang="en-US" sz="1800">
                <a:effectLst/>
                <a:latin typeface="Arial MT"/>
                <a:ea typeface="Arial MT"/>
                <a:cs typeface="Arial MT"/>
              </a:rPr>
              <a:t>also require dedication).</a:t>
            </a:r>
          </a:p>
          <a:p>
            <a:pPr marL="293370" indent="-457200">
              <a:lnSpc>
                <a:spcPct val="150000"/>
              </a:lnSpc>
              <a:buFont typeface="Wingdings" panose="05000000000000000000" pitchFamily="2" charset="2"/>
              <a:buChar char="Ø"/>
            </a:pPr>
            <a:r>
              <a:rPr lang="en-US" sz="1800">
                <a:latin typeface="Arial MT"/>
              </a:rPr>
              <a:t>If this challenge is not addressed constantly</a:t>
            </a:r>
            <a:r>
              <a:rPr lang="en-US" sz="1800">
                <a:effectLst/>
                <a:latin typeface="Arial MT"/>
                <a:ea typeface="Arial MT"/>
                <a:cs typeface="Arial MT"/>
              </a:rPr>
              <a:t>,</a:t>
            </a:r>
            <a:r>
              <a:rPr lang="en-US" sz="1800" spc="-75">
                <a:effectLst/>
                <a:latin typeface="Arial MT"/>
                <a:ea typeface="Arial MT"/>
                <a:cs typeface="Arial MT"/>
              </a:rPr>
              <a:t> </a:t>
            </a:r>
            <a:r>
              <a:rPr lang="en-US" sz="1800">
                <a:effectLst/>
                <a:latin typeface="Arial MT"/>
                <a:ea typeface="Arial MT"/>
                <a:cs typeface="Arial MT"/>
              </a:rPr>
              <a:t>we</a:t>
            </a:r>
            <a:r>
              <a:rPr lang="en-US" sz="1800" spc="-65">
                <a:effectLst/>
                <a:latin typeface="Arial MT"/>
                <a:ea typeface="Arial MT"/>
                <a:cs typeface="Arial MT"/>
              </a:rPr>
              <a:t> </a:t>
            </a:r>
            <a:r>
              <a:rPr lang="en-US" sz="1800">
                <a:effectLst/>
                <a:latin typeface="Arial MT"/>
                <a:ea typeface="Arial MT"/>
                <a:cs typeface="Arial MT"/>
              </a:rPr>
              <a:t>usually</a:t>
            </a:r>
            <a:r>
              <a:rPr lang="en-US" sz="1800" spc="-80">
                <a:effectLst/>
                <a:latin typeface="Arial MT"/>
                <a:ea typeface="Arial MT"/>
                <a:cs typeface="Arial MT"/>
              </a:rPr>
              <a:t> </a:t>
            </a:r>
            <a:r>
              <a:rPr lang="en-US" sz="1800">
                <a:effectLst/>
                <a:latin typeface="Arial MT"/>
                <a:ea typeface="Arial MT"/>
                <a:cs typeface="Arial MT"/>
              </a:rPr>
              <a:t>end</a:t>
            </a:r>
            <a:r>
              <a:rPr lang="en-US" sz="1800" spc="-75">
                <a:effectLst/>
                <a:latin typeface="Arial MT"/>
                <a:ea typeface="Arial MT"/>
                <a:cs typeface="Arial MT"/>
              </a:rPr>
              <a:t> </a:t>
            </a:r>
            <a:r>
              <a:rPr lang="en-US" sz="1800">
                <a:effectLst/>
                <a:latin typeface="Arial MT"/>
                <a:ea typeface="Arial MT"/>
                <a:cs typeface="Arial MT"/>
              </a:rPr>
              <a:t>up</a:t>
            </a:r>
            <a:r>
              <a:rPr lang="en-US" sz="1800" spc="-70">
                <a:effectLst/>
                <a:latin typeface="Arial MT"/>
                <a:ea typeface="Arial MT"/>
                <a:cs typeface="Arial MT"/>
              </a:rPr>
              <a:t> </a:t>
            </a:r>
            <a:r>
              <a:rPr lang="en-US" sz="1800" b="1">
                <a:effectLst/>
                <a:latin typeface="Arial MT"/>
                <a:ea typeface="Arial MT"/>
                <a:cs typeface="Arial MT"/>
              </a:rPr>
              <a:t>prioritizing </a:t>
            </a:r>
            <a:r>
              <a:rPr lang="en-US" sz="1800" b="1" spc="-5">
                <a:effectLst/>
                <a:latin typeface="Arial MT"/>
                <a:ea typeface="Arial MT"/>
                <a:cs typeface="Arial MT"/>
              </a:rPr>
              <a:t>the</a:t>
            </a:r>
            <a:r>
              <a:rPr lang="en-US" sz="1800" b="1" spc="-70">
                <a:effectLst/>
                <a:latin typeface="Arial MT"/>
                <a:ea typeface="Arial MT"/>
                <a:cs typeface="Arial MT"/>
              </a:rPr>
              <a:t> </a:t>
            </a:r>
            <a:r>
              <a:rPr lang="en-US" sz="1800" b="1" spc="-5">
                <a:effectLst/>
                <a:latin typeface="Arial MT"/>
                <a:ea typeface="Arial MT"/>
                <a:cs typeface="Arial MT"/>
              </a:rPr>
              <a:t>urgent</a:t>
            </a:r>
            <a:r>
              <a:rPr lang="en-US" sz="1800" b="1" spc="-75">
                <a:effectLst/>
                <a:latin typeface="Arial MT"/>
                <a:ea typeface="Arial MT"/>
                <a:cs typeface="Arial MT"/>
              </a:rPr>
              <a:t> </a:t>
            </a:r>
            <a:r>
              <a:rPr lang="en-US" sz="1800" b="1" spc="-5">
                <a:effectLst/>
                <a:latin typeface="Arial MT"/>
                <a:ea typeface="Arial MT"/>
                <a:cs typeface="Arial MT"/>
              </a:rPr>
              <a:t>(getting</a:t>
            </a:r>
            <a:r>
              <a:rPr lang="en-US" sz="1800" b="1" spc="-70">
                <a:effectLst/>
                <a:latin typeface="Arial MT"/>
                <a:ea typeface="Arial MT"/>
                <a:cs typeface="Arial MT"/>
              </a:rPr>
              <a:t> </a:t>
            </a:r>
            <a:r>
              <a:rPr lang="en-US" sz="1800" b="1" spc="-5">
                <a:effectLst/>
                <a:latin typeface="Arial MT"/>
                <a:ea typeface="Arial MT"/>
                <a:cs typeface="Arial MT"/>
              </a:rPr>
              <a:t>today's</a:t>
            </a:r>
            <a:r>
              <a:rPr lang="en-US" sz="1800" b="1" spc="-60">
                <a:effectLst/>
                <a:latin typeface="Arial MT"/>
                <a:ea typeface="Arial MT"/>
                <a:cs typeface="Arial MT"/>
              </a:rPr>
              <a:t> </a:t>
            </a:r>
            <a:r>
              <a:rPr lang="en-US" sz="1800" b="1" spc="-5">
                <a:effectLst/>
                <a:latin typeface="Arial MT"/>
                <a:ea typeface="Arial MT"/>
                <a:cs typeface="Arial MT"/>
              </a:rPr>
              <a:t>work</a:t>
            </a:r>
            <a:r>
              <a:rPr lang="en-US" sz="1800" b="1" spc="-65">
                <a:effectLst/>
                <a:latin typeface="Arial MT"/>
                <a:ea typeface="Arial MT"/>
                <a:cs typeface="Arial MT"/>
              </a:rPr>
              <a:t> </a:t>
            </a:r>
            <a:r>
              <a:rPr lang="en-US" sz="1800" b="1" spc="-5">
                <a:effectLst/>
                <a:latin typeface="Arial MT"/>
                <a:ea typeface="Arial MT"/>
                <a:cs typeface="Arial MT"/>
              </a:rPr>
              <a:t>done)</a:t>
            </a:r>
            <a:r>
              <a:rPr lang="en-US" sz="1800" b="1" spc="-65">
                <a:effectLst/>
                <a:latin typeface="Arial MT"/>
                <a:ea typeface="Arial MT"/>
                <a:cs typeface="Arial MT"/>
              </a:rPr>
              <a:t> </a:t>
            </a:r>
            <a:r>
              <a:rPr lang="en-US" sz="1800" b="1">
                <a:effectLst/>
                <a:latin typeface="Arial MT"/>
                <a:ea typeface="Arial MT"/>
                <a:cs typeface="Arial MT"/>
              </a:rPr>
              <a:t>and</a:t>
            </a:r>
            <a:r>
              <a:rPr lang="en-US" sz="1800" b="1" spc="-70">
                <a:effectLst/>
                <a:latin typeface="Arial MT"/>
                <a:ea typeface="Arial MT"/>
                <a:cs typeface="Arial MT"/>
              </a:rPr>
              <a:t> </a:t>
            </a:r>
            <a:r>
              <a:rPr lang="en-US" sz="1800" b="1">
                <a:effectLst/>
                <a:latin typeface="Arial MT"/>
                <a:ea typeface="Arial MT"/>
                <a:cs typeface="Arial MT"/>
              </a:rPr>
              <a:t>postponing</a:t>
            </a:r>
            <a:r>
              <a:rPr lang="en-US" sz="1800" b="1" spc="-65">
                <a:effectLst/>
                <a:latin typeface="Arial MT"/>
                <a:ea typeface="Arial MT"/>
                <a:cs typeface="Arial MT"/>
              </a:rPr>
              <a:t> </a:t>
            </a:r>
            <a:r>
              <a:rPr lang="en-US" sz="1800" b="1">
                <a:effectLst/>
                <a:latin typeface="Arial MT"/>
                <a:ea typeface="Arial MT"/>
                <a:cs typeface="Arial MT"/>
              </a:rPr>
              <a:t>the</a:t>
            </a:r>
            <a:r>
              <a:rPr lang="en-US" sz="1800" b="1" spc="-70">
                <a:effectLst/>
                <a:latin typeface="Arial MT"/>
                <a:ea typeface="Arial MT"/>
                <a:cs typeface="Arial MT"/>
              </a:rPr>
              <a:t> </a:t>
            </a:r>
            <a:r>
              <a:rPr lang="en-US" sz="1800" b="1">
                <a:effectLst/>
                <a:latin typeface="Arial MT"/>
                <a:ea typeface="Arial MT"/>
                <a:cs typeface="Arial MT"/>
              </a:rPr>
              <a:t>important</a:t>
            </a:r>
            <a:r>
              <a:rPr lang="en-US" sz="1800" b="1" spc="-60">
                <a:effectLst/>
                <a:latin typeface="Arial MT"/>
                <a:ea typeface="Arial MT"/>
                <a:cs typeface="Arial MT"/>
              </a:rPr>
              <a:t> </a:t>
            </a:r>
            <a:r>
              <a:rPr lang="en-US" sz="1800" b="1">
                <a:effectLst/>
                <a:latin typeface="Arial MT"/>
                <a:ea typeface="Arial MT"/>
                <a:cs typeface="Arial MT"/>
              </a:rPr>
              <a:t>(preparing</a:t>
            </a:r>
            <a:r>
              <a:rPr lang="en-US" sz="1800" b="1" spc="-60">
                <a:effectLst/>
                <a:latin typeface="Arial MT"/>
                <a:ea typeface="Arial MT"/>
                <a:cs typeface="Arial MT"/>
              </a:rPr>
              <a:t> </a:t>
            </a:r>
            <a:r>
              <a:rPr lang="en-US" sz="1800" b="1">
                <a:effectLst/>
                <a:latin typeface="Arial MT"/>
                <a:ea typeface="Arial MT"/>
                <a:cs typeface="Arial MT"/>
              </a:rPr>
              <a:t>to</a:t>
            </a:r>
            <a:r>
              <a:rPr lang="en-US" sz="1800" b="1" spc="-70">
                <a:effectLst/>
                <a:latin typeface="Arial MT"/>
                <a:ea typeface="Arial MT"/>
                <a:cs typeface="Arial MT"/>
              </a:rPr>
              <a:t> </a:t>
            </a:r>
            <a:r>
              <a:rPr lang="en-US" sz="1800" b="1">
                <a:effectLst/>
                <a:latin typeface="Arial MT"/>
                <a:ea typeface="Arial MT"/>
                <a:cs typeface="Arial MT"/>
              </a:rPr>
              <a:t>survive</a:t>
            </a:r>
            <a:r>
              <a:rPr lang="en-US" sz="1800" b="1" spc="-295">
                <a:effectLst/>
                <a:latin typeface="Arial MT"/>
                <a:ea typeface="Arial MT"/>
                <a:cs typeface="Arial MT"/>
              </a:rPr>
              <a:t> </a:t>
            </a:r>
            <a:r>
              <a:rPr lang="en-US" sz="1800" b="1">
                <a:effectLst/>
                <a:latin typeface="Arial MT"/>
                <a:ea typeface="Arial MT"/>
                <a:cs typeface="Arial MT"/>
              </a:rPr>
              <a:t>tomorrow)</a:t>
            </a:r>
            <a:r>
              <a:rPr lang="en-US" sz="1800">
                <a:effectLst/>
                <a:latin typeface="Arial MT"/>
                <a:ea typeface="Arial MT"/>
                <a:cs typeface="Arial MT"/>
              </a:rPr>
              <a:t>,</a:t>
            </a:r>
            <a:r>
              <a:rPr lang="en-US" sz="1800" spc="-5">
                <a:effectLst/>
                <a:latin typeface="Arial MT"/>
                <a:ea typeface="Arial MT"/>
                <a:cs typeface="Arial MT"/>
              </a:rPr>
              <a:t> </a:t>
            </a:r>
            <a:r>
              <a:rPr lang="en-US" sz="1800">
                <a:effectLst/>
                <a:latin typeface="Arial MT"/>
                <a:ea typeface="Arial MT"/>
                <a:cs typeface="Arial MT"/>
              </a:rPr>
              <a:t>thus</a:t>
            </a:r>
            <a:r>
              <a:rPr lang="en-US" sz="1800" spc="-10">
                <a:effectLst/>
                <a:latin typeface="Arial MT"/>
                <a:ea typeface="Arial MT"/>
                <a:cs typeface="Arial MT"/>
              </a:rPr>
              <a:t> </a:t>
            </a:r>
            <a:r>
              <a:rPr lang="en-US" sz="1800">
                <a:effectLst/>
                <a:latin typeface="Arial MT"/>
                <a:ea typeface="Arial MT"/>
                <a:cs typeface="Arial MT"/>
              </a:rPr>
              <a:t>falling</a:t>
            </a:r>
            <a:r>
              <a:rPr lang="en-US" sz="1800" spc="5">
                <a:effectLst/>
                <a:latin typeface="Arial MT"/>
                <a:ea typeface="Arial MT"/>
                <a:cs typeface="Arial MT"/>
              </a:rPr>
              <a:t> </a:t>
            </a:r>
            <a:r>
              <a:rPr lang="en-US" sz="1800">
                <a:effectLst/>
                <a:latin typeface="Arial MT"/>
                <a:ea typeface="Arial MT"/>
                <a:cs typeface="Arial MT"/>
              </a:rPr>
              <a:t>into</a:t>
            </a:r>
            <a:r>
              <a:rPr lang="en-US" sz="1800" spc="-10">
                <a:effectLst/>
                <a:latin typeface="Arial MT"/>
                <a:ea typeface="Arial MT"/>
                <a:cs typeface="Arial MT"/>
              </a:rPr>
              <a:t> </a:t>
            </a:r>
            <a:r>
              <a:rPr lang="en-US" sz="1800">
                <a:effectLst/>
                <a:latin typeface="Arial MT"/>
                <a:ea typeface="Arial MT"/>
                <a:cs typeface="Arial MT"/>
              </a:rPr>
              <a:t>the so-called </a:t>
            </a:r>
            <a:r>
              <a:rPr lang="en-US" sz="1800" b="1">
                <a:effectLst/>
                <a:latin typeface="Arial" panose="020B0604020202020204" pitchFamily="34" charset="0"/>
                <a:ea typeface="Arial MT"/>
                <a:cs typeface="Arial MT"/>
              </a:rPr>
              <a:t>Boiling</a:t>
            </a:r>
            <a:r>
              <a:rPr lang="en-US" sz="1800" b="1" spc="-20">
                <a:effectLst/>
                <a:latin typeface="Arial" panose="020B0604020202020204" pitchFamily="34" charset="0"/>
                <a:ea typeface="Arial MT"/>
                <a:cs typeface="Arial MT"/>
              </a:rPr>
              <a:t> </a:t>
            </a:r>
            <a:r>
              <a:rPr lang="en-US" sz="1800" b="1">
                <a:effectLst/>
                <a:latin typeface="Arial" panose="020B0604020202020204" pitchFamily="34" charset="0"/>
                <a:ea typeface="Arial MT"/>
                <a:cs typeface="Arial MT"/>
              </a:rPr>
              <a:t>Frog</a:t>
            </a:r>
            <a:r>
              <a:rPr lang="en-US" sz="1800" b="1" spc="-5">
                <a:effectLst/>
                <a:latin typeface="Arial" panose="020B0604020202020204" pitchFamily="34" charset="0"/>
                <a:ea typeface="Arial MT"/>
                <a:cs typeface="Arial MT"/>
              </a:rPr>
              <a:t> </a:t>
            </a:r>
            <a:r>
              <a:rPr lang="en-US" sz="1800" b="1">
                <a:effectLst/>
                <a:latin typeface="Arial" panose="020B0604020202020204" pitchFamily="34" charset="0"/>
                <a:ea typeface="Arial MT"/>
                <a:cs typeface="Arial MT"/>
              </a:rPr>
              <a:t>syndrome.</a:t>
            </a:r>
            <a:endParaRPr lang="en-US" sz="1800" b="1">
              <a:solidFill>
                <a:srgbClr val="FF0000"/>
              </a:solidFill>
              <a:effectLst/>
              <a:latin typeface="Arial" panose="020B0604020202020204" pitchFamily="34" charset="0"/>
              <a:ea typeface="Arial MT"/>
              <a:cs typeface="Arial MT"/>
            </a:endParaRPr>
          </a:p>
        </p:txBody>
      </p:sp>
      <p:pic>
        <p:nvPicPr>
          <p:cNvPr id="6" name="Imagen 6">
            <a:extLst>
              <a:ext uri="{FF2B5EF4-FFF2-40B4-BE49-F238E27FC236}">
                <a16:creationId xmlns:a16="http://schemas.microsoft.com/office/drawing/2014/main" id="{9498A13E-51A5-6EEF-C986-5DB31DAE68ED}"/>
              </a:ext>
            </a:extLst>
          </p:cNvPr>
          <p:cNvPicPr>
            <a:picLocks noChangeAspect="1"/>
          </p:cNvPicPr>
          <p:nvPr/>
        </p:nvPicPr>
        <p:blipFill>
          <a:blip r:embed="rId2"/>
          <a:stretch>
            <a:fillRect/>
          </a:stretch>
        </p:blipFill>
        <p:spPr>
          <a:xfrm>
            <a:off x="1414506" y="4544744"/>
            <a:ext cx="2281562" cy="2072419"/>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09BC3890-23A3-07C1-4DF0-6E311B0F1835}"/>
              </a:ext>
            </a:extLst>
          </p:cNvPr>
          <p:cNvSpPr txBox="1"/>
          <p:nvPr/>
        </p:nvSpPr>
        <p:spPr>
          <a:xfrm>
            <a:off x="3835152" y="5011566"/>
            <a:ext cx="6232125" cy="1138773"/>
          </a:xfrm>
          <a:prstGeom prst="rect">
            <a:avLst/>
          </a:prstGeom>
          <a:noFill/>
        </p:spPr>
        <p:txBody>
          <a:bodyPr wrap="square" rtlCol="0">
            <a:spAutoFit/>
          </a:bodyPr>
          <a:lstStyle/>
          <a:p>
            <a:r>
              <a:rPr lang="en-US" sz="1600">
                <a:latin typeface="Arial MT"/>
              </a:rPr>
              <a:t>Metaphor used to describe people’s inability or unwillingness to react to the </a:t>
            </a:r>
            <a:r>
              <a:rPr lang="en-US" sz="1600">
                <a:effectLst/>
                <a:latin typeface="Arial MT"/>
                <a:ea typeface="Arial MT"/>
                <a:cs typeface="Arial MT"/>
              </a:rPr>
              <a:t>threats</a:t>
            </a:r>
            <a:r>
              <a:rPr lang="en-US" sz="1600" spc="-30">
                <a:effectLst/>
                <a:latin typeface="Arial MT"/>
                <a:ea typeface="Arial MT"/>
                <a:cs typeface="Arial MT"/>
              </a:rPr>
              <a:t> </a:t>
            </a:r>
            <a:r>
              <a:rPr lang="en-US" sz="1600">
                <a:effectLst/>
                <a:latin typeface="Arial MT"/>
                <a:ea typeface="Arial MT"/>
                <a:cs typeface="Arial MT"/>
              </a:rPr>
              <a:t>that</a:t>
            </a:r>
            <a:r>
              <a:rPr lang="en-US" sz="1600" spc="-15">
                <a:effectLst/>
                <a:latin typeface="Arial MT"/>
                <a:ea typeface="Arial MT"/>
                <a:cs typeface="Arial MT"/>
              </a:rPr>
              <a:t> </a:t>
            </a:r>
            <a:r>
              <a:rPr lang="en-US" sz="1600">
                <a:effectLst/>
                <a:latin typeface="Arial MT"/>
                <a:ea typeface="Arial MT"/>
                <a:cs typeface="Arial MT"/>
              </a:rPr>
              <a:t>gradually</a:t>
            </a:r>
            <a:r>
              <a:rPr lang="en-US" sz="1600" spc="-15">
                <a:effectLst/>
                <a:latin typeface="Arial MT"/>
                <a:ea typeface="Arial MT"/>
                <a:cs typeface="Arial MT"/>
              </a:rPr>
              <a:t> </a:t>
            </a:r>
            <a:r>
              <a:rPr lang="en-US" sz="1600">
                <a:effectLst/>
                <a:latin typeface="Arial MT"/>
                <a:ea typeface="Arial MT"/>
                <a:cs typeface="Arial MT"/>
              </a:rPr>
              <a:t>arise… if a frog is placed in cold water that is then slowly brought to a boil, it will not</a:t>
            </a:r>
            <a:r>
              <a:rPr lang="en-US" sz="1600" spc="5">
                <a:effectLst/>
                <a:latin typeface="Arial MT"/>
                <a:ea typeface="Arial MT"/>
                <a:cs typeface="Arial MT"/>
              </a:rPr>
              <a:t> </a:t>
            </a:r>
            <a:r>
              <a:rPr lang="en-US">
                <a:effectLst/>
                <a:latin typeface="Arial MT"/>
                <a:ea typeface="Arial MT"/>
                <a:cs typeface="Arial MT"/>
              </a:rPr>
              <a:t>perceive</a:t>
            </a:r>
            <a:r>
              <a:rPr lang="en-US" sz="1600">
                <a:effectLst/>
                <a:latin typeface="Arial MT"/>
                <a:ea typeface="Arial MT"/>
                <a:cs typeface="Arial MT"/>
              </a:rPr>
              <a:t> the danger and will be cooked to death. </a:t>
            </a:r>
            <a:endParaRPr lang="en-US" sz="1600">
              <a:latin typeface="Arial MT"/>
            </a:endParaRPr>
          </a:p>
        </p:txBody>
      </p:sp>
    </p:spTree>
    <p:extLst>
      <p:ext uri="{BB962C8B-B14F-4D97-AF65-F5344CB8AC3E}">
        <p14:creationId xmlns:p14="http://schemas.microsoft.com/office/powerpoint/2010/main" val="14481764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p:txBody>
          <a:bodyPr/>
          <a:lstStyle/>
          <a:p>
            <a:r>
              <a:rPr lang="en-GB"/>
              <a:t>ORGANIZING DAILY WORK</a:t>
            </a:r>
          </a:p>
        </p:txBody>
      </p:sp>
      <p:sp>
        <p:nvSpPr>
          <p:cNvPr id="3" name="Marcador de contenido 2">
            <a:extLst>
              <a:ext uri="{FF2B5EF4-FFF2-40B4-BE49-F238E27FC236}">
                <a16:creationId xmlns:a16="http://schemas.microsoft.com/office/drawing/2014/main" id="{E26335DD-CB73-C709-F1BE-23DC7C7BB436}"/>
              </a:ext>
            </a:extLst>
          </p:cNvPr>
          <p:cNvSpPr txBox="1">
            <a:spLocks/>
          </p:cNvSpPr>
          <p:nvPr/>
        </p:nvSpPr>
        <p:spPr>
          <a:xfrm>
            <a:off x="848557" y="1843088"/>
            <a:ext cx="9804647"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3370" indent="-457200">
              <a:lnSpc>
                <a:spcPct val="150000"/>
              </a:lnSpc>
              <a:buFont typeface="Wingdings" panose="05000000000000000000" pitchFamily="2" charset="2"/>
              <a:buChar char="Ø"/>
            </a:pPr>
            <a:r>
              <a:rPr lang="en-US" sz="1800">
                <a:latin typeface="Arial MT"/>
                <a:ea typeface="Arial MT"/>
                <a:cs typeface="Arial MT"/>
              </a:rPr>
              <a:t>T</a:t>
            </a:r>
            <a:r>
              <a:rPr lang="en-US" sz="1800">
                <a:effectLst/>
                <a:latin typeface="Arial MT"/>
                <a:ea typeface="Arial MT"/>
                <a:cs typeface="Arial MT"/>
              </a:rPr>
              <a:t>he</a:t>
            </a:r>
            <a:r>
              <a:rPr lang="en-US" sz="1800" spc="-30">
                <a:effectLst/>
                <a:latin typeface="Arial MT"/>
                <a:ea typeface="Arial MT"/>
                <a:cs typeface="Arial MT"/>
              </a:rPr>
              <a:t> </a:t>
            </a:r>
            <a:r>
              <a:rPr lang="en-US" sz="1800" b="1">
                <a:effectLst/>
                <a:latin typeface="Arial" panose="020B0604020202020204" pitchFamily="34" charset="0"/>
                <a:ea typeface="Arial MT"/>
                <a:cs typeface="Arial MT"/>
              </a:rPr>
              <a:t>best</a:t>
            </a:r>
            <a:r>
              <a:rPr lang="en-US" sz="1800" b="1" spc="-30">
                <a:effectLst/>
                <a:latin typeface="Arial" panose="020B0604020202020204" pitchFamily="34" charset="0"/>
                <a:ea typeface="Arial MT"/>
                <a:cs typeface="Arial MT"/>
              </a:rPr>
              <a:t> </a:t>
            </a:r>
            <a:r>
              <a:rPr lang="en-US" sz="1800" b="1">
                <a:effectLst/>
                <a:latin typeface="Arial" panose="020B0604020202020204" pitchFamily="34" charset="0"/>
                <a:ea typeface="Arial MT"/>
                <a:cs typeface="Arial MT"/>
              </a:rPr>
              <a:t>tool</a:t>
            </a:r>
            <a:r>
              <a:rPr lang="en-US" sz="1800" b="1" spc="-20">
                <a:effectLst/>
                <a:latin typeface="Arial" panose="020B0604020202020204" pitchFamily="34" charset="0"/>
                <a:ea typeface="Arial MT"/>
                <a:cs typeface="Arial MT"/>
              </a:rPr>
              <a:t> </a:t>
            </a:r>
            <a:r>
              <a:rPr lang="en-US" sz="1800">
                <a:effectLst/>
                <a:latin typeface="Arial MT"/>
                <a:ea typeface="Arial MT"/>
                <a:cs typeface="Arial MT"/>
              </a:rPr>
              <a:t>we</a:t>
            </a:r>
            <a:r>
              <a:rPr lang="en-US" sz="1800" spc="-25">
                <a:effectLst/>
                <a:latin typeface="Arial MT"/>
                <a:ea typeface="Arial MT"/>
                <a:cs typeface="Arial MT"/>
              </a:rPr>
              <a:t> </a:t>
            </a:r>
            <a:r>
              <a:rPr lang="en-US" sz="1800">
                <a:effectLst/>
                <a:latin typeface="Arial MT"/>
                <a:ea typeface="Arial MT"/>
                <a:cs typeface="Arial MT"/>
              </a:rPr>
              <a:t>know</a:t>
            </a:r>
            <a:r>
              <a:rPr lang="en-US" sz="1800" spc="-40">
                <a:effectLst/>
                <a:latin typeface="Arial MT"/>
                <a:ea typeface="Arial MT"/>
                <a:cs typeface="Arial MT"/>
              </a:rPr>
              <a:t> </a:t>
            </a:r>
            <a:r>
              <a:rPr lang="en-US" sz="1800">
                <a:effectLst/>
                <a:latin typeface="Arial MT"/>
                <a:ea typeface="Arial MT"/>
                <a:cs typeface="Arial MT"/>
              </a:rPr>
              <a:t>to</a:t>
            </a:r>
            <a:r>
              <a:rPr lang="en-US" sz="1800" spc="-35">
                <a:effectLst/>
                <a:latin typeface="Arial MT"/>
                <a:ea typeface="Arial MT"/>
                <a:cs typeface="Arial MT"/>
              </a:rPr>
              <a:t> </a:t>
            </a:r>
            <a:r>
              <a:rPr lang="en-US" sz="1800">
                <a:effectLst/>
                <a:latin typeface="Arial MT"/>
                <a:ea typeface="Arial MT"/>
                <a:cs typeface="Arial MT"/>
              </a:rPr>
              <a:t>combine</a:t>
            </a:r>
            <a:r>
              <a:rPr lang="en-US" sz="1800" spc="-25">
                <a:effectLst/>
                <a:latin typeface="Arial MT"/>
                <a:ea typeface="Arial MT"/>
                <a:cs typeface="Arial MT"/>
              </a:rPr>
              <a:t> </a:t>
            </a:r>
            <a:r>
              <a:rPr lang="en-US" sz="1800">
                <a:effectLst/>
                <a:latin typeface="Arial MT"/>
                <a:ea typeface="Arial MT"/>
                <a:cs typeface="Arial MT"/>
              </a:rPr>
              <a:t>present</a:t>
            </a:r>
            <a:r>
              <a:rPr lang="en-US" sz="1800" spc="-20">
                <a:effectLst/>
                <a:latin typeface="Arial MT"/>
                <a:ea typeface="Arial MT"/>
                <a:cs typeface="Arial MT"/>
              </a:rPr>
              <a:t> </a:t>
            </a:r>
            <a:r>
              <a:rPr lang="en-US" sz="1800">
                <a:effectLst/>
                <a:latin typeface="Arial MT"/>
                <a:ea typeface="Arial MT"/>
                <a:cs typeface="Arial MT"/>
              </a:rPr>
              <a:t>and</a:t>
            </a:r>
            <a:r>
              <a:rPr lang="en-US" sz="1800" spc="-25">
                <a:effectLst/>
                <a:latin typeface="Arial MT"/>
                <a:ea typeface="Arial MT"/>
                <a:cs typeface="Arial MT"/>
              </a:rPr>
              <a:t> </a:t>
            </a:r>
            <a:r>
              <a:rPr lang="en-US" sz="1800">
                <a:effectLst/>
                <a:latin typeface="Arial MT"/>
                <a:ea typeface="Arial MT"/>
                <a:cs typeface="Arial MT"/>
              </a:rPr>
              <a:t>future challenges</a:t>
            </a:r>
            <a:r>
              <a:rPr lang="en-US" sz="1800" spc="-35">
                <a:effectLst/>
                <a:latin typeface="Arial MT"/>
                <a:ea typeface="Arial MT"/>
                <a:cs typeface="Arial MT"/>
              </a:rPr>
              <a:t> </a:t>
            </a:r>
            <a:r>
              <a:rPr lang="en-US" sz="1800">
                <a:effectLst/>
                <a:latin typeface="Arial MT"/>
                <a:ea typeface="Arial MT"/>
                <a:cs typeface="Arial MT"/>
              </a:rPr>
              <a:t>is</a:t>
            </a:r>
            <a:r>
              <a:rPr lang="en-US" sz="1800" spc="-25">
                <a:effectLst/>
                <a:latin typeface="Arial MT"/>
                <a:ea typeface="Arial MT"/>
                <a:cs typeface="Arial MT"/>
              </a:rPr>
              <a:t> </a:t>
            </a:r>
            <a:r>
              <a:rPr lang="en-US" sz="1800">
                <a:effectLst/>
                <a:latin typeface="Arial MT"/>
                <a:ea typeface="Arial MT"/>
                <a:cs typeface="Arial MT"/>
              </a:rPr>
              <a:t>the</a:t>
            </a:r>
            <a:r>
              <a:rPr lang="en-US" sz="1800" spc="-40">
                <a:effectLst/>
                <a:latin typeface="Arial MT"/>
                <a:ea typeface="Arial MT"/>
                <a:cs typeface="Arial MT"/>
              </a:rPr>
              <a:t> </a:t>
            </a:r>
            <a:r>
              <a:rPr lang="en-US" sz="1800" b="1">
                <a:effectLst/>
                <a:latin typeface="Arial" panose="020B0604020202020204" pitchFamily="34" charset="0"/>
                <a:ea typeface="Arial MT"/>
                <a:cs typeface="Arial MT"/>
              </a:rPr>
              <a:t>matrix</a:t>
            </a:r>
            <a:r>
              <a:rPr lang="en-US" sz="1800" b="1" spc="-295">
                <a:effectLst/>
                <a:latin typeface="Arial" panose="020B0604020202020204" pitchFamily="34" charset="0"/>
                <a:ea typeface="Arial MT"/>
                <a:cs typeface="Arial MT"/>
              </a:rPr>
              <a:t> </a:t>
            </a:r>
            <a:r>
              <a:rPr lang="en-US" sz="1800" b="1">
                <a:effectLst/>
                <a:latin typeface="Arial" panose="020B0604020202020204" pitchFamily="34" charset="0"/>
                <a:ea typeface="Arial MT"/>
                <a:cs typeface="Arial MT"/>
              </a:rPr>
              <a:t>organization</a:t>
            </a:r>
            <a:r>
              <a:rPr lang="en-US" sz="1800">
                <a:effectLst/>
                <a:latin typeface="Arial" panose="020B0604020202020204" pitchFamily="34" charset="0"/>
                <a:ea typeface="Arial MT"/>
                <a:cs typeface="Arial MT"/>
              </a:rPr>
              <a:t>, where two teams share the workload</a:t>
            </a:r>
            <a:r>
              <a:rPr lang="en-US" sz="1800">
                <a:effectLst/>
                <a:latin typeface="Arial MT"/>
                <a:ea typeface="Arial MT"/>
                <a:cs typeface="Arial MT"/>
              </a:rPr>
              <a:t>.</a:t>
            </a:r>
            <a:r>
              <a:rPr lang="en-US" sz="1800" spc="-5">
                <a:effectLst/>
                <a:latin typeface="Arial MT"/>
                <a:ea typeface="Arial MT"/>
                <a:cs typeface="Arial MT"/>
              </a:rPr>
              <a:t> </a:t>
            </a:r>
          </a:p>
          <a:p>
            <a:pPr marL="630238" indent="355600">
              <a:lnSpc>
                <a:spcPct val="100000"/>
              </a:lnSpc>
              <a:buFont typeface="+mj-lt"/>
              <a:buAutoNum type="alphaLcPeriod"/>
              <a:tabLst>
                <a:tab pos="1074738" algn="l"/>
              </a:tabLst>
            </a:pPr>
            <a:r>
              <a:rPr lang="en-US" sz="1600" b="1">
                <a:effectLst/>
                <a:latin typeface="Arial" panose="020B0604020202020204" pitchFamily="34" charset="0"/>
                <a:ea typeface="Symbol" panose="05050102010706020507" pitchFamily="18" charset="2"/>
                <a:cs typeface="Arial MT"/>
              </a:rPr>
              <a:t>Specialist team</a:t>
            </a:r>
            <a:r>
              <a:rPr lang="en-US" sz="1600">
                <a:effectLst/>
                <a:latin typeface="Arial MT"/>
                <a:ea typeface="Symbol" panose="05050102010706020507" pitchFamily="18" charset="2"/>
                <a:cs typeface="Symbol" panose="05050102010706020507" pitchFamily="18" charset="2"/>
              </a:rPr>
              <a:t>: people in charge of the </a:t>
            </a:r>
            <a:r>
              <a:rPr lang="en-US" sz="1600" b="1">
                <a:effectLst/>
                <a:latin typeface="Arial" panose="020B0604020202020204" pitchFamily="34" charset="0"/>
                <a:ea typeface="Symbol" panose="05050102010706020507" pitchFamily="18" charset="2"/>
                <a:cs typeface="Arial MT"/>
              </a:rPr>
              <a:t>continuous</a:t>
            </a:r>
            <a:r>
              <a:rPr lang="en-US" sz="1600" b="1" spc="5">
                <a:effectLst/>
                <a:latin typeface="Arial" panose="020B0604020202020204" pitchFamily="34" charset="0"/>
                <a:ea typeface="Symbol" panose="05050102010706020507" pitchFamily="18" charset="2"/>
                <a:cs typeface="Arial MT"/>
              </a:rPr>
              <a:t> </a:t>
            </a:r>
            <a:r>
              <a:rPr lang="en-US" sz="1600" b="1">
                <a:effectLst/>
                <a:latin typeface="Arial" panose="020B0604020202020204" pitchFamily="34" charset="0"/>
                <a:ea typeface="Symbol" panose="05050102010706020507" pitchFamily="18" charset="2"/>
                <a:cs typeface="Arial MT"/>
              </a:rPr>
              <a:t>monitoring </a:t>
            </a:r>
            <a:r>
              <a:rPr lang="en-US" sz="1600">
                <a:effectLst/>
                <a:latin typeface="Arial MT"/>
                <a:ea typeface="Symbol" panose="05050102010706020507" pitchFamily="18" charset="2"/>
                <a:cs typeface="Symbol" panose="05050102010706020507" pitchFamily="18" charset="2"/>
              </a:rPr>
              <a:t>of the processes, with the aim of analyzing their evolution and</a:t>
            </a:r>
            <a:r>
              <a:rPr lang="en-US" sz="1600" spc="5">
                <a:effectLst/>
                <a:latin typeface="Arial MT"/>
                <a:ea typeface="Symbol" panose="05050102010706020507" pitchFamily="18" charset="2"/>
                <a:cs typeface="Symbol" panose="05050102010706020507" pitchFamily="18" charset="2"/>
              </a:rPr>
              <a:t> </a:t>
            </a:r>
            <a:r>
              <a:rPr lang="en-US" sz="1600">
                <a:effectLst/>
                <a:latin typeface="Arial MT"/>
                <a:ea typeface="Symbol" panose="05050102010706020507" pitchFamily="18" charset="2"/>
                <a:cs typeface="Symbol" panose="05050102010706020507" pitchFamily="18" charset="2"/>
              </a:rPr>
              <a:t>identifying</a:t>
            </a:r>
            <a:r>
              <a:rPr lang="en-US" sz="1600" spc="-10">
                <a:effectLst/>
                <a:latin typeface="Arial MT"/>
                <a:ea typeface="Symbol" panose="05050102010706020507" pitchFamily="18" charset="2"/>
                <a:cs typeface="Symbol" panose="05050102010706020507" pitchFamily="18" charset="2"/>
              </a:rPr>
              <a:t> </a:t>
            </a:r>
            <a:r>
              <a:rPr lang="en-US" sz="1600">
                <a:effectLst/>
                <a:latin typeface="Arial MT"/>
                <a:ea typeface="Symbol" panose="05050102010706020507" pitchFamily="18" charset="2"/>
                <a:cs typeface="Symbol" panose="05050102010706020507" pitchFamily="18" charset="2"/>
              </a:rPr>
              <a:t>possible</a:t>
            </a:r>
            <a:r>
              <a:rPr lang="en-US" sz="1600" spc="-5">
                <a:effectLst/>
                <a:latin typeface="Arial MT"/>
                <a:ea typeface="Symbol" panose="05050102010706020507" pitchFamily="18" charset="2"/>
                <a:cs typeface="Symbol" panose="05050102010706020507" pitchFamily="18" charset="2"/>
              </a:rPr>
              <a:t> </a:t>
            </a:r>
            <a:r>
              <a:rPr lang="en-US" sz="1600">
                <a:effectLst/>
                <a:latin typeface="Arial MT"/>
                <a:ea typeface="Symbol" panose="05050102010706020507" pitchFamily="18" charset="2"/>
                <a:cs typeface="Symbol" panose="05050102010706020507" pitchFamily="18" charset="2"/>
              </a:rPr>
              <a:t>areas</a:t>
            </a:r>
            <a:r>
              <a:rPr lang="en-US" sz="1600" spc="-5">
                <a:effectLst/>
                <a:latin typeface="Arial MT"/>
                <a:ea typeface="Symbol" panose="05050102010706020507" pitchFamily="18" charset="2"/>
                <a:cs typeface="Symbol" panose="05050102010706020507" pitchFamily="18" charset="2"/>
              </a:rPr>
              <a:t> </a:t>
            </a:r>
            <a:r>
              <a:rPr lang="en-US" sz="1600">
                <a:effectLst/>
                <a:latin typeface="Arial MT"/>
                <a:ea typeface="Symbol" panose="05050102010706020507" pitchFamily="18" charset="2"/>
                <a:cs typeface="Symbol" panose="05050102010706020507" pitchFamily="18" charset="2"/>
              </a:rPr>
              <a:t>for improvement. They</a:t>
            </a:r>
            <a:r>
              <a:rPr lang="en-US" sz="1600" spc="-15">
                <a:effectLst/>
                <a:latin typeface="Arial MT"/>
                <a:ea typeface="Symbol" panose="05050102010706020507" pitchFamily="18" charset="2"/>
                <a:cs typeface="Symbol" panose="05050102010706020507" pitchFamily="18" charset="2"/>
              </a:rPr>
              <a:t> </a:t>
            </a:r>
            <a:r>
              <a:rPr lang="en-US" sz="1600">
                <a:effectLst/>
                <a:latin typeface="Arial MT"/>
                <a:ea typeface="Symbol" panose="05050102010706020507" pitchFamily="18" charset="2"/>
                <a:cs typeface="Symbol" panose="05050102010706020507" pitchFamily="18" charset="2"/>
              </a:rPr>
              <a:t>are</a:t>
            </a:r>
            <a:r>
              <a:rPr lang="en-US" sz="1600" spc="-15">
                <a:effectLst/>
                <a:latin typeface="Arial MT"/>
                <a:ea typeface="Symbol" panose="05050102010706020507" pitchFamily="18" charset="2"/>
                <a:cs typeface="Symbol" panose="05050102010706020507" pitchFamily="18" charset="2"/>
              </a:rPr>
              <a:t> </a:t>
            </a:r>
            <a:r>
              <a:rPr lang="en-US" sz="1600">
                <a:effectLst/>
                <a:latin typeface="Arial MT"/>
                <a:ea typeface="Symbol" panose="05050102010706020507" pitchFamily="18" charset="2"/>
                <a:cs typeface="Symbol" panose="05050102010706020507" pitchFamily="18" charset="2"/>
              </a:rPr>
              <a:t>responsible</a:t>
            </a:r>
            <a:r>
              <a:rPr lang="en-US" sz="1600" spc="-5">
                <a:effectLst/>
                <a:latin typeface="Arial MT"/>
                <a:ea typeface="Symbol" panose="05050102010706020507" pitchFamily="18" charset="2"/>
                <a:cs typeface="Symbol" panose="05050102010706020507" pitchFamily="18" charset="2"/>
              </a:rPr>
              <a:t> </a:t>
            </a:r>
            <a:r>
              <a:rPr lang="en-US" sz="1600">
                <a:effectLst/>
                <a:latin typeface="Arial MT"/>
                <a:ea typeface="Symbol" panose="05050102010706020507" pitchFamily="18" charset="2"/>
                <a:cs typeface="Symbol" panose="05050102010706020507" pitchFamily="18" charset="2"/>
              </a:rPr>
              <a:t>for innovation.</a:t>
            </a:r>
          </a:p>
          <a:p>
            <a:pPr marL="630238" indent="355600">
              <a:lnSpc>
                <a:spcPct val="100000"/>
              </a:lnSpc>
              <a:buFont typeface="+mj-lt"/>
              <a:buAutoNum type="alphaLcPeriod"/>
              <a:tabLst>
                <a:tab pos="1074738" algn="l"/>
              </a:tabLst>
            </a:pPr>
            <a:r>
              <a:rPr lang="en-US" sz="1600" b="1">
                <a:effectLst/>
                <a:latin typeface="Arial" panose="020B0604020202020204" pitchFamily="34" charset="0"/>
                <a:ea typeface="Symbol" panose="05050102010706020507" pitchFamily="18" charset="2"/>
                <a:cs typeface="Arial MT"/>
              </a:rPr>
              <a:t>Functional team</a:t>
            </a:r>
            <a:r>
              <a:rPr lang="en-US" sz="1600">
                <a:effectLst/>
                <a:latin typeface="Arial MT"/>
                <a:ea typeface="Symbol" panose="05050102010706020507" pitchFamily="18" charset="2"/>
                <a:cs typeface="Symbol" panose="05050102010706020507" pitchFamily="18" charset="2"/>
              </a:rPr>
              <a:t>: people in charge of the </a:t>
            </a:r>
            <a:r>
              <a:rPr lang="en-US" sz="1600" b="1">
                <a:effectLst/>
                <a:latin typeface="Arial" panose="020B0604020202020204" pitchFamily="34" charset="0"/>
                <a:ea typeface="Symbol" panose="05050102010706020507" pitchFamily="18" charset="2"/>
                <a:cs typeface="Arial MT"/>
              </a:rPr>
              <a:t>continuous execution </a:t>
            </a:r>
            <a:r>
              <a:rPr lang="en-US" sz="1600" b="1" spc="-295">
                <a:effectLst/>
                <a:latin typeface="Arial" panose="020B0604020202020204" pitchFamily="34" charset="0"/>
                <a:ea typeface="Symbol" panose="05050102010706020507" pitchFamily="18" charset="2"/>
                <a:cs typeface="Arial MT"/>
              </a:rPr>
              <a:t> </a:t>
            </a:r>
            <a:r>
              <a:rPr lang="en-US" sz="1600">
                <a:effectLst/>
                <a:latin typeface="Arial MT"/>
                <a:ea typeface="Symbol" panose="05050102010706020507" pitchFamily="18" charset="2"/>
                <a:cs typeface="Symbol" panose="05050102010706020507" pitchFamily="18" charset="2"/>
              </a:rPr>
              <a:t>of the processes, with the objective of guaranteeing their planning</a:t>
            </a:r>
            <a:r>
              <a:rPr lang="en-US" sz="1600" spc="5">
                <a:effectLst/>
                <a:latin typeface="Arial MT"/>
                <a:ea typeface="Symbol" panose="05050102010706020507" pitchFamily="18" charset="2"/>
                <a:cs typeface="Symbol" panose="05050102010706020507" pitchFamily="18" charset="2"/>
              </a:rPr>
              <a:t> </a:t>
            </a:r>
            <a:r>
              <a:rPr lang="en-US" sz="1600">
                <a:effectLst/>
                <a:latin typeface="Arial MT"/>
                <a:ea typeface="Symbol" panose="05050102010706020507" pitchFamily="18" charset="2"/>
                <a:cs typeface="Symbol" panose="05050102010706020507" pitchFamily="18" charset="2"/>
              </a:rPr>
              <a:t>and</a:t>
            </a:r>
            <a:r>
              <a:rPr lang="en-US" sz="1600" spc="-5">
                <a:effectLst/>
                <a:latin typeface="Arial MT"/>
                <a:ea typeface="Symbol" panose="05050102010706020507" pitchFamily="18" charset="2"/>
                <a:cs typeface="Symbol" panose="05050102010706020507" pitchFamily="18" charset="2"/>
              </a:rPr>
              <a:t> </a:t>
            </a:r>
            <a:r>
              <a:rPr lang="en-US" sz="1600">
                <a:effectLst/>
                <a:latin typeface="Arial MT"/>
                <a:ea typeface="Symbol" panose="05050102010706020507" pitchFamily="18" charset="2"/>
                <a:cs typeface="Symbol" panose="05050102010706020507" pitchFamily="18" charset="2"/>
              </a:rPr>
              <a:t>taking out the</a:t>
            </a:r>
            <a:r>
              <a:rPr lang="en-US" sz="1600" spc="-10">
                <a:effectLst/>
                <a:latin typeface="Arial MT"/>
                <a:ea typeface="Symbol" panose="05050102010706020507" pitchFamily="18" charset="2"/>
                <a:cs typeface="Symbol" panose="05050102010706020507" pitchFamily="18" charset="2"/>
              </a:rPr>
              <a:t> </a:t>
            </a:r>
            <a:r>
              <a:rPr lang="en-US" sz="1600">
                <a:effectLst/>
                <a:latin typeface="Arial MT"/>
                <a:ea typeface="Symbol" panose="05050102010706020507" pitchFamily="18" charset="2"/>
                <a:cs typeface="Symbol" panose="05050102010706020507" pitchFamily="18" charset="2"/>
              </a:rPr>
              <a:t>daily</a:t>
            </a:r>
            <a:r>
              <a:rPr lang="en-US" sz="1600" spc="-10">
                <a:effectLst/>
                <a:latin typeface="Arial MT"/>
                <a:ea typeface="Symbol" panose="05050102010706020507" pitchFamily="18" charset="2"/>
                <a:cs typeface="Symbol" panose="05050102010706020507" pitchFamily="18" charset="2"/>
              </a:rPr>
              <a:t> </a:t>
            </a:r>
            <a:r>
              <a:rPr lang="en-US" sz="1600">
                <a:effectLst/>
                <a:latin typeface="Arial MT"/>
                <a:ea typeface="Symbol" panose="05050102010706020507" pitchFamily="18" charset="2"/>
                <a:cs typeface="Symbol" panose="05050102010706020507" pitchFamily="18" charset="2"/>
              </a:rPr>
              <a:t>work</a:t>
            </a:r>
            <a:r>
              <a:rPr lang="en-US" sz="1800">
                <a:effectLst/>
                <a:latin typeface="Arial MT"/>
                <a:ea typeface="Symbol" panose="05050102010706020507" pitchFamily="18" charset="2"/>
                <a:cs typeface="Symbol" panose="05050102010706020507" pitchFamily="18" charset="2"/>
              </a:rPr>
              <a:t>.</a:t>
            </a:r>
          </a:p>
          <a:p>
            <a:pPr marL="463550" indent="-285750">
              <a:lnSpc>
                <a:spcPct val="150000"/>
              </a:lnSpc>
              <a:buFont typeface="Wingdings" panose="05000000000000000000" pitchFamily="2" charset="2"/>
              <a:buChar char="Ø"/>
              <a:tabLst>
                <a:tab pos="1074738" algn="l"/>
              </a:tabLst>
            </a:pPr>
            <a:r>
              <a:rPr lang="en-US" sz="1800">
                <a:latin typeface="Arial MT"/>
                <a:ea typeface="Symbol" panose="05050102010706020507" pitchFamily="18" charset="2"/>
                <a:cs typeface="Symbol" panose="05050102010706020507" pitchFamily="18" charset="2"/>
              </a:rPr>
              <a:t>This organization is highly recommended when dealing with projects and transformations (rather than using it permanently)</a:t>
            </a:r>
            <a:endParaRPr lang="en-US" sz="1800">
              <a:effectLst/>
              <a:latin typeface="Arial MT"/>
              <a:ea typeface="Symbol" panose="05050102010706020507" pitchFamily="18" charset="2"/>
              <a:cs typeface="Symbol" panose="05050102010706020507" pitchFamily="18" charset="2"/>
            </a:endParaRPr>
          </a:p>
          <a:p>
            <a:pPr marL="0" indent="0">
              <a:lnSpc>
                <a:spcPct val="150000"/>
              </a:lnSpc>
              <a:buNone/>
            </a:pPr>
            <a:endParaRPr lang="en-US" sz="2000" spc="-5">
              <a:solidFill>
                <a:srgbClr val="FF0000"/>
              </a:solidFill>
              <a:latin typeface="Arial" panose="020B0604020202020204" pitchFamily="34" charset="0"/>
              <a:ea typeface="Arial MT"/>
              <a:cs typeface="Arial MT"/>
            </a:endParaRPr>
          </a:p>
          <a:p>
            <a:pPr marL="293370" indent="-457200">
              <a:lnSpc>
                <a:spcPct val="150000"/>
              </a:lnSpc>
              <a:buFont typeface="Wingdings" panose="05000000000000000000" pitchFamily="2" charset="2"/>
              <a:buChar char="Ø"/>
            </a:pPr>
            <a:endParaRPr lang="en-US" sz="1800" spc="-5">
              <a:effectLst/>
              <a:latin typeface="Arial MT"/>
              <a:ea typeface="Arial MT"/>
              <a:cs typeface="Arial MT"/>
            </a:endParaRPr>
          </a:p>
        </p:txBody>
      </p:sp>
    </p:spTree>
    <p:extLst>
      <p:ext uri="{BB962C8B-B14F-4D97-AF65-F5344CB8AC3E}">
        <p14:creationId xmlns:p14="http://schemas.microsoft.com/office/powerpoint/2010/main" val="37902037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F122CFE-A1C3-16F6-B2E6-B16521716353}"/>
              </a:ext>
            </a:extLst>
          </p:cNvPr>
          <p:cNvSpPr txBox="1"/>
          <p:nvPr/>
        </p:nvSpPr>
        <p:spPr>
          <a:xfrm>
            <a:off x="1981199" y="5794523"/>
            <a:ext cx="8229601" cy="369332"/>
          </a:xfrm>
          <a:prstGeom prst="rect">
            <a:avLst/>
          </a:prstGeom>
          <a:noFill/>
        </p:spPr>
        <p:txBody>
          <a:bodyPr wrap="square">
            <a:spAutoFit/>
          </a:bodyPr>
          <a:lstStyle/>
          <a:p>
            <a:r>
              <a:rPr lang="en-US" sz="1800" i="1">
                <a:effectLst/>
                <a:latin typeface="Arial" panose="020B0604020202020204" pitchFamily="34" charset="0"/>
                <a:ea typeface="Arial MT"/>
                <a:cs typeface="Arial MT"/>
              </a:rPr>
              <a:t>Example of</a:t>
            </a:r>
            <a:r>
              <a:rPr lang="en-US" sz="1800" i="1" spc="-15">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an</a:t>
            </a:r>
            <a:r>
              <a:rPr lang="en-US" sz="1800" i="1" spc="-20">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organization integrating</a:t>
            </a:r>
            <a:r>
              <a:rPr lang="en-US" sz="1800" i="1" spc="-5">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the</a:t>
            </a:r>
            <a:r>
              <a:rPr lang="en-US" sz="1800" i="1" spc="-5">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functional</a:t>
            </a:r>
            <a:r>
              <a:rPr lang="en-US" sz="1800" i="1" spc="-15">
                <a:effectLst/>
                <a:latin typeface="Arial" panose="020B0604020202020204" pitchFamily="34" charset="0"/>
                <a:ea typeface="Arial MT"/>
                <a:cs typeface="Arial MT"/>
              </a:rPr>
              <a:t> </a:t>
            </a:r>
            <a:r>
              <a:rPr lang="en-US" i="1">
                <a:latin typeface="Arial" panose="020B0604020202020204" pitchFamily="34" charset="0"/>
                <a:ea typeface="Arial MT"/>
                <a:cs typeface="Arial MT"/>
              </a:rPr>
              <a:t>and specialist teams</a:t>
            </a:r>
            <a:endParaRPr lang="ca-ES"/>
          </a:p>
        </p:txBody>
      </p:sp>
      <p:pic>
        <p:nvPicPr>
          <p:cNvPr id="2" name="Imagen 1" descr="Imagen que contiene firmar, calle, computadora, computer&#10;&#10;Descripción generada automáticamente">
            <a:extLst>
              <a:ext uri="{FF2B5EF4-FFF2-40B4-BE49-F238E27FC236}">
                <a16:creationId xmlns:a16="http://schemas.microsoft.com/office/drawing/2014/main" id="{B5617C16-469F-B3FF-A1EA-EB908DDAD51B}"/>
              </a:ext>
            </a:extLst>
          </p:cNvPr>
          <p:cNvPicPr>
            <a:picLocks noChangeAspect="1"/>
          </p:cNvPicPr>
          <p:nvPr/>
        </p:nvPicPr>
        <p:blipFill rotWithShape="1">
          <a:blip r:embed="rId2">
            <a:extLst>
              <a:ext uri="{28A0092B-C50C-407E-A947-70E740481C1C}">
                <a14:useLocalDpi xmlns:a14="http://schemas.microsoft.com/office/drawing/2010/main" val="0"/>
              </a:ext>
            </a:extLst>
          </a:blip>
          <a:srcRect l="8794" t="14910"/>
          <a:stretch/>
        </p:blipFill>
        <p:spPr>
          <a:xfrm>
            <a:off x="2516777" y="1121809"/>
            <a:ext cx="6173652" cy="4614381"/>
          </a:xfrm>
          <a:prstGeom prst="rect">
            <a:avLst/>
          </a:prstGeom>
        </p:spPr>
      </p:pic>
    </p:spTree>
    <p:extLst>
      <p:ext uri="{BB962C8B-B14F-4D97-AF65-F5344CB8AC3E}">
        <p14:creationId xmlns:p14="http://schemas.microsoft.com/office/powerpoint/2010/main" val="13358269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ACCAA5-E920-73D9-5D9E-9235FE8A2CBD}"/>
              </a:ext>
            </a:extLst>
          </p:cNvPr>
          <p:cNvSpPr>
            <a:spLocks noGrp="1"/>
          </p:cNvSpPr>
          <p:nvPr>
            <p:ph type="title"/>
          </p:nvPr>
        </p:nvSpPr>
        <p:spPr>
          <a:xfrm>
            <a:off x="5886994" y="2455182"/>
            <a:ext cx="5745480" cy="1325563"/>
          </a:xfrm>
        </p:spPr>
        <p:txBody>
          <a:bodyPr>
            <a:normAutofit/>
          </a:bodyPr>
          <a:lstStyle/>
          <a:p>
            <a:pPr algn="ctr">
              <a:lnSpc>
                <a:spcPct val="150000"/>
              </a:lnSpc>
            </a:pPr>
            <a:r>
              <a:rPr lang="en-GB" sz="6000" b="1"/>
              <a:t>5. CONCLUSIONS</a:t>
            </a:r>
          </a:p>
        </p:txBody>
      </p:sp>
    </p:spTree>
    <p:extLst>
      <p:ext uri="{BB962C8B-B14F-4D97-AF65-F5344CB8AC3E}">
        <p14:creationId xmlns:p14="http://schemas.microsoft.com/office/powerpoint/2010/main" val="41166935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EABB7-F3AF-44BD-E34A-F09FD8697D39}"/>
              </a:ext>
            </a:extLst>
          </p:cNvPr>
          <p:cNvSpPr>
            <a:spLocks noGrp="1"/>
          </p:cNvSpPr>
          <p:nvPr>
            <p:ph type="title"/>
          </p:nvPr>
        </p:nvSpPr>
        <p:spPr/>
        <p:txBody>
          <a:bodyPr/>
          <a:lstStyle/>
          <a:p>
            <a:r>
              <a:rPr lang="en-GB"/>
              <a:t>Main takeaways</a:t>
            </a:r>
          </a:p>
        </p:txBody>
      </p:sp>
      <p:sp>
        <p:nvSpPr>
          <p:cNvPr id="3" name="Marcador de contenido 2">
            <a:extLst>
              <a:ext uri="{FF2B5EF4-FFF2-40B4-BE49-F238E27FC236}">
                <a16:creationId xmlns:a16="http://schemas.microsoft.com/office/drawing/2014/main" id="{E26335DD-CB73-C709-F1BE-23DC7C7BB436}"/>
              </a:ext>
            </a:extLst>
          </p:cNvPr>
          <p:cNvSpPr txBox="1">
            <a:spLocks/>
          </p:cNvSpPr>
          <p:nvPr/>
        </p:nvSpPr>
        <p:spPr>
          <a:xfrm>
            <a:off x="848557" y="1593669"/>
            <a:ext cx="9804647" cy="4600757"/>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4810" marR="71120" indent="-342900" algn="just">
              <a:lnSpc>
                <a:spcPct val="150000"/>
              </a:lnSpc>
              <a:buFont typeface="Arial" panose="020B0604020202020204" pitchFamily="34" charset="0"/>
              <a:buAutoNum type="arabicParenR"/>
            </a:pPr>
            <a:r>
              <a:rPr lang="en-US" sz="1700">
                <a:effectLst/>
                <a:latin typeface="Arial MT"/>
                <a:ea typeface="Arial MT"/>
                <a:cs typeface="Arial MT"/>
              </a:rPr>
              <a:t>The "supply chain" concept was born </a:t>
            </a:r>
            <a:r>
              <a:rPr lang="en-US" sz="1700">
                <a:latin typeface="Arial MT"/>
                <a:ea typeface="Arial MT"/>
                <a:cs typeface="Arial MT"/>
              </a:rPr>
              <a:t>to make a </a:t>
            </a:r>
            <a:r>
              <a:rPr lang="en-US" sz="1700" b="1">
                <a:latin typeface="Arial MT"/>
                <a:ea typeface="Arial MT"/>
                <a:cs typeface="Arial MT"/>
              </a:rPr>
              <a:t>quantitative and qualitative leap </a:t>
            </a:r>
            <a:r>
              <a:rPr lang="en-US" sz="1700">
                <a:latin typeface="Arial MT"/>
                <a:ea typeface="Arial MT"/>
                <a:cs typeface="Arial MT"/>
              </a:rPr>
              <a:t>from traditional logistics management that allow </a:t>
            </a:r>
            <a:r>
              <a:rPr lang="en-US" sz="1700" b="1">
                <a:effectLst/>
                <a:latin typeface="Arial MT"/>
                <a:ea typeface="Arial MT"/>
                <a:cs typeface="Arial MT"/>
              </a:rPr>
              <a:t>competitive advantage </a:t>
            </a:r>
            <a:r>
              <a:rPr lang="en-US" sz="1700">
                <a:effectLst/>
                <a:latin typeface="Arial MT"/>
                <a:ea typeface="Arial MT"/>
                <a:cs typeface="Arial MT"/>
              </a:rPr>
              <a:t>due to giving </a:t>
            </a:r>
            <a:r>
              <a:rPr lang="en-US" sz="1700" b="1">
                <a:effectLst/>
                <a:latin typeface="Arial MT"/>
                <a:ea typeface="Arial MT"/>
                <a:cs typeface="Arial MT"/>
              </a:rPr>
              <a:t>greater control on both quality and costs.</a:t>
            </a:r>
            <a:endParaRPr lang="es-ES" sz="1700" b="1">
              <a:latin typeface="Arial MT"/>
              <a:ea typeface="Arial MT"/>
              <a:cs typeface="Arial MT"/>
            </a:endParaRPr>
          </a:p>
          <a:p>
            <a:pPr marL="384810" marR="71120" indent="-342900" algn="just">
              <a:lnSpc>
                <a:spcPct val="150000"/>
              </a:lnSpc>
              <a:buFont typeface="Arial" panose="020B0604020202020204" pitchFamily="34" charset="0"/>
              <a:buAutoNum type="arabicParenR"/>
            </a:pPr>
            <a:r>
              <a:rPr lang="en-US" sz="1700">
                <a:effectLst/>
                <a:latin typeface="Arial MT"/>
                <a:ea typeface="Arial MT"/>
                <a:cs typeface="Arial MT"/>
              </a:rPr>
              <a:t>The new supply chains cannot revolve exclusively in terms of cost reduction, but </a:t>
            </a:r>
            <a:r>
              <a:rPr lang="en-US" sz="1700" b="1">
                <a:effectLst/>
                <a:latin typeface="Arial MT"/>
                <a:ea typeface="Arial MT"/>
                <a:cs typeface="Arial MT"/>
              </a:rPr>
              <a:t>must satisfy the 5 main stakeholders</a:t>
            </a:r>
            <a:r>
              <a:rPr lang="en-US" sz="1700">
                <a:effectLst/>
                <a:latin typeface="Arial MT"/>
                <a:ea typeface="Arial MT"/>
                <a:cs typeface="Arial MT"/>
              </a:rPr>
              <a:t> (customers</a:t>
            </a:r>
            <a:r>
              <a:rPr lang="en-US" sz="1700">
                <a:latin typeface="Arial MT"/>
                <a:ea typeface="Arial MT"/>
                <a:cs typeface="Arial MT"/>
              </a:rPr>
              <a:t>, workers, suppliers, society, and investors). </a:t>
            </a:r>
          </a:p>
          <a:p>
            <a:pPr marL="384810" marR="71120" indent="-342900" algn="just">
              <a:lnSpc>
                <a:spcPct val="150000"/>
              </a:lnSpc>
              <a:spcAft>
                <a:spcPts val="0"/>
              </a:spcAft>
              <a:buAutoNum type="arabicParenR"/>
            </a:pPr>
            <a:r>
              <a:rPr lang="en-US" sz="1700">
                <a:effectLst/>
                <a:latin typeface="Arial MT"/>
                <a:ea typeface="Arial MT"/>
                <a:cs typeface="Arial MT"/>
              </a:rPr>
              <a:t>Supply chains are undergoing a triple transformation that forces their reinvention. </a:t>
            </a:r>
            <a:r>
              <a:rPr lang="en-US" sz="1700" b="1">
                <a:effectLst/>
                <a:latin typeface="Arial MT"/>
                <a:ea typeface="Arial MT"/>
                <a:cs typeface="Arial MT"/>
              </a:rPr>
              <a:t>Processes must be strengthened to make them more resilient, sustainable manner, and incorporate technology</a:t>
            </a:r>
            <a:r>
              <a:rPr lang="en-US" sz="1700">
                <a:effectLst/>
                <a:latin typeface="Arial MT"/>
                <a:ea typeface="Arial MT"/>
                <a:cs typeface="Arial MT"/>
              </a:rPr>
              <a:t>.</a:t>
            </a:r>
          </a:p>
          <a:p>
            <a:pPr marL="384810" marR="71120" indent="-342900" algn="just">
              <a:lnSpc>
                <a:spcPct val="150000"/>
              </a:lnSpc>
              <a:spcAft>
                <a:spcPts val="0"/>
              </a:spcAft>
              <a:buAutoNum type="arabicParenR"/>
            </a:pPr>
            <a:r>
              <a:rPr lang="en-US" sz="1700">
                <a:effectLst/>
                <a:latin typeface="Arial MT"/>
                <a:ea typeface="Arial MT"/>
                <a:cs typeface="Arial MT"/>
              </a:rPr>
              <a:t>There are two crucial keys to supply chain team management in order to address all the points described above: </a:t>
            </a:r>
          </a:p>
          <a:p>
            <a:pPr marL="842010" marR="71120" lvl="1" indent="-342900" algn="just">
              <a:lnSpc>
                <a:spcPct val="150000"/>
              </a:lnSpc>
              <a:buFont typeface="+mj-lt"/>
              <a:buAutoNum type="alphaLcParenR"/>
            </a:pPr>
            <a:r>
              <a:rPr lang="en-US" sz="1500">
                <a:effectLst/>
                <a:latin typeface="Arial MT"/>
                <a:ea typeface="Arial MT"/>
                <a:cs typeface="Arial MT"/>
              </a:rPr>
              <a:t>The implementation of collective and individual objectives that are aligned with the strategy of conscious capitalism</a:t>
            </a:r>
          </a:p>
          <a:p>
            <a:pPr marL="842010" marR="71120" lvl="1" indent="-342900" algn="just">
              <a:lnSpc>
                <a:spcPct val="150000"/>
              </a:lnSpc>
              <a:buFont typeface="+mj-lt"/>
              <a:buAutoNum type="alphaLcParenR"/>
            </a:pPr>
            <a:r>
              <a:rPr lang="en-US" sz="1500">
                <a:latin typeface="Arial MT"/>
                <a:ea typeface="Arial MT"/>
                <a:cs typeface="Arial MT"/>
              </a:rPr>
              <a:t>T</a:t>
            </a:r>
            <a:r>
              <a:rPr lang="en-US" sz="1500">
                <a:effectLst/>
                <a:latin typeface="Arial MT"/>
                <a:ea typeface="Arial MT"/>
                <a:cs typeface="Arial MT"/>
              </a:rPr>
              <a:t>he construction of an organization that has a clear division between specialists and functional teams</a:t>
            </a:r>
            <a:endParaRPr lang="es-ES" sz="1500">
              <a:effectLst/>
              <a:latin typeface="Arial MT"/>
              <a:ea typeface="Arial MT"/>
              <a:cs typeface="Arial MT"/>
            </a:endParaRPr>
          </a:p>
        </p:txBody>
      </p:sp>
    </p:spTree>
    <p:extLst>
      <p:ext uri="{BB962C8B-B14F-4D97-AF65-F5344CB8AC3E}">
        <p14:creationId xmlns:p14="http://schemas.microsoft.com/office/powerpoint/2010/main" val="11397780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E3185F-D507-4F62-A64B-65DE0F30F7EE}"/>
              </a:ext>
            </a:extLst>
          </p:cNvPr>
          <p:cNvSpPr>
            <a:spLocks noChangeAspect="1"/>
          </p:cNvSpPr>
          <p:nvPr/>
        </p:nvSpPr>
        <p:spPr>
          <a:xfrm>
            <a:off x="-1" y="0"/>
            <a:ext cx="9906001" cy="6858000"/>
          </a:xfrm>
          <a:prstGeom prst="rect">
            <a:avLst/>
          </a:prstGeom>
          <a:solidFill>
            <a:srgbClr val="F58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ardrop 6">
            <a:extLst>
              <a:ext uri="{FF2B5EF4-FFF2-40B4-BE49-F238E27FC236}">
                <a16:creationId xmlns:a16="http://schemas.microsoft.com/office/drawing/2014/main" id="{30CE2227-BBF6-46B6-AF40-B083A46A4DAC}"/>
              </a:ext>
            </a:extLst>
          </p:cNvPr>
          <p:cNvSpPr>
            <a:spLocks noChangeAspect="1"/>
          </p:cNvSpPr>
          <p:nvPr/>
        </p:nvSpPr>
        <p:spPr>
          <a:xfrm>
            <a:off x="2929183" y="-178420"/>
            <a:ext cx="8118695" cy="7805854"/>
          </a:xfrm>
          <a:custGeom>
            <a:avLst/>
            <a:gdLst>
              <a:gd name="connsiteX0" fmla="*/ 0 w 7682455"/>
              <a:gd name="connsiteY0" fmla="*/ 3794318 h 7588635"/>
              <a:gd name="connsiteX1" fmla="*/ 3841228 w 7682455"/>
              <a:gd name="connsiteY1" fmla="*/ 0 h 7588635"/>
              <a:gd name="connsiteX2" fmla="*/ 7682455 w 7682455"/>
              <a:gd name="connsiteY2" fmla="*/ 0 h 7588635"/>
              <a:gd name="connsiteX3" fmla="*/ 7682455 w 7682455"/>
              <a:gd name="connsiteY3" fmla="*/ 3794318 h 7588635"/>
              <a:gd name="connsiteX4" fmla="*/ 3841227 w 7682455"/>
              <a:gd name="connsiteY4" fmla="*/ 7588636 h 7588635"/>
              <a:gd name="connsiteX5" fmla="*/ -1 w 7682455"/>
              <a:gd name="connsiteY5" fmla="*/ 3794318 h 7588635"/>
              <a:gd name="connsiteX6" fmla="*/ 0 w 7682455"/>
              <a:gd name="connsiteY6" fmla="*/ 3794318 h 7588635"/>
              <a:gd name="connsiteX0" fmla="*/ 1 w 7719032"/>
              <a:gd name="connsiteY0" fmla="*/ 3794318 h 7595378"/>
              <a:gd name="connsiteX1" fmla="*/ 3841229 w 7719032"/>
              <a:gd name="connsiteY1" fmla="*/ 0 h 7595378"/>
              <a:gd name="connsiteX2" fmla="*/ 7682456 w 7719032"/>
              <a:gd name="connsiteY2" fmla="*/ 0 h 7595378"/>
              <a:gd name="connsiteX3" fmla="*/ 7719032 w 7719032"/>
              <a:gd name="connsiteY3" fmla="*/ 5714558 h 7595378"/>
              <a:gd name="connsiteX4" fmla="*/ 3841228 w 7719032"/>
              <a:gd name="connsiteY4" fmla="*/ 7588636 h 7595378"/>
              <a:gd name="connsiteX5" fmla="*/ 0 w 7719032"/>
              <a:gd name="connsiteY5" fmla="*/ 3794318 h 7595378"/>
              <a:gd name="connsiteX6" fmla="*/ 1 w 7719032"/>
              <a:gd name="connsiteY6" fmla="*/ 3794318 h 759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9032" h="7595378">
                <a:moveTo>
                  <a:pt x="1" y="3794318"/>
                </a:moveTo>
                <a:cubicBezTo>
                  <a:pt x="1" y="1698774"/>
                  <a:pt x="1719777" y="0"/>
                  <a:pt x="3841229" y="0"/>
                </a:cubicBezTo>
                <a:lnTo>
                  <a:pt x="7682456" y="0"/>
                </a:lnTo>
                <a:cubicBezTo>
                  <a:pt x="7682456" y="1264773"/>
                  <a:pt x="7719032" y="4449785"/>
                  <a:pt x="7719032" y="5714558"/>
                </a:cubicBezTo>
                <a:cubicBezTo>
                  <a:pt x="7719032" y="7810102"/>
                  <a:pt x="5962680" y="7588636"/>
                  <a:pt x="3841228" y="7588636"/>
                </a:cubicBezTo>
                <a:cubicBezTo>
                  <a:pt x="1719776" y="7588636"/>
                  <a:pt x="0" y="5889862"/>
                  <a:pt x="0" y="3794318"/>
                </a:cubicBezTo>
                <a:lnTo>
                  <a:pt x="1" y="3794318"/>
                </a:lnTo>
                <a:close/>
              </a:path>
            </a:pathLst>
          </a:cu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92D050"/>
              </a:solidFill>
            </a:endParaRPr>
          </a:p>
        </p:txBody>
      </p:sp>
      <p:pic>
        <p:nvPicPr>
          <p:cNvPr id="3" name="Picture 2" descr="A city with a river running through it&#10;&#10;Description automatically generated with low confidence">
            <a:extLst>
              <a:ext uri="{FF2B5EF4-FFF2-40B4-BE49-F238E27FC236}">
                <a16:creationId xmlns:a16="http://schemas.microsoft.com/office/drawing/2014/main" id="{94CEBF55-76E6-4506-9CC1-0F69D1DA1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2086" y="-485192"/>
            <a:ext cx="9539344" cy="8350103"/>
          </a:xfrm>
          <a:prstGeom prst="ellipse">
            <a:avLst/>
          </a:prstGeom>
          <a:ln w="63500" cap="rnd">
            <a:noFill/>
          </a:ln>
          <a:effectLst>
            <a:outerShdw blurRad="381000" dist="292100" dir="5400000" sx="-80000" sy="-18000" rotWithShape="0">
              <a:srgbClr val="000000">
                <a:alpha val="22000"/>
              </a:srgbClr>
            </a:outerShdw>
          </a:effectLst>
        </p:spPr>
      </p:pic>
      <p:sp>
        <p:nvSpPr>
          <p:cNvPr id="17" name="Rectangle 16">
            <a:extLst>
              <a:ext uri="{FF2B5EF4-FFF2-40B4-BE49-F238E27FC236}">
                <a16:creationId xmlns:a16="http://schemas.microsoft.com/office/drawing/2014/main" id="{B20D8B35-2F24-437F-9FF8-41F1A3706620}"/>
              </a:ext>
            </a:extLst>
          </p:cNvPr>
          <p:cNvSpPr>
            <a:spLocks noChangeAspect="1"/>
          </p:cNvSpPr>
          <p:nvPr/>
        </p:nvSpPr>
        <p:spPr>
          <a:xfrm>
            <a:off x="0" y="4772025"/>
            <a:ext cx="7877175" cy="1514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Text, logo&#10;&#10;Description automatically generated">
            <a:extLst>
              <a:ext uri="{FF2B5EF4-FFF2-40B4-BE49-F238E27FC236}">
                <a16:creationId xmlns:a16="http://schemas.microsoft.com/office/drawing/2014/main" id="{503C7EC9-F23F-4507-8A98-156B988C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480" y="4772525"/>
            <a:ext cx="3835680" cy="1364001"/>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F0B47A18-5B36-482E-8504-0A42F821A0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4080" y="5059325"/>
            <a:ext cx="4135684" cy="890499"/>
          </a:xfrm>
          <a:prstGeom prst="rect">
            <a:avLst/>
          </a:prstGeom>
        </p:spPr>
      </p:pic>
      <p:sp>
        <p:nvSpPr>
          <p:cNvPr id="15" name="Google Shape;159;p2">
            <a:extLst>
              <a:ext uri="{FF2B5EF4-FFF2-40B4-BE49-F238E27FC236}">
                <a16:creationId xmlns:a16="http://schemas.microsoft.com/office/drawing/2014/main" id="{96A0D91D-B4D9-97FD-E991-72B0F80E5546}"/>
              </a:ext>
            </a:extLst>
          </p:cNvPr>
          <p:cNvSpPr/>
          <p:nvPr/>
        </p:nvSpPr>
        <p:spPr>
          <a:xfrm>
            <a:off x="208337" y="833645"/>
            <a:ext cx="5887663" cy="43088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nl-NL" sz="1800" b="1" i="0" u="none" strike="noStrike" cap="none">
                <a:solidFill>
                  <a:srgbClr val="FFFFFF"/>
                </a:solidFill>
                <a:latin typeface="Calibri"/>
                <a:ea typeface="Calibri"/>
                <a:cs typeface="Calibri"/>
                <a:sym typeface="Calibri"/>
              </a:rPr>
              <a:t>COURSE</a:t>
            </a: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a:ln w="0">
                  <a:solidFill>
                    <a:prstClr val="white"/>
                  </a:solid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CONSCIOUS SUPPLY CHAIN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nl-NL" sz="1800" b="0"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br>
            <a:endParaRPr kumimoji="0" lang="en-US" sz="5400" b="0" i="0" u="none" strike="noStrike" kern="1200" cap="none" spc="0" normalizeH="0" baseline="0" noProof="0">
              <a:ln w="0">
                <a:solidFill>
                  <a:prstClr val="white"/>
                </a:solid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0" marR="0" lvl="0" indent="0" algn="l" rtl="0">
              <a:lnSpc>
                <a:spcPct val="100000"/>
              </a:lnSpc>
              <a:spcBef>
                <a:spcPts val="0"/>
              </a:spcBef>
              <a:spcAft>
                <a:spcPts val="0"/>
              </a:spcAft>
              <a:buClr>
                <a:srgbClr val="FFFFFF"/>
              </a:buClr>
              <a:buSzPts val="1800"/>
              <a:buFont typeface="Calibri"/>
              <a:buNone/>
            </a:pPr>
            <a:br>
              <a:rPr lang="nl-NL" sz="1800" b="0" i="0" u="none" strike="noStrike" cap="none">
                <a:solidFill>
                  <a:srgbClr val="FFFFFF"/>
                </a:solidFill>
                <a:latin typeface="Calibri"/>
                <a:ea typeface="Calibri"/>
                <a:cs typeface="Calibri"/>
                <a:sym typeface="Calibri"/>
              </a:rPr>
            </a:br>
            <a:endParaRPr lang="nl-NL" sz="5400" b="0" i="0" u="none" strike="noStrike" cap="none">
              <a:solidFill>
                <a:srgbClr val="FFFFFF"/>
              </a:solidFill>
              <a:latin typeface="Calibri"/>
              <a:ea typeface="Calibri"/>
              <a:cs typeface="Calibri"/>
              <a:sym typeface="Calibri"/>
            </a:endParaRPr>
          </a:p>
        </p:txBody>
      </p:sp>
      <p:grpSp>
        <p:nvGrpSpPr>
          <p:cNvPr id="2" name="Grupo 1">
            <a:extLst>
              <a:ext uri="{FF2B5EF4-FFF2-40B4-BE49-F238E27FC236}">
                <a16:creationId xmlns:a16="http://schemas.microsoft.com/office/drawing/2014/main" id="{01275350-C949-B28C-1CED-03C18D2CB521}"/>
              </a:ext>
            </a:extLst>
          </p:cNvPr>
          <p:cNvGrpSpPr/>
          <p:nvPr/>
        </p:nvGrpSpPr>
        <p:grpSpPr>
          <a:xfrm>
            <a:off x="8520545" y="4779817"/>
            <a:ext cx="3671455" cy="1510147"/>
            <a:chOff x="8520545" y="4779817"/>
            <a:chExt cx="3671455" cy="1510147"/>
          </a:xfrm>
        </p:grpSpPr>
        <p:sp>
          <p:nvSpPr>
            <p:cNvPr id="7" name="Google Shape;150;p1">
              <a:extLst>
                <a:ext uri="{FF2B5EF4-FFF2-40B4-BE49-F238E27FC236}">
                  <a16:creationId xmlns:a16="http://schemas.microsoft.com/office/drawing/2014/main" id="{F332F5E8-88C9-F902-AC18-1D1A7BB34119}"/>
                </a:ext>
              </a:extLst>
            </p:cNvPr>
            <p:cNvSpPr/>
            <p:nvPr/>
          </p:nvSpPr>
          <p:spPr>
            <a:xfrm>
              <a:off x="8520545" y="4779817"/>
              <a:ext cx="3671455" cy="1510147"/>
            </a:xfrm>
            <a:prstGeom prst="rect">
              <a:avLst/>
            </a:prstGeom>
            <a:solidFill>
              <a:srgbClr val="FFFFFF"/>
            </a:solidFill>
            <a:ln>
              <a:noFill/>
            </a:ln>
          </p:spPr>
          <p:txBody>
            <a:bodyPr spcFirstLastPara="1" wrap="square" lIns="91425" tIns="45700" rIns="91425" bIns="45700" anchor="t" anchorCtr="0">
              <a:noAutofit/>
            </a:bodyPr>
            <a:lstStyle/>
            <a:p>
              <a:pPr algn="ctr">
                <a:lnSpc>
                  <a:spcPct val="107000"/>
                </a:lnSpc>
                <a:spcAft>
                  <a:spcPts val="800"/>
                </a:spcAft>
              </a:pPr>
              <a:r>
                <a:rPr lang="es-CO" sz="1000" u="none" strike="noStrike">
                  <a:solidFill>
                    <a:srgbClr val="0563C1"/>
                  </a:solidFill>
                  <a:effectLst/>
                  <a:latin typeface="Calibri"/>
                  <a:ea typeface="Calibri" panose="020F0502020204030204" pitchFamily="34" charset="0"/>
                  <a:cs typeface="Times New Roman"/>
                  <a:hlinkClick r:id="rId5"/>
                </a:rPr>
                <a:t> </a:t>
              </a:r>
              <a:r>
                <a:rPr lang="en-US" sz="1000">
                  <a:effectLst/>
                  <a:latin typeface="Calibri" panose="020F0502020204030204" pitchFamily="34" charset="0"/>
                  <a:ea typeface="Calibri" panose="020F0502020204030204" pitchFamily="34" charset="0"/>
                  <a:cs typeface="Times New Roman" panose="02020603050405020304" pitchFamily="18" charset="0"/>
                </a:rPr>
                <a:t>Conscious logistics and supply chain management </a:t>
              </a:r>
              <a:r>
                <a:rPr lang="en-US" sz="100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 2023 by </a:t>
              </a:r>
              <a:r>
                <a:rPr lang="en-US" sz="1000" u="sng">
                  <a:solidFill>
                    <a:srgbClr val="D14500"/>
                  </a:solidFill>
                  <a:effectLst/>
                  <a:latin typeface="Source Sans Pro" panose="020B0503030403020204" pitchFamily="34" charset="0"/>
                  <a:ea typeface="Calibri" panose="020F0502020204030204" pitchFamily="34" charset="0"/>
                  <a:cs typeface="Times New Roman" panose="02020603050405020304" pitchFamily="18" charset="0"/>
                  <a:hlinkClick r:id="rId6"/>
                </a:rPr>
                <a:t>Oriol </a:t>
              </a:r>
              <a:r>
                <a:rPr lang="en-US" sz="1000" u="sng" err="1">
                  <a:solidFill>
                    <a:srgbClr val="D14500"/>
                  </a:solidFill>
                  <a:effectLst/>
                  <a:latin typeface="Source Sans Pro" panose="020B0503030403020204" pitchFamily="34" charset="0"/>
                  <a:ea typeface="Calibri" panose="020F0502020204030204" pitchFamily="34" charset="0"/>
                  <a:cs typeface="Times New Roman" panose="02020603050405020304" pitchFamily="18" charset="0"/>
                  <a:hlinkClick r:id="rId6"/>
                </a:rPr>
                <a:t>Montanya</a:t>
              </a:r>
              <a:r>
                <a:rPr lang="es-CO" sz="1000">
                  <a:effectLst/>
                  <a:latin typeface="Calibri" panose="020F0502020204030204" pitchFamily="34" charset="0"/>
                  <a:ea typeface="Calibri" panose="020F0502020204030204" pitchFamily="34" charset="0"/>
                  <a:cs typeface="Times New Roman" panose="02020603050405020304" pitchFamily="18" charset="0"/>
                </a:rPr>
                <a:t> </a:t>
              </a:r>
              <a:r>
                <a:rPr lang="en-US" sz="100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is licensed under </a:t>
              </a:r>
              <a:r>
                <a:rPr lang="en-US" sz="1000" u="sng">
                  <a:solidFill>
                    <a:srgbClr val="D14500"/>
                  </a:solidFill>
                  <a:effectLst/>
                  <a:latin typeface="Source Sans Pro" panose="020B0503030403020204" pitchFamily="34" charset="0"/>
                  <a:ea typeface="Calibri" panose="020F0502020204030204" pitchFamily="34" charset="0"/>
                  <a:cs typeface="Times New Roman" panose="02020603050405020304" pitchFamily="18" charset="0"/>
                  <a:hlinkClick r:id="rId7"/>
                </a:rPr>
                <a:t>CC BY-NC-SA 4.0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Google Shape;151;p1">
              <a:extLst>
                <a:ext uri="{FF2B5EF4-FFF2-40B4-BE49-F238E27FC236}">
                  <a16:creationId xmlns:a16="http://schemas.microsoft.com/office/drawing/2014/main" id="{5B77C36C-05EC-522F-C9C9-7517F02CBD25}"/>
                </a:ext>
              </a:extLst>
            </p:cNvPr>
            <p:cNvPicPr preferRelativeResize="0"/>
            <p:nvPr/>
          </p:nvPicPr>
          <p:blipFill rotWithShape="1">
            <a:blip r:embed="rId8">
              <a:alphaModFix/>
            </a:blip>
            <a:srcRect l="5010" r="5010"/>
            <a:stretch/>
          </p:blipFill>
          <p:spPr>
            <a:xfrm>
              <a:off x="8672944" y="5316486"/>
              <a:ext cx="3366655" cy="902999"/>
            </a:xfrm>
            <a:prstGeom prst="rect">
              <a:avLst/>
            </a:prstGeom>
            <a:noFill/>
            <a:ln>
              <a:noFill/>
            </a:ln>
          </p:spPr>
        </p:pic>
      </p:grpSp>
    </p:spTree>
    <p:extLst>
      <p:ext uri="{BB962C8B-B14F-4D97-AF65-F5344CB8AC3E}">
        <p14:creationId xmlns:p14="http://schemas.microsoft.com/office/powerpoint/2010/main" val="1016336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
          <p:cNvSpPr txBox="1">
            <a:spLocks noGrp="1"/>
          </p:cNvSpPr>
          <p:nvPr>
            <p:ph type="title"/>
          </p:nvPr>
        </p:nvSpPr>
        <p:spPr>
          <a:xfrm>
            <a:off x="831850" y="1795356"/>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nl-NL" b="1"/>
              <a:t>WELCOME TO THE COURSE</a:t>
            </a:r>
            <a:endParaRPr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E3185F-D507-4F62-A64B-65DE0F30F7EE}"/>
              </a:ext>
            </a:extLst>
          </p:cNvPr>
          <p:cNvSpPr>
            <a:spLocks noChangeAspect="1"/>
          </p:cNvSpPr>
          <p:nvPr/>
        </p:nvSpPr>
        <p:spPr>
          <a:xfrm>
            <a:off x="-1" y="0"/>
            <a:ext cx="9906001" cy="6858000"/>
          </a:xfrm>
          <a:prstGeom prst="rect">
            <a:avLst/>
          </a:prstGeom>
          <a:solidFill>
            <a:srgbClr val="F58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ardrop 6">
            <a:extLst>
              <a:ext uri="{FF2B5EF4-FFF2-40B4-BE49-F238E27FC236}">
                <a16:creationId xmlns:a16="http://schemas.microsoft.com/office/drawing/2014/main" id="{30CE2227-BBF6-46B6-AF40-B083A46A4DAC}"/>
              </a:ext>
            </a:extLst>
          </p:cNvPr>
          <p:cNvSpPr>
            <a:spLocks noChangeAspect="1"/>
          </p:cNvSpPr>
          <p:nvPr/>
        </p:nvSpPr>
        <p:spPr>
          <a:xfrm>
            <a:off x="2929183" y="-178420"/>
            <a:ext cx="8118695" cy="7805854"/>
          </a:xfrm>
          <a:custGeom>
            <a:avLst/>
            <a:gdLst>
              <a:gd name="connsiteX0" fmla="*/ 0 w 7682455"/>
              <a:gd name="connsiteY0" fmla="*/ 3794318 h 7588635"/>
              <a:gd name="connsiteX1" fmla="*/ 3841228 w 7682455"/>
              <a:gd name="connsiteY1" fmla="*/ 0 h 7588635"/>
              <a:gd name="connsiteX2" fmla="*/ 7682455 w 7682455"/>
              <a:gd name="connsiteY2" fmla="*/ 0 h 7588635"/>
              <a:gd name="connsiteX3" fmla="*/ 7682455 w 7682455"/>
              <a:gd name="connsiteY3" fmla="*/ 3794318 h 7588635"/>
              <a:gd name="connsiteX4" fmla="*/ 3841227 w 7682455"/>
              <a:gd name="connsiteY4" fmla="*/ 7588636 h 7588635"/>
              <a:gd name="connsiteX5" fmla="*/ -1 w 7682455"/>
              <a:gd name="connsiteY5" fmla="*/ 3794318 h 7588635"/>
              <a:gd name="connsiteX6" fmla="*/ 0 w 7682455"/>
              <a:gd name="connsiteY6" fmla="*/ 3794318 h 7588635"/>
              <a:gd name="connsiteX0" fmla="*/ 1 w 7719032"/>
              <a:gd name="connsiteY0" fmla="*/ 3794318 h 7595378"/>
              <a:gd name="connsiteX1" fmla="*/ 3841229 w 7719032"/>
              <a:gd name="connsiteY1" fmla="*/ 0 h 7595378"/>
              <a:gd name="connsiteX2" fmla="*/ 7682456 w 7719032"/>
              <a:gd name="connsiteY2" fmla="*/ 0 h 7595378"/>
              <a:gd name="connsiteX3" fmla="*/ 7719032 w 7719032"/>
              <a:gd name="connsiteY3" fmla="*/ 5714558 h 7595378"/>
              <a:gd name="connsiteX4" fmla="*/ 3841228 w 7719032"/>
              <a:gd name="connsiteY4" fmla="*/ 7588636 h 7595378"/>
              <a:gd name="connsiteX5" fmla="*/ 0 w 7719032"/>
              <a:gd name="connsiteY5" fmla="*/ 3794318 h 7595378"/>
              <a:gd name="connsiteX6" fmla="*/ 1 w 7719032"/>
              <a:gd name="connsiteY6" fmla="*/ 3794318 h 759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9032" h="7595378">
                <a:moveTo>
                  <a:pt x="1" y="3794318"/>
                </a:moveTo>
                <a:cubicBezTo>
                  <a:pt x="1" y="1698774"/>
                  <a:pt x="1719777" y="0"/>
                  <a:pt x="3841229" y="0"/>
                </a:cubicBezTo>
                <a:lnTo>
                  <a:pt x="7682456" y="0"/>
                </a:lnTo>
                <a:cubicBezTo>
                  <a:pt x="7682456" y="1264773"/>
                  <a:pt x="7719032" y="4449785"/>
                  <a:pt x="7719032" y="5714558"/>
                </a:cubicBezTo>
                <a:cubicBezTo>
                  <a:pt x="7719032" y="7810102"/>
                  <a:pt x="5962680" y="7588636"/>
                  <a:pt x="3841228" y="7588636"/>
                </a:cubicBezTo>
                <a:cubicBezTo>
                  <a:pt x="1719776" y="7588636"/>
                  <a:pt x="0" y="5889862"/>
                  <a:pt x="0" y="3794318"/>
                </a:cubicBezTo>
                <a:lnTo>
                  <a:pt x="1" y="3794318"/>
                </a:lnTo>
                <a:close/>
              </a:path>
            </a:pathLst>
          </a:cu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92D050"/>
              </a:solidFill>
            </a:endParaRPr>
          </a:p>
        </p:txBody>
      </p:sp>
      <p:pic>
        <p:nvPicPr>
          <p:cNvPr id="3" name="Picture 2" descr="A city with a river running through it&#10;&#10;Description automatically generated with low confidence">
            <a:extLst>
              <a:ext uri="{FF2B5EF4-FFF2-40B4-BE49-F238E27FC236}">
                <a16:creationId xmlns:a16="http://schemas.microsoft.com/office/drawing/2014/main" id="{94CEBF55-76E6-4506-9CC1-0F69D1DA1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2086" y="-485192"/>
            <a:ext cx="9539344" cy="8350103"/>
          </a:xfrm>
          <a:prstGeom prst="ellipse">
            <a:avLst/>
          </a:prstGeom>
          <a:ln w="63500" cap="rnd">
            <a:noFill/>
          </a:ln>
          <a:effectLst>
            <a:outerShdw blurRad="381000" dist="292100" dir="5400000" sx="-80000" sy="-18000" rotWithShape="0">
              <a:srgbClr val="000000">
                <a:alpha val="22000"/>
              </a:srgbClr>
            </a:outerShdw>
          </a:effectLst>
        </p:spPr>
      </p:pic>
      <p:sp>
        <p:nvSpPr>
          <p:cNvPr id="17" name="Rectangle 16">
            <a:extLst>
              <a:ext uri="{FF2B5EF4-FFF2-40B4-BE49-F238E27FC236}">
                <a16:creationId xmlns:a16="http://schemas.microsoft.com/office/drawing/2014/main" id="{B20D8B35-2F24-437F-9FF8-41F1A3706620}"/>
              </a:ext>
            </a:extLst>
          </p:cNvPr>
          <p:cNvSpPr>
            <a:spLocks noChangeAspect="1"/>
          </p:cNvSpPr>
          <p:nvPr/>
        </p:nvSpPr>
        <p:spPr>
          <a:xfrm>
            <a:off x="0" y="4772025"/>
            <a:ext cx="7877175" cy="1514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Text, logo&#10;&#10;Description automatically generated">
            <a:extLst>
              <a:ext uri="{FF2B5EF4-FFF2-40B4-BE49-F238E27FC236}">
                <a16:creationId xmlns:a16="http://schemas.microsoft.com/office/drawing/2014/main" id="{503C7EC9-F23F-4507-8A98-156B988C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480" y="4772525"/>
            <a:ext cx="3835680" cy="1364001"/>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F0B47A18-5B36-482E-8504-0A42F821A0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4080" y="5059325"/>
            <a:ext cx="4135684" cy="890499"/>
          </a:xfrm>
          <a:prstGeom prst="rect">
            <a:avLst/>
          </a:prstGeom>
        </p:spPr>
      </p:pic>
      <p:sp>
        <p:nvSpPr>
          <p:cNvPr id="15" name="Google Shape;159;p2">
            <a:extLst>
              <a:ext uri="{FF2B5EF4-FFF2-40B4-BE49-F238E27FC236}">
                <a16:creationId xmlns:a16="http://schemas.microsoft.com/office/drawing/2014/main" id="{96A0D91D-B4D9-97FD-E991-72B0F80E5546}"/>
              </a:ext>
            </a:extLst>
          </p:cNvPr>
          <p:cNvSpPr/>
          <p:nvPr/>
        </p:nvSpPr>
        <p:spPr>
          <a:xfrm>
            <a:off x="208337" y="833645"/>
            <a:ext cx="5887663" cy="43088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nl-NL" sz="1800" b="1" i="0" u="none" strike="noStrike" cap="none">
                <a:solidFill>
                  <a:srgbClr val="FFFFFF"/>
                </a:solidFill>
                <a:latin typeface="Calibri"/>
                <a:ea typeface="Calibri"/>
                <a:cs typeface="Calibri"/>
                <a:sym typeface="Calibri"/>
              </a:rPr>
              <a:t>COURSE</a:t>
            </a: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a:ln w="0">
                  <a:solidFill>
                    <a:prstClr val="white"/>
                  </a:solid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CONSCIOUS SUPPLY CHAIN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nl-NL" sz="1800" b="0"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br>
            <a:endParaRPr kumimoji="0" lang="en-US" sz="5400" b="0" i="0" u="none" strike="noStrike" kern="1200" cap="none" spc="0" normalizeH="0" baseline="0" noProof="0">
              <a:ln w="0">
                <a:solidFill>
                  <a:prstClr val="white"/>
                </a:solid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0" marR="0" lvl="0" indent="0" algn="l" rtl="0">
              <a:lnSpc>
                <a:spcPct val="100000"/>
              </a:lnSpc>
              <a:spcBef>
                <a:spcPts val="0"/>
              </a:spcBef>
              <a:spcAft>
                <a:spcPts val="0"/>
              </a:spcAft>
              <a:buClr>
                <a:srgbClr val="FFFFFF"/>
              </a:buClr>
              <a:buSzPts val="1800"/>
              <a:buFont typeface="Calibri"/>
              <a:buNone/>
            </a:pPr>
            <a:br>
              <a:rPr lang="nl-NL" sz="1800" b="0" i="0" u="none" strike="noStrike" cap="none">
                <a:solidFill>
                  <a:srgbClr val="FFFFFF"/>
                </a:solidFill>
                <a:latin typeface="Calibri"/>
                <a:ea typeface="Calibri"/>
                <a:cs typeface="Calibri"/>
                <a:sym typeface="Calibri"/>
              </a:rPr>
            </a:br>
            <a:endParaRPr lang="nl-NL" sz="5400" b="0" i="0" u="none" strike="noStrike" cap="none">
              <a:solidFill>
                <a:srgbClr val="FFFFFF"/>
              </a:solidFill>
              <a:latin typeface="Calibri"/>
              <a:ea typeface="Calibri"/>
              <a:cs typeface="Calibri"/>
              <a:sym typeface="Calibri"/>
            </a:endParaRPr>
          </a:p>
        </p:txBody>
      </p:sp>
      <p:grpSp>
        <p:nvGrpSpPr>
          <p:cNvPr id="2" name="Grupo 1">
            <a:extLst>
              <a:ext uri="{FF2B5EF4-FFF2-40B4-BE49-F238E27FC236}">
                <a16:creationId xmlns:a16="http://schemas.microsoft.com/office/drawing/2014/main" id="{28EBB3EC-B18C-CD2A-1983-E430DCA62C23}"/>
              </a:ext>
            </a:extLst>
          </p:cNvPr>
          <p:cNvGrpSpPr/>
          <p:nvPr/>
        </p:nvGrpSpPr>
        <p:grpSpPr>
          <a:xfrm>
            <a:off x="8520545" y="4779817"/>
            <a:ext cx="3671455" cy="1510147"/>
            <a:chOff x="8520545" y="4779817"/>
            <a:chExt cx="3671455" cy="1510147"/>
          </a:xfrm>
        </p:grpSpPr>
        <p:sp>
          <p:nvSpPr>
            <p:cNvPr id="7" name="Google Shape;150;p1">
              <a:extLst>
                <a:ext uri="{FF2B5EF4-FFF2-40B4-BE49-F238E27FC236}">
                  <a16:creationId xmlns:a16="http://schemas.microsoft.com/office/drawing/2014/main" id="{AA2FE59A-7C01-F3EF-9528-B865B4414085}"/>
                </a:ext>
              </a:extLst>
            </p:cNvPr>
            <p:cNvSpPr/>
            <p:nvPr/>
          </p:nvSpPr>
          <p:spPr>
            <a:xfrm>
              <a:off x="8520545" y="4779817"/>
              <a:ext cx="3671455" cy="1510147"/>
            </a:xfrm>
            <a:prstGeom prst="rect">
              <a:avLst/>
            </a:prstGeom>
            <a:solidFill>
              <a:srgbClr val="FFFFFF"/>
            </a:solidFill>
            <a:ln>
              <a:noFill/>
            </a:ln>
          </p:spPr>
          <p:txBody>
            <a:bodyPr spcFirstLastPara="1" wrap="square" lIns="91425" tIns="45700" rIns="91425" bIns="45700" anchor="t" anchorCtr="0">
              <a:noAutofit/>
            </a:bodyPr>
            <a:lstStyle/>
            <a:p>
              <a:pPr algn="ctr">
                <a:lnSpc>
                  <a:spcPct val="107000"/>
                </a:lnSpc>
                <a:spcAft>
                  <a:spcPts val="800"/>
                </a:spcAft>
              </a:pPr>
              <a:r>
                <a:rPr lang="es-CO" sz="1000" u="none" strike="noStrike">
                  <a:solidFill>
                    <a:srgbClr val="0563C1"/>
                  </a:solidFill>
                  <a:effectLst/>
                  <a:latin typeface="Calibri"/>
                  <a:ea typeface="Calibri" panose="020F0502020204030204" pitchFamily="34" charset="0"/>
                  <a:cs typeface="Times New Roman"/>
                  <a:hlinkClick r:id="rId5"/>
                </a:rPr>
                <a:t> </a:t>
              </a:r>
              <a:r>
                <a:rPr lang="en-US" sz="1000">
                  <a:effectLst/>
                  <a:latin typeface="Calibri" panose="020F0502020204030204" pitchFamily="34" charset="0"/>
                  <a:ea typeface="Calibri" panose="020F0502020204030204" pitchFamily="34" charset="0"/>
                  <a:cs typeface="Times New Roman" panose="02020603050405020304" pitchFamily="18" charset="0"/>
                </a:rPr>
                <a:t>Conscious logistics and supply chain management </a:t>
              </a:r>
              <a:r>
                <a:rPr lang="en-US" sz="100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 2023 by </a:t>
              </a:r>
              <a:r>
                <a:rPr lang="en-US" sz="1000" u="sng">
                  <a:solidFill>
                    <a:srgbClr val="D14500"/>
                  </a:solidFill>
                  <a:effectLst/>
                  <a:latin typeface="Source Sans Pro" panose="020B0503030403020204" pitchFamily="34" charset="0"/>
                  <a:ea typeface="Calibri" panose="020F0502020204030204" pitchFamily="34" charset="0"/>
                  <a:cs typeface="Times New Roman" panose="02020603050405020304" pitchFamily="18" charset="0"/>
                  <a:hlinkClick r:id="rId6"/>
                </a:rPr>
                <a:t>Oriol </a:t>
              </a:r>
              <a:r>
                <a:rPr lang="en-US" sz="1000" u="sng" err="1">
                  <a:solidFill>
                    <a:srgbClr val="D14500"/>
                  </a:solidFill>
                  <a:effectLst/>
                  <a:latin typeface="Source Sans Pro" panose="020B0503030403020204" pitchFamily="34" charset="0"/>
                  <a:ea typeface="Calibri" panose="020F0502020204030204" pitchFamily="34" charset="0"/>
                  <a:cs typeface="Times New Roman" panose="02020603050405020304" pitchFamily="18" charset="0"/>
                  <a:hlinkClick r:id="rId6"/>
                </a:rPr>
                <a:t>Montanya</a:t>
              </a:r>
              <a:r>
                <a:rPr lang="es-CO" sz="1000">
                  <a:effectLst/>
                  <a:latin typeface="Calibri" panose="020F0502020204030204" pitchFamily="34" charset="0"/>
                  <a:ea typeface="Calibri" panose="020F0502020204030204" pitchFamily="34" charset="0"/>
                  <a:cs typeface="Times New Roman" panose="02020603050405020304" pitchFamily="18" charset="0"/>
                </a:rPr>
                <a:t> </a:t>
              </a:r>
              <a:r>
                <a:rPr lang="en-US" sz="100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is licensed under </a:t>
              </a:r>
              <a:r>
                <a:rPr lang="en-US" sz="1000" u="sng">
                  <a:solidFill>
                    <a:srgbClr val="D14500"/>
                  </a:solidFill>
                  <a:effectLst/>
                  <a:latin typeface="Source Sans Pro" panose="020B0503030403020204" pitchFamily="34" charset="0"/>
                  <a:ea typeface="Calibri" panose="020F0502020204030204" pitchFamily="34" charset="0"/>
                  <a:cs typeface="Times New Roman" panose="02020603050405020304" pitchFamily="18" charset="0"/>
                  <a:hlinkClick r:id="rId7"/>
                </a:rPr>
                <a:t>CC BY-NC-SA 4.0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Google Shape;151;p1">
              <a:extLst>
                <a:ext uri="{FF2B5EF4-FFF2-40B4-BE49-F238E27FC236}">
                  <a16:creationId xmlns:a16="http://schemas.microsoft.com/office/drawing/2014/main" id="{1A11D7F4-EFA7-B65E-FFDF-D5A24DBE0F50}"/>
                </a:ext>
              </a:extLst>
            </p:cNvPr>
            <p:cNvPicPr preferRelativeResize="0"/>
            <p:nvPr/>
          </p:nvPicPr>
          <p:blipFill rotWithShape="1">
            <a:blip r:embed="rId8">
              <a:alphaModFix/>
            </a:blip>
            <a:srcRect l="5010" r="5010"/>
            <a:stretch/>
          </p:blipFill>
          <p:spPr>
            <a:xfrm>
              <a:off x="8672944" y="5316486"/>
              <a:ext cx="3366655" cy="902999"/>
            </a:xfrm>
            <a:prstGeom prst="rect">
              <a:avLst/>
            </a:prstGeom>
            <a:noFill/>
            <a:ln>
              <a:noFill/>
            </a:ln>
          </p:spPr>
        </p:pic>
      </p:grpSp>
    </p:spTree>
    <p:extLst>
      <p:ext uri="{BB962C8B-B14F-4D97-AF65-F5344CB8AC3E}">
        <p14:creationId xmlns:p14="http://schemas.microsoft.com/office/powerpoint/2010/main" val="860601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771857-8D65-7C6F-5244-8D95EA5D33FB}"/>
              </a:ext>
            </a:extLst>
          </p:cNvPr>
          <p:cNvSpPr>
            <a:spLocks noGrp="1"/>
          </p:cNvSpPr>
          <p:nvPr>
            <p:ph type="title"/>
          </p:nvPr>
        </p:nvSpPr>
        <p:spPr/>
        <p:txBody>
          <a:bodyPr/>
          <a:lstStyle/>
          <a:p>
            <a:r>
              <a:rPr lang="en-GB"/>
              <a:t>TABLE OF CONTENTS</a:t>
            </a:r>
          </a:p>
        </p:txBody>
      </p:sp>
      <p:sp>
        <p:nvSpPr>
          <p:cNvPr id="3" name="Marcador de contenido 2">
            <a:extLst>
              <a:ext uri="{FF2B5EF4-FFF2-40B4-BE49-F238E27FC236}">
                <a16:creationId xmlns:a16="http://schemas.microsoft.com/office/drawing/2014/main" id="{4656513B-C53F-E69C-8EA8-71B821AA19E7}"/>
              </a:ext>
            </a:extLst>
          </p:cNvPr>
          <p:cNvSpPr>
            <a:spLocks noGrp="1"/>
          </p:cNvSpPr>
          <p:nvPr>
            <p:ph idx="1"/>
          </p:nvPr>
        </p:nvSpPr>
        <p:spPr/>
        <p:txBody>
          <a:bodyPr>
            <a:normAutofit/>
          </a:bodyPr>
          <a:lstStyle/>
          <a:p>
            <a:pPr marL="514350" indent="-514350">
              <a:lnSpc>
                <a:spcPct val="150000"/>
              </a:lnSpc>
              <a:buAutoNum type="arabicPeriod"/>
            </a:pPr>
            <a:r>
              <a:rPr lang="en-US" b="1">
                <a:effectLst/>
                <a:latin typeface="Arial MT"/>
                <a:ea typeface="Arial MT"/>
                <a:cs typeface="Arial MT"/>
              </a:rPr>
              <a:t>Introduction</a:t>
            </a:r>
            <a:endParaRPr lang="es-ES" b="1">
              <a:effectLst/>
              <a:latin typeface="Arial MT"/>
              <a:ea typeface="Arial MT"/>
              <a:cs typeface="Arial MT"/>
            </a:endParaRPr>
          </a:p>
          <a:p>
            <a:pPr marL="514350" indent="-514350">
              <a:lnSpc>
                <a:spcPct val="150000"/>
              </a:lnSpc>
              <a:buAutoNum type="arabicPeriod"/>
            </a:pPr>
            <a:r>
              <a:rPr lang="en-US" b="1">
                <a:effectLst/>
                <a:latin typeface="Arial MT"/>
                <a:ea typeface="Arial MT"/>
                <a:cs typeface="Arial MT"/>
              </a:rPr>
              <a:t>Customers</a:t>
            </a:r>
            <a:r>
              <a:rPr lang="en-US" b="1" spc="-5">
                <a:effectLst/>
                <a:latin typeface="Arial MT"/>
                <a:ea typeface="Arial MT"/>
                <a:cs typeface="Arial MT"/>
              </a:rPr>
              <a:t> </a:t>
            </a:r>
            <a:r>
              <a:rPr lang="en-US" b="1">
                <a:effectLst/>
                <a:latin typeface="Arial MT"/>
                <a:ea typeface="Arial MT"/>
                <a:cs typeface="Arial MT"/>
              </a:rPr>
              <a:t>and</a:t>
            </a:r>
            <a:r>
              <a:rPr lang="en-US" b="1" spc="-5">
                <a:effectLst/>
                <a:latin typeface="Arial MT"/>
                <a:ea typeface="Arial MT"/>
                <a:cs typeface="Arial MT"/>
              </a:rPr>
              <a:t> </a:t>
            </a:r>
            <a:r>
              <a:rPr lang="en-US" b="1">
                <a:effectLst/>
                <a:latin typeface="Arial MT"/>
                <a:ea typeface="Arial MT"/>
                <a:cs typeface="Arial MT"/>
              </a:rPr>
              <a:t>processes</a:t>
            </a:r>
          </a:p>
          <a:p>
            <a:pPr marL="514350" indent="-514350">
              <a:lnSpc>
                <a:spcPct val="150000"/>
              </a:lnSpc>
              <a:buAutoNum type="arabicPeriod"/>
            </a:pPr>
            <a:r>
              <a:rPr lang="en-US" b="1">
                <a:effectLst/>
                <a:latin typeface="Arial MT"/>
                <a:ea typeface="Arial MT"/>
                <a:cs typeface="Arial MT"/>
              </a:rPr>
              <a:t>Triple</a:t>
            </a:r>
            <a:r>
              <a:rPr lang="en-US" b="1" spc="-15">
                <a:effectLst/>
                <a:latin typeface="Arial MT"/>
                <a:ea typeface="Arial MT"/>
                <a:cs typeface="Arial MT"/>
              </a:rPr>
              <a:t> </a:t>
            </a:r>
            <a:r>
              <a:rPr lang="en-US" b="1">
                <a:effectLst/>
                <a:latin typeface="Arial MT"/>
                <a:ea typeface="Arial MT"/>
                <a:cs typeface="Arial MT"/>
              </a:rPr>
              <a:t>transformation</a:t>
            </a:r>
            <a:endParaRPr lang="es-ES" b="1">
              <a:latin typeface="Arial MT"/>
              <a:ea typeface="Arial MT"/>
              <a:cs typeface="Arial MT"/>
            </a:endParaRPr>
          </a:p>
          <a:p>
            <a:pPr marL="514350" indent="-514350">
              <a:lnSpc>
                <a:spcPct val="150000"/>
              </a:lnSpc>
              <a:buAutoNum type="arabicPeriod"/>
            </a:pPr>
            <a:r>
              <a:rPr lang="en-US" b="1">
                <a:effectLst/>
                <a:latin typeface="Arial MT"/>
                <a:ea typeface="Arial MT"/>
                <a:cs typeface="Arial MT"/>
              </a:rPr>
              <a:t>Organization</a:t>
            </a:r>
            <a:r>
              <a:rPr lang="en-US" b="1" spc="-10">
                <a:effectLst/>
                <a:latin typeface="Arial MT"/>
                <a:ea typeface="Arial MT"/>
                <a:cs typeface="Arial MT"/>
              </a:rPr>
              <a:t> </a:t>
            </a:r>
            <a:r>
              <a:rPr lang="en-US" b="1">
                <a:effectLst/>
                <a:latin typeface="Arial MT"/>
                <a:ea typeface="Arial MT"/>
                <a:cs typeface="Arial MT"/>
              </a:rPr>
              <a:t>and</a:t>
            </a:r>
            <a:r>
              <a:rPr lang="en-US" b="1" spc="-15">
                <a:effectLst/>
                <a:latin typeface="Arial MT"/>
                <a:ea typeface="Arial MT"/>
                <a:cs typeface="Arial MT"/>
              </a:rPr>
              <a:t> </a:t>
            </a:r>
            <a:r>
              <a:rPr lang="en-US" b="1">
                <a:effectLst/>
                <a:latin typeface="Arial MT"/>
                <a:ea typeface="Arial MT"/>
                <a:cs typeface="Arial MT"/>
              </a:rPr>
              <a:t>objectives</a:t>
            </a:r>
          </a:p>
          <a:p>
            <a:pPr marL="514350" indent="-514350">
              <a:lnSpc>
                <a:spcPct val="150000"/>
              </a:lnSpc>
              <a:buAutoNum type="arabicPeriod"/>
            </a:pPr>
            <a:r>
              <a:rPr lang="en-US" b="1">
                <a:effectLst/>
                <a:latin typeface="Arial MT"/>
                <a:ea typeface="Arial MT"/>
                <a:cs typeface="Arial MT"/>
              </a:rPr>
              <a:t>Conclusions</a:t>
            </a:r>
            <a:endParaRPr lang="es-ES" b="1">
              <a:effectLst/>
              <a:latin typeface="Arial MT"/>
              <a:ea typeface="Arial MT"/>
              <a:cs typeface="Arial MT"/>
            </a:endParaRPr>
          </a:p>
        </p:txBody>
      </p:sp>
    </p:spTree>
    <p:extLst>
      <p:ext uri="{BB962C8B-B14F-4D97-AF65-F5344CB8AC3E}">
        <p14:creationId xmlns:p14="http://schemas.microsoft.com/office/powerpoint/2010/main" val="6088268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BE template .potx" id="{7F4D7AEA-6349-484D-AD5D-7B6AD08AA3D7}" vid="{06741EF1-C78F-4A90-ADC7-E50518D4DC0D}"/>
    </a:ext>
  </a:ext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c27a0a7-8611-46d0-bbb2-f45a8872e5ef" xsi:nil="true"/>
    <lcf76f155ced4ddcb4097134ff3c332f xmlns="82861209-8bf3-47c7-8004-08d07fe7874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88391C403BD10846915ADAE108BADACB" ma:contentTypeVersion="16" ma:contentTypeDescription="Ein neues Dokument erstellen." ma:contentTypeScope="" ma:versionID="63ce503538179f9fc24b05e6cc7b90f9">
  <xsd:schema xmlns:xsd="http://www.w3.org/2001/XMLSchema" xmlns:xs="http://www.w3.org/2001/XMLSchema" xmlns:p="http://schemas.microsoft.com/office/2006/metadata/properties" xmlns:ns2="82861209-8bf3-47c7-8004-08d07fe78748" xmlns:ns3="ec27a0a7-8611-46d0-bbb2-f45a8872e5ef" targetNamespace="http://schemas.microsoft.com/office/2006/metadata/properties" ma:root="true" ma:fieldsID="2a2812f8f9d87840434103b2669e0ba2" ns2:_="" ns3:_="">
    <xsd:import namespace="82861209-8bf3-47c7-8004-08d07fe78748"/>
    <xsd:import namespace="ec27a0a7-8611-46d0-bbb2-f45a8872e5e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861209-8bf3-47c7-8004-08d07fe787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Bildmarkierungen" ma:readOnly="false" ma:fieldId="{5cf76f15-5ced-4ddc-b409-7134ff3c332f}" ma:taxonomyMulti="true" ma:sspId="7be16e47-96de-4d33-b6d8-af9f1b80376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27a0a7-8611-46d0-bbb2-f45a8872e5ef" elementFormDefault="qualified">
    <xsd:import namespace="http://schemas.microsoft.com/office/2006/documentManagement/types"/>
    <xsd:import namespace="http://schemas.microsoft.com/office/infopath/2007/PartnerControls"/>
    <xsd:element name="SharedWithUsers" ma:index="1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Freigegeben für - Details" ma:internalName="SharedWithDetails" ma:readOnly="true">
      <xsd:simpleType>
        <xsd:restriction base="dms:Note">
          <xsd:maxLength value="255"/>
        </xsd:restriction>
      </xsd:simpleType>
    </xsd:element>
    <xsd:element name="TaxCatchAll" ma:index="16" nillable="true" ma:displayName="Taxonomy Catch All Column" ma:hidden="true" ma:list="{04f3c3d8-2681-4be8-82aa-154f6549750c}" ma:internalName="TaxCatchAll" ma:showField="CatchAllData" ma:web="ec27a0a7-8611-46d0-bbb2-f45a8872e5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E309B4-CEBC-4EF3-B154-0F564FF7D4B0}">
  <ds:schemaRefs>
    <ds:schemaRef ds:uri="http://schemas.microsoft.com/office/2006/documentManagement/types"/>
    <ds:schemaRef ds:uri="http://www.w3.org/XML/1998/namespace"/>
    <ds:schemaRef ds:uri="http://purl.org/dc/terms/"/>
    <ds:schemaRef ds:uri="http://purl.org/dc/elements/1.1/"/>
    <ds:schemaRef ds:uri="http://schemas.openxmlformats.org/package/2006/metadata/core-properties"/>
    <ds:schemaRef ds:uri="http://purl.org/dc/dcmitype/"/>
    <ds:schemaRef ds:uri="82861209-8bf3-47c7-8004-08d07fe78748"/>
    <ds:schemaRef ds:uri="http://schemas.microsoft.com/office/infopath/2007/PartnerControls"/>
    <ds:schemaRef ds:uri="ec27a0a7-8611-46d0-bbb2-f45a8872e5ef"/>
    <ds:schemaRef ds:uri="http://schemas.microsoft.com/office/2006/metadata/properties"/>
  </ds:schemaRefs>
</ds:datastoreItem>
</file>

<file path=customXml/itemProps2.xml><?xml version="1.0" encoding="utf-8"?>
<ds:datastoreItem xmlns:ds="http://schemas.openxmlformats.org/officeDocument/2006/customXml" ds:itemID="{4688F01C-E7E5-4202-8F1E-14B5F9890671}">
  <ds:schemaRefs>
    <ds:schemaRef ds:uri="http://schemas.microsoft.com/sharepoint/v3/contenttype/forms"/>
  </ds:schemaRefs>
</ds:datastoreItem>
</file>

<file path=customXml/itemProps3.xml><?xml version="1.0" encoding="utf-8"?>
<ds:datastoreItem xmlns:ds="http://schemas.openxmlformats.org/officeDocument/2006/customXml" ds:itemID="{5999E298-CB0B-40C8-8AE2-D8FBF22B0F57}">
  <ds:schemaRefs>
    <ds:schemaRef ds:uri="82861209-8bf3-47c7-8004-08d07fe78748"/>
    <ds:schemaRef ds:uri="ec27a0a7-8611-46d0-bbb2-f45a8872e5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3971</Words>
  <Application>Microsoft Office PowerPoint</Application>
  <PresentationFormat>Panorámica</PresentationFormat>
  <Paragraphs>291</Paragraphs>
  <Slides>59</Slides>
  <Notes>5</Notes>
  <HiddenSlides>0</HiddenSlides>
  <MMClips>0</MMClips>
  <ScaleCrop>false</ScaleCrop>
  <HeadingPairs>
    <vt:vector size="6" baseType="variant">
      <vt:variant>
        <vt:lpstr>Fuentes usadas</vt:lpstr>
      </vt:variant>
      <vt:variant>
        <vt:i4>7</vt:i4>
      </vt:variant>
      <vt:variant>
        <vt:lpstr>Tema</vt:lpstr>
      </vt:variant>
      <vt:variant>
        <vt:i4>3</vt:i4>
      </vt:variant>
      <vt:variant>
        <vt:lpstr>Títulos de diapositiva</vt:lpstr>
      </vt:variant>
      <vt:variant>
        <vt:i4>59</vt:i4>
      </vt:variant>
    </vt:vector>
  </HeadingPairs>
  <TitlesOfParts>
    <vt:vector size="69" baseType="lpstr">
      <vt:lpstr>Arial</vt:lpstr>
      <vt:lpstr>Arial MT</vt:lpstr>
      <vt:lpstr>Calibri</vt:lpstr>
      <vt:lpstr>Calibri Light</vt:lpstr>
      <vt:lpstr>Roboto</vt:lpstr>
      <vt:lpstr>Source Sans Pro</vt:lpstr>
      <vt:lpstr>Wingdings</vt:lpstr>
      <vt:lpstr>Office Theme</vt:lpstr>
      <vt:lpstr>Office Theme</vt:lpstr>
      <vt:lpstr>1_Office Theme</vt:lpstr>
      <vt:lpstr>Presentación de PowerPoint</vt:lpstr>
      <vt:lpstr>Presentación de PowerPoint</vt:lpstr>
      <vt:lpstr>Presentación de PowerPoint</vt:lpstr>
      <vt:lpstr>Consciousness</vt:lpstr>
      <vt:lpstr>Definition of Conscious Business</vt:lpstr>
      <vt:lpstr>Presentación de PowerPoint</vt:lpstr>
      <vt:lpstr>WELCOME TO THE COURSE</vt:lpstr>
      <vt:lpstr>Presentación de PowerPoint</vt:lpstr>
      <vt:lpstr>TABLE OF CONTENTS</vt:lpstr>
      <vt:lpstr>LEARNING OBJECTIVES</vt:lpstr>
      <vt:lpstr>1. INTRODUCTION</vt:lpstr>
      <vt:lpstr>LOGISTICS</vt:lpstr>
      <vt:lpstr>A BIT OF HISTORY…</vt:lpstr>
      <vt:lpstr>Presentación de PowerPoint</vt:lpstr>
      <vt:lpstr>THE SUPPLY CHAIN</vt:lpstr>
      <vt:lpstr>Presentación de PowerPoint</vt:lpstr>
      <vt:lpstr>Presentación de PowerPoint</vt:lpstr>
      <vt:lpstr>A CONSCIOUS STRATEGY</vt:lpstr>
      <vt:lpstr>A CONSCIOUS STRATEGY</vt:lpstr>
      <vt:lpstr>2. CUSTOMERS AND PROCESSES</vt:lpstr>
      <vt:lpstr>A NEW EFFICIENCY PARADIGM</vt:lpstr>
      <vt:lpstr>THE NEW PARADIGM IN PRACTICE</vt:lpstr>
      <vt:lpstr>CUSTOMER-ORIENTED OPERATIONS</vt:lpstr>
      <vt:lpstr>CUSTOMER-ORIENTED OPERATIONS</vt:lpstr>
      <vt:lpstr>CUSTOMER-ORIENTED OPERATIONS</vt:lpstr>
      <vt:lpstr>PROCESS MANAGEMENT</vt:lpstr>
      <vt:lpstr>PROCESS MANAGEMENT</vt:lpstr>
      <vt:lpstr>PROCESS MANAGEMENT</vt:lpstr>
      <vt:lpstr>PROCESS MANAGEMENT</vt:lpstr>
      <vt:lpstr>PROCESS MANAGEMENT</vt:lpstr>
      <vt:lpstr>Presentación de PowerPoint</vt:lpstr>
      <vt:lpstr>3. TRIPLE TRANSFORMATION</vt:lpstr>
      <vt:lpstr>Presentación de PowerPoint</vt:lpstr>
      <vt:lpstr>THE TRIPLE TRANSFORMATION</vt:lpstr>
      <vt:lpstr>1. TECHNOLOGY</vt:lpstr>
      <vt:lpstr>2. SUSTAINABILITY</vt:lpstr>
      <vt:lpstr>2. SUSTAINABILITY</vt:lpstr>
      <vt:lpstr>2. SUSTAINABILITY</vt:lpstr>
      <vt:lpstr>2. SUSTAINABILITY</vt:lpstr>
      <vt:lpstr>2. SUSTAINABILITY</vt:lpstr>
      <vt:lpstr>2. SUSTAINABILITY</vt:lpstr>
      <vt:lpstr>These activities should always be developed with the support of 4 key facets:</vt:lpstr>
      <vt:lpstr>3. RESILIENCE</vt:lpstr>
      <vt:lpstr>Presentación de PowerPoint</vt:lpstr>
      <vt:lpstr>3. RESILIENCE</vt:lpstr>
      <vt:lpstr>4. LEADERSHIP IN OPERATIONS</vt:lpstr>
      <vt:lpstr>LEADERSHIP IN OPERATIONS</vt:lpstr>
      <vt:lpstr>SETTING EFFECTIVE OBJECTIVES</vt:lpstr>
      <vt:lpstr>SETTING EFFECTIVE OBJECTIVES (TIPS)</vt:lpstr>
      <vt:lpstr>SETTING EFFECTIVE OBJECTIVES (TIPS)</vt:lpstr>
      <vt:lpstr>SETTING EFFECTIVE OBJECTIVES (TIPS)</vt:lpstr>
      <vt:lpstr>Presentación de PowerPoint</vt:lpstr>
      <vt:lpstr>SETTING EFFECTIVE OBJECTIVES (TIPS)</vt:lpstr>
      <vt:lpstr>ORGANIZING DAILY WORK</vt:lpstr>
      <vt:lpstr>ORGANIZING DAILY WORK</vt:lpstr>
      <vt:lpstr>Presentación de PowerPoint</vt:lpstr>
      <vt:lpstr>5. CONCLUSIONS</vt:lpstr>
      <vt:lpstr>Main takeaways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Put</dc:creator>
  <cp:lastModifiedBy>Enrique Schonberg</cp:lastModifiedBy>
  <cp:revision>1</cp:revision>
  <dcterms:created xsi:type="dcterms:W3CDTF">2022-07-13T14:46:59Z</dcterms:created>
  <dcterms:modified xsi:type="dcterms:W3CDTF">2024-01-05T17:04:54Z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0x01010088391C403BD10846915ADAE108BADACB</vt:lpwstr>
  </property>
  <property fmtid="{D5CDD505-2E9C-101B-9397-08002B2CF9AE}" pid="3" name="MediaServiceImageTags">
    <vt:lpwstr/>
  </property>
</Properties>
</file>