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0" r:id="rId6"/>
  </p:sldMasterIdLst>
  <p:notesMasterIdLst>
    <p:notesMasterId r:id="rId63"/>
  </p:notesMasterIdLst>
  <p:sldIdLst>
    <p:sldId id="256" r:id="rId7"/>
    <p:sldId id="318" r:id="rId8"/>
    <p:sldId id="316" r:id="rId9"/>
    <p:sldId id="2119" r:id="rId10"/>
    <p:sldId id="2024" r:id="rId11"/>
    <p:sldId id="263" r:id="rId12"/>
    <p:sldId id="315" r:id="rId13"/>
    <p:sldId id="257" r:id="rId14"/>
    <p:sldId id="264" r:id="rId15"/>
    <p:sldId id="274" r:id="rId16"/>
    <p:sldId id="267" r:id="rId17"/>
    <p:sldId id="269" r:id="rId18"/>
    <p:sldId id="265" r:id="rId19"/>
    <p:sldId id="261" r:id="rId20"/>
    <p:sldId id="268" r:id="rId21"/>
    <p:sldId id="258" r:id="rId22"/>
    <p:sldId id="287" r:id="rId23"/>
    <p:sldId id="271" r:id="rId24"/>
    <p:sldId id="277" r:id="rId25"/>
    <p:sldId id="280" r:id="rId26"/>
    <p:sldId id="278" r:id="rId27"/>
    <p:sldId id="279" r:id="rId28"/>
    <p:sldId id="282" r:id="rId29"/>
    <p:sldId id="283" r:id="rId30"/>
    <p:sldId id="276" r:id="rId31"/>
    <p:sldId id="286" r:id="rId32"/>
    <p:sldId id="259" r:id="rId33"/>
    <p:sldId id="284" r:id="rId34"/>
    <p:sldId id="288" r:id="rId35"/>
    <p:sldId id="289" r:id="rId36"/>
    <p:sldId id="290" r:id="rId37"/>
    <p:sldId id="292" r:id="rId38"/>
    <p:sldId id="293" r:id="rId39"/>
    <p:sldId id="295" r:id="rId40"/>
    <p:sldId id="294" r:id="rId41"/>
    <p:sldId id="262" r:id="rId42"/>
    <p:sldId id="285" r:id="rId43"/>
    <p:sldId id="297" r:id="rId44"/>
    <p:sldId id="298" r:id="rId45"/>
    <p:sldId id="299" r:id="rId46"/>
    <p:sldId id="300" r:id="rId47"/>
    <p:sldId id="301" r:id="rId48"/>
    <p:sldId id="302" r:id="rId49"/>
    <p:sldId id="303" r:id="rId50"/>
    <p:sldId id="296" r:id="rId51"/>
    <p:sldId id="304" r:id="rId52"/>
    <p:sldId id="305" r:id="rId53"/>
    <p:sldId id="306" r:id="rId54"/>
    <p:sldId id="266" r:id="rId55"/>
    <p:sldId id="307" r:id="rId56"/>
    <p:sldId id="308" r:id="rId57"/>
    <p:sldId id="309" r:id="rId58"/>
    <p:sldId id="310" r:id="rId59"/>
    <p:sldId id="311" r:id="rId60"/>
    <p:sldId id="312" r:id="rId61"/>
    <p:sldId id="314" r:id="rId6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3684B7-DD2B-4D07-B95C-F2C413CE9470}" v="31" dt="2024-01-05T16:17:46.317"/>
    <p1510:client id="{E3B58A6B-038D-4FCF-8AD6-93A9C7FFF1A8}" v="2" dt="2024-01-05T11:33:11.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1" autoAdjust="0"/>
    <p:restoredTop sz="93677" autoAdjust="0"/>
  </p:normalViewPr>
  <p:slideViewPr>
    <p:cSldViewPr snapToGrid="0">
      <p:cViewPr varScale="1">
        <p:scale>
          <a:sx n="64" d="100"/>
          <a:sy n="64" d="100"/>
        </p:scale>
        <p:origin x="558" y="6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s Eguiguren Huerta" userId="S::marcos.eguiguren_bsm.upf.edu#ext#@esostockstadt.onmicrosoft.com::09a02830-d0d8-4cca-84a0-3f141f31752f" providerId="AD" clId="Web-{E3B58A6B-038D-4FCF-8AD6-93A9C7FFF1A8}"/>
    <pc:docChg chg="addSld">
      <pc:chgData name="Marcos Eguiguren Huerta" userId="S::marcos.eguiguren_bsm.upf.edu#ext#@esostockstadt.onmicrosoft.com::09a02830-d0d8-4cca-84a0-3f141f31752f" providerId="AD" clId="Web-{E3B58A6B-038D-4FCF-8AD6-93A9C7FFF1A8}" dt="2024-01-05T11:33:11.569" v="1"/>
      <pc:docMkLst>
        <pc:docMk/>
      </pc:docMkLst>
      <pc:sldChg chg="add">
        <pc:chgData name="Marcos Eguiguren Huerta" userId="S::marcos.eguiguren_bsm.upf.edu#ext#@esostockstadt.onmicrosoft.com::09a02830-d0d8-4cca-84a0-3f141f31752f" providerId="AD" clId="Web-{E3B58A6B-038D-4FCF-8AD6-93A9C7FFF1A8}" dt="2024-01-05T11:32:41.068" v="0"/>
        <pc:sldMkLst>
          <pc:docMk/>
          <pc:sldMk cId="1101135995" sldId="2024"/>
        </pc:sldMkLst>
      </pc:sldChg>
      <pc:sldChg chg="add">
        <pc:chgData name="Marcos Eguiguren Huerta" userId="S::marcos.eguiguren_bsm.upf.edu#ext#@esostockstadt.onmicrosoft.com::09a02830-d0d8-4cca-84a0-3f141f31752f" providerId="AD" clId="Web-{E3B58A6B-038D-4FCF-8AD6-93A9C7FFF1A8}" dt="2024-01-05T11:33:11.569" v="1"/>
        <pc:sldMkLst>
          <pc:docMk/>
          <pc:sldMk cId="1739385671" sldId="2119"/>
        </pc:sldMkLst>
      </pc:sldChg>
    </pc:docChg>
  </pc:docChgLst>
  <pc:docChgLst>
    <pc:chgData name="Enrique Schonberg" userId="187a1298-abd9-4acb-8d5d-c59dc0d3b7b5" providerId="ADAL" clId="{603684B7-DD2B-4D07-B95C-F2C413CE9470}"/>
    <pc:docChg chg="undo redo custSel addSld delSld modSld">
      <pc:chgData name="Enrique Schonberg" userId="187a1298-abd9-4acb-8d5d-c59dc0d3b7b5" providerId="ADAL" clId="{603684B7-DD2B-4D07-B95C-F2C413CE9470}" dt="2024-01-05T16:17:46.317" v="82"/>
      <pc:docMkLst>
        <pc:docMk/>
      </pc:docMkLst>
      <pc:sldChg chg="modSp mod">
        <pc:chgData name="Enrique Schonberg" userId="187a1298-abd9-4acb-8d5d-c59dc0d3b7b5" providerId="ADAL" clId="{603684B7-DD2B-4D07-B95C-F2C413CE9470}" dt="2024-01-05T16:17:29.037" v="78"/>
        <pc:sldMkLst>
          <pc:docMk/>
          <pc:sldMk cId="0" sldId="256"/>
        </pc:sldMkLst>
        <pc:spChg chg="mod">
          <ac:chgData name="Enrique Schonberg" userId="187a1298-abd9-4acb-8d5d-c59dc0d3b7b5" providerId="ADAL" clId="{603684B7-DD2B-4D07-B95C-F2C413CE9470}" dt="2024-01-05T16:17:29.037" v="78"/>
          <ac:spMkLst>
            <pc:docMk/>
            <pc:sldMk cId="0" sldId="256"/>
            <ac:spMk id="150" creationId="{00000000-0000-0000-0000-000000000000}"/>
          </ac:spMkLst>
        </pc:spChg>
      </pc:sldChg>
      <pc:sldChg chg="addSp delSp modSp mod">
        <pc:chgData name="Enrique Schonberg" userId="187a1298-abd9-4acb-8d5d-c59dc0d3b7b5" providerId="ADAL" clId="{603684B7-DD2B-4D07-B95C-F2C413CE9470}" dt="2024-01-05T16:17:38.282" v="80"/>
        <pc:sldMkLst>
          <pc:docMk/>
          <pc:sldMk cId="818146952" sldId="257"/>
        </pc:sldMkLst>
        <pc:spChg chg="mod">
          <ac:chgData name="Enrique Schonberg" userId="187a1298-abd9-4acb-8d5d-c59dc0d3b7b5" providerId="ADAL" clId="{603684B7-DD2B-4D07-B95C-F2C413CE9470}" dt="2024-01-05T16:17:38.282" v="80"/>
          <ac:spMkLst>
            <pc:docMk/>
            <pc:sldMk cId="818146952" sldId="257"/>
            <ac:spMk id="7" creationId="{02407985-4EA7-872C-BDCF-64070088A12B}"/>
          </ac:spMkLst>
        </pc:spChg>
        <pc:grpChg chg="add mod">
          <ac:chgData name="Enrique Schonberg" userId="187a1298-abd9-4acb-8d5d-c59dc0d3b7b5" providerId="ADAL" clId="{603684B7-DD2B-4D07-B95C-F2C413CE9470}" dt="2024-01-05T16:17:38.282" v="80"/>
          <ac:grpSpMkLst>
            <pc:docMk/>
            <pc:sldMk cId="818146952" sldId="257"/>
            <ac:grpSpMk id="2" creationId="{DE132F8C-0598-D16C-3A5F-6CBC719733CB}"/>
          </ac:grpSpMkLst>
        </pc:grpChg>
        <pc:grpChg chg="del">
          <ac:chgData name="Enrique Schonberg" userId="187a1298-abd9-4acb-8d5d-c59dc0d3b7b5" providerId="ADAL" clId="{603684B7-DD2B-4D07-B95C-F2C413CE9470}" dt="2024-01-05T16:17:37.998" v="79" actId="478"/>
          <ac:grpSpMkLst>
            <pc:docMk/>
            <pc:sldMk cId="818146952" sldId="257"/>
            <ac:grpSpMk id="16" creationId="{A91728C7-0A53-49DC-D4E9-D6B78644F661}"/>
          </ac:grpSpMkLst>
        </pc:grpChg>
        <pc:picChg chg="mod">
          <ac:chgData name="Enrique Schonberg" userId="187a1298-abd9-4acb-8d5d-c59dc0d3b7b5" providerId="ADAL" clId="{603684B7-DD2B-4D07-B95C-F2C413CE9470}" dt="2024-01-05T16:17:38.282" v="80"/>
          <ac:picMkLst>
            <pc:docMk/>
            <pc:sldMk cId="818146952" sldId="257"/>
            <ac:picMk id="8" creationId="{49E42D3C-9CDA-D3C6-9A23-11116B56AA5D}"/>
          </ac:picMkLst>
        </pc:picChg>
      </pc:sldChg>
      <pc:sldChg chg="addSp modSp">
        <pc:chgData name="Enrique Schonberg" userId="187a1298-abd9-4acb-8d5d-c59dc0d3b7b5" providerId="ADAL" clId="{603684B7-DD2B-4D07-B95C-F2C413CE9470}" dt="2024-01-03T21:03:40.184" v="7"/>
        <pc:sldMkLst>
          <pc:docMk/>
          <pc:sldMk cId="608826855" sldId="258"/>
        </pc:sldMkLst>
        <pc:picChg chg="add mod">
          <ac:chgData name="Enrique Schonberg" userId="187a1298-abd9-4acb-8d5d-c59dc0d3b7b5" providerId="ADAL" clId="{603684B7-DD2B-4D07-B95C-F2C413CE9470}" dt="2024-01-03T21:03:40.184" v="7"/>
          <ac:picMkLst>
            <pc:docMk/>
            <pc:sldMk cId="608826855" sldId="258"/>
            <ac:picMk id="3" creationId="{749CD7AD-4FF6-8230-7D90-509B8A1A4A33}"/>
          </ac:picMkLst>
        </pc:picChg>
      </pc:sldChg>
      <pc:sldChg chg="addSp modSp">
        <pc:chgData name="Enrique Schonberg" userId="187a1298-abd9-4acb-8d5d-c59dc0d3b7b5" providerId="ADAL" clId="{603684B7-DD2B-4D07-B95C-F2C413CE9470}" dt="2024-01-03T21:03:36.021" v="5"/>
        <pc:sldMkLst>
          <pc:docMk/>
          <pc:sldMk cId="2752422662" sldId="265"/>
        </pc:sldMkLst>
        <pc:picChg chg="add mod">
          <ac:chgData name="Enrique Schonberg" userId="187a1298-abd9-4acb-8d5d-c59dc0d3b7b5" providerId="ADAL" clId="{603684B7-DD2B-4D07-B95C-F2C413CE9470}" dt="2024-01-03T21:03:36.021" v="5"/>
          <ac:picMkLst>
            <pc:docMk/>
            <pc:sldMk cId="2752422662" sldId="265"/>
            <ac:picMk id="2" creationId="{6ED65C85-4F4B-B80B-9558-E875CFCFD817}"/>
          </ac:picMkLst>
        </pc:picChg>
      </pc:sldChg>
      <pc:sldChg chg="addSp modSp">
        <pc:chgData name="Enrique Schonberg" userId="187a1298-abd9-4acb-8d5d-c59dc0d3b7b5" providerId="ADAL" clId="{603684B7-DD2B-4D07-B95C-F2C413CE9470}" dt="2024-01-03T21:03:30.388" v="4"/>
        <pc:sldMkLst>
          <pc:docMk/>
          <pc:sldMk cId="2945336430" sldId="267"/>
        </pc:sldMkLst>
        <pc:picChg chg="add mod">
          <ac:chgData name="Enrique Schonberg" userId="187a1298-abd9-4acb-8d5d-c59dc0d3b7b5" providerId="ADAL" clId="{603684B7-DD2B-4D07-B95C-F2C413CE9470}" dt="2024-01-03T21:03:30.388" v="4"/>
          <ac:picMkLst>
            <pc:docMk/>
            <pc:sldMk cId="2945336430" sldId="267"/>
            <ac:picMk id="2" creationId="{BE8D088B-9999-7600-575B-86C5BF41C8EB}"/>
          </ac:picMkLst>
        </pc:picChg>
      </pc:sldChg>
      <pc:sldChg chg="addSp modSp">
        <pc:chgData name="Enrique Schonberg" userId="187a1298-abd9-4acb-8d5d-c59dc0d3b7b5" providerId="ADAL" clId="{603684B7-DD2B-4D07-B95C-F2C413CE9470}" dt="2024-01-03T21:03:38.689" v="6"/>
        <pc:sldMkLst>
          <pc:docMk/>
          <pc:sldMk cId="2124976978" sldId="268"/>
        </pc:sldMkLst>
        <pc:picChg chg="add mod">
          <ac:chgData name="Enrique Schonberg" userId="187a1298-abd9-4acb-8d5d-c59dc0d3b7b5" providerId="ADAL" clId="{603684B7-DD2B-4D07-B95C-F2C413CE9470}" dt="2024-01-03T21:03:38.689" v="6"/>
          <ac:picMkLst>
            <pc:docMk/>
            <pc:sldMk cId="2124976978" sldId="268"/>
            <ac:picMk id="3" creationId="{FA1B9364-7400-C396-E5C2-D675BE476B7F}"/>
          </ac:picMkLst>
        </pc:picChg>
      </pc:sldChg>
      <pc:sldChg chg="addSp modSp mod">
        <pc:chgData name="Enrique Schonberg" userId="187a1298-abd9-4acb-8d5d-c59dc0d3b7b5" providerId="ADAL" clId="{603684B7-DD2B-4D07-B95C-F2C413CE9470}" dt="2024-01-03T21:03:51.075" v="9" actId="1076"/>
        <pc:sldMkLst>
          <pc:docMk/>
          <pc:sldMk cId="2785610489" sldId="271"/>
        </pc:sldMkLst>
        <pc:graphicFrameChg chg="mod">
          <ac:chgData name="Enrique Schonberg" userId="187a1298-abd9-4acb-8d5d-c59dc0d3b7b5" providerId="ADAL" clId="{603684B7-DD2B-4D07-B95C-F2C413CE9470}" dt="2024-01-03T21:03:51.075" v="9" actId="1076"/>
          <ac:graphicFrameMkLst>
            <pc:docMk/>
            <pc:sldMk cId="2785610489" sldId="271"/>
            <ac:graphicFrameMk id="3" creationId="{38A9B8DB-0586-B39D-3875-935446980E27}"/>
          </ac:graphicFrameMkLst>
        </pc:graphicFrameChg>
        <pc:picChg chg="add mod">
          <ac:chgData name="Enrique Schonberg" userId="187a1298-abd9-4acb-8d5d-c59dc0d3b7b5" providerId="ADAL" clId="{603684B7-DD2B-4D07-B95C-F2C413CE9470}" dt="2024-01-03T21:03:43.831" v="8"/>
          <ac:picMkLst>
            <pc:docMk/>
            <pc:sldMk cId="2785610489" sldId="271"/>
            <ac:picMk id="4" creationId="{A78A0AFC-7BEB-8663-9CE4-8A75B35D852B}"/>
          </ac:picMkLst>
        </pc:picChg>
      </pc:sldChg>
      <pc:sldChg chg="addSp modSp mod">
        <pc:chgData name="Enrique Schonberg" userId="187a1298-abd9-4acb-8d5d-c59dc0d3b7b5" providerId="ADAL" clId="{603684B7-DD2B-4D07-B95C-F2C413CE9470}" dt="2024-01-03T21:03:27.442" v="3" actId="1076"/>
        <pc:sldMkLst>
          <pc:docMk/>
          <pc:sldMk cId="611996368" sldId="274"/>
        </pc:sldMkLst>
        <pc:picChg chg="add mod">
          <ac:chgData name="Enrique Schonberg" userId="187a1298-abd9-4acb-8d5d-c59dc0d3b7b5" providerId="ADAL" clId="{603684B7-DD2B-4D07-B95C-F2C413CE9470}" dt="2024-01-03T21:03:27.442" v="3" actId="1076"/>
          <ac:picMkLst>
            <pc:docMk/>
            <pc:sldMk cId="611996368" sldId="274"/>
            <ac:picMk id="3" creationId="{4C0DBFCF-60CC-E5D2-50F1-11DA930EF25C}"/>
          </ac:picMkLst>
        </pc:picChg>
      </pc:sldChg>
      <pc:sldChg chg="addSp modSp">
        <pc:chgData name="Enrique Schonberg" userId="187a1298-abd9-4acb-8d5d-c59dc0d3b7b5" providerId="ADAL" clId="{603684B7-DD2B-4D07-B95C-F2C413CE9470}" dt="2024-01-03T21:03:53.453" v="10"/>
        <pc:sldMkLst>
          <pc:docMk/>
          <pc:sldMk cId="2778279466" sldId="277"/>
        </pc:sldMkLst>
        <pc:picChg chg="add mod">
          <ac:chgData name="Enrique Schonberg" userId="187a1298-abd9-4acb-8d5d-c59dc0d3b7b5" providerId="ADAL" clId="{603684B7-DD2B-4D07-B95C-F2C413CE9470}" dt="2024-01-03T21:03:53.453" v="10"/>
          <ac:picMkLst>
            <pc:docMk/>
            <pc:sldMk cId="2778279466" sldId="277"/>
            <ac:picMk id="3" creationId="{D9A33380-6EEB-C4B8-DE8A-29633DC26C38}"/>
          </ac:picMkLst>
        </pc:picChg>
      </pc:sldChg>
      <pc:sldChg chg="addSp modSp mod">
        <pc:chgData name="Enrique Schonberg" userId="187a1298-abd9-4acb-8d5d-c59dc0d3b7b5" providerId="ADAL" clId="{603684B7-DD2B-4D07-B95C-F2C413CE9470}" dt="2024-01-03T21:04:01.565" v="13" actId="1076"/>
        <pc:sldMkLst>
          <pc:docMk/>
          <pc:sldMk cId="3846100382" sldId="278"/>
        </pc:sldMkLst>
        <pc:spChg chg="mod">
          <ac:chgData name="Enrique Schonberg" userId="187a1298-abd9-4acb-8d5d-c59dc0d3b7b5" providerId="ADAL" clId="{603684B7-DD2B-4D07-B95C-F2C413CE9470}" dt="2024-01-03T21:04:01.565" v="13" actId="1076"/>
          <ac:spMkLst>
            <pc:docMk/>
            <pc:sldMk cId="3846100382" sldId="278"/>
            <ac:spMk id="4" creationId="{9B7A6F15-9DB4-F8DB-E73C-ED35F89C6484}"/>
          </ac:spMkLst>
        </pc:spChg>
        <pc:picChg chg="add mod">
          <ac:chgData name="Enrique Schonberg" userId="187a1298-abd9-4acb-8d5d-c59dc0d3b7b5" providerId="ADAL" clId="{603684B7-DD2B-4D07-B95C-F2C413CE9470}" dt="2024-01-03T21:03:57.429" v="12"/>
          <ac:picMkLst>
            <pc:docMk/>
            <pc:sldMk cId="3846100382" sldId="278"/>
            <ac:picMk id="3" creationId="{701C8B04-7578-5721-07AB-C5AAD3DC479A}"/>
          </ac:picMkLst>
        </pc:picChg>
      </pc:sldChg>
      <pc:sldChg chg="addSp modSp">
        <pc:chgData name="Enrique Schonberg" userId="187a1298-abd9-4acb-8d5d-c59dc0d3b7b5" providerId="ADAL" clId="{603684B7-DD2B-4D07-B95C-F2C413CE9470}" dt="2024-01-03T21:03:55.721" v="11"/>
        <pc:sldMkLst>
          <pc:docMk/>
          <pc:sldMk cId="4208180418" sldId="280"/>
        </pc:sldMkLst>
        <pc:picChg chg="add mod">
          <ac:chgData name="Enrique Schonberg" userId="187a1298-abd9-4acb-8d5d-c59dc0d3b7b5" providerId="ADAL" clId="{603684B7-DD2B-4D07-B95C-F2C413CE9470}" dt="2024-01-03T21:03:55.721" v="11"/>
          <ac:picMkLst>
            <pc:docMk/>
            <pc:sldMk cId="4208180418" sldId="280"/>
            <ac:picMk id="4" creationId="{59C228FD-2ADC-5B0C-AAEB-BC34ECA08B8B}"/>
          </ac:picMkLst>
        </pc:picChg>
      </pc:sldChg>
      <pc:sldChg chg="addSp modSp">
        <pc:chgData name="Enrique Schonberg" userId="187a1298-abd9-4acb-8d5d-c59dc0d3b7b5" providerId="ADAL" clId="{603684B7-DD2B-4D07-B95C-F2C413CE9470}" dt="2024-01-03T21:04:11.851" v="14"/>
        <pc:sldMkLst>
          <pc:docMk/>
          <pc:sldMk cId="4040032405" sldId="288"/>
        </pc:sldMkLst>
        <pc:picChg chg="add mod">
          <ac:chgData name="Enrique Schonberg" userId="187a1298-abd9-4acb-8d5d-c59dc0d3b7b5" providerId="ADAL" clId="{603684B7-DD2B-4D07-B95C-F2C413CE9470}" dt="2024-01-03T21:04:11.851" v="14"/>
          <ac:picMkLst>
            <pc:docMk/>
            <pc:sldMk cId="4040032405" sldId="288"/>
            <ac:picMk id="5" creationId="{954DE29F-F9AF-7C75-5395-9B0CD238276C}"/>
          </ac:picMkLst>
        </pc:picChg>
      </pc:sldChg>
      <pc:sldChg chg="addSp modSp">
        <pc:chgData name="Enrique Schonberg" userId="187a1298-abd9-4acb-8d5d-c59dc0d3b7b5" providerId="ADAL" clId="{603684B7-DD2B-4D07-B95C-F2C413CE9470}" dt="2024-01-03T21:04:16.298" v="15"/>
        <pc:sldMkLst>
          <pc:docMk/>
          <pc:sldMk cId="1234031695" sldId="293"/>
        </pc:sldMkLst>
        <pc:picChg chg="add mod">
          <ac:chgData name="Enrique Schonberg" userId="187a1298-abd9-4acb-8d5d-c59dc0d3b7b5" providerId="ADAL" clId="{603684B7-DD2B-4D07-B95C-F2C413CE9470}" dt="2024-01-03T21:04:16.298" v="15"/>
          <ac:picMkLst>
            <pc:docMk/>
            <pc:sldMk cId="1234031695" sldId="293"/>
            <ac:picMk id="2" creationId="{3F0F250F-B0ED-3E3E-D930-C1A135F38F82}"/>
          </ac:picMkLst>
        </pc:picChg>
      </pc:sldChg>
      <pc:sldChg chg="addSp modSp">
        <pc:chgData name="Enrique Schonberg" userId="187a1298-abd9-4acb-8d5d-c59dc0d3b7b5" providerId="ADAL" clId="{603684B7-DD2B-4D07-B95C-F2C413CE9470}" dt="2024-01-03T21:05:26.152" v="24"/>
        <pc:sldMkLst>
          <pc:docMk/>
          <pc:sldMk cId="2239988997" sldId="296"/>
        </pc:sldMkLst>
        <pc:picChg chg="add mod">
          <ac:chgData name="Enrique Schonberg" userId="187a1298-abd9-4acb-8d5d-c59dc0d3b7b5" providerId="ADAL" clId="{603684B7-DD2B-4D07-B95C-F2C413CE9470}" dt="2024-01-03T21:05:26.152" v="24"/>
          <ac:picMkLst>
            <pc:docMk/>
            <pc:sldMk cId="2239988997" sldId="296"/>
            <ac:picMk id="4" creationId="{40F6F041-FAAD-6866-5904-65DE750627B0}"/>
          </ac:picMkLst>
        </pc:picChg>
      </pc:sldChg>
      <pc:sldChg chg="addSp modSp">
        <pc:chgData name="Enrique Schonberg" userId="187a1298-abd9-4acb-8d5d-c59dc0d3b7b5" providerId="ADAL" clId="{603684B7-DD2B-4D07-B95C-F2C413CE9470}" dt="2024-01-03T21:04:26.781" v="16"/>
        <pc:sldMkLst>
          <pc:docMk/>
          <pc:sldMk cId="648947377" sldId="297"/>
        </pc:sldMkLst>
        <pc:picChg chg="add mod">
          <ac:chgData name="Enrique Schonberg" userId="187a1298-abd9-4acb-8d5d-c59dc0d3b7b5" providerId="ADAL" clId="{603684B7-DD2B-4D07-B95C-F2C413CE9470}" dt="2024-01-03T21:04:26.781" v="16"/>
          <ac:picMkLst>
            <pc:docMk/>
            <pc:sldMk cId="648947377" sldId="297"/>
            <ac:picMk id="3" creationId="{DDE904FA-F2D7-0655-AFA5-601452C3B2EF}"/>
          </ac:picMkLst>
        </pc:picChg>
      </pc:sldChg>
      <pc:sldChg chg="addSp modSp">
        <pc:chgData name="Enrique Schonberg" userId="187a1298-abd9-4acb-8d5d-c59dc0d3b7b5" providerId="ADAL" clId="{603684B7-DD2B-4D07-B95C-F2C413CE9470}" dt="2024-01-03T21:04:30.236" v="17"/>
        <pc:sldMkLst>
          <pc:docMk/>
          <pc:sldMk cId="2654175228" sldId="298"/>
        </pc:sldMkLst>
        <pc:picChg chg="add mod">
          <ac:chgData name="Enrique Schonberg" userId="187a1298-abd9-4acb-8d5d-c59dc0d3b7b5" providerId="ADAL" clId="{603684B7-DD2B-4D07-B95C-F2C413CE9470}" dt="2024-01-03T21:04:30.236" v="17"/>
          <ac:picMkLst>
            <pc:docMk/>
            <pc:sldMk cId="2654175228" sldId="298"/>
            <ac:picMk id="3" creationId="{C3A3C382-0748-2D0E-01B2-35A678904CA9}"/>
          </ac:picMkLst>
        </pc:picChg>
      </pc:sldChg>
      <pc:sldChg chg="addSp modSp">
        <pc:chgData name="Enrique Schonberg" userId="187a1298-abd9-4acb-8d5d-c59dc0d3b7b5" providerId="ADAL" clId="{603684B7-DD2B-4D07-B95C-F2C413CE9470}" dt="2024-01-03T21:04:33.135" v="18"/>
        <pc:sldMkLst>
          <pc:docMk/>
          <pc:sldMk cId="1532283937" sldId="299"/>
        </pc:sldMkLst>
        <pc:picChg chg="add mod">
          <ac:chgData name="Enrique Schonberg" userId="187a1298-abd9-4acb-8d5d-c59dc0d3b7b5" providerId="ADAL" clId="{603684B7-DD2B-4D07-B95C-F2C413CE9470}" dt="2024-01-03T21:04:33.135" v="18"/>
          <ac:picMkLst>
            <pc:docMk/>
            <pc:sldMk cId="1532283937" sldId="299"/>
            <ac:picMk id="3" creationId="{D81D5CD5-964F-EE99-B541-9860906CD3BB}"/>
          </ac:picMkLst>
        </pc:picChg>
      </pc:sldChg>
      <pc:sldChg chg="addSp modSp">
        <pc:chgData name="Enrique Schonberg" userId="187a1298-abd9-4acb-8d5d-c59dc0d3b7b5" providerId="ADAL" clId="{603684B7-DD2B-4D07-B95C-F2C413CE9470}" dt="2024-01-03T21:04:36.345" v="19"/>
        <pc:sldMkLst>
          <pc:docMk/>
          <pc:sldMk cId="1056749982" sldId="300"/>
        </pc:sldMkLst>
        <pc:picChg chg="add mod">
          <ac:chgData name="Enrique Schonberg" userId="187a1298-abd9-4acb-8d5d-c59dc0d3b7b5" providerId="ADAL" clId="{603684B7-DD2B-4D07-B95C-F2C413CE9470}" dt="2024-01-03T21:04:36.345" v="19"/>
          <ac:picMkLst>
            <pc:docMk/>
            <pc:sldMk cId="1056749982" sldId="300"/>
            <ac:picMk id="3" creationId="{F55EA401-98C9-011F-637E-2E29D926D269}"/>
          </ac:picMkLst>
        </pc:picChg>
      </pc:sldChg>
      <pc:sldChg chg="addSp modSp">
        <pc:chgData name="Enrique Schonberg" userId="187a1298-abd9-4acb-8d5d-c59dc0d3b7b5" providerId="ADAL" clId="{603684B7-DD2B-4D07-B95C-F2C413CE9470}" dt="2024-01-03T21:04:59.115" v="20"/>
        <pc:sldMkLst>
          <pc:docMk/>
          <pc:sldMk cId="1092382286" sldId="301"/>
        </pc:sldMkLst>
        <pc:picChg chg="add mod">
          <ac:chgData name="Enrique Schonberg" userId="187a1298-abd9-4acb-8d5d-c59dc0d3b7b5" providerId="ADAL" clId="{603684B7-DD2B-4D07-B95C-F2C413CE9470}" dt="2024-01-03T21:04:59.115" v="20"/>
          <ac:picMkLst>
            <pc:docMk/>
            <pc:sldMk cId="1092382286" sldId="301"/>
            <ac:picMk id="3" creationId="{FCD196FA-A853-87E2-D1BF-8F6F0CABA4D9}"/>
          </ac:picMkLst>
        </pc:picChg>
      </pc:sldChg>
      <pc:sldChg chg="addSp modSp mod">
        <pc:chgData name="Enrique Schonberg" userId="187a1298-abd9-4acb-8d5d-c59dc0d3b7b5" providerId="ADAL" clId="{603684B7-DD2B-4D07-B95C-F2C413CE9470}" dt="2024-01-03T21:05:21.935" v="23" actId="1076"/>
        <pc:sldMkLst>
          <pc:docMk/>
          <pc:sldMk cId="1270811498" sldId="302"/>
        </pc:sldMkLst>
        <pc:picChg chg="add mod">
          <ac:chgData name="Enrique Schonberg" userId="187a1298-abd9-4acb-8d5d-c59dc0d3b7b5" providerId="ADAL" clId="{603684B7-DD2B-4D07-B95C-F2C413CE9470}" dt="2024-01-03T21:05:21.935" v="23" actId="1076"/>
          <ac:picMkLst>
            <pc:docMk/>
            <pc:sldMk cId="1270811498" sldId="302"/>
            <ac:picMk id="3" creationId="{BCF73C11-E8C6-1FEA-443F-6FBEC22BA76F}"/>
          </ac:picMkLst>
        </pc:picChg>
      </pc:sldChg>
      <pc:sldChg chg="addSp modSp">
        <pc:chgData name="Enrique Schonberg" userId="187a1298-abd9-4acb-8d5d-c59dc0d3b7b5" providerId="ADAL" clId="{603684B7-DD2B-4D07-B95C-F2C413CE9470}" dt="2024-01-03T21:05:28.117" v="25"/>
        <pc:sldMkLst>
          <pc:docMk/>
          <pc:sldMk cId="2291873115" sldId="304"/>
        </pc:sldMkLst>
        <pc:picChg chg="add mod">
          <ac:chgData name="Enrique Schonberg" userId="187a1298-abd9-4acb-8d5d-c59dc0d3b7b5" providerId="ADAL" clId="{603684B7-DD2B-4D07-B95C-F2C413CE9470}" dt="2024-01-03T21:05:28.117" v="25"/>
          <ac:picMkLst>
            <pc:docMk/>
            <pc:sldMk cId="2291873115" sldId="304"/>
            <ac:picMk id="2" creationId="{1BC25CF8-2C65-576C-AAEB-BB966708ECB8}"/>
          </ac:picMkLst>
        </pc:picChg>
      </pc:sldChg>
      <pc:sldChg chg="addSp modSp">
        <pc:chgData name="Enrique Schonberg" userId="187a1298-abd9-4acb-8d5d-c59dc0d3b7b5" providerId="ADAL" clId="{603684B7-DD2B-4D07-B95C-F2C413CE9470}" dt="2024-01-03T21:05:34.671" v="26"/>
        <pc:sldMkLst>
          <pc:docMk/>
          <pc:sldMk cId="1023149021" sldId="307"/>
        </pc:sldMkLst>
        <pc:picChg chg="add mod">
          <ac:chgData name="Enrique Schonberg" userId="187a1298-abd9-4acb-8d5d-c59dc0d3b7b5" providerId="ADAL" clId="{603684B7-DD2B-4D07-B95C-F2C413CE9470}" dt="2024-01-03T21:05:34.671" v="26"/>
          <ac:picMkLst>
            <pc:docMk/>
            <pc:sldMk cId="1023149021" sldId="307"/>
            <ac:picMk id="3" creationId="{ECEC6EC9-7AA0-0856-6D62-F692E697E318}"/>
          </ac:picMkLst>
        </pc:picChg>
      </pc:sldChg>
      <pc:sldChg chg="addSp modSp mod">
        <pc:chgData name="Enrique Schonberg" userId="187a1298-abd9-4acb-8d5d-c59dc0d3b7b5" providerId="ADAL" clId="{603684B7-DD2B-4D07-B95C-F2C413CE9470}" dt="2024-01-03T21:05:50.049" v="43" actId="1036"/>
        <pc:sldMkLst>
          <pc:docMk/>
          <pc:sldMk cId="209829819" sldId="308"/>
        </pc:sldMkLst>
        <pc:spChg chg="mod">
          <ac:chgData name="Enrique Schonberg" userId="187a1298-abd9-4acb-8d5d-c59dc0d3b7b5" providerId="ADAL" clId="{603684B7-DD2B-4D07-B95C-F2C413CE9470}" dt="2024-01-03T21:05:50.049" v="43" actId="1036"/>
          <ac:spMkLst>
            <pc:docMk/>
            <pc:sldMk cId="209829819" sldId="308"/>
            <ac:spMk id="2" creationId="{ECB1F459-96BD-B6E2-BB18-C4674654AFCF}"/>
          </ac:spMkLst>
        </pc:spChg>
        <pc:spChg chg="mod">
          <ac:chgData name="Enrique Schonberg" userId="187a1298-abd9-4acb-8d5d-c59dc0d3b7b5" providerId="ADAL" clId="{603684B7-DD2B-4D07-B95C-F2C413CE9470}" dt="2024-01-03T21:05:50.049" v="43" actId="1036"/>
          <ac:spMkLst>
            <pc:docMk/>
            <pc:sldMk cId="209829819" sldId="308"/>
            <ac:spMk id="3" creationId="{103BEB09-0D89-0315-054C-48475137E618}"/>
          </ac:spMkLst>
        </pc:spChg>
        <pc:picChg chg="add mod">
          <ac:chgData name="Enrique Schonberg" userId="187a1298-abd9-4acb-8d5d-c59dc0d3b7b5" providerId="ADAL" clId="{603684B7-DD2B-4D07-B95C-F2C413CE9470}" dt="2024-01-03T21:05:45.136" v="28" actId="1076"/>
          <ac:picMkLst>
            <pc:docMk/>
            <pc:sldMk cId="209829819" sldId="308"/>
            <ac:picMk id="4" creationId="{1B712625-8652-D369-1781-790EC5F866C4}"/>
          </ac:picMkLst>
        </pc:picChg>
      </pc:sldChg>
      <pc:sldChg chg="addSp modSp">
        <pc:chgData name="Enrique Schonberg" userId="187a1298-abd9-4acb-8d5d-c59dc0d3b7b5" providerId="ADAL" clId="{603684B7-DD2B-4D07-B95C-F2C413CE9470}" dt="2024-01-03T21:05:57.520" v="44"/>
        <pc:sldMkLst>
          <pc:docMk/>
          <pc:sldMk cId="461142086" sldId="309"/>
        </pc:sldMkLst>
        <pc:picChg chg="add mod">
          <ac:chgData name="Enrique Schonberg" userId="187a1298-abd9-4acb-8d5d-c59dc0d3b7b5" providerId="ADAL" clId="{603684B7-DD2B-4D07-B95C-F2C413CE9470}" dt="2024-01-03T21:05:57.520" v="44"/>
          <ac:picMkLst>
            <pc:docMk/>
            <pc:sldMk cId="461142086" sldId="309"/>
            <ac:picMk id="4" creationId="{911FE9EE-561B-5583-1D78-BF4E25B13C1C}"/>
          </ac:picMkLst>
        </pc:picChg>
      </pc:sldChg>
      <pc:sldChg chg="addSp modSp mod">
        <pc:chgData name="Enrique Schonberg" userId="187a1298-abd9-4acb-8d5d-c59dc0d3b7b5" providerId="ADAL" clId="{603684B7-DD2B-4D07-B95C-F2C413CE9470}" dt="2024-01-03T21:06:22.652" v="66" actId="1035"/>
        <pc:sldMkLst>
          <pc:docMk/>
          <pc:sldMk cId="3417045756" sldId="310"/>
        </pc:sldMkLst>
        <pc:spChg chg="mod">
          <ac:chgData name="Enrique Schonberg" userId="187a1298-abd9-4acb-8d5d-c59dc0d3b7b5" providerId="ADAL" clId="{603684B7-DD2B-4D07-B95C-F2C413CE9470}" dt="2024-01-03T21:06:22.652" v="66" actId="1035"/>
          <ac:spMkLst>
            <pc:docMk/>
            <pc:sldMk cId="3417045756" sldId="310"/>
            <ac:spMk id="2" creationId="{F9B935D2-731C-B0E0-87F1-2F8A93E04C89}"/>
          </ac:spMkLst>
        </pc:spChg>
        <pc:spChg chg="mod">
          <ac:chgData name="Enrique Schonberg" userId="187a1298-abd9-4acb-8d5d-c59dc0d3b7b5" providerId="ADAL" clId="{603684B7-DD2B-4D07-B95C-F2C413CE9470}" dt="2024-01-03T21:06:22.652" v="66" actId="1035"/>
          <ac:spMkLst>
            <pc:docMk/>
            <pc:sldMk cId="3417045756" sldId="310"/>
            <ac:spMk id="3" creationId="{D270059F-0E88-5F31-4364-1073D7434F58}"/>
          </ac:spMkLst>
        </pc:spChg>
        <pc:picChg chg="add mod">
          <ac:chgData name="Enrique Schonberg" userId="187a1298-abd9-4acb-8d5d-c59dc0d3b7b5" providerId="ADAL" clId="{603684B7-DD2B-4D07-B95C-F2C413CE9470}" dt="2024-01-03T21:06:17.805" v="50" actId="1076"/>
          <ac:picMkLst>
            <pc:docMk/>
            <pc:sldMk cId="3417045756" sldId="310"/>
            <ac:picMk id="4" creationId="{A9DEED3C-338D-BA40-472D-C7DB5BE73DCA}"/>
          </ac:picMkLst>
        </pc:picChg>
      </pc:sldChg>
      <pc:sldChg chg="addSp modSp">
        <pc:chgData name="Enrique Schonberg" userId="187a1298-abd9-4acb-8d5d-c59dc0d3b7b5" providerId="ADAL" clId="{603684B7-DD2B-4D07-B95C-F2C413CE9470}" dt="2024-01-03T21:06:28.184" v="67"/>
        <pc:sldMkLst>
          <pc:docMk/>
          <pc:sldMk cId="1518347712" sldId="312"/>
        </pc:sldMkLst>
        <pc:picChg chg="add mod">
          <ac:chgData name="Enrique Schonberg" userId="187a1298-abd9-4acb-8d5d-c59dc0d3b7b5" providerId="ADAL" clId="{603684B7-DD2B-4D07-B95C-F2C413CE9470}" dt="2024-01-03T21:06:28.184" v="67"/>
          <ac:picMkLst>
            <pc:docMk/>
            <pc:sldMk cId="1518347712" sldId="312"/>
            <ac:picMk id="4" creationId="{EB9973E1-0D90-23EE-8D42-E36409970A0E}"/>
          </ac:picMkLst>
        </pc:picChg>
      </pc:sldChg>
      <pc:sldChg chg="addSp delSp modSp mod">
        <pc:chgData name="Enrique Schonberg" userId="187a1298-abd9-4acb-8d5d-c59dc0d3b7b5" providerId="ADAL" clId="{603684B7-DD2B-4D07-B95C-F2C413CE9470}" dt="2024-01-05T16:17:46.317" v="82"/>
        <pc:sldMkLst>
          <pc:docMk/>
          <pc:sldMk cId="2786791357" sldId="314"/>
        </pc:sldMkLst>
        <pc:spChg chg="mod">
          <ac:chgData name="Enrique Schonberg" userId="187a1298-abd9-4acb-8d5d-c59dc0d3b7b5" providerId="ADAL" clId="{603684B7-DD2B-4D07-B95C-F2C413CE9470}" dt="2024-01-05T16:17:46.317" v="82"/>
          <ac:spMkLst>
            <pc:docMk/>
            <pc:sldMk cId="2786791357" sldId="314"/>
            <ac:spMk id="7" creationId="{5D462930-BD46-F914-A3AE-E25F6ADEF449}"/>
          </ac:spMkLst>
        </pc:spChg>
        <pc:grpChg chg="add mod">
          <ac:chgData name="Enrique Schonberg" userId="187a1298-abd9-4acb-8d5d-c59dc0d3b7b5" providerId="ADAL" clId="{603684B7-DD2B-4D07-B95C-F2C413CE9470}" dt="2024-01-05T16:17:46.317" v="82"/>
          <ac:grpSpMkLst>
            <pc:docMk/>
            <pc:sldMk cId="2786791357" sldId="314"/>
            <ac:grpSpMk id="2" creationId="{32985A0A-69D3-D73A-C386-C8FED58B721E}"/>
          </ac:grpSpMkLst>
        </pc:grpChg>
        <pc:grpChg chg="del">
          <ac:chgData name="Enrique Schonberg" userId="187a1298-abd9-4acb-8d5d-c59dc0d3b7b5" providerId="ADAL" clId="{603684B7-DD2B-4D07-B95C-F2C413CE9470}" dt="2024-01-05T16:17:46.015" v="81" actId="478"/>
          <ac:grpSpMkLst>
            <pc:docMk/>
            <pc:sldMk cId="2786791357" sldId="314"/>
            <ac:grpSpMk id="16" creationId="{A91728C7-0A53-49DC-D4E9-D6B78644F661}"/>
          </ac:grpSpMkLst>
        </pc:grpChg>
        <pc:picChg chg="mod">
          <ac:chgData name="Enrique Schonberg" userId="187a1298-abd9-4acb-8d5d-c59dc0d3b7b5" providerId="ADAL" clId="{603684B7-DD2B-4D07-B95C-F2C413CE9470}" dt="2024-01-05T16:17:46.317" v="82"/>
          <ac:picMkLst>
            <pc:docMk/>
            <pc:sldMk cId="2786791357" sldId="314"/>
            <ac:picMk id="8" creationId="{3F525A32-394F-24E7-74D6-D949DDD6F0B8}"/>
          </ac:picMkLst>
        </pc:picChg>
      </pc:sldChg>
      <pc:sldChg chg="add">
        <pc:chgData name="Enrique Schonberg" userId="187a1298-abd9-4acb-8d5d-c59dc0d3b7b5" providerId="ADAL" clId="{603684B7-DD2B-4D07-B95C-F2C413CE9470}" dt="2024-01-03T21:20:25.867" v="68"/>
        <pc:sldMkLst>
          <pc:docMk/>
          <pc:sldMk cId="0" sldId="315"/>
        </pc:sldMkLst>
      </pc:sldChg>
      <pc:sldChg chg="add del">
        <pc:chgData name="Enrique Schonberg" userId="187a1298-abd9-4acb-8d5d-c59dc0d3b7b5" providerId="ADAL" clId="{603684B7-DD2B-4D07-B95C-F2C413CE9470}" dt="2024-01-03T21:29:28.594" v="72"/>
        <pc:sldMkLst>
          <pc:docMk/>
          <pc:sldMk cId="0" sldId="316"/>
        </pc:sldMkLst>
      </pc:sldChg>
    </pc:docChg>
  </pc:docChgLst>
  <pc:docChgLst>
    <pc:chgData name="Enrique Schonberg" userId="187a1298-abd9-4acb-8d5d-c59dc0d3b7b5" providerId="ADAL" clId="{E2C25370-509E-4359-B228-8AEF680230B3}"/>
    <pc:docChg chg="undo redo custSel addSld delSld modSld">
      <pc:chgData name="Enrique Schonberg" userId="187a1298-abd9-4acb-8d5d-c59dc0d3b7b5" providerId="ADAL" clId="{E2C25370-509E-4359-B228-8AEF680230B3}" dt="2024-01-03T20:58:00.253" v="58" actId="47"/>
      <pc:docMkLst>
        <pc:docMk/>
      </pc:docMkLst>
      <pc:sldChg chg="addSp delSp modSp add">
        <pc:chgData name="Enrique Schonberg" userId="187a1298-abd9-4acb-8d5d-c59dc0d3b7b5" providerId="ADAL" clId="{E2C25370-509E-4359-B228-8AEF680230B3}" dt="2024-01-03T20:52:43.412" v="44" actId="164"/>
        <pc:sldMkLst>
          <pc:docMk/>
          <pc:sldMk cId="0" sldId="256"/>
        </pc:sldMkLst>
        <pc:spChg chg="add del mod">
          <ac:chgData name="Enrique Schonberg" userId="187a1298-abd9-4acb-8d5d-c59dc0d3b7b5" providerId="ADAL" clId="{E2C25370-509E-4359-B228-8AEF680230B3}" dt="2024-01-03T20:52:33.384" v="43"/>
          <ac:spMkLst>
            <pc:docMk/>
            <pc:sldMk cId="0" sldId="256"/>
            <ac:spMk id="2" creationId="{5670B9B0-CB9F-A1AA-BF56-FF7D297A69FE}"/>
          </ac:spMkLst>
        </pc:spChg>
        <pc:spChg chg="mod">
          <ac:chgData name="Enrique Schonberg" userId="187a1298-abd9-4acb-8d5d-c59dc0d3b7b5" providerId="ADAL" clId="{E2C25370-509E-4359-B228-8AEF680230B3}" dt="2024-01-03T20:52:43.412" v="44" actId="164"/>
          <ac:spMkLst>
            <pc:docMk/>
            <pc:sldMk cId="0" sldId="256"/>
            <ac:spMk id="150" creationId="{00000000-0000-0000-0000-000000000000}"/>
          </ac:spMkLst>
        </pc:spChg>
        <pc:grpChg chg="add mod">
          <ac:chgData name="Enrique Schonberg" userId="187a1298-abd9-4acb-8d5d-c59dc0d3b7b5" providerId="ADAL" clId="{E2C25370-509E-4359-B228-8AEF680230B3}" dt="2024-01-03T20:52:43.412" v="44" actId="164"/>
          <ac:grpSpMkLst>
            <pc:docMk/>
            <pc:sldMk cId="0" sldId="256"/>
            <ac:grpSpMk id="3" creationId="{9DC4A872-04DA-6ACD-FA80-8CB314BECC21}"/>
          </ac:grpSpMkLst>
        </pc:grpChg>
        <pc:picChg chg="mod">
          <ac:chgData name="Enrique Schonberg" userId="187a1298-abd9-4acb-8d5d-c59dc0d3b7b5" providerId="ADAL" clId="{E2C25370-509E-4359-B228-8AEF680230B3}" dt="2024-01-03T20:52:43.412" v="44" actId="164"/>
          <ac:picMkLst>
            <pc:docMk/>
            <pc:sldMk cId="0" sldId="256"/>
            <ac:picMk id="151" creationId="{00000000-0000-0000-0000-000000000000}"/>
          </ac:picMkLst>
        </pc:picChg>
      </pc:sldChg>
      <pc:sldChg chg="addSp delSp modSp mod">
        <pc:chgData name="Enrique Schonberg" userId="187a1298-abd9-4acb-8d5d-c59dc0d3b7b5" providerId="ADAL" clId="{E2C25370-509E-4359-B228-8AEF680230B3}" dt="2024-01-03T20:52:48.388" v="45"/>
        <pc:sldMkLst>
          <pc:docMk/>
          <pc:sldMk cId="818146952" sldId="257"/>
        </pc:sldMkLst>
        <pc:spChg chg="add del">
          <ac:chgData name="Enrique Schonberg" userId="187a1298-abd9-4acb-8d5d-c59dc0d3b7b5" providerId="ADAL" clId="{E2C25370-509E-4359-B228-8AEF680230B3}" dt="2024-01-03T20:50:29.070" v="1" actId="22"/>
          <ac:spMkLst>
            <pc:docMk/>
            <pc:sldMk cId="818146952" sldId="257"/>
            <ac:spMk id="7" creationId="{705B1585-4457-C7B9-6EF5-7D28D9664F03}"/>
          </ac:spMkLst>
        </pc:spChg>
        <pc:spChg chg="del mod">
          <ac:chgData name="Enrique Schonberg" userId="187a1298-abd9-4acb-8d5d-c59dc0d3b7b5" providerId="ADAL" clId="{E2C25370-509E-4359-B228-8AEF680230B3}" dt="2024-01-03T20:52:18.673" v="41"/>
          <ac:spMkLst>
            <pc:docMk/>
            <pc:sldMk cId="818146952" sldId="257"/>
            <ac:spMk id="8" creationId="{77810323-01D8-4392-BE77-72EBE9C0C980}"/>
          </ac:spMkLst>
        </pc:spChg>
        <pc:spChg chg="add del">
          <ac:chgData name="Enrique Schonberg" userId="187a1298-abd9-4acb-8d5d-c59dc0d3b7b5" providerId="ADAL" clId="{E2C25370-509E-4359-B228-8AEF680230B3}" dt="2024-01-03T20:50:37.684" v="3" actId="22"/>
          <ac:spMkLst>
            <pc:docMk/>
            <pc:sldMk cId="818146952" sldId="257"/>
            <ac:spMk id="10" creationId="{88195BC6-63AF-B5F7-A84A-D8BF3B1DC5A1}"/>
          </ac:spMkLst>
        </pc:spChg>
        <pc:spChg chg="add del">
          <ac:chgData name="Enrique Schonberg" userId="187a1298-abd9-4acb-8d5d-c59dc0d3b7b5" providerId="ADAL" clId="{E2C25370-509E-4359-B228-8AEF680230B3}" dt="2024-01-03T20:51:11.907" v="5" actId="22"/>
          <ac:spMkLst>
            <pc:docMk/>
            <pc:sldMk cId="818146952" sldId="257"/>
            <ac:spMk id="12" creationId="{90B1A938-2862-15FF-1687-F7B3A3FECDCB}"/>
          </ac:spMkLst>
        </pc:spChg>
        <pc:spChg chg="add del mod">
          <ac:chgData name="Enrique Schonberg" userId="187a1298-abd9-4acb-8d5d-c59dc0d3b7b5" providerId="ADAL" clId="{E2C25370-509E-4359-B228-8AEF680230B3}" dt="2024-01-03T20:51:50.859" v="10" actId="21"/>
          <ac:spMkLst>
            <pc:docMk/>
            <pc:sldMk cId="818146952" sldId="257"/>
            <ac:spMk id="14" creationId="{5201A97E-582C-EC60-9FA6-D78C2C92A9CF}"/>
          </ac:spMkLst>
        </pc:spChg>
        <pc:spChg chg="add mod">
          <ac:chgData name="Enrique Schonberg" userId="187a1298-abd9-4acb-8d5d-c59dc0d3b7b5" providerId="ADAL" clId="{E2C25370-509E-4359-B228-8AEF680230B3}" dt="2024-01-03T20:52:16.765" v="39"/>
          <ac:spMkLst>
            <pc:docMk/>
            <pc:sldMk cId="818146952" sldId="257"/>
            <ac:spMk id="15" creationId="{96A0D91D-B4D9-97FD-E991-72B0F80E5546}"/>
          </ac:spMkLst>
        </pc:spChg>
        <pc:spChg chg="mod">
          <ac:chgData name="Enrique Schonberg" userId="187a1298-abd9-4acb-8d5d-c59dc0d3b7b5" providerId="ADAL" clId="{E2C25370-509E-4359-B228-8AEF680230B3}" dt="2024-01-03T20:52:48.388" v="45"/>
          <ac:spMkLst>
            <pc:docMk/>
            <pc:sldMk cId="818146952" sldId="257"/>
            <ac:spMk id="18" creationId="{B5B91429-DA47-3D94-60E3-6FE27C10D2AC}"/>
          </ac:spMkLst>
        </pc:spChg>
        <pc:grpChg chg="add mod">
          <ac:chgData name="Enrique Schonberg" userId="187a1298-abd9-4acb-8d5d-c59dc0d3b7b5" providerId="ADAL" clId="{E2C25370-509E-4359-B228-8AEF680230B3}" dt="2024-01-03T20:52:48.388" v="45"/>
          <ac:grpSpMkLst>
            <pc:docMk/>
            <pc:sldMk cId="818146952" sldId="257"/>
            <ac:grpSpMk id="16" creationId="{A91728C7-0A53-49DC-D4E9-D6B78644F661}"/>
          </ac:grpSpMkLst>
        </pc:grpChg>
        <pc:picChg chg="mod">
          <ac:chgData name="Enrique Schonberg" userId="187a1298-abd9-4acb-8d5d-c59dc0d3b7b5" providerId="ADAL" clId="{E2C25370-509E-4359-B228-8AEF680230B3}" dt="2024-01-03T20:52:48.388" v="45"/>
          <ac:picMkLst>
            <pc:docMk/>
            <pc:sldMk cId="818146952" sldId="257"/>
            <ac:picMk id="19" creationId="{7B7D56A5-D772-EB88-EA05-50E69A0D8F06}"/>
          </ac:picMkLst>
        </pc:picChg>
      </pc:sldChg>
      <pc:sldChg chg="add">
        <pc:chgData name="Enrique Schonberg" userId="187a1298-abd9-4acb-8d5d-c59dc0d3b7b5" providerId="ADAL" clId="{E2C25370-509E-4359-B228-8AEF680230B3}" dt="2024-01-03T20:56:18.933" v="46"/>
        <pc:sldMkLst>
          <pc:docMk/>
          <pc:sldMk cId="0" sldId="263"/>
        </pc:sldMkLst>
      </pc:sldChg>
      <pc:sldChg chg="add del">
        <pc:chgData name="Enrique Schonberg" userId="187a1298-abd9-4acb-8d5d-c59dc0d3b7b5" providerId="ADAL" clId="{E2C25370-509E-4359-B228-8AEF680230B3}" dt="2024-01-03T20:58:00.253" v="58" actId="47"/>
        <pc:sldMkLst>
          <pc:docMk/>
          <pc:sldMk cId="1479836752" sldId="273"/>
        </pc:sldMkLst>
      </pc:sldChg>
      <pc:sldChg chg="del">
        <pc:chgData name="Enrique Schonberg" userId="187a1298-abd9-4acb-8d5d-c59dc0d3b7b5" providerId="ADAL" clId="{E2C25370-509E-4359-B228-8AEF680230B3}" dt="2024-01-03T20:57:54.186" v="56" actId="2696"/>
        <pc:sldMkLst>
          <pc:docMk/>
          <pc:sldMk cId="2383361314" sldId="273"/>
        </pc:sldMkLst>
      </pc:sldChg>
      <pc:sldChg chg="add del">
        <pc:chgData name="Enrique Schonberg" userId="187a1298-abd9-4acb-8d5d-c59dc0d3b7b5" providerId="ADAL" clId="{E2C25370-509E-4359-B228-8AEF680230B3}" dt="2024-01-03T20:57:30.649" v="51" actId="47"/>
        <pc:sldMkLst>
          <pc:docMk/>
          <pc:sldMk cId="0" sldId="313"/>
        </pc:sldMkLst>
      </pc:sldChg>
      <pc:sldChg chg="new del">
        <pc:chgData name="Enrique Schonberg" userId="187a1298-abd9-4acb-8d5d-c59dc0d3b7b5" providerId="ADAL" clId="{E2C25370-509E-4359-B228-8AEF680230B3}" dt="2024-01-03T20:51:16.068" v="7" actId="680"/>
        <pc:sldMkLst>
          <pc:docMk/>
          <pc:sldMk cId="627726605" sldId="313"/>
        </pc:sldMkLst>
      </pc:sldChg>
      <pc:sldChg chg="add">
        <pc:chgData name="Enrique Schonberg" userId="187a1298-abd9-4acb-8d5d-c59dc0d3b7b5" providerId="ADAL" clId="{E2C25370-509E-4359-B228-8AEF680230B3}" dt="2024-01-03T20:57:41.317" v="55"/>
        <pc:sldMkLst>
          <pc:docMk/>
          <pc:sldMk cId="2786791357" sldId="314"/>
        </pc:sldMkLst>
      </pc:sldChg>
      <pc:sldChg chg="modSp add del mod">
        <pc:chgData name="Enrique Schonberg" userId="187a1298-abd9-4acb-8d5d-c59dc0d3b7b5" providerId="ADAL" clId="{E2C25370-509E-4359-B228-8AEF680230B3}" dt="2024-01-03T20:57:37.460" v="54" actId="2696"/>
        <pc:sldMkLst>
          <pc:docMk/>
          <pc:sldMk cId="3786513924" sldId="314"/>
        </pc:sldMkLst>
        <pc:spChg chg="mod">
          <ac:chgData name="Enrique Schonberg" userId="187a1298-abd9-4acb-8d5d-c59dc0d3b7b5" providerId="ADAL" clId="{E2C25370-509E-4359-B228-8AEF680230B3}" dt="2024-01-03T20:57:34.299" v="53" actId="20577"/>
          <ac:spMkLst>
            <pc:docMk/>
            <pc:sldMk cId="3786513924" sldId="314"/>
            <ac:spMk id="15" creationId="{96A0D91D-B4D9-97FD-E991-72B0F80E5546}"/>
          </ac:spMkLst>
        </pc:spChg>
      </pc:sldChg>
    </pc:docChg>
  </pc:docChgLst>
  <pc:docChgLst>
    <pc:chgData name="Enrique Schonberg" userId="S::enrique.schonberg_bsm.upf.edu#ext#@esostockstadt.onmicrosoft.com::22763801-727d-487b-b043-613a249998d1" providerId="AD" clId="Web-{07A04175-4FBF-4E04-A65A-38CB3813C581}"/>
    <pc:docChg chg="addSld delSld modSld sldOrd">
      <pc:chgData name="Enrique Schonberg" userId="S::enrique.schonberg_bsm.upf.edu#ext#@esostockstadt.onmicrosoft.com::22763801-727d-487b-b043-613a249998d1" providerId="AD" clId="Web-{07A04175-4FBF-4E04-A65A-38CB3813C581}" dt="2024-01-04T08:53:18.338" v="52"/>
      <pc:docMkLst>
        <pc:docMk/>
      </pc:docMkLst>
      <pc:sldChg chg="ord">
        <pc:chgData name="Enrique Schonberg" userId="S::enrique.schonberg_bsm.upf.edu#ext#@esostockstadt.onmicrosoft.com::22763801-727d-487b-b043-613a249998d1" providerId="AD" clId="Web-{07A04175-4FBF-4E04-A65A-38CB3813C581}" dt="2024-01-04T08:50:37.673" v="14"/>
        <pc:sldMkLst>
          <pc:docMk/>
          <pc:sldMk cId="818146952" sldId="257"/>
        </pc:sldMkLst>
      </pc:sldChg>
      <pc:sldChg chg="ord">
        <pc:chgData name="Enrique Schonberg" userId="S::enrique.schonberg_bsm.upf.edu#ext#@esostockstadt.onmicrosoft.com::22763801-727d-487b-b043-613a249998d1" providerId="AD" clId="Web-{07A04175-4FBF-4E04-A65A-38CB3813C581}" dt="2024-01-04T08:50:51.142" v="15"/>
        <pc:sldMkLst>
          <pc:docMk/>
          <pc:sldMk cId="0" sldId="315"/>
        </pc:sldMkLst>
      </pc:sldChg>
      <pc:sldChg chg="addSp delSp modSp new">
        <pc:chgData name="Enrique Schonberg" userId="S::enrique.schonberg_bsm.upf.edu#ext#@esostockstadt.onmicrosoft.com::22763801-727d-487b-b043-613a249998d1" providerId="AD" clId="Web-{07A04175-4FBF-4E04-A65A-38CB3813C581}" dt="2024-01-04T08:53:15.010" v="51" actId="20577"/>
        <pc:sldMkLst>
          <pc:docMk/>
          <pc:sldMk cId="1267471596" sldId="316"/>
        </pc:sldMkLst>
        <pc:spChg chg="del">
          <ac:chgData name="Enrique Schonberg" userId="S::enrique.schonberg_bsm.upf.edu#ext#@esostockstadt.onmicrosoft.com::22763801-727d-487b-b043-613a249998d1" providerId="AD" clId="Web-{07A04175-4FBF-4E04-A65A-38CB3813C581}" dt="2024-01-04T08:49:19.371" v="5"/>
          <ac:spMkLst>
            <pc:docMk/>
            <pc:sldMk cId="1267471596" sldId="316"/>
            <ac:spMk id="2" creationId="{F8BC2CF6-D6DF-E068-2AB3-E7D08CAD2AE7}"/>
          </ac:spMkLst>
        </pc:spChg>
        <pc:spChg chg="del">
          <ac:chgData name="Enrique Schonberg" userId="S::enrique.schonberg_bsm.upf.edu#ext#@esostockstadt.onmicrosoft.com::22763801-727d-487b-b043-613a249998d1" providerId="AD" clId="Web-{07A04175-4FBF-4E04-A65A-38CB3813C581}" dt="2024-01-04T08:49:24.262" v="6"/>
          <ac:spMkLst>
            <pc:docMk/>
            <pc:sldMk cId="1267471596" sldId="316"/>
            <ac:spMk id="3" creationId="{985A3239-0B45-D613-4FFD-16AD377E5100}"/>
          </ac:spMkLst>
        </pc:spChg>
        <pc:spChg chg="add mod">
          <ac:chgData name="Enrique Schonberg" userId="S::enrique.schonberg_bsm.upf.edu#ext#@esostockstadt.onmicrosoft.com::22763801-727d-487b-b043-613a249998d1" providerId="AD" clId="Web-{07A04175-4FBF-4E04-A65A-38CB3813C581}" dt="2024-01-04T08:53:15.010" v="51" actId="20577"/>
          <ac:spMkLst>
            <pc:docMk/>
            <pc:sldMk cId="1267471596" sldId="316"/>
            <ac:spMk id="4" creationId="{FA935F36-A654-CCAC-3AC2-65FC36D3531F}"/>
          </ac:spMkLst>
        </pc:spChg>
      </pc:sldChg>
      <pc:sldChg chg="add del replId">
        <pc:chgData name="Enrique Schonberg" userId="S::enrique.schonberg_bsm.upf.edu#ext#@esostockstadt.onmicrosoft.com::22763801-727d-487b-b043-613a249998d1" providerId="AD" clId="Web-{07A04175-4FBF-4E04-A65A-38CB3813C581}" dt="2024-01-04T08:48:36.900" v="1"/>
        <pc:sldMkLst>
          <pc:docMk/>
          <pc:sldMk cId="1419201366" sldId="316"/>
        </pc:sldMkLst>
      </pc:sldChg>
      <pc:sldChg chg="add del replId">
        <pc:chgData name="Enrique Schonberg" userId="S::enrique.schonberg_bsm.upf.edu#ext#@esostockstadt.onmicrosoft.com::22763801-727d-487b-b043-613a249998d1" providerId="AD" clId="Web-{07A04175-4FBF-4E04-A65A-38CB3813C581}" dt="2024-01-04T08:48:51.244" v="3"/>
        <pc:sldMkLst>
          <pc:docMk/>
          <pc:sldMk cId="2198659168" sldId="316"/>
        </pc:sldMkLst>
      </pc:sldChg>
      <pc:sldChg chg="add del replId">
        <pc:chgData name="Enrique Schonberg" userId="S::enrique.schonberg_bsm.upf.edu#ext#@esostockstadt.onmicrosoft.com::22763801-727d-487b-b043-613a249998d1" providerId="AD" clId="Web-{07A04175-4FBF-4E04-A65A-38CB3813C581}" dt="2024-01-04T08:53:18.338" v="52"/>
        <pc:sldMkLst>
          <pc:docMk/>
          <pc:sldMk cId="403333901" sldId="317"/>
        </pc:sldMkLst>
      </pc:sldChg>
      <pc:sldChg chg="modSp add ord replId">
        <pc:chgData name="Enrique Schonberg" userId="S::enrique.schonberg_bsm.upf.edu#ext#@esostockstadt.onmicrosoft.com::22763801-727d-487b-b043-613a249998d1" providerId="AD" clId="Web-{07A04175-4FBF-4E04-A65A-38CB3813C581}" dt="2024-01-04T08:52:53.212" v="45"/>
        <pc:sldMkLst>
          <pc:docMk/>
          <pc:sldMk cId="3714781198" sldId="318"/>
        </pc:sldMkLst>
        <pc:spChg chg="mod">
          <ac:chgData name="Enrique Schonberg" userId="S::enrique.schonberg_bsm.upf.edu#ext#@esostockstadt.onmicrosoft.com::22763801-727d-487b-b043-613a249998d1" providerId="AD" clId="Web-{07A04175-4FBF-4E04-A65A-38CB3813C581}" dt="2024-01-04T08:52:53.212" v="45"/>
          <ac:spMkLst>
            <pc:docMk/>
            <pc:sldMk cId="3714781198" sldId="318"/>
            <ac:spMk id="4" creationId="{E472A5A5-DD94-61EB-93AA-AB623B6269E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87860843739699"/>
          <c:y val="2.4086401477365616E-2"/>
          <c:w val="0.77959302504611983"/>
          <c:h val="0.6598894859963973"/>
        </c:manualLayout>
      </c:layout>
      <c:barChart>
        <c:barDir val="col"/>
        <c:grouping val="clustered"/>
        <c:varyColors val="0"/>
        <c:ser>
          <c:idx val="0"/>
          <c:order val="0"/>
          <c:tx>
            <c:strRef>
              <c:f>Full1!$B$1</c:f>
              <c:strCache>
                <c:ptCount val="1"/>
                <c:pt idx="0">
                  <c:v>Sèrie 1</c:v>
                </c:pt>
              </c:strCache>
            </c:strRef>
          </c:tx>
          <c:spPr>
            <a:solidFill>
              <a:srgbClr val="FF0000"/>
            </a:solidFill>
            <a:ln>
              <a:noFill/>
            </a:ln>
            <a:effectLst/>
          </c:spPr>
          <c:invertIfNegative val="0"/>
          <c:cat>
            <c:strRef>
              <c:f>Full1!$A$2:$A$4</c:f>
              <c:strCache>
                <c:ptCount val="3"/>
                <c:pt idx="0">
                  <c:v>Asset Misappropriation</c:v>
                </c:pt>
                <c:pt idx="1">
                  <c:v>Corruption</c:v>
                </c:pt>
                <c:pt idx="2">
                  <c:v>Financial Statement Fraud</c:v>
                </c:pt>
              </c:strCache>
            </c:strRef>
          </c:cat>
          <c:val>
            <c:numRef>
              <c:f>Full1!$B$2:$B$4</c:f>
              <c:numCache>
                <c:formatCode>[$$-409]#,##0</c:formatCode>
                <c:ptCount val="3"/>
                <c:pt idx="0">
                  <c:v>125000</c:v>
                </c:pt>
                <c:pt idx="1">
                  <c:v>200000</c:v>
                </c:pt>
                <c:pt idx="2">
                  <c:v>975000</c:v>
                </c:pt>
              </c:numCache>
            </c:numRef>
          </c:val>
          <c:extLst>
            <c:ext xmlns:c16="http://schemas.microsoft.com/office/drawing/2014/chart" uri="{C3380CC4-5D6E-409C-BE32-E72D297353CC}">
              <c16:uniqueId val="{00000000-784A-42BE-A2EB-3EA0F028F165}"/>
            </c:ext>
          </c:extLst>
        </c:ser>
        <c:dLbls>
          <c:showLegendKey val="0"/>
          <c:showVal val="0"/>
          <c:showCatName val="0"/>
          <c:showSerName val="0"/>
          <c:showPercent val="0"/>
          <c:showBubbleSize val="0"/>
        </c:dLbls>
        <c:gapWidth val="219"/>
        <c:overlap val="-27"/>
        <c:axId val="575636464"/>
        <c:axId val="575637712"/>
      </c:barChart>
      <c:catAx>
        <c:axId val="57563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CO"/>
          </a:p>
        </c:txPr>
        <c:crossAx val="575637712"/>
        <c:crosses val="autoZero"/>
        <c:auto val="1"/>
        <c:lblAlgn val="ctr"/>
        <c:lblOffset val="100"/>
        <c:noMultiLvlLbl val="0"/>
      </c:catAx>
      <c:valAx>
        <c:axId val="575637712"/>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CO"/>
          </a:p>
        </c:txPr>
        <c:crossAx val="575636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ata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726E75-B2D4-4E08-B954-7EE04D38E81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F27F3378-4A6F-4B98-AA8F-135425F2AD1E}">
      <dgm:prSet/>
      <dgm:spPr/>
      <dgm:t>
        <a:bodyPr/>
        <a:lstStyle/>
        <a:p>
          <a:r>
            <a:rPr lang="en-GB" b="1" dirty="0"/>
            <a:t>1  The relevance of accounting information</a:t>
          </a:r>
          <a:endParaRPr lang="en-US" dirty="0"/>
        </a:p>
      </dgm:t>
    </dgm:pt>
    <dgm:pt modelId="{45BF507A-3145-4F12-82AF-38E7C07CC1B7}" type="parTrans" cxnId="{63C9473E-C744-4655-AAEC-56F92BC39F12}">
      <dgm:prSet/>
      <dgm:spPr/>
      <dgm:t>
        <a:bodyPr/>
        <a:lstStyle/>
        <a:p>
          <a:endParaRPr lang="en-US"/>
        </a:p>
      </dgm:t>
    </dgm:pt>
    <dgm:pt modelId="{BDB02F45-9590-4CE4-B692-24FFD24481F0}" type="sibTrans" cxnId="{63C9473E-C744-4655-AAEC-56F92BC39F12}">
      <dgm:prSet/>
      <dgm:spPr/>
      <dgm:t>
        <a:bodyPr/>
        <a:lstStyle/>
        <a:p>
          <a:endParaRPr lang="en-US"/>
        </a:p>
      </dgm:t>
    </dgm:pt>
    <dgm:pt modelId="{ED6B027B-F3F0-47C3-AED4-77AE79FBD7A9}">
      <dgm:prSet/>
      <dgm:spPr/>
      <dgm:t>
        <a:bodyPr/>
        <a:lstStyle/>
        <a:p>
          <a:r>
            <a:rPr lang="en-GB"/>
            <a:t>Valuation of assets (specially intangibles)</a:t>
          </a:r>
          <a:endParaRPr lang="en-US"/>
        </a:p>
      </dgm:t>
    </dgm:pt>
    <dgm:pt modelId="{A097A996-692C-4D1D-9D95-C13744CA5791}" type="parTrans" cxnId="{66E924D5-608E-4078-986D-9E37084E330F}">
      <dgm:prSet/>
      <dgm:spPr/>
      <dgm:t>
        <a:bodyPr/>
        <a:lstStyle/>
        <a:p>
          <a:endParaRPr lang="en-US"/>
        </a:p>
      </dgm:t>
    </dgm:pt>
    <dgm:pt modelId="{ACB13610-F639-436B-B91F-82E173DD5132}" type="sibTrans" cxnId="{66E924D5-608E-4078-986D-9E37084E330F}">
      <dgm:prSet/>
      <dgm:spPr/>
      <dgm:t>
        <a:bodyPr/>
        <a:lstStyle/>
        <a:p>
          <a:endParaRPr lang="en-US"/>
        </a:p>
      </dgm:t>
    </dgm:pt>
    <dgm:pt modelId="{CCB456B0-C8B0-4C41-A071-6B56ACDE60C4}">
      <dgm:prSet/>
      <dgm:spPr/>
      <dgm:t>
        <a:bodyPr/>
        <a:lstStyle/>
        <a:p>
          <a:r>
            <a:rPr lang="en-GB"/>
            <a:t>Money vs value	</a:t>
          </a:r>
          <a:endParaRPr lang="en-US"/>
        </a:p>
      </dgm:t>
    </dgm:pt>
    <dgm:pt modelId="{5C7A1948-F20D-43F5-A42C-A8AD9BFC449F}" type="parTrans" cxnId="{8F45A403-9196-493D-B191-61F32FBD5A4A}">
      <dgm:prSet/>
      <dgm:spPr/>
      <dgm:t>
        <a:bodyPr/>
        <a:lstStyle/>
        <a:p>
          <a:endParaRPr lang="en-US"/>
        </a:p>
      </dgm:t>
    </dgm:pt>
    <dgm:pt modelId="{7CF4AB75-4DBD-45AA-8FEF-BA00FE98B97F}" type="sibTrans" cxnId="{8F45A403-9196-493D-B191-61F32FBD5A4A}">
      <dgm:prSet/>
      <dgm:spPr/>
      <dgm:t>
        <a:bodyPr/>
        <a:lstStyle/>
        <a:p>
          <a:endParaRPr lang="en-US"/>
        </a:p>
      </dgm:t>
    </dgm:pt>
    <dgm:pt modelId="{B9AACBD3-8305-43D7-8619-8EB0016F5A88}">
      <dgm:prSet/>
      <dgm:spPr/>
      <dgm:t>
        <a:bodyPr/>
        <a:lstStyle/>
        <a:p>
          <a:r>
            <a:rPr lang="en-GB" b="1" dirty="0"/>
            <a:t>2  Conscious dimension of finance</a:t>
          </a:r>
          <a:r>
            <a:rPr lang="en-GB" dirty="0"/>
            <a:t>	</a:t>
          </a:r>
          <a:endParaRPr lang="en-US" dirty="0"/>
        </a:p>
      </dgm:t>
    </dgm:pt>
    <dgm:pt modelId="{98898C09-1477-41F0-BE4D-51DA769C7969}" type="parTrans" cxnId="{303487CB-BA6B-4977-826F-708E5C210960}">
      <dgm:prSet/>
      <dgm:spPr/>
      <dgm:t>
        <a:bodyPr/>
        <a:lstStyle/>
        <a:p>
          <a:endParaRPr lang="en-US"/>
        </a:p>
      </dgm:t>
    </dgm:pt>
    <dgm:pt modelId="{48FC627F-A3FE-4610-A7D7-EAEE552F3894}" type="sibTrans" cxnId="{303487CB-BA6B-4977-826F-708E5C210960}">
      <dgm:prSet/>
      <dgm:spPr/>
      <dgm:t>
        <a:bodyPr/>
        <a:lstStyle/>
        <a:p>
          <a:endParaRPr lang="en-US"/>
        </a:p>
      </dgm:t>
    </dgm:pt>
    <dgm:pt modelId="{7B7D6C0D-79E4-408D-B23F-D770DC926C49}">
      <dgm:prSet/>
      <dgm:spPr/>
      <dgm:t>
        <a:bodyPr/>
        <a:lstStyle/>
        <a:p>
          <a:r>
            <a:rPr lang="en-GB"/>
            <a:t>Ethical dimension of the finance</a:t>
          </a:r>
          <a:endParaRPr lang="en-US"/>
        </a:p>
      </dgm:t>
    </dgm:pt>
    <dgm:pt modelId="{8DEE2AC4-AC95-4703-B60D-80BF41CFFF62}" type="parTrans" cxnId="{E9A0471E-D985-402B-A507-0A25A400FBB3}">
      <dgm:prSet/>
      <dgm:spPr/>
      <dgm:t>
        <a:bodyPr/>
        <a:lstStyle/>
        <a:p>
          <a:endParaRPr lang="en-US"/>
        </a:p>
      </dgm:t>
    </dgm:pt>
    <dgm:pt modelId="{94870EC9-A5AC-4817-903D-D4B4CA7EB26F}" type="sibTrans" cxnId="{E9A0471E-D985-402B-A507-0A25A400FBB3}">
      <dgm:prSet/>
      <dgm:spPr/>
      <dgm:t>
        <a:bodyPr/>
        <a:lstStyle/>
        <a:p>
          <a:endParaRPr lang="en-US"/>
        </a:p>
      </dgm:t>
    </dgm:pt>
    <dgm:pt modelId="{78AF3A59-7205-45D6-90FF-7A479C93E15A}">
      <dgm:prSet/>
      <dgm:spPr/>
      <dgm:t>
        <a:bodyPr/>
        <a:lstStyle/>
        <a:p>
          <a:r>
            <a:rPr lang="en-GB"/>
            <a:t>Financial information full of grey areas</a:t>
          </a:r>
          <a:endParaRPr lang="en-US"/>
        </a:p>
      </dgm:t>
    </dgm:pt>
    <dgm:pt modelId="{7041B174-1E50-4AA2-9612-95B43157D2B4}" type="parTrans" cxnId="{2662BA20-9064-44DB-A0A6-A23CD02C7658}">
      <dgm:prSet/>
      <dgm:spPr/>
      <dgm:t>
        <a:bodyPr/>
        <a:lstStyle/>
        <a:p>
          <a:endParaRPr lang="en-US"/>
        </a:p>
      </dgm:t>
    </dgm:pt>
    <dgm:pt modelId="{95C077FB-B8A6-4492-8EA1-8E4230960D38}" type="sibTrans" cxnId="{2662BA20-9064-44DB-A0A6-A23CD02C7658}">
      <dgm:prSet/>
      <dgm:spPr/>
      <dgm:t>
        <a:bodyPr/>
        <a:lstStyle/>
        <a:p>
          <a:endParaRPr lang="en-US"/>
        </a:p>
      </dgm:t>
    </dgm:pt>
    <dgm:pt modelId="{AE33557F-C49A-4B27-BE7C-48AF8D32FAEC}">
      <dgm:prSet/>
      <dgm:spPr/>
      <dgm:t>
        <a:bodyPr/>
        <a:lstStyle/>
        <a:p>
          <a:r>
            <a:rPr lang="en-GB"/>
            <a:t>Valuation of intangibles	</a:t>
          </a:r>
          <a:endParaRPr lang="en-US"/>
        </a:p>
      </dgm:t>
    </dgm:pt>
    <dgm:pt modelId="{61F05491-1A89-44DC-9F8C-A1776546FED6}" type="parTrans" cxnId="{EA0E8411-C35F-4531-BF8B-5071FDAB7EE1}">
      <dgm:prSet/>
      <dgm:spPr/>
      <dgm:t>
        <a:bodyPr/>
        <a:lstStyle/>
        <a:p>
          <a:endParaRPr lang="en-US"/>
        </a:p>
      </dgm:t>
    </dgm:pt>
    <dgm:pt modelId="{7EFCC2AA-1D38-416B-BEF3-421937DE4657}" type="sibTrans" cxnId="{EA0E8411-C35F-4531-BF8B-5071FDAB7EE1}">
      <dgm:prSet/>
      <dgm:spPr/>
      <dgm:t>
        <a:bodyPr/>
        <a:lstStyle/>
        <a:p>
          <a:endParaRPr lang="en-US"/>
        </a:p>
      </dgm:t>
    </dgm:pt>
    <dgm:pt modelId="{76F1DF1C-B6AC-4451-B7B8-3DCC0D0EE769}">
      <dgm:prSet/>
      <dgm:spPr/>
      <dgm:t>
        <a:bodyPr/>
        <a:lstStyle/>
        <a:p>
          <a:r>
            <a:rPr lang="en-GB"/>
            <a:t>Assessing financial health of a company	</a:t>
          </a:r>
          <a:endParaRPr lang="en-US"/>
        </a:p>
      </dgm:t>
    </dgm:pt>
    <dgm:pt modelId="{76B69DC4-90B6-4543-923E-44288C846921}" type="parTrans" cxnId="{72EA8F0A-7733-4FD6-B317-A88ABFFEF65B}">
      <dgm:prSet/>
      <dgm:spPr/>
      <dgm:t>
        <a:bodyPr/>
        <a:lstStyle/>
        <a:p>
          <a:endParaRPr lang="en-US"/>
        </a:p>
      </dgm:t>
    </dgm:pt>
    <dgm:pt modelId="{22AEFD7D-E7C7-427F-9B91-4C3B4D64BE25}" type="sibTrans" cxnId="{72EA8F0A-7733-4FD6-B317-A88ABFFEF65B}">
      <dgm:prSet/>
      <dgm:spPr/>
      <dgm:t>
        <a:bodyPr/>
        <a:lstStyle/>
        <a:p>
          <a:endParaRPr lang="en-US"/>
        </a:p>
      </dgm:t>
    </dgm:pt>
    <dgm:pt modelId="{20B2D815-54E3-4436-B3E4-8F43BBC0960C}">
      <dgm:prSet/>
      <dgm:spPr/>
      <dgm:t>
        <a:bodyPr/>
        <a:lstStyle/>
        <a:p>
          <a:r>
            <a:rPr lang="en-GB"/>
            <a:t>Corporate governance and managerial ethics</a:t>
          </a:r>
          <a:endParaRPr lang="en-US"/>
        </a:p>
      </dgm:t>
    </dgm:pt>
    <dgm:pt modelId="{40E0322F-E54A-4149-997B-9F8AEC58ED29}" type="parTrans" cxnId="{DA35096E-B99B-4485-AC00-DE750207951D}">
      <dgm:prSet/>
      <dgm:spPr/>
      <dgm:t>
        <a:bodyPr/>
        <a:lstStyle/>
        <a:p>
          <a:endParaRPr lang="en-US"/>
        </a:p>
      </dgm:t>
    </dgm:pt>
    <dgm:pt modelId="{54FBD45C-A1BB-418D-A9A3-48A176341BFE}" type="sibTrans" cxnId="{DA35096E-B99B-4485-AC00-DE750207951D}">
      <dgm:prSet/>
      <dgm:spPr/>
      <dgm:t>
        <a:bodyPr/>
        <a:lstStyle/>
        <a:p>
          <a:endParaRPr lang="en-US"/>
        </a:p>
      </dgm:t>
    </dgm:pt>
    <dgm:pt modelId="{CCF43E07-783A-40F5-8A40-2C876A1A0180}">
      <dgm:prSet/>
      <dgm:spPr/>
      <dgm:t>
        <a:bodyPr/>
        <a:lstStyle/>
        <a:p>
          <a:r>
            <a:rPr lang="en-GB" b="1" dirty="0"/>
            <a:t>3  Earnings management vs Accounting Fraud</a:t>
          </a:r>
          <a:endParaRPr lang="en-US" dirty="0"/>
        </a:p>
      </dgm:t>
    </dgm:pt>
    <dgm:pt modelId="{A23B6C3C-BBAD-4F0D-84BA-DA79A6C341A3}" type="parTrans" cxnId="{10448C9F-CF33-43DB-8750-C7B119124B89}">
      <dgm:prSet/>
      <dgm:spPr/>
      <dgm:t>
        <a:bodyPr/>
        <a:lstStyle/>
        <a:p>
          <a:endParaRPr lang="en-US"/>
        </a:p>
      </dgm:t>
    </dgm:pt>
    <dgm:pt modelId="{A3159522-0A7E-44D2-B906-E0415B63A08B}" type="sibTrans" cxnId="{10448C9F-CF33-43DB-8750-C7B119124B89}">
      <dgm:prSet/>
      <dgm:spPr/>
      <dgm:t>
        <a:bodyPr/>
        <a:lstStyle/>
        <a:p>
          <a:endParaRPr lang="en-US"/>
        </a:p>
      </dgm:t>
    </dgm:pt>
    <dgm:pt modelId="{B2A5AD25-7E31-4F29-AE3A-E8B0FD22F842}">
      <dgm:prSet/>
      <dgm:spPr/>
      <dgm:t>
        <a:bodyPr/>
        <a:lstStyle/>
        <a:p>
          <a:r>
            <a:rPr lang="en-GB"/>
            <a:t>Financial frauds and Accounting frauds. how to detect manipulation</a:t>
          </a:r>
          <a:endParaRPr lang="en-US"/>
        </a:p>
      </dgm:t>
    </dgm:pt>
    <dgm:pt modelId="{93613AA7-1B96-4237-AC80-D60D4B342B83}" type="parTrans" cxnId="{85700EAF-ED0D-4EF7-B8B4-32D467D95570}">
      <dgm:prSet/>
      <dgm:spPr/>
      <dgm:t>
        <a:bodyPr/>
        <a:lstStyle/>
        <a:p>
          <a:endParaRPr lang="en-US"/>
        </a:p>
      </dgm:t>
    </dgm:pt>
    <dgm:pt modelId="{046C88FF-9557-4958-90EF-287AFAFA731E}" type="sibTrans" cxnId="{85700EAF-ED0D-4EF7-B8B4-32D467D95570}">
      <dgm:prSet/>
      <dgm:spPr/>
      <dgm:t>
        <a:bodyPr/>
        <a:lstStyle/>
        <a:p>
          <a:endParaRPr lang="en-US"/>
        </a:p>
      </dgm:t>
    </dgm:pt>
    <dgm:pt modelId="{D82326EF-A7D0-4D4E-A62A-10ECA0ECB430}">
      <dgm:prSet/>
      <dgm:spPr/>
      <dgm:t>
        <a:bodyPr/>
        <a:lstStyle/>
        <a:p>
          <a:r>
            <a:rPr lang="en-GB"/>
            <a:t>Ethical and economic dimension of earnings management</a:t>
          </a:r>
          <a:endParaRPr lang="en-US"/>
        </a:p>
      </dgm:t>
    </dgm:pt>
    <dgm:pt modelId="{51388AB7-D1E9-46C0-B933-2EA4EED7EED5}" type="parTrans" cxnId="{9C2EF3DF-B0CE-4731-B924-6E6E3AA2423D}">
      <dgm:prSet/>
      <dgm:spPr/>
      <dgm:t>
        <a:bodyPr/>
        <a:lstStyle/>
        <a:p>
          <a:endParaRPr lang="en-US"/>
        </a:p>
      </dgm:t>
    </dgm:pt>
    <dgm:pt modelId="{84F87B71-F1AC-4589-92BC-83863E2DE988}" type="sibTrans" cxnId="{9C2EF3DF-B0CE-4731-B924-6E6E3AA2423D}">
      <dgm:prSet/>
      <dgm:spPr/>
      <dgm:t>
        <a:bodyPr/>
        <a:lstStyle/>
        <a:p>
          <a:endParaRPr lang="en-US"/>
        </a:p>
      </dgm:t>
    </dgm:pt>
    <dgm:pt modelId="{451C62F5-E1DC-4BFA-98A4-1A8C0E9C4919}">
      <dgm:prSet/>
      <dgm:spPr/>
      <dgm:t>
        <a:bodyPr/>
        <a:lstStyle/>
        <a:p>
          <a:r>
            <a:rPr lang="en-GB"/>
            <a:t>Managing earnings within legality</a:t>
          </a:r>
          <a:endParaRPr lang="en-US"/>
        </a:p>
      </dgm:t>
    </dgm:pt>
    <dgm:pt modelId="{DC7354C9-D96A-45F8-B0D3-BDE04DAC0581}" type="parTrans" cxnId="{311D077D-E3EB-45B8-B87C-C1AF67A46C7F}">
      <dgm:prSet/>
      <dgm:spPr/>
      <dgm:t>
        <a:bodyPr/>
        <a:lstStyle/>
        <a:p>
          <a:endParaRPr lang="en-US"/>
        </a:p>
      </dgm:t>
    </dgm:pt>
    <dgm:pt modelId="{6434815B-BB06-4529-AE4C-65FC76D0F9CF}" type="sibTrans" cxnId="{311D077D-E3EB-45B8-B87C-C1AF67A46C7F}">
      <dgm:prSet/>
      <dgm:spPr/>
      <dgm:t>
        <a:bodyPr/>
        <a:lstStyle/>
        <a:p>
          <a:endParaRPr lang="en-US"/>
        </a:p>
      </dgm:t>
    </dgm:pt>
    <dgm:pt modelId="{52C8F5A0-7738-4E4F-9CA4-A9A90FB6A67D}">
      <dgm:prSet/>
      <dgm:spPr/>
      <dgm:t>
        <a:bodyPr/>
        <a:lstStyle/>
        <a:p>
          <a:r>
            <a:rPr lang="en-GB" b="1" dirty="0"/>
            <a:t>4  Conscious management of earnings</a:t>
          </a:r>
          <a:endParaRPr lang="en-US" dirty="0"/>
        </a:p>
      </dgm:t>
    </dgm:pt>
    <dgm:pt modelId="{3311F893-1829-45BA-98EC-C59E89145227}" type="parTrans" cxnId="{4B1341A6-9EF1-4B4E-8715-206E8A37A7C9}">
      <dgm:prSet/>
      <dgm:spPr/>
      <dgm:t>
        <a:bodyPr/>
        <a:lstStyle/>
        <a:p>
          <a:endParaRPr lang="en-US"/>
        </a:p>
      </dgm:t>
    </dgm:pt>
    <dgm:pt modelId="{9773B9A7-14CF-4BBC-A219-635D77CBBE33}" type="sibTrans" cxnId="{4B1341A6-9EF1-4B4E-8715-206E8A37A7C9}">
      <dgm:prSet/>
      <dgm:spPr/>
      <dgm:t>
        <a:bodyPr/>
        <a:lstStyle/>
        <a:p>
          <a:endParaRPr lang="en-US"/>
        </a:p>
      </dgm:t>
    </dgm:pt>
    <dgm:pt modelId="{D6BF78A9-9C25-4064-9C05-B49F59AF9F9C}">
      <dgm:prSet/>
      <dgm:spPr/>
      <dgm:t>
        <a:bodyPr/>
        <a:lstStyle/>
        <a:p>
          <a:r>
            <a:rPr lang="en-GB"/>
            <a:t>How to be a conscious financial manager</a:t>
          </a:r>
          <a:endParaRPr lang="en-US"/>
        </a:p>
      </dgm:t>
    </dgm:pt>
    <dgm:pt modelId="{D6D9D209-C487-41CD-B3B1-7D32D9083463}" type="parTrans" cxnId="{D6C47F50-E2ED-4CAC-9B51-0DBB1CC7F5B4}">
      <dgm:prSet/>
      <dgm:spPr/>
      <dgm:t>
        <a:bodyPr/>
        <a:lstStyle/>
        <a:p>
          <a:endParaRPr lang="en-US"/>
        </a:p>
      </dgm:t>
    </dgm:pt>
    <dgm:pt modelId="{23AF6115-6098-4669-B19E-73B857E570E2}" type="sibTrans" cxnId="{D6C47F50-E2ED-4CAC-9B51-0DBB1CC7F5B4}">
      <dgm:prSet/>
      <dgm:spPr/>
      <dgm:t>
        <a:bodyPr/>
        <a:lstStyle/>
        <a:p>
          <a:endParaRPr lang="en-US"/>
        </a:p>
      </dgm:t>
    </dgm:pt>
    <dgm:pt modelId="{76264340-F5AE-44F0-8361-3F13E50CB4A7}">
      <dgm:prSet/>
      <dgm:spPr/>
      <dgm:t>
        <a:bodyPr/>
        <a:lstStyle/>
        <a:p>
          <a:r>
            <a:rPr lang="en-GB"/>
            <a:t>The impact of these decisions on financial ratios and financial disclosure</a:t>
          </a:r>
          <a:endParaRPr lang="en-US"/>
        </a:p>
      </dgm:t>
    </dgm:pt>
    <dgm:pt modelId="{70BBE2AB-C1BF-40B2-8B9D-080E93BCBB7F}" type="parTrans" cxnId="{30755CA3-551E-4785-9D47-FE2B98801778}">
      <dgm:prSet/>
      <dgm:spPr/>
      <dgm:t>
        <a:bodyPr/>
        <a:lstStyle/>
        <a:p>
          <a:endParaRPr lang="en-US"/>
        </a:p>
      </dgm:t>
    </dgm:pt>
    <dgm:pt modelId="{9BE6528D-BB20-4BDD-AA3B-B7A1BB4C6F01}" type="sibTrans" cxnId="{30755CA3-551E-4785-9D47-FE2B98801778}">
      <dgm:prSet/>
      <dgm:spPr/>
      <dgm:t>
        <a:bodyPr/>
        <a:lstStyle/>
        <a:p>
          <a:endParaRPr lang="en-US"/>
        </a:p>
      </dgm:t>
    </dgm:pt>
    <dgm:pt modelId="{CE80DC5B-B037-4628-A12D-0A296795D33C}">
      <dgm:prSet/>
      <dgm:spPr/>
      <dgm:t>
        <a:bodyPr/>
        <a:lstStyle/>
        <a:p>
          <a:r>
            <a:rPr lang="en-GB"/>
            <a:t>Presenting good information vs presenting truthful information	</a:t>
          </a:r>
          <a:endParaRPr lang="en-US"/>
        </a:p>
      </dgm:t>
    </dgm:pt>
    <dgm:pt modelId="{E5E354FB-1129-40CD-9D3C-FD71A36E3DF5}" type="parTrans" cxnId="{34AE5278-AAD2-48A1-B426-52C8483AC5F4}">
      <dgm:prSet/>
      <dgm:spPr/>
      <dgm:t>
        <a:bodyPr/>
        <a:lstStyle/>
        <a:p>
          <a:endParaRPr lang="en-US"/>
        </a:p>
      </dgm:t>
    </dgm:pt>
    <dgm:pt modelId="{97296A62-E6C1-423E-9482-78BFDFEDABC9}" type="sibTrans" cxnId="{34AE5278-AAD2-48A1-B426-52C8483AC5F4}">
      <dgm:prSet/>
      <dgm:spPr/>
      <dgm:t>
        <a:bodyPr/>
        <a:lstStyle/>
        <a:p>
          <a:endParaRPr lang="en-US"/>
        </a:p>
      </dgm:t>
    </dgm:pt>
    <dgm:pt modelId="{6B294FC3-38BA-4397-96A5-67A1E2F762A5}">
      <dgm:prSet/>
      <dgm:spPr/>
      <dgm:t>
        <a:bodyPr/>
        <a:lstStyle/>
        <a:p>
          <a:r>
            <a:rPr lang="en-GB"/>
            <a:t>The impact of not truthful information to stakeholders (being truthful to them)	</a:t>
          </a:r>
          <a:endParaRPr lang="en-US"/>
        </a:p>
      </dgm:t>
    </dgm:pt>
    <dgm:pt modelId="{24B17E34-55AA-46B9-8ECB-C5A2D23BD1B8}" type="parTrans" cxnId="{7E49451E-83DD-42E8-A03C-D357449935B2}">
      <dgm:prSet/>
      <dgm:spPr/>
      <dgm:t>
        <a:bodyPr/>
        <a:lstStyle/>
        <a:p>
          <a:endParaRPr lang="en-US"/>
        </a:p>
      </dgm:t>
    </dgm:pt>
    <dgm:pt modelId="{E2D9384B-DD63-4703-AF6B-E4F3BAB23617}" type="sibTrans" cxnId="{7E49451E-83DD-42E8-A03C-D357449935B2}">
      <dgm:prSet/>
      <dgm:spPr/>
      <dgm:t>
        <a:bodyPr/>
        <a:lstStyle/>
        <a:p>
          <a:endParaRPr lang="en-US"/>
        </a:p>
      </dgm:t>
    </dgm:pt>
    <dgm:pt modelId="{70ADD993-5C67-4F2A-9ED7-7DA600B6324E}">
      <dgm:prSet/>
      <dgm:spPr/>
      <dgm:t>
        <a:bodyPr/>
        <a:lstStyle/>
        <a:p>
          <a:r>
            <a:rPr lang="en-GB"/>
            <a:t>Internal vs external stakeholders</a:t>
          </a:r>
          <a:endParaRPr lang="en-US"/>
        </a:p>
      </dgm:t>
    </dgm:pt>
    <dgm:pt modelId="{93857065-6541-4A4A-86D6-BD81B8632CB4}" type="parTrans" cxnId="{A224BCAD-B856-41AA-BACD-5C154775A224}">
      <dgm:prSet/>
      <dgm:spPr/>
      <dgm:t>
        <a:bodyPr/>
        <a:lstStyle/>
        <a:p>
          <a:endParaRPr lang="en-US"/>
        </a:p>
      </dgm:t>
    </dgm:pt>
    <dgm:pt modelId="{FC81C35A-5BA3-472F-AFA6-4FD862AB6570}" type="sibTrans" cxnId="{A224BCAD-B856-41AA-BACD-5C154775A224}">
      <dgm:prSet/>
      <dgm:spPr/>
      <dgm:t>
        <a:bodyPr/>
        <a:lstStyle/>
        <a:p>
          <a:endParaRPr lang="en-US"/>
        </a:p>
      </dgm:t>
    </dgm:pt>
    <dgm:pt modelId="{CA42EDE8-B3F6-4F0D-9E79-36FC6B60DA59}" type="pres">
      <dgm:prSet presAssocID="{FF726E75-B2D4-4E08-B954-7EE04D38E815}" presName="linear" presStyleCnt="0">
        <dgm:presLayoutVars>
          <dgm:dir/>
          <dgm:animLvl val="lvl"/>
          <dgm:resizeHandles val="exact"/>
        </dgm:presLayoutVars>
      </dgm:prSet>
      <dgm:spPr/>
    </dgm:pt>
    <dgm:pt modelId="{6F1F9244-27D2-4A4D-B5C6-DC54A3596C1F}" type="pres">
      <dgm:prSet presAssocID="{F27F3378-4A6F-4B98-AA8F-135425F2AD1E}" presName="parentLin" presStyleCnt="0"/>
      <dgm:spPr/>
    </dgm:pt>
    <dgm:pt modelId="{D4FFFB10-3FF2-4B72-B4C4-BC554EE9C79B}" type="pres">
      <dgm:prSet presAssocID="{F27F3378-4A6F-4B98-AA8F-135425F2AD1E}" presName="parentLeftMargin" presStyleLbl="node1" presStyleIdx="0" presStyleCnt="4"/>
      <dgm:spPr/>
    </dgm:pt>
    <dgm:pt modelId="{E588F17F-8970-4DB0-8315-5EA3FF39F11E}" type="pres">
      <dgm:prSet presAssocID="{F27F3378-4A6F-4B98-AA8F-135425F2AD1E}" presName="parentText" presStyleLbl="node1" presStyleIdx="0" presStyleCnt="4" custLinFactNeighborX="5929" custLinFactNeighborY="3520">
        <dgm:presLayoutVars>
          <dgm:chMax val="0"/>
          <dgm:bulletEnabled val="1"/>
        </dgm:presLayoutVars>
      </dgm:prSet>
      <dgm:spPr/>
    </dgm:pt>
    <dgm:pt modelId="{CED011B2-CD4E-49E7-B441-C327136C5496}" type="pres">
      <dgm:prSet presAssocID="{F27F3378-4A6F-4B98-AA8F-135425F2AD1E}" presName="negativeSpace" presStyleCnt="0"/>
      <dgm:spPr/>
    </dgm:pt>
    <dgm:pt modelId="{C23C166F-31A1-4132-80DC-CCE6196E9C29}" type="pres">
      <dgm:prSet presAssocID="{F27F3378-4A6F-4B98-AA8F-135425F2AD1E}" presName="childText" presStyleLbl="conFgAcc1" presStyleIdx="0" presStyleCnt="4" custLinFactNeighborX="-101">
        <dgm:presLayoutVars>
          <dgm:bulletEnabled val="1"/>
        </dgm:presLayoutVars>
      </dgm:prSet>
      <dgm:spPr/>
    </dgm:pt>
    <dgm:pt modelId="{F919C297-7D46-4AF7-96D1-BE7D52792691}" type="pres">
      <dgm:prSet presAssocID="{BDB02F45-9590-4CE4-B692-24FFD24481F0}" presName="spaceBetweenRectangles" presStyleCnt="0"/>
      <dgm:spPr/>
    </dgm:pt>
    <dgm:pt modelId="{8463FC44-968B-4C53-9D9D-8544C2CEB22A}" type="pres">
      <dgm:prSet presAssocID="{B9AACBD3-8305-43D7-8619-8EB0016F5A88}" presName="parentLin" presStyleCnt="0"/>
      <dgm:spPr/>
    </dgm:pt>
    <dgm:pt modelId="{E330DE98-A60D-48A2-B48D-B83D22B31873}" type="pres">
      <dgm:prSet presAssocID="{B9AACBD3-8305-43D7-8619-8EB0016F5A88}" presName="parentLeftMargin" presStyleLbl="node1" presStyleIdx="0" presStyleCnt="4"/>
      <dgm:spPr/>
    </dgm:pt>
    <dgm:pt modelId="{3CE1203E-8A4B-4A65-87CE-20DDDBEEAD34}" type="pres">
      <dgm:prSet presAssocID="{B9AACBD3-8305-43D7-8619-8EB0016F5A88}" presName="parentText" presStyleLbl="node1" presStyleIdx="1" presStyleCnt="4">
        <dgm:presLayoutVars>
          <dgm:chMax val="0"/>
          <dgm:bulletEnabled val="1"/>
        </dgm:presLayoutVars>
      </dgm:prSet>
      <dgm:spPr/>
    </dgm:pt>
    <dgm:pt modelId="{C4F313C0-9F59-4666-B7EC-AC037A0EF1DB}" type="pres">
      <dgm:prSet presAssocID="{B9AACBD3-8305-43D7-8619-8EB0016F5A88}" presName="negativeSpace" presStyleCnt="0"/>
      <dgm:spPr/>
    </dgm:pt>
    <dgm:pt modelId="{8686A4FE-8B87-4196-89EB-3ABFB889FFFD}" type="pres">
      <dgm:prSet presAssocID="{B9AACBD3-8305-43D7-8619-8EB0016F5A88}" presName="childText" presStyleLbl="conFgAcc1" presStyleIdx="1" presStyleCnt="4" custLinFactNeighborX="-101" custLinFactNeighborY="11996">
        <dgm:presLayoutVars>
          <dgm:bulletEnabled val="1"/>
        </dgm:presLayoutVars>
      </dgm:prSet>
      <dgm:spPr/>
    </dgm:pt>
    <dgm:pt modelId="{3132FC7A-031D-4061-86E3-FBEFAA38FC3D}" type="pres">
      <dgm:prSet presAssocID="{48FC627F-A3FE-4610-A7D7-EAEE552F3894}" presName="spaceBetweenRectangles" presStyleCnt="0"/>
      <dgm:spPr/>
    </dgm:pt>
    <dgm:pt modelId="{CE233B15-3672-4777-A262-CB4155350377}" type="pres">
      <dgm:prSet presAssocID="{CCF43E07-783A-40F5-8A40-2C876A1A0180}" presName="parentLin" presStyleCnt="0"/>
      <dgm:spPr/>
    </dgm:pt>
    <dgm:pt modelId="{40ECE92B-AF4F-44B4-B3D6-B2FC75C5FF8F}" type="pres">
      <dgm:prSet presAssocID="{CCF43E07-783A-40F5-8A40-2C876A1A0180}" presName="parentLeftMargin" presStyleLbl="node1" presStyleIdx="1" presStyleCnt="4"/>
      <dgm:spPr/>
    </dgm:pt>
    <dgm:pt modelId="{3196F3EC-E296-451F-BE13-E2785F5DE368}" type="pres">
      <dgm:prSet presAssocID="{CCF43E07-783A-40F5-8A40-2C876A1A0180}" presName="parentText" presStyleLbl="node1" presStyleIdx="2" presStyleCnt="4">
        <dgm:presLayoutVars>
          <dgm:chMax val="0"/>
          <dgm:bulletEnabled val="1"/>
        </dgm:presLayoutVars>
      </dgm:prSet>
      <dgm:spPr/>
    </dgm:pt>
    <dgm:pt modelId="{C9D8A7B5-B27C-4772-A362-FE4FC10111C9}" type="pres">
      <dgm:prSet presAssocID="{CCF43E07-783A-40F5-8A40-2C876A1A0180}" presName="negativeSpace" presStyleCnt="0"/>
      <dgm:spPr/>
    </dgm:pt>
    <dgm:pt modelId="{6B707489-7978-4A01-BD17-C6446306B9CF}" type="pres">
      <dgm:prSet presAssocID="{CCF43E07-783A-40F5-8A40-2C876A1A0180}" presName="childText" presStyleLbl="conFgAcc1" presStyleIdx="2" presStyleCnt="4">
        <dgm:presLayoutVars>
          <dgm:bulletEnabled val="1"/>
        </dgm:presLayoutVars>
      </dgm:prSet>
      <dgm:spPr/>
    </dgm:pt>
    <dgm:pt modelId="{675E5573-0FF5-48CE-B005-62135902A3E9}" type="pres">
      <dgm:prSet presAssocID="{A3159522-0A7E-44D2-B906-E0415B63A08B}" presName="spaceBetweenRectangles" presStyleCnt="0"/>
      <dgm:spPr/>
    </dgm:pt>
    <dgm:pt modelId="{CA669CB4-7243-4E10-AF07-9D7AEA8FC9F9}" type="pres">
      <dgm:prSet presAssocID="{52C8F5A0-7738-4E4F-9CA4-A9A90FB6A67D}" presName="parentLin" presStyleCnt="0"/>
      <dgm:spPr/>
    </dgm:pt>
    <dgm:pt modelId="{D0D0F915-480E-4834-9ABF-987C45E06E05}" type="pres">
      <dgm:prSet presAssocID="{52C8F5A0-7738-4E4F-9CA4-A9A90FB6A67D}" presName="parentLeftMargin" presStyleLbl="node1" presStyleIdx="2" presStyleCnt="4"/>
      <dgm:spPr/>
    </dgm:pt>
    <dgm:pt modelId="{31FF7C77-4AFF-4240-93AC-1DB6B6FF40FE}" type="pres">
      <dgm:prSet presAssocID="{52C8F5A0-7738-4E4F-9CA4-A9A90FB6A67D}" presName="parentText" presStyleLbl="node1" presStyleIdx="3" presStyleCnt="4">
        <dgm:presLayoutVars>
          <dgm:chMax val="0"/>
          <dgm:bulletEnabled val="1"/>
        </dgm:presLayoutVars>
      </dgm:prSet>
      <dgm:spPr/>
    </dgm:pt>
    <dgm:pt modelId="{8DAC098E-94B4-43C6-90B9-CE3648D82F77}" type="pres">
      <dgm:prSet presAssocID="{52C8F5A0-7738-4E4F-9CA4-A9A90FB6A67D}" presName="negativeSpace" presStyleCnt="0"/>
      <dgm:spPr/>
    </dgm:pt>
    <dgm:pt modelId="{221104A6-C5EA-4944-8C24-F72CE0B9C0FB}" type="pres">
      <dgm:prSet presAssocID="{52C8F5A0-7738-4E4F-9CA4-A9A90FB6A67D}" presName="childText" presStyleLbl="conFgAcc1" presStyleIdx="3" presStyleCnt="4">
        <dgm:presLayoutVars>
          <dgm:bulletEnabled val="1"/>
        </dgm:presLayoutVars>
      </dgm:prSet>
      <dgm:spPr/>
    </dgm:pt>
  </dgm:ptLst>
  <dgm:cxnLst>
    <dgm:cxn modelId="{8F45A403-9196-493D-B191-61F32FBD5A4A}" srcId="{F27F3378-4A6F-4B98-AA8F-135425F2AD1E}" destId="{CCB456B0-C8B0-4C41-A071-6B56ACDE60C4}" srcOrd="1" destOrd="0" parTransId="{5C7A1948-F20D-43F5-A42C-A8AD9BFC449F}" sibTransId="{7CF4AB75-4DBD-45AA-8FEF-BA00FE98B97F}"/>
    <dgm:cxn modelId="{AFA50D04-190A-4FDA-9926-E086FF977ED2}" type="presOf" srcId="{F27F3378-4A6F-4B98-AA8F-135425F2AD1E}" destId="{E588F17F-8970-4DB0-8315-5EA3FF39F11E}" srcOrd="1" destOrd="0" presId="urn:microsoft.com/office/officeart/2005/8/layout/list1"/>
    <dgm:cxn modelId="{72EA8F0A-7733-4FD6-B317-A88ABFFEF65B}" srcId="{78AF3A59-7205-45D6-90FF-7A479C93E15A}" destId="{76F1DF1C-B6AC-4451-B7B8-3DCC0D0EE769}" srcOrd="1" destOrd="0" parTransId="{76B69DC4-90B6-4543-923E-44288C846921}" sibTransId="{22AEFD7D-E7C7-427F-9B91-4C3B4D64BE25}"/>
    <dgm:cxn modelId="{EA0E8411-C35F-4531-BF8B-5071FDAB7EE1}" srcId="{78AF3A59-7205-45D6-90FF-7A479C93E15A}" destId="{AE33557F-C49A-4B27-BE7C-48AF8D32FAEC}" srcOrd="0" destOrd="0" parTransId="{61F05491-1A89-44DC-9F8C-A1776546FED6}" sibTransId="{7EFCC2AA-1D38-416B-BEF3-421937DE4657}"/>
    <dgm:cxn modelId="{EE2B5516-43B6-41C1-BD99-2895F815E810}" type="presOf" srcId="{D82326EF-A7D0-4D4E-A62A-10ECA0ECB430}" destId="{6B707489-7978-4A01-BD17-C6446306B9CF}" srcOrd="0" destOrd="1" presId="urn:microsoft.com/office/officeart/2005/8/layout/list1"/>
    <dgm:cxn modelId="{7E49451E-83DD-42E8-A03C-D357449935B2}" srcId="{52C8F5A0-7738-4E4F-9CA4-A9A90FB6A67D}" destId="{6B294FC3-38BA-4397-96A5-67A1E2F762A5}" srcOrd="3" destOrd="0" parTransId="{24B17E34-55AA-46B9-8ECB-C5A2D23BD1B8}" sibTransId="{E2D9384B-DD63-4703-AF6B-E4F3BAB23617}"/>
    <dgm:cxn modelId="{E9A0471E-D985-402B-A507-0A25A400FBB3}" srcId="{B9AACBD3-8305-43D7-8619-8EB0016F5A88}" destId="{7B7D6C0D-79E4-408D-B23F-D770DC926C49}" srcOrd="0" destOrd="0" parTransId="{8DEE2AC4-AC95-4703-B60D-80BF41CFFF62}" sibTransId="{94870EC9-A5AC-4817-903D-D4B4CA7EB26F}"/>
    <dgm:cxn modelId="{5EB75C20-7596-4621-AB78-46FC3CEDC10C}" type="presOf" srcId="{76F1DF1C-B6AC-4451-B7B8-3DCC0D0EE769}" destId="{8686A4FE-8B87-4196-89EB-3ABFB889FFFD}" srcOrd="0" destOrd="3" presId="urn:microsoft.com/office/officeart/2005/8/layout/list1"/>
    <dgm:cxn modelId="{2662BA20-9064-44DB-A0A6-A23CD02C7658}" srcId="{B9AACBD3-8305-43D7-8619-8EB0016F5A88}" destId="{78AF3A59-7205-45D6-90FF-7A479C93E15A}" srcOrd="1" destOrd="0" parTransId="{7041B174-1E50-4AA2-9612-95B43157D2B4}" sibTransId="{95C077FB-B8A6-4492-8EA1-8E4230960D38}"/>
    <dgm:cxn modelId="{63C9473E-C744-4655-AAEC-56F92BC39F12}" srcId="{FF726E75-B2D4-4E08-B954-7EE04D38E815}" destId="{F27F3378-4A6F-4B98-AA8F-135425F2AD1E}" srcOrd="0" destOrd="0" parTransId="{45BF507A-3145-4F12-82AF-38E7C07CC1B7}" sibTransId="{BDB02F45-9590-4CE4-B692-24FFD24481F0}"/>
    <dgm:cxn modelId="{5DE1AF5B-F305-497D-80E9-4E6CB22E86DB}" type="presOf" srcId="{F27F3378-4A6F-4B98-AA8F-135425F2AD1E}" destId="{D4FFFB10-3FF2-4B72-B4C4-BC554EE9C79B}" srcOrd="0" destOrd="0" presId="urn:microsoft.com/office/officeart/2005/8/layout/list1"/>
    <dgm:cxn modelId="{ADE04847-312E-4B91-A7C9-DFF64DB05B6A}" type="presOf" srcId="{CCB456B0-C8B0-4C41-A071-6B56ACDE60C4}" destId="{C23C166F-31A1-4132-80DC-CCE6196E9C29}" srcOrd="0" destOrd="1" presId="urn:microsoft.com/office/officeart/2005/8/layout/list1"/>
    <dgm:cxn modelId="{64BE9F67-91D7-4CE2-8B68-8559B202DF6A}" type="presOf" srcId="{CCF43E07-783A-40F5-8A40-2C876A1A0180}" destId="{3196F3EC-E296-451F-BE13-E2785F5DE368}" srcOrd="1" destOrd="0" presId="urn:microsoft.com/office/officeart/2005/8/layout/list1"/>
    <dgm:cxn modelId="{60617D6B-1FB5-4663-A511-8D49DF652978}" type="presOf" srcId="{6B294FC3-38BA-4397-96A5-67A1E2F762A5}" destId="{221104A6-C5EA-4944-8C24-F72CE0B9C0FB}" srcOrd="0" destOrd="3" presId="urn:microsoft.com/office/officeart/2005/8/layout/list1"/>
    <dgm:cxn modelId="{17808A6B-AEC0-4AEA-A038-729A2CCC872B}" type="presOf" srcId="{AE33557F-C49A-4B27-BE7C-48AF8D32FAEC}" destId="{8686A4FE-8B87-4196-89EB-3ABFB889FFFD}" srcOrd="0" destOrd="2" presId="urn:microsoft.com/office/officeart/2005/8/layout/list1"/>
    <dgm:cxn modelId="{DA35096E-B99B-4485-AC00-DE750207951D}" srcId="{78AF3A59-7205-45D6-90FF-7A479C93E15A}" destId="{20B2D815-54E3-4436-B3E4-8F43BBC0960C}" srcOrd="2" destOrd="0" parTransId="{40E0322F-E54A-4149-997B-9F8AEC58ED29}" sibTransId="{54FBD45C-A1BB-418D-A9A3-48A176341BFE}"/>
    <dgm:cxn modelId="{D6C47F50-E2ED-4CAC-9B51-0DBB1CC7F5B4}" srcId="{52C8F5A0-7738-4E4F-9CA4-A9A90FB6A67D}" destId="{D6BF78A9-9C25-4064-9C05-B49F59AF9F9C}" srcOrd="0" destOrd="0" parTransId="{D6D9D209-C487-41CD-B3B1-7D32D9083463}" sibTransId="{23AF6115-6098-4669-B19E-73B857E570E2}"/>
    <dgm:cxn modelId="{34AE5278-AAD2-48A1-B426-52C8483AC5F4}" srcId="{52C8F5A0-7738-4E4F-9CA4-A9A90FB6A67D}" destId="{CE80DC5B-B037-4628-A12D-0A296795D33C}" srcOrd="2" destOrd="0" parTransId="{E5E354FB-1129-40CD-9D3C-FD71A36E3DF5}" sibTransId="{97296A62-E6C1-423E-9482-78BFDFEDABC9}"/>
    <dgm:cxn modelId="{311D077D-E3EB-45B8-B87C-C1AF67A46C7F}" srcId="{CCF43E07-783A-40F5-8A40-2C876A1A0180}" destId="{451C62F5-E1DC-4BFA-98A4-1A8C0E9C4919}" srcOrd="2" destOrd="0" parTransId="{DC7354C9-D96A-45F8-B0D3-BDE04DAC0581}" sibTransId="{6434815B-BB06-4529-AE4C-65FC76D0F9CF}"/>
    <dgm:cxn modelId="{D16C7287-EECE-439C-B194-44B688FFBC27}" type="presOf" srcId="{CE80DC5B-B037-4628-A12D-0A296795D33C}" destId="{221104A6-C5EA-4944-8C24-F72CE0B9C0FB}" srcOrd="0" destOrd="2" presId="urn:microsoft.com/office/officeart/2005/8/layout/list1"/>
    <dgm:cxn modelId="{1B6F9589-AD82-47DF-A2F9-37395D6651E4}" type="presOf" srcId="{B9AACBD3-8305-43D7-8619-8EB0016F5A88}" destId="{E330DE98-A60D-48A2-B48D-B83D22B31873}" srcOrd="0" destOrd="0" presId="urn:microsoft.com/office/officeart/2005/8/layout/list1"/>
    <dgm:cxn modelId="{A8A44E8E-3EB7-4775-B0AB-F5182575F464}" type="presOf" srcId="{70ADD993-5C67-4F2A-9ED7-7DA600B6324E}" destId="{221104A6-C5EA-4944-8C24-F72CE0B9C0FB}" srcOrd="0" destOrd="4" presId="urn:microsoft.com/office/officeart/2005/8/layout/list1"/>
    <dgm:cxn modelId="{92208391-F58B-466C-91A4-1A80C81EB987}" type="presOf" srcId="{78AF3A59-7205-45D6-90FF-7A479C93E15A}" destId="{8686A4FE-8B87-4196-89EB-3ABFB889FFFD}" srcOrd="0" destOrd="1" presId="urn:microsoft.com/office/officeart/2005/8/layout/list1"/>
    <dgm:cxn modelId="{1F66E19D-CBA8-4DE2-8A8F-190A65508388}" type="presOf" srcId="{D6BF78A9-9C25-4064-9C05-B49F59AF9F9C}" destId="{221104A6-C5EA-4944-8C24-F72CE0B9C0FB}" srcOrd="0" destOrd="0" presId="urn:microsoft.com/office/officeart/2005/8/layout/list1"/>
    <dgm:cxn modelId="{10448C9F-CF33-43DB-8750-C7B119124B89}" srcId="{FF726E75-B2D4-4E08-B954-7EE04D38E815}" destId="{CCF43E07-783A-40F5-8A40-2C876A1A0180}" srcOrd="2" destOrd="0" parTransId="{A23B6C3C-BBAD-4F0D-84BA-DA79A6C341A3}" sibTransId="{A3159522-0A7E-44D2-B906-E0415B63A08B}"/>
    <dgm:cxn modelId="{30755CA3-551E-4785-9D47-FE2B98801778}" srcId="{52C8F5A0-7738-4E4F-9CA4-A9A90FB6A67D}" destId="{76264340-F5AE-44F0-8361-3F13E50CB4A7}" srcOrd="1" destOrd="0" parTransId="{70BBE2AB-C1BF-40B2-8B9D-080E93BCBB7F}" sibTransId="{9BE6528D-BB20-4BDD-AA3B-B7A1BB4C6F01}"/>
    <dgm:cxn modelId="{4B1341A6-9EF1-4B4E-8715-206E8A37A7C9}" srcId="{FF726E75-B2D4-4E08-B954-7EE04D38E815}" destId="{52C8F5A0-7738-4E4F-9CA4-A9A90FB6A67D}" srcOrd="3" destOrd="0" parTransId="{3311F893-1829-45BA-98EC-C59E89145227}" sibTransId="{9773B9A7-14CF-4BBC-A219-635D77CBBE33}"/>
    <dgm:cxn modelId="{B6E292A8-4FE9-4E02-8A1F-46293638A099}" type="presOf" srcId="{FF726E75-B2D4-4E08-B954-7EE04D38E815}" destId="{CA42EDE8-B3F6-4F0D-9E79-36FC6B60DA59}" srcOrd="0" destOrd="0" presId="urn:microsoft.com/office/officeart/2005/8/layout/list1"/>
    <dgm:cxn modelId="{0E369BA9-01E9-4DB0-8B35-FD0D3F1A4C6B}" type="presOf" srcId="{CCF43E07-783A-40F5-8A40-2C876A1A0180}" destId="{40ECE92B-AF4F-44B4-B3D6-B2FC75C5FF8F}" srcOrd="0" destOrd="0" presId="urn:microsoft.com/office/officeart/2005/8/layout/list1"/>
    <dgm:cxn modelId="{A224BCAD-B856-41AA-BACD-5C154775A224}" srcId="{52C8F5A0-7738-4E4F-9CA4-A9A90FB6A67D}" destId="{70ADD993-5C67-4F2A-9ED7-7DA600B6324E}" srcOrd="4" destOrd="0" parTransId="{93857065-6541-4A4A-86D6-BD81B8632CB4}" sibTransId="{FC81C35A-5BA3-472F-AFA6-4FD862AB6570}"/>
    <dgm:cxn modelId="{85700EAF-ED0D-4EF7-B8B4-32D467D95570}" srcId="{CCF43E07-783A-40F5-8A40-2C876A1A0180}" destId="{B2A5AD25-7E31-4F29-AE3A-E8B0FD22F842}" srcOrd="0" destOrd="0" parTransId="{93613AA7-1B96-4237-AC80-D60D4B342B83}" sibTransId="{046C88FF-9557-4958-90EF-287AFAFA731E}"/>
    <dgm:cxn modelId="{00C500B0-6653-455E-8E40-B6A2E6B18B8F}" type="presOf" srcId="{ED6B027B-F3F0-47C3-AED4-77AE79FBD7A9}" destId="{C23C166F-31A1-4132-80DC-CCE6196E9C29}" srcOrd="0" destOrd="0" presId="urn:microsoft.com/office/officeart/2005/8/layout/list1"/>
    <dgm:cxn modelId="{93C194B3-77D1-44BD-8525-3882A186901F}" type="presOf" srcId="{7B7D6C0D-79E4-408D-B23F-D770DC926C49}" destId="{8686A4FE-8B87-4196-89EB-3ABFB889FFFD}" srcOrd="0" destOrd="0" presId="urn:microsoft.com/office/officeart/2005/8/layout/list1"/>
    <dgm:cxn modelId="{AFAAF6BB-07E5-44F7-B32C-732E6295CF2B}" type="presOf" srcId="{B9AACBD3-8305-43D7-8619-8EB0016F5A88}" destId="{3CE1203E-8A4B-4A65-87CE-20DDDBEEAD34}" srcOrd="1" destOrd="0" presId="urn:microsoft.com/office/officeart/2005/8/layout/list1"/>
    <dgm:cxn modelId="{ED747DCB-98BC-4F34-958C-C06333C3FB50}" type="presOf" srcId="{20B2D815-54E3-4436-B3E4-8F43BBC0960C}" destId="{8686A4FE-8B87-4196-89EB-3ABFB889FFFD}" srcOrd="0" destOrd="4" presId="urn:microsoft.com/office/officeart/2005/8/layout/list1"/>
    <dgm:cxn modelId="{303487CB-BA6B-4977-826F-708E5C210960}" srcId="{FF726E75-B2D4-4E08-B954-7EE04D38E815}" destId="{B9AACBD3-8305-43D7-8619-8EB0016F5A88}" srcOrd="1" destOrd="0" parTransId="{98898C09-1477-41F0-BE4D-51DA769C7969}" sibTransId="{48FC627F-A3FE-4610-A7D7-EAEE552F3894}"/>
    <dgm:cxn modelId="{98416AD1-3DFD-4C04-9C78-758E0643F744}" type="presOf" srcId="{52C8F5A0-7738-4E4F-9CA4-A9A90FB6A67D}" destId="{D0D0F915-480E-4834-9ABF-987C45E06E05}" srcOrd="0" destOrd="0" presId="urn:microsoft.com/office/officeart/2005/8/layout/list1"/>
    <dgm:cxn modelId="{66E924D5-608E-4078-986D-9E37084E330F}" srcId="{F27F3378-4A6F-4B98-AA8F-135425F2AD1E}" destId="{ED6B027B-F3F0-47C3-AED4-77AE79FBD7A9}" srcOrd="0" destOrd="0" parTransId="{A097A996-692C-4D1D-9D95-C13744CA5791}" sibTransId="{ACB13610-F639-436B-B91F-82E173DD5132}"/>
    <dgm:cxn modelId="{6E7780D5-C845-4C4E-9BC6-7CF9433FF189}" type="presOf" srcId="{B2A5AD25-7E31-4F29-AE3A-E8B0FD22F842}" destId="{6B707489-7978-4A01-BD17-C6446306B9CF}" srcOrd="0" destOrd="0" presId="urn:microsoft.com/office/officeart/2005/8/layout/list1"/>
    <dgm:cxn modelId="{E68081DF-A229-471C-BB28-9ACB13D5238D}" type="presOf" srcId="{52C8F5A0-7738-4E4F-9CA4-A9A90FB6A67D}" destId="{31FF7C77-4AFF-4240-93AC-1DB6B6FF40FE}" srcOrd="1" destOrd="0" presId="urn:microsoft.com/office/officeart/2005/8/layout/list1"/>
    <dgm:cxn modelId="{9C2EF3DF-B0CE-4731-B924-6E6E3AA2423D}" srcId="{CCF43E07-783A-40F5-8A40-2C876A1A0180}" destId="{D82326EF-A7D0-4D4E-A62A-10ECA0ECB430}" srcOrd="1" destOrd="0" parTransId="{51388AB7-D1E9-46C0-B933-2EA4EED7EED5}" sibTransId="{84F87B71-F1AC-4589-92BC-83863E2DE988}"/>
    <dgm:cxn modelId="{AD9C99E4-BBC6-4C49-97CE-C42376AE730A}" type="presOf" srcId="{76264340-F5AE-44F0-8361-3F13E50CB4A7}" destId="{221104A6-C5EA-4944-8C24-F72CE0B9C0FB}" srcOrd="0" destOrd="1" presId="urn:microsoft.com/office/officeart/2005/8/layout/list1"/>
    <dgm:cxn modelId="{31B4CBEA-CB7D-458C-A43C-9322E386EA0F}" type="presOf" srcId="{451C62F5-E1DC-4BFA-98A4-1A8C0E9C4919}" destId="{6B707489-7978-4A01-BD17-C6446306B9CF}" srcOrd="0" destOrd="2" presId="urn:microsoft.com/office/officeart/2005/8/layout/list1"/>
    <dgm:cxn modelId="{0FEBFB4D-1CE8-4D3E-A179-D9509B6D1D05}" type="presParOf" srcId="{CA42EDE8-B3F6-4F0D-9E79-36FC6B60DA59}" destId="{6F1F9244-27D2-4A4D-B5C6-DC54A3596C1F}" srcOrd="0" destOrd="0" presId="urn:microsoft.com/office/officeart/2005/8/layout/list1"/>
    <dgm:cxn modelId="{671EF0C3-B4DB-4E77-AE49-1DB6B2623350}" type="presParOf" srcId="{6F1F9244-27D2-4A4D-B5C6-DC54A3596C1F}" destId="{D4FFFB10-3FF2-4B72-B4C4-BC554EE9C79B}" srcOrd="0" destOrd="0" presId="urn:microsoft.com/office/officeart/2005/8/layout/list1"/>
    <dgm:cxn modelId="{5E610FCC-E23E-402F-A597-A2C9A3EE05AB}" type="presParOf" srcId="{6F1F9244-27D2-4A4D-B5C6-DC54A3596C1F}" destId="{E588F17F-8970-4DB0-8315-5EA3FF39F11E}" srcOrd="1" destOrd="0" presId="urn:microsoft.com/office/officeart/2005/8/layout/list1"/>
    <dgm:cxn modelId="{EA8C502F-713A-48E8-9219-DF66FCE7F146}" type="presParOf" srcId="{CA42EDE8-B3F6-4F0D-9E79-36FC6B60DA59}" destId="{CED011B2-CD4E-49E7-B441-C327136C5496}" srcOrd="1" destOrd="0" presId="urn:microsoft.com/office/officeart/2005/8/layout/list1"/>
    <dgm:cxn modelId="{FB5AB5CE-199D-4EA7-BE97-BA0276D51D2D}" type="presParOf" srcId="{CA42EDE8-B3F6-4F0D-9E79-36FC6B60DA59}" destId="{C23C166F-31A1-4132-80DC-CCE6196E9C29}" srcOrd="2" destOrd="0" presId="urn:microsoft.com/office/officeart/2005/8/layout/list1"/>
    <dgm:cxn modelId="{834351A7-28CD-437B-9F99-6A817DFDB5A3}" type="presParOf" srcId="{CA42EDE8-B3F6-4F0D-9E79-36FC6B60DA59}" destId="{F919C297-7D46-4AF7-96D1-BE7D52792691}" srcOrd="3" destOrd="0" presId="urn:microsoft.com/office/officeart/2005/8/layout/list1"/>
    <dgm:cxn modelId="{75B58428-2838-4A22-82A9-20D18A7D92F3}" type="presParOf" srcId="{CA42EDE8-B3F6-4F0D-9E79-36FC6B60DA59}" destId="{8463FC44-968B-4C53-9D9D-8544C2CEB22A}" srcOrd="4" destOrd="0" presId="urn:microsoft.com/office/officeart/2005/8/layout/list1"/>
    <dgm:cxn modelId="{162C9293-E929-4618-B25E-4AD0DB4E50F3}" type="presParOf" srcId="{8463FC44-968B-4C53-9D9D-8544C2CEB22A}" destId="{E330DE98-A60D-48A2-B48D-B83D22B31873}" srcOrd="0" destOrd="0" presId="urn:microsoft.com/office/officeart/2005/8/layout/list1"/>
    <dgm:cxn modelId="{FC31C7C3-8AEA-4D3A-95B7-3BD10EE057EE}" type="presParOf" srcId="{8463FC44-968B-4C53-9D9D-8544C2CEB22A}" destId="{3CE1203E-8A4B-4A65-87CE-20DDDBEEAD34}" srcOrd="1" destOrd="0" presId="urn:microsoft.com/office/officeart/2005/8/layout/list1"/>
    <dgm:cxn modelId="{B6A81A03-2037-4102-9994-372A2EBD3D92}" type="presParOf" srcId="{CA42EDE8-B3F6-4F0D-9E79-36FC6B60DA59}" destId="{C4F313C0-9F59-4666-B7EC-AC037A0EF1DB}" srcOrd="5" destOrd="0" presId="urn:microsoft.com/office/officeart/2005/8/layout/list1"/>
    <dgm:cxn modelId="{2C90E73F-3F49-44A6-BB92-9EF593E3317A}" type="presParOf" srcId="{CA42EDE8-B3F6-4F0D-9E79-36FC6B60DA59}" destId="{8686A4FE-8B87-4196-89EB-3ABFB889FFFD}" srcOrd="6" destOrd="0" presId="urn:microsoft.com/office/officeart/2005/8/layout/list1"/>
    <dgm:cxn modelId="{809169EF-3F02-4764-9245-5C8F0C2A73DF}" type="presParOf" srcId="{CA42EDE8-B3F6-4F0D-9E79-36FC6B60DA59}" destId="{3132FC7A-031D-4061-86E3-FBEFAA38FC3D}" srcOrd="7" destOrd="0" presId="urn:microsoft.com/office/officeart/2005/8/layout/list1"/>
    <dgm:cxn modelId="{07ED623A-434E-4DA3-BEBB-5FF345C154A7}" type="presParOf" srcId="{CA42EDE8-B3F6-4F0D-9E79-36FC6B60DA59}" destId="{CE233B15-3672-4777-A262-CB4155350377}" srcOrd="8" destOrd="0" presId="urn:microsoft.com/office/officeart/2005/8/layout/list1"/>
    <dgm:cxn modelId="{A218BD8D-B34D-4B79-80F6-EAA5C7D8455F}" type="presParOf" srcId="{CE233B15-3672-4777-A262-CB4155350377}" destId="{40ECE92B-AF4F-44B4-B3D6-B2FC75C5FF8F}" srcOrd="0" destOrd="0" presId="urn:microsoft.com/office/officeart/2005/8/layout/list1"/>
    <dgm:cxn modelId="{A3B2F7F8-C61F-44FF-873C-4CD49ADBB0A1}" type="presParOf" srcId="{CE233B15-3672-4777-A262-CB4155350377}" destId="{3196F3EC-E296-451F-BE13-E2785F5DE368}" srcOrd="1" destOrd="0" presId="urn:microsoft.com/office/officeart/2005/8/layout/list1"/>
    <dgm:cxn modelId="{5C21033D-0904-46EF-9B4A-94A74AC6CB93}" type="presParOf" srcId="{CA42EDE8-B3F6-4F0D-9E79-36FC6B60DA59}" destId="{C9D8A7B5-B27C-4772-A362-FE4FC10111C9}" srcOrd="9" destOrd="0" presId="urn:microsoft.com/office/officeart/2005/8/layout/list1"/>
    <dgm:cxn modelId="{382F53C5-56EA-4128-AE8E-FC3311891869}" type="presParOf" srcId="{CA42EDE8-B3F6-4F0D-9E79-36FC6B60DA59}" destId="{6B707489-7978-4A01-BD17-C6446306B9CF}" srcOrd="10" destOrd="0" presId="urn:microsoft.com/office/officeart/2005/8/layout/list1"/>
    <dgm:cxn modelId="{EDE3FCC1-3E72-4F57-A367-D492DBC2CB66}" type="presParOf" srcId="{CA42EDE8-B3F6-4F0D-9E79-36FC6B60DA59}" destId="{675E5573-0FF5-48CE-B005-62135902A3E9}" srcOrd="11" destOrd="0" presId="urn:microsoft.com/office/officeart/2005/8/layout/list1"/>
    <dgm:cxn modelId="{D46E1E03-A69D-477E-BE6B-A8D40510DB37}" type="presParOf" srcId="{CA42EDE8-B3F6-4F0D-9E79-36FC6B60DA59}" destId="{CA669CB4-7243-4E10-AF07-9D7AEA8FC9F9}" srcOrd="12" destOrd="0" presId="urn:microsoft.com/office/officeart/2005/8/layout/list1"/>
    <dgm:cxn modelId="{6299DFAC-7461-48B5-BC47-785CE0AD327A}" type="presParOf" srcId="{CA669CB4-7243-4E10-AF07-9D7AEA8FC9F9}" destId="{D0D0F915-480E-4834-9ABF-987C45E06E05}" srcOrd="0" destOrd="0" presId="urn:microsoft.com/office/officeart/2005/8/layout/list1"/>
    <dgm:cxn modelId="{5057ADEC-A879-4671-80A7-3E128DF76247}" type="presParOf" srcId="{CA669CB4-7243-4E10-AF07-9D7AEA8FC9F9}" destId="{31FF7C77-4AFF-4240-93AC-1DB6B6FF40FE}" srcOrd="1" destOrd="0" presId="urn:microsoft.com/office/officeart/2005/8/layout/list1"/>
    <dgm:cxn modelId="{FFE2D3AD-4A40-4697-B42E-8D422FA4DA11}" type="presParOf" srcId="{CA42EDE8-B3F6-4F0D-9E79-36FC6B60DA59}" destId="{8DAC098E-94B4-43C6-90B9-CE3648D82F77}" srcOrd="13" destOrd="0" presId="urn:microsoft.com/office/officeart/2005/8/layout/list1"/>
    <dgm:cxn modelId="{AE5C61C1-AE2C-41CD-BD8D-BABDDA8567ED}" type="presParOf" srcId="{CA42EDE8-B3F6-4F0D-9E79-36FC6B60DA59}" destId="{221104A6-C5EA-4944-8C24-F72CE0B9C0F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787C9B-9D49-484C-A3CD-E3FD91B2D80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B16D97C-5CDC-4C79-8021-270CB303F0E4}">
      <dgm:prSet custT="1"/>
      <dgm:spPr/>
      <dgm:t>
        <a:bodyPr/>
        <a:lstStyle/>
        <a:p>
          <a:r>
            <a:rPr lang="en-US" sz="900" dirty="0"/>
            <a:t>Unusual percentage changes in account balances and financial ratios year over year</a:t>
          </a:r>
        </a:p>
      </dgm:t>
    </dgm:pt>
    <dgm:pt modelId="{5020E040-94A0-410B-BE1D-744FCEC99B5F}" type="parTrans" cxnId="{A6E0EB69-8361-4208-9785-9CC1CA860750}">
      <dgm:prSet/>
      <dgm:spPr/>
      <dgm:t>
        <a:bodyPr/>
        <a:lstStyle/>
        <a:p>
          <a:endParaRPr lang="en-US" sz="2400"/>
        </a:p>
      </dgm:t>
    </dgm:pt>
    <dgm:pt modelId="{ABA1E7A5-6012-45BB-862B-8AD40225309A}" type="sibTrans" cxnId="{A6E0EB69-8361-4208-9785-9CC1CA860750}">
      <dgm:prSet/>
      <dgm:spPr/>
      <dgm:t>
        <a:bodyPr/>
        <a:lstStyle/>
        <a:p>
          <a:endParaRPr lang="en-US" sz="2400"/>
        </a:p>
      </dgm:t>
    </dgm:pt>
    <dgm:pt modelId="{BBFA553F-044A-4D24-9DD2-78085BF68B29}">
      <dgm:prSet custT="1"/>
      <dgm:spPr/>
      <dgm:t>
        <a:bodyPr/>
        <a:lstStyle/>
        <a:p>
          <a:r>
            <a:rPr lang="en-US" sz="900" dirty="0"/>
            <a:t>Accounting practices or financial ratios that are inconsistent with those of industry peers</a:t>
          </a:r>
        </a:p>
      </dgm:t>
    </dgm:pt>
    <dgm:pt modelId="{CA4326B9-8DFC-4BFE-8E6E-19E5A05D98B2}" type="parTrans" cxnId="{EA473F5C-F1AD-4FD4-914F-8BC31C64CB2B}">
      <dgm:prSet/>
      <dgm:spPr/>
      <dgm:t>
        <a:bodyPr/>
        <a:lstStyle/>
        <a:p>
          <a:endParaRPr lang="en-US" sz="2400"/>
        </a:p>
      </dgm:t>
    </dgm:pt>
    <dgm:pt modelId="{5567F089-6DBF-4D18-86E3-F0277B3891D3}" type="sibTrans" cxnId="{EA473F5C-F1AD-4FD4-914F-8BC31C64CB2B}">
      <dgm:prSet/>
      <dgm:spPr/>
      <dgm:t>
        <a:bodyPr/>
        <a:lstStyle/>
        <a:p>
          <a:endParaRPr lang="en-US" sz="2400"/>
        </a:p>
      </dgm:t>
    </dgm:pt>
    <dgm:pt modelId="{EE42DF5E-8F0B-4B22-B7DD-319BB287E2C0}">
      <dgm:prSet custT="1"/>
      <dgm:spPr/>
      <dgm:t>
        <a:bodyPr/>
        <a:lstStyle/>
        <a:p>
          <a:r>
            <a:rPr lang="en-US" sz="900" dirty="0"/>
            <a:t>Volatility in account balances over a two-year period</a:t>
          </a:r>
        </a:p>
      </dgm:t>
    </dgm:pt>
    <dgm:pt modelId="{5F3B8762-23DF-4F6A-B0EC-11D11AD9E9CF}" type="parTrans" cxnId="{6E7ED62A-DC3E-44C6-B389-AB1B218FA501}">
      <dgm:prSet/>
      <dgm:spPr/>
      <dgm:t>
        <a:bodyPr/>
        <a:lstStyle/>
        <a:p>
          <a:endParaRPr lang="en-US" sz="2400"/>
        </a:p>
      </dgm:t>
    </dgm:pt>
    <dgm:pt modelId="{CA40D936-FF1E-460F-9E4C-BC766370D50C}" type="sibTrans" cxnId="{6E7ED62A-DC3E-44C6-B389-AB1B218FA501}">
      <dgm:prSet/>
      <dgm:spPr/>
      <dgm:t>
        <a:bodyPr/>
        <a:lstStyle/>
        <a:p>
          <a:endParaRPr lang="en-US" sz="2400"/>
        </a:p>
      </dgm:t>
    </dgm:pt>
    <dgm:pt modelId="{FBBB7612-7D5B-48E6-BBB2-5098B942988B}">
      <dgm:prSet custT="1"/>
      <dgm:spPr/>
      <dgm:t>
        <a:bodyPr/>
        <a:lstStyle/>
        <a:p>
          <a:r>
            <a:rPr lang="en-US" sz="900" dirty="0"/>
            <a:t>Unusual level of discretionary accruals (for example sales return allowance)</a:t>
          </a:r>
        </a:p>
      </dgm:t>
    </dgm:pt>
    <dgm:pt modelId="{F4E4AE1A-EC9E-4425-AF69-7B50FEA78A67}" type="parTrans" cxnId="{5EB1D37D-577A-4D28-B6C7-B04B0CEE80F5}">
      <dgm:prSet/>
      <dgm:spPr/>
      <dgm:t>
        <a:bodyPr/>
        <a:lstStyle/>
        <a:p>
          <a:endParaRPr lang="en-US" sz="2400"/>
        </a:p>
      </dgm:t>
    </dgm:pt>
    <dgm:pt modelId="{E009F5A6-19AA-4BCA-B90C-FBC9EE55FCC6}" type="sibTrans" cxnId="{5EB1D37D-577A-4D28-B6C7-B04B0CEE80F5}">
      <dgm:prSet/>
      <dgm:spPr/>
      <dgm:t>
        <a:bodyPr/>
        <a:lstStyle/>
        <a:p>
          <a:endParaRPr lang="en-US" sz="2400"/>
        </a:p>
      </dgm:t>
    </dgm:pt>
    <dgm:pt modelId="{AD98A2AB-C360-4907-B6A8-1EC664E1B770}">
      <dgm:prSet custT="1"/>
      <dgm:spPr/>
      <dgm:t>
        <a:bodyPr/>
        <a:lstStyle/>
        <a:p>
          <a:r>
            <a:rPr lang="en-US" sz="900" dirty="0"/>
            <a:t>A one-time adjustment, such as a change in accounting estimate, or an out-of-period adjustment</a:t>
          </a:r>
        </a:p>
      </dgm:t>
    </dgm:pt>
    <dgm:pt modelId="{8F3AE688-C508-4F5F-86B8-0CA598FBACEE}" type="parTrans" cxnId="{F0D6BB82-0557-4FF0-8D56-59EE1AF89B85}">
      <dgm:prSet/>
      <dgm:spPr/>
      <dgm:t>
        <a:bodyPr/>
        <a:lstStyle/>
        <a:p>
          <a:endParaRPr lang="en-US" sz="2400"/>
        </a:p>
      </dgm:t>
    </dgm:pt>
    <dgm:pt modelId="{BA388B40-6947-432E-932D-F6EE8CC0D7B7}" type="sibTrans" cxnId="{F0D6BB82-0557-4FF0-8D56-59EE1AF89B85}">
      <dgm:prSet/>
      <dgm:spPr/>
      <dgm:t>
        <a:bodyPr/>
        <a:lstStyle/>
        <a:p>
          <a:endParaRPr lang="en-US" sz="2400"/>
        </a:p>
      </dgm:t>
    </dgm:pt>
    <dgm:pt modelId="{FABB8196-ED5B-48AC-BA40-5AD42166AD85}">
      <dgm:prSet custT="1"/>
      <dgm:spPr/>
      <dgm:t>
        <a:bodyPr/>
        <a:lstStyle/>
        <a:p>
          <a:r>
            <a:rPr lang="en-US" sz="900" dirty="0"/>
            <a:t>Unusually complex financial disclosures or unusual levels of disclosure compared to industry peers</a:t>
          </a:r>
        </a:p>
      </dgm:t>
    </dgm:pt>
    <dgm:pt modelId="{AC66DA35-0260-418C-8703-9270B4ABA226}" type="parTrans" cxnId="{E11BB8A9-BBA4-4CCF-9781-6DF74EC0C989}">
      <dgm:prSet/>
      <dgm:spPr/>
      <dgm:t>
        <a:bodyPr/>
        <a:lstStyle/>
        <a:p>
          <a:endParaRPr lang="en-US" sz="2400"/>
        </a:p>
      </dgm:t>
    </dgm:pt>
    <dgm:pt modelId="{AE483387-0054-46FE-8FE6-6E6DD7E64807}" type="sibTrans" cxnId="{E11BB8A9-BBA4-4CCF-9781-6DF74EC0C989}">
      <dgm:prSet/>
      <dgm:spPr/>
      <dgm:t>
        <a:bodyPr/>
        <a:lstStyle/>
        <a:p>
          <a:endParaRPr lang="en-US" sz="2400"/>
        </a:p>
      </dgm:t>
    </dgm:pt>
    <dgm:pt modelId="{4879FE95-A733-42C0-BBB3-B86B183E509E}">
      <dgm:prSet custT="1"/>
      <dgm:spPr/>
      <dgm:t>
        <a:bodyPr/>
        <a:lstStyle/>
        <a:p>
          <a:r>
            <a:rPr lang="en-US" sz="900" dirty="0"/>
            <a:t>Open regulatory case,  especially when brought by a regulatory entity, such as the SEC or Department of Justice</a:t>
          </a:r>
        </a:p>
      </dgm:t>
    </dgm:pt>
    <dgm:pt modelId="{467219E0-4B50-40BC-97CE-4077E533A8C6}" type="parTrans" cxnId="{13DC521C-B4B9-4CF4-9395-334483DA5460}">
      <dgm:prSet/>
      <dgm:spPr/>
      <dgm:t>
        <a:bodyPr/>
        <a:lstStyle/>
        <a:p>
          <a:endParaRPr lang="en-US" sz="2400"/>
        </a:p>
      </dgm:t>
    </dgm:pt>
    <dgm:pt modelId="{B5C661FE-9418-4444-8F44-6BA2C6ED6FD1}" type="sibTrans" cxnId="{13DC521C-B4B9-4CF4-9395-334483DA5460}">
      <dgm:prSet/>
      <dgm:spPr/>
      <dgm:t>
        <a:bodyPr/>
        <a:lstStyle/>
        <a:p>
          <a:endParaRPr lang="en-US" sz="2400"/>
        </a:p>
      </dgm:t>
    </dgm:pt>
    <dgm:pt modelId="{B040782F-4F8D-44AC-93CF-0AE0FF281E6D}">
      <dgm:prSet custT="1"/>
      <dgm:spPr/>
      <dgm:t>
        <a:bodyPr/>
        <a:lstStyle/>
        <a:p>
          <a:r>
            <a:rPr lang="en-US" sz="900" dirty="0"/>
            <a:t>Receipt of a qualified or going concern audit opinion</a:t>
          </a:r>
        </a:p>
      </dgm:t>
    </dgm:pt>
    <dgm:pt modelId="{FD7D3FFE-3794-4665-8E77-2C45174A0EEF}" type="parTrans" cxnId="{94DF1A66-753A-4EBD-8A04-83B749F4D87A}">
      <dgm:prSet/>
      <dgm:spPr/>
      <dgm:t>
        <a:bodyPr/>
        <a:lstStyle/>
        <a:p>
          <a:endParaRPr lang="en-US" sz="2400"/>
        </a:p>
      </dgm:t>
    </dgm:pt>
    <dgm:pt modelId="{E8D3E5B1-9872-4AF8-9660-CE171BBFA325}" type="sibTrans" cxnId="{94DF1A66-753A-4EBD-8A04-83B749F4D87A}">
      <dgm:prSet/>
      <dgm:spPr/>
      <dgm:t>
        <a:bodyPr/>
        <a:lstStyle/>
        <a:p>
          <a:endParaRPr lang="en-US" sz="2400"/>
        </a:p>
      </dgm:t>
    </dgm:pt>
    <dgm:pt modelId="{9FB452D1-652E-4172-BCA1-D8E4592BAE33}">
      <dgm:prSet custT="1"/>
      <dgm:spPr/>
      <dgm:t>
        <a:bodyPr/>
        <a:lstStyle/>
        <a:p>
          <a:r>
            <a:rPr lang="en-US" sz="900" dirty="0"/>
            <a:t>Restatement of a financial statement</a:t>
          </a:r>
        </a:p>
      </dgm:t>
    </dgm:pt>
    <dgm:pt modelId="{61E7925E-AB34-419A-97B5-8838302B6A26}" type="parTrans" cxnId="{28508139-9790-4B7E-9877-405B371397BD}">
      <dgm:prSet/>
      <dgm:spPr/>
      <dgm:t>
        <a:bodyPr/>
        <a:lstStyle/>
        <a:p>
          <a:endParaRPr lang="en-US" sz="2400"/>
        </a:p>
      </dgm:t>
    </dgm:pt>
    <dgm:pt modelId="{D9A36576-DFE0-492F-9CC9-827701E85DED}" type="sibTrans" cxnId="{28508139-9790-4B7E-9877-405B371397BD}">
      <dgm:prSet/>
      <dgm:spPr/>
      <dgm:t>
        <a:bodyPr/>
        <a:lstStyle/>
        <a:p>
          <a:endParaRPr lang="en-US" sz="2400"/>
        </a:p>
      </dgm:t>
    </dgm:pt>
    <dgm:pt modelId="{C270B9A6-5F2B-4D54-9803-12D77AC93682}">
      <dgm:prSet custT="1"/>
      <dgm:spPr/>
      <dgm:t>
        <a:bodyPr/>
        <a:lstStyle/>
        <a:p>
          <a:r>
            <a:rPr lang="en-US" sz="900" dirty="0"/>
            <a:t>Late filing of financial statements</a:t>
          </a:r>
        </a:p>
      </dgm:t>
    </dgm:pt>
    <dgm:pt modelId="{8EFF261B-4665-4A79-B5CE-66EAEB72FD8A}" type="parTrans" cxnId="{EE7F8ED6-807D-4C1E-9973-4AA353BD3CBA}">
      <dgm:prSet/>
      <dgm:spPr/>
      <dgm:t>
        <a:bodyPr/>
        <a:lstStyle/>
        <a:p>
          <a:endParaRPr lang="en-US" sz="2400"/>
        </a:p>
      </dgm:t>
    </dgm:pt>
    <dgm:pt modelId="{7492974D-04C0-447D-95D0-BFEF8C325DB6}" type="sibTrans" cxnId="{EE7F8ED6-807D-4C1E-9973-4AA353BD3CBA}">
      <dgm:prSet/>
      <dgm:spPr/>
      <dgm:t>
        <a:bodyPr/>
        <a:lstStyle/>
        <a:p>
          <a:endParaRPr lang="en-US" sz="2400"/>
        </a:p>
      </dgm:t>
    </dgm:pt>
    <dgm:pt modelId="{1D3F48CC-2EE2-46D8-84B3-C49EF78EB420}">
      <dgm:prSet custT="1"/>
      <dgm:spPr/>
      <dgm:t>
        <a:bodyPr/>
        <a:lstStyle/>
        <a:p>
          <a:r>
            <a:rPr lang="en-US" sz="900" dirty="0"/>
            <a:t>Deficiency (such as material weakness) in internal controls over financial reporting</a:t>
          </a:r>
        </a:p>
      </dgm:t>
    </dgm:pt>
    <dgm:pt modelId="{31486382-1DE2-43AA-9E05-6B505CCE3EB4}" type="parTrans" cxnId="{14A069C4-B689-49CF-BE3A-4BED2F598A5D}">
      <dgm:prSet/>
      <dgm:spPr/>
      <dgm:t>
        <a:bodyPr/>
        <a:lstStyle/>
        <a:p>
          <a:endParaRPr lang="en-US" sz="2400"/>
        </a:p>
      </dgm:t>
    </dgm:pt>
    <dgm:pt modelId="{D8275E3C-A2BA-40EE-93BA-C70BA55FF041}" type="sibTrans" cxnId="{14A069C4-B689-49CF-BE3A-4BED2F598A5D}">
      <dgm:prSet/>
      <dgm:spPr/>
      <dgm:t>
        <a:bodyPr/>
        <a:lstStyle/>
        <a:p>
          <a:endParaRPr lang="en-US" sz="2400"/>
        </a:p>
      </dgm:t>
    </dgm:pt>
    <dgm:pt modelId="{5A9B61B1-8317-4D68-8698-623E2E65C63F}">
      <dgm:prSet custT="1"/>
      <dgm:spPr/>
      <dgm:t>
        <a:bodyPr/>
        <a:lstStyle/>
        <a:p>
          <a:r>
            <a:rPr lang="en-US" sz="900" dirty="0"/>
            <a:t>Auditor change, especially more than once in a two-year period</a:t>
          </a:r>
        </a:p>
      </dgm:t>
    </dgm:pt>
    <dgm:pt modelId="{1E4CA88C-283A-4139-8114-6652AD48F89F}" type="parTrans" cxnId="{B7107F1B-FD61-4E6A-AFD7-E7973FBFB0B1}">
      <dgm:prSet/>
      <dgm:spPr/>
      <dgm:t>
        <a:bodyPr/>
        <a:lstStyle/>
        <a:p>
          <a:endParaRPr lang="en-US" sz="2400"/>
        </a:p>
      </dgm:t>
    </dgm:pt>
    <dgm:pt modelId="{F2EBCC0E-9FCD-448E-AF0B-E8FCC4F6E06E}" type="sibTrans" cxnId="{B7107F1B-FD61-4E6A-AFD7-E7973FBFB0B1}">
      <dgm:prSet/>
      <dgm:spPr/>
      <dgm:t>
        <a:bodyPr/>
        <a:lstStyle/>
        <a:p>
          <a:endParaRPr lang="en-US" sz="2400"/>
        </a:p>
      </dgm:t>
    </dgm:pt>
    <dgm:pt modelId="{2E2B3A30-F778-4692-8813-2A5CEE154F85}">
      <dgm:prSet custT="1"/>
      <dgm:spPr/>
      <dgm:t>
        <a:bodyPr/>
        <a:lstStyle/>
        <a:p>
          <a:r>
            <a:rPr lang="en-US" sz="900" dirty="0"/>
            <a:t>High CEO or CFO turnover</a:t>
          </a:r>
        </a:p>
      </dgm:t>
    </dgm:pt>
    <dgm:pt modelId="{85367911-FBAD-4C89-AEAB-D4A5E052E681}" type="parTrans" cxnId="{BA82F3EE-2D16-461C-9F84-EA9FE8971E51}">
      <dgm:prSet/>
      <dgm:spPr/>
      <dgm:t>
        <a:bodyPr/>
        <a:lstStyle/>
        <a:p>
          <a:endParaRPr lang="en-US" sz="2400"/>
        </a:p>
      </dgm:t>
    </dgm:pt>
    <dgm:pt modelId="{297F879F-7A2C-4AC1-9C77-0EDDD05BA6B5}" type="sibTrans" cxnId="{BA82F3EE-2D16-461C-9F84-EA9FE8971E51}">
      <dgm:prSet/>
      <dgm:spPr/>
      <dgm:t>
        <a:bodyPr/>
        <a:lstStyle/>
        <a:p>
          <a:endParaRPr lang="en-US" sz="2400"/>
        </a:p>
      </dgm:t>
    </dgm:pt>
    <dgm:pt modelId="{71168EB6-A8CE-4C8B-963B-D73758D6B209}">
      <dgm:prSet custT="1"/>
      <dgm:spPr/>
      <dgm:t>
        <a:bodyPr/>
        <a:lstStyle/>
        <a:p>
          <a:r>
            <a:rPr lang="en-US" sz="900" dirty="0"/>
            <a:t>Executives (such as CEO or CFO) with a high proportion of incentive-based compensation compared to overall compensation</a:t>
          </a:r>
        </a:p>
      </dgm:t>
    </dgm:pt>
    <dgm:pt modelId="{148D79D5-24E4-4997-B8D8-3B3D97155A72}" type="parTrans" cxnId="{600C9860-0F24-4468-9B8F-1680DEB3D5EB}">
      <dgm:prSet/>
      <dgm:spPr/>
      <dgm:t>
        <a:bodyPr/>
        <a:lstStyle/>
        <a:p>
          <a:endParaRPr lang="en-US" sz="2400"/>
        </a:p>
      </dgm:t>
    </dgm:pt>
    <dgm:pt modelId="{5B2473CC-1F0B-4F0D-BAB5-B27C843F0DF2}" type="sibTrans" cxnId="{600C9860-0F24-4468-9B8F-1680DEB3D5EB}">
      <dgm:prSet/>
      <dgm:spPr/>
      <dgm:t>
        <a:bodyPr/>
        <a:lstStyle/>
        <a:p>
          <a:endParaRPr lang="en-US" sz="2400"/>
        </a:p>
      </dgm:t>
    </dgm:pt>
    <dgm:pt modelId="{B7E2435E-7B9D-4AB6-BF33-390CF41BC0F1}">
      <dgm:prSet custT="1"/>
      <dgm:spPr/>
      <dgm:t>
        <a:bodyPr/>
        <a:lstStyle/>
        <a:p>
          <a:r>
            <a:rPr lang="en-US" sz="900" dirty="0"/>
            <a:t>Meeting or beating earnings targets (such as EPS forecasts) consistently every period</a:t>
          </a:r>
        </a:p>
      </dgm:t>
    </dgm:pt>
    <dgm:pt modelId="{DFA2E723-A9B9-49E2-9FFE-8DFA902201BF}" type="parTrans" cxnId="{C23B3511-862F-4D95-B524-04F05B3F312C}">
      <dgm:prSet/>
      <dgm:spPr/>
      <dgm:t>
        <a:bodyPr/>
        <a:lstStyle/>
        <a:p>
          <a:endParaRPr lang="en-US" sz="2400"/>
        </a:p>
      </dgm:t>
    </dgm:pt>
    <dgm:pt modelId="{93D4392F-811F-4BCB-9A50-C7B8D672F2A0}" type="sibTrans" cxnId="{C23B3511-862F-4D95-B524-04F05B3F312C}">
      <dgm:prSet/>
      <dgm:spPr/>
      <dgm:t>
        <a:bodyPr/>
        <a:lstStyle/>
        <a:p>
          <a:endParaRPr lang="en-US" sz="2400"/>
        </a:p>
      </dgm:t>
    </dgm:pt>
    <dgm:pt modelId="{E8FE3363-C491-4FC3-933D-AA94A0B9A722}">
      <dgm:prSet custT="1"/>
      <dgm:spPr/>
      <dgm:t>
        <a:bodyPr/>
        <a:lstStyle/>
        <a:p>
          <a:r>
            <a:rPr lang="en-US" sz="900" dirty="0"/>
            <a:t>A large number of off-balance-sheet transactions or non-GAAP measures as compared to industry peers</a:t>
          </a:r>
        </a:p>
      </dgm:t>
    </dgm:pt>
    <dgm:pt modelId="{60120CBE-42D4-41E8-A81D-235B1F7FF2D6}" type="parTrans" cxnId="{7C8FCC27-29DC-44BD-8097-6D2CC34F9FC2}">
      <dgm:prSet/>
      <dgm:spPr/>
      <dgm:t>
        <a:bodyPr/>
        <a:lstStyle/>
        <a:p>
          <a:endParaRPr lang="ca-ES"/>
        </a:p>
      </dgm:t>
    </dgm:pt>
    <dgm:pt modelId="{833E3A65-2DBA-49F4-B700-A3689C65CA71}" type="sibTrans" cxnId="{7C8FCC27-29DC-44BD-8097-6D2CC34F9FC2}">
      <dgm:prSet/>
      <dgm:spPr/>
      <dgm:t>
        <a:bodyPr/>
        <a:lstStyle/>
        <a:p>
          <a:endParaRPr lang="ca-ES"/>
        </a:p>
      </dgm:t>
    </dgm:pt>
    <dgm:pt modelId="{BED62879-6770-48FB-B348-ADA09D3763DE}">
      <dgm:prSet custT="1"/>
      <dgm:spPr/>
      <dgm:t>
        <a:bodyPr/>
        <a:lstStyle/>
        <a:p>
          <a:r>
            <a:rPr lang="en-US" sz="900"/>
            <a:t>Significant accounting policies are changed frequently or applied inconsistently year over year</a:t>
          </a:r>
          <a:endParaRPr lang="en-US" sz="900" dirty="0"/>
        </a:p>
      </dgm:t>
    </dgm:pt>
    <dgm:pt modelId="{BD96BDBA-A612-4AB0-A2F4-E2D675E2A9FA}" type="parTrans" cxnId="{B614D496-5BCF-4B05-A87C-E4DCA534082D}">
      <dgm:prSet/>
      <dgm:spPr/>
      <dgm:t>
        <a:bodyPr/>
        <a:lstStyle/>
        <a:p>
          <a:endParaRPr lang="ca-ES"/>
        </a:p>
      </dgm:t>
    </dgm:pt>
    <dgm:pt modelId="{65225D87-2BDD-48A5-AB29-82DEE36BC5DB}" type="sibTrans" cxnId="{B614D496-5BCF-4B05-A87C-E4DCA534082D}">
      <dgm:prSet/>
      <dgm:spPr/>
      <dgm:t>
        <a:bodyPr/>
        <a:lstStyle/>
        <a:p>
          <a:endParaRPr lang="ca-ES"/>
        </a:p>
      </dgm:t>
    </dgm:pt>
    <dgm:pt modelId="{AD49945C-4374-450E-A579-43320E82EEE9}" type="pres">
      <dgm:prSet presAssocID="{0A787C9B-9D49-484C-A3CD-E3FD91B2D80D}" presName="diagram" presStyleCnt="0">
        <dgm:presLayoutVars>
          <dgm:dir/>
          <dgm:resizeHandles val="exact"/>
        </dgm:presLayoutVars>
      </dgm:prSet>
      <dgm:spPr/>
    </dgm:pt>
    <dgm:pt modelId="{00538B03-11CA-4B03-9F02-08E01D961204}" type="pres">
      <dgm:prSet presAssocID="{1B16D97C-5CDC-4C79-8021-270CB303F0E4}" presName="node" presStyleLbl="node1" presStyleIdx="0" presStyleCnt="17">
        <dgm:presLayoutVars>
          <dgm:bulletEnabled val="1"/>
        </dgm:presLayoutVars>
      </dgm:prSet>
      <dgm:spPr/>
    </dgm:pt>
    <dgm:pt modelId="{A49B1FCB-576D-4CE2-9C68-185953A71742}" type="pres">
      <dgm:prSet presAssocID="{ABA1E7A5-6012-45BB-862B-8AD40225309A}" presName="sibTrans" presStyleCnt="0"/>
      <dgm:spPr/>
    </dgm:pt>
    <dgm:pt modelId="{294D7131-33E4-4AD7-B2A9-EAD7ED48565F}" type="pres">
      <dgm:prSet presAssocID="{BBFA553F-044A-4D24-9DD2-78085BF68B29}" presName="node" presStyleLbl="node1" presStyleIdx="1" presStyleCnt="17">
        <dgm:presLayoutVars>
          <dgm:bulletEnabled val="1"/>
        </dgm:presLayoutVars>
      </dgm:prSet>
      <dgm:spPr/>
    </dgm:pt>
    <dgm:pt modelId="{A00165AF-534A-4D26-9788-4A181F8934BA}" type="pres">
      <dgm:prSet presAssocID="{5567F089-6DBF-4D18-86E3-F0277B3891D3}" presName="sibTrans" presStyleCnt="0"/>
      <dgm:spPr/>
    </dgm:pt>
    <dgm:pt modelId="{60A1CDFA-8A22-4B5C-BC74-C932EDE59453}" type="pres">
      <dgm:prSet presAssocID="{EE42DF5E-8F0B-4B22-B7DD-319BB287E2C0}" presName="node" presStyleLbl="node1" presStyleIdx="2" presStyleCnt="17">
        <dgm:presLayoutVars>
          <dgm:bulletEnabled val="1"/>
        </dgm:presLayoutVars>
      </dgm:prSet>
      <dgm:spPr/>
    </dgm:pt>
    <dgm:pt modelId="{1BB83B33-EF33-4157-AE09-285DBA66779E}" type="pres">
      <dgm:prSet presAssocID="{CA40D936-FF1E-460F-9E4C-BC766370D50C}" presName="sibTrans" presStyleCnt="0"/>
      <dgm:spPr/>
    </dgm:pt>
    <dgm:pt modelId="{78BB4E18-0DA9-4F32-8EB5-6F28FAD05C4A}" type="pres">
      <dgm:prSet presAssocID="{FBBB7612-7D5B-48E6-BBB2-5098B942988B}" presName="node" presStyleLbl="node1" presStyleIdx="3" presStyleCnt="17">
        <dgm:presLayoutVars>
          <dgm:bulletEnabled val="1"/>
        </dgm:presLayoutVars>
      </dgm:prSet>
      <dgm:spPr/>
    </dgm:pt>
    <dgm:pt modelId="{8031285C-1F29-486C-9DE7-7C6DDC780CE7}" type="pres">
      <dgm:prSet presAssocID="{E009F5A6-19AA-4BCA-B90C-FBC9EE55FCC6}" presName="sibTrans" presStyleCnt="0"/>
      <dgm:spPr/>
    </dgm:pt>
    <dgm:pt modelId="{E67A3291-8375-422D-8F64-E4316821248E}" type="pres">
      <dgm:prSet presAssocID="{BED62879-6770-48FB-B348-ADA09D3763DE}" presName="node" presStyleLbl="node1" presStyleIdx="4" presStyleCnt="17">
        <dgm:presLayoutVars>
          <dgm:bulletEnabled val="1"/>
        </dgm:presLayoutVars>
      </dgm:prSet>
      <dgm:spPr/>
    </dgm:pt>
    <dgm:pt modelId="{4621918D-4295-4FFF-8E5E-C8B7850D3817}" type="pres">
      <dgm:prSet presAssocID="{65225D87-2BDD-48A5-AB29-82DEE36BC5DB}" presName="sibTrans" presStyleCnt="0"/>
      <dgm:spPr/>
    </dgm:pt>
    <dgm:pt modelId="{95293AA2-3440-47A9-A48B-1B500B9381AF}" type="pres">
      <dgm:prSet presAssocID="{AD98A2AB-C360-4907-B6A8-1EC664E1B770}" presName="node" presStyleLbl="node1" presStyleIdx="5" presStyleCnt="17">
        <dgm:presLayoutVars>
          <dgm:bulletEnabled val="1"/>
        </dgm:presLayoutVars>
      </dgm:prSet>
      <dgm:spPr/>
    </dgm:pt>
    <dgm:pt modelId="{CD3D1B06-CA3B-42AE-9046-576DE7BB6839}" type="pres">
      <dgm:prSet presAssocID="{BA388B40-6947-432E-932D-F6EE8CC0D7B7}" presName="sibTrans" presStyleCnt="0"/>
      <dgm:spPr/>
    </dgm:pt>
    <dgm:pt modelId="{F32C5F74-E99B-4D36-B291-D9E22800A801}" type="pres">
      <dgm:prSet presAssocID="{FABB8196-ED5B-48AC-BA40-5AD42166AD85}" presName="node" presStyleLbl="node1" presStyleIdx="6" presStyleCnt="17">
        <dgm:presLayoutVars>
          <dgm:bulletEnabled val="1"/>
        </dgm:presLayoutVars>
      </dgm:prSet>
      <dgm:spPr/>
    </dgm:pt>
    <dgm:pt modelId="{D11A8876-0BDF-4F69-8E4F-EB0D69A0E682}" type="pres">
      <dgm:prSet presAssocID="{AE483387-0054-46FE-8FE6-6E6DD7E64807}" presName="sibTrans" presStyleCnt="0"/>
      <dgm:spPr/>
    </dgm:pt>
    <dgm:pt modelId="{B8187B85-A455-4D86-811E-534E4DABC668}" type="pres">
      <dgm:prSet presAssocID="{4879FE95-A733-42C0-BBB3-B86B183E509E}" presName="node" presStyleLbl="node1" presStyleIdx="7" presStyleCnt="17">
        <dgm:presLayoutVars>
          <dgm:bulletEnabled val="1"/>
        </dgm:presLayoutVars>
      </dgm:prSet>
      <dgm:spPr/>
    </dgm:pt>
    <dgm:pt modelId="{7DCE80F6-1A70-4348-9133-5077840FC831}" type="pres">
      <dgm:prSet presAssocID="{B5C661FE-9418-4444-8F44-6BA2C6ED6FD1}" presName="sibTrans" presStyleCnt="0"/>
      <dgm:spPr/>
    </dgm:pt>
    <dgm:pt modelId="{16CBE967-7E72-460A-9E9C-01D3BC819E5C}" type="pres">
      <dgm:prSet presAssocID="{B040782F-4F8D-44AC-93CF-0AE0FF281E6D}" presName="node" presStyleLbl="node1" presStyleIdx="8" presStyleCnt="17">
        <dgm:presLayoutVars>
          <dgm:bulletEnabled val="1"/>
        </dgm:presLayoutVars>
      </dgm:prSet>
      <dgm:spPr/>
    </dgm:pt>
    <dgm:pt modelId="{D62522C7-0E2F-4391-AC76-9F7EB222F78E}" type="pres">
      <dgm:prSet presAssocID="{E8D3E5B1-9872-4AF8-9660-CE171BBFA325}" presName="sibTrans" presStyleCnt="0"/>
      <dgm:spPr/>
    </dgm:pt>
    <dgm:pt modelId="{0EC9726E-0FEC-49AE-A53D-E6D1ABE61993}" type="pres">
      <dgm:prSet presAssocID="{9FB452D1-652E-4172-BCA1-D8E4592BAE33}" presName="node" presStyleLbl="node1" presStyleIdx="9" presStyleCnt="17">
        <dgm:presLayoutVars>
          <dgm:bulletEnabled val="1"/>
        </dgm:presLayoutVars>
      </dgm:prSet>
      <dgm:spPr/>
    </dgm:pt>
    <dgm:pt modelId="{D3433E26-E57E-4368-B194-ED13B4FDB9DA}" type="pres">
      <dgm:prSet presAssocID="{D9A36576-DFE0-492F-9CC9-827701E85DED}" presName="sibTrans" presStyleCnt="0"/>
      <dgm:spPr/>
    </dgm:pt>
    <dgm:pt modelId="{C2B4861F-5D30-43E7-B0F2-681F260C8D26}" type="pres">
      <dgm:prSet presAssocID="{C270B9A6-5F2B-4D54-9803-12D77AC93682}" presName="node" presStyleLbl="node1" presStyleIdx="10" presStyleCnt="17">
        <dgm:presLayoutVars>
          <dgm:bulletEnabled val="1"/>
        </dgm:presLayoutVars>
      </dgm:prSet>
      <dgm:spPr/>
    </dgm:pt>
    <dgm:pt modelId="{83AE28DE-6255-49B7-8A28-773CD31FF510}" type="pres">
      <dgm:prSet presAssocID="{7492974D-04C0-447D-95D0-BFEF8C325DB6}" presName="sibTrans" presStyleCnt="0"/>
      <dgm:spPr/>
    </dgm:pt>
    <dgm:pt modelId="{547D1AFC-5407-45A5-A651-6A712BFD49BE}" type="pres">
      <dgm:prSet presAssocID="{1D3F48CC-2EE2-46D8-84B3-C49EF78EB420}" presName="node" presStyleLbl="node1" presStyleIdx="11" presStyleCnt="17">
        <dgm:presLayoutVars>
          <dgm:bulletEnabled val="1"/>
        </dgm:presLayoutVars>
      </dgm:prSet>
      <dgm:spPr/>
    </dgm:pt>
    <dgm:pt modelId="{02399A88-17DC-4BC6-85B2-9F86D81088B7}" type="pres">
      <dgm:prSet presAssocID="{D8275E3C-A2BA-40EE-93BA-C70BA55FF041}" presName="sibTrans" presStyleCnt="0"/>
      <dgm:spPr/>
    </dgm:pt>
    <dgm:pt modelId="{DB8F2C03-B424-4141-9FF4-495A4265FDEE}" type="pres">
      <dgm:prSet presAssocID="{5A9B61B1-8317-4D68-8698-623E2E65C63F}" presName="node" presStyleLbl="node1" presStyleIdx="12" presStyleCnt="17">
        <dgm:presLayoutVars>
          <dgm:bulletEnabled val="1"/>
        </dgm:presLayoutVars>
      </dgm:prSet>
      <dgm:spPr/>
    </dgm:pt>
    <dgm:pt modelId="{44F7FC8B-2C12-4B92-89D6-528FE6999CCB}" type="pres">
      <dgm:prSet presAssocID="{F2EBCC0E-9FCD-448E-AF0B-E8FCC4F6E06E}" presName="sibTrans" presStyleCnt="0"/>
      <dgm:spPr/>
    </dgm:pt>
    <dgm:pt modelId="{5DD03EA2-BF51-45A3-811E-2E02E4EC7D6D}" type="pres">
      <dgm:prSet presAssocID="{2E2B3A30-F778-4692-8813-2A5CEE154F85}" presName="node" presStyleLbl="node1" presStyleIdx="13" presStyleCnt="17">
        <dgm:presLayoutVars>
          <dgm:bulletEnabled val="1"/>
        </dgm:presLayoutVars>
      </dgm:prSet>
      <dgm:spPr/>
    </dgm:pt>
    <dgm:pt modelId="{EC6FEF2D-BBE4-4662-9EFB-F2FC55CB07C2}" type="pres">
      <dgm:prSet presAssocID="{297F879F-7A2C-4AC1-9C77-0EDDD05BA6B5}" presName="sibTrans" presStyleCnt="0"/>
      <dgm:spPr/>
    </dgm:pt>
    <dgm:pt modelId="{3320CC89-4746-4663-B775-6BC50BF71AA4}" type="pres">
      <dgm:prSet presAssocID="{71168EB6-A8CE-4C8B-963B-D73758D6B209}" presName="node" presStyleLbl="node1" presStyleIdx="14" presStyleCnt="17">
        <dgm:presLayoutVars>
          <dgm:bulletEnabled val="1"/>
        </dgm:presLayoutVars>
      </dgm:prSet>
      <dgm:spPr/>
    </dgm:pt>
    <dgm:pt modelId="{F107BAE4-4430-4451-B74B-19C2403574AB}" type="pres">
      <dgm:prSet presAssocID="{5B2473CC-1F0B-4F0D-BAB5-B27C843F0DF2}" presName="sibTrans" presStyleCnt="0"/>
      <dgm:spPr/>
    </dgm:pt>
    <dgm:pt modelId="{6AAB8502-2FC5-4006-82BC-361C16769B07}" type="pres">
      <dgm:prSet presAssocID="{E8FE3363-C491-4FC3-933D-AA94A0B9A722}" presName="node" presStyleLbl="node1" presStyleIdx="15" presStyleCnt="17">
        <dgm:presLayoutVars>
          <dgm:bulletEnabled val="1"/>
        </dgm:presLayoutVars>
      </dgm:prSet>
      <dgm:spPr/>
    </dgm:pt>
    <dgm:pt modelId="{CAA59CA6-5263-4A98-9226-844FF5C2CC9A}" type="pres">
      <dgm:prSet presAssocID="{833E3A65-2DBA-49F4-B700-A3689C65CA71}" presName="sibTrans" presStyleCnt="0"/>
      <dgm:spPr/>
    </dgm:pt>
    <dgm:pt modelId="{AB0DD7AE-27A5-4E08-9B16-EF93A6B8D4EC}" type="pres">
      <dgm:prSet presAssocID="{B7E2435E-7B9D-4AB6-BF33-390CF41BC0F1}" presName="node" presStyleLbl="node1" presStyleIdx="16" presStyleCnt="17">
        <dgm:presLayoutVars>
          <dgm:bulletEnabled val="1"/>
        </dgm:presLayoutVars>
      </dgm:prSet>
      <dgm:spPr/>
    </dgm:pt>
  </dgm:ptLst>
  <dgm:cxnLst>
    <dgm:cxn modelId="{5DFDE202-535B-43FD-844E-ECDACAD69F76}" type="presOf" srcId="{C270B9A6-5F2B-4D54-9803-12D77AC93682}" destId="{C2B4861F-5D30-43E7-B0F2-681F260C8D26}" srcOrd="0" destOrd="0" presId="urn:microsoft.com/office/officeart/2005/8/layout/default"/>
    <dgm:cxn modelId="{7ADC5A05-7F6F-4584-85D6-E43D2E4E595E}" type="presOf" srcId="{FBBB7612-7D5B-48E6-BBB2-5098B942988B}" destId="{78BB4E18-0DA9-4F32-8EB5-6F28FAD05C4A}" srcOrd="0" destOrd="0" presId="urn:microsoft.com/office/officeart/2005/8/layout/default"/>
    <dgm:cxn modelId="{188D5F07-B941-4D58-BC40-AE100182973C}" type="presOf" srcId="{1D3F48CC-2EE2-46D8-84B3-C49EF78EB420}" destId="{547D1AFC-5407-45A5-A651-6A712BFD49BE}" srcOrd="0" destOrd="0" presId="urn:microsoft.com/office/officeart/2005/8/layout/default"/>
    <dgm:cxn modelId="{C23B3511-862F-4D95-B524-04F05B3F312C}" srcId="{0A787C9B-9D49-484C-A3CD-E3FD91B2D80D}" destId="{B7E2435E-7B9D-4AB6-BF33-390CF41BC0F1}" srcOrd="16" destOrd="0" parTransId="{DFA2E723-A9B9-49E2-9FFE-8DFA902201BF}" sibTransId="{93D4392F-811F-4BCB-9A50-C7B8D672F2A0}"/>
    <dgm:cxn modelId="{1E723E17-AADC-4837-8693-0E3D49467DB3}" type="presOf" srcId="{2E2B3A30-F778-4692-8813-2A5CEE154F85}" destId="{5DD03EA2-BF51-45A3-811E-2E02E4EC7D6D}" srcOrd="0" destOrd="0" presId="urn:microsoft.com/office/officeart/2005/8/layout/default"/>
    <dgm:cxn modelId="{06F3A119-A773-42BF-971B-47B9A43CF452}" type="presOf" srcId="{BED62879-6770-48FB-B348-ADA09D3763DE}" destId="{E67A3291-8375-422D-8F64-E4316821248E}" srcOrd="0" destOrd="0" presId="urn:microsoft.com/office/officeart/2005/8/layout/default"/>
    <dgm:cxn modelId="{B7107F1B-FD61-4E6A-AFD7-E7973FBFB0B1}" srcId="{0A787C9B-9D49-484C-A3CD-E3FD91B2D80D}" destId="{5A9B61B1-8317-4D68-8698-623E2E65C63F}" srcOrd="12" destOrd="0" parTransId="{1E4CA88C-283A-4139-8114-6652AD48F89F}" sibTransId="{F2EBCC0E-9FCD-448E-AF0B-E8FCC4F6E06E}"/>
    <dgm:cxn modelId="{13DC521C-B4B9-4CF4-9395-334483DA5460}" srcId="{0A787C9B-9D49-484C-A3CD-E3FD91B2D80D}" destId="{4879FE95-A733-42C0-BBB3-B86B183E509E}" srcOrd="7" destOrd="0" parTransId="{467219E0-4B50-40BC-97CE-4077E533A8C6}" sibTransId="{B5C661FE-9418-4444-8F44-6BA2C6ED6FD1}"/>
    <dgm:cxn modelId="{F6A94E20-60D8-4EF1-8A42-CF5655A5FE96}" type="presOf" srcId="{5A9B61B1-8317-4D68-8698-623E2E65C63F}" destId="{DB8F2C03-B424-4141-9FF4-495A4265FDEE}" srcOrd="0" destOrd="0" presId="urn:microsoft.com/office/officeart/2005/8/layout/default"/>
    <dgm:cxn modelId="{7C8FCC27-29DC-44BD-8097-6D2CC34F9FC2}" srcId="{0A787C9B-9D49-484C-A3CD-E3FD91B2D80D}" destId="{E8FE3363-C491-4FC3-933D-AA94A0B9A722}" srcOrd="15" destOrd="0" parTransId="{60120CBE-42D4-41E8-A81D-235B1F7FF2D6}" sibTransId="{833E3A65-2DBA-49F4-B700-A3689C65CA71}"/>
    <dgm:cxn modelId="{10DDB829-7A99-4B73-8450-709EF7227B6E}" type="presOf" srcId="{B7E2435E-7B9D-4AB6-BF33-390CF41BC0F1}" destId="{AB0DD7AE-27A5-4E08-9B16-EF93A6B8D4EC}" srcOrd="0" destOrd="0" presId="urn:microsoft.com/office/officeart/2005/8/layout/default"/>
    <dgm:cxn modelId="{92564C2A-8C7C-4AF8-A07B-945064AEF8BC}" type="presOf" srcId="{EE42DF5E-8F0B-4B22-B7DD-319BB287E2C0}" destId="{60A1CDFA-8A22-4B5C-BC74-C932EDE59453}" srcOrd="0" destOrd="0" presId="urn:microsoft.com/office/officeart/2005/8/layout/default"/>
    <dgm:cxn modelId="{6E7ED62A-DC3E-44C6-B389-AB1B218FA501}" srcId="{0A787C9B-9D49-484C-A3CD-E3FD91B2D80D}" destId="{EE42DF5E-8F0B-4B22-B7DD-319BB287E2C0}" srcOrd="2" destOrd="0" parTransId="{5F3B8762-23DF-4F6A-B0EC-11D11AD9E9CF}" sibTransId="{CA40D936-FF1E-460F-9E4C-BC766370D50C}"/>
    <dgm:cxn modelId="{C74A0A30-46DB-4E11-83C7-980C5D8F8098}" type="presOf" srcId="{4879FE95-A733-42C0-BBB3-B86B183E509E}" destId="{B8187B85-A455-4D86-811E-534E4DABC668}" srcOrd="0" destOrd="0" presId="urn:microsoft.com/office/officeart/2005/8/layout/default"/>
    <dgm:cxn modelId="{28508139-9790-4B7E-9877-405B371397BD}" srcId="{0A787C9B-9D49-484C-A3CD-E3FD91B2D80D}" destId="{9FB452D1-652E-4172-BCA1-D8E4592BAE33}" srcOrd="9" destOrd="0" parTransId="{61E7925E-AB34-419A-97B5-8838302B6A26}" sibTransId="{D9A36576-DFE0-492F-9CC9-827701E85DED}"/>
    <dgm:cxn modelId="{B035763C-09B0-48DF-808D-B9E3E9CFAD4A}" type="presOf" srcId="{1B16D97C-5CDC-4C79-8021-270CB303F0E4}" destId="{00538B03-11CA-4B03-9F02-08E01D961204}" srcOrd="0" destOrd="0" presId="urn:microsoft.com/office/officeart/2005/8/layout/default"/>
    <dgm:cxn modelId="{EA473F5C-F1AD-4FD4-914F-8BC31C64CB2B}" srcId="{0A787C9B-9D49-484C-A3CD-E3FD91B2D80D}" destId="{BBFA553F-044A-4D24-9DD2-78085BF68B29}" srcOrd="1" destOrd="0" parTransId="{CA4326B9-8DFC-4BFE-8E6E-19E5A05D98B2}" sibTransId="{5567F089-6DBF-4D18-86E3-F0277B3891D3}"/>
    <dgm:cxn modelId="{600C9860-0F24-4468-9B8F-1680DEB3D5EB}" srcId="{0A787C9B-9D49-484C-A3CD-E3FD91B2D80D}" destId="{71168EB6-A8CE-4C8B-963B-D73758D6B209}" srcOrd="14" destOrd="0" parTransId="{148D79D5-24E4-4997-B8D8-3B3D97155A72}" sibTransId="{5B2473CC-1F0B-4F0D-BAB5-B27C843F0DF2}"/>
    <dgm:cxn modelId="{94DF1A66-753A-4EBD-8A04-83B749F4D87A}" srcId="{0A787C9B-9D49-484C-A3CD-E3FD91B2D80D}" destId="{B040782F-4F8D-44AC-93CF-0AE0FF281E6D}" srcOrd="8" destOrd="0" parTransId="{FD7D3FFE-3794-4665-8E77-2C45174A0EEF}" sibTransId="{E8D3E5B1-9872-4AF8-9660-CE171BBFA325}"/>
    <dgm:cxn modelId="{9BE14066-F269-4E91-AE33-99F28E64815D}" type="presOf" srcId="{FABB8196-ED5B-48AC-BA40-5AD42166AD85}" destId="{F32C5F74-E99B-4D36-B291-D9E22800A801}" srcOrd="0" destOrd="0" presId="urn:microsoft.com/office/officeart/2005/8/layout/default"/>
    <dgm:cxn modelId="{A6E0EB69-8361-4208-9785-9CC1CA860750}" srcId="{0A787C9B-9D49-484C-A3CD-E3FD91B2D80D}" destId="{1B16D97C-5CDC-4C79-8021-270CB303F0E4}" srcOrd="0" destOrd="0" parTransId="{5020E040-94A0-410B-BE1D-744FCEC99B5F}" sibTransId="{ABA1E7A5-6012-45BB-862B-8AD40225309A}"/>
    <dgm:cxn modelId="{58AF0F56-9708-408B-A27F-1C1BDB6D908C}" type="presOf" srcId="{0A787C9B-9D49-484C-A3CD-E3FD91B2D80D}" destId="{AD49945C-4374-450E-A579-43320E82EEE9}" srcOrd="0" destOrd="0" presId="urn:microsoft.com/office/officeart/2005/8/layout/default"/>
    <dgm:cxn modelId="{9CF1BE59-C11E-4123-8715-C30A7AC26D76}" type="presOf" srcId="{71168EB6-A8CE-4C8B-963B-D73758D6B209}" destId="{3320CC89-4746-4663-B775-6BC50BF71AA4}" srcOrd="0" destOrd="0" presId="urn:microsoft.com/office/officeart/2005/8/layout/default"/>
    <dgm:cxn modelId="{5EB1D37D-577A-4D28-B6C7-B04B0CEE80F5}" srcId="{0A787C9B-9D49-484C-A3CD-E3FD91B2D80D}" destId="{FBBB7612-7D5B-48E6-BBB2-5098B942988B}" srcOrd="3" destOrd="0" parTransId="{F4E4AE1A-EC9E-4425-AF69-7B50FEA78A67}" sibTransId="{E009F5A6-19AA-4BCA-B90C-FBC9EE55FCC6}"/>
    <dgm:cxn modelId="{F0D6BB82-0557-4FF0-8D56-59EE1AF89B85}" srcId="{0A787C9B-9D49-484C-A3CD-E3FD91B2D80D}" destId="{AD98A2AB-C360-4907-B6A8-1EC664E1B770}" srcOrd="5" destOrd="0" parTransId="{8F3AE688-C508-4F5F-86B8-0CA598FBACEE}" sibTransId="{BA388B40-6947-432E-932D-F6EE8CC0D7B7}"/>
    <dgm:cxn modelId="{B614D496-5BCF-4B05-A87C-E4DCA534082D}" srcId="{0A787C9B-9D49-484C-A3CD-E3FD91B2D80D}" destId="{BED62879-6770-48FB-B348-ADA09D3763DE}" srcOrd="4" destOrd="0" parTransId="{BD96BDBA-A612-4AB0-A2F4-E2D675E2A9FA}" sibTransId="{65225D87-2BDD-48A5-AB29-82DEE36BC5DB}"/>
    <dgm:cxn modelId="{AAFD6A9F-EB61-490F-ACCE-1887FBA7EE4F}" type="presOf" srcId="{BBFA553F-044A-4D24-9DD2-78085BF68B29}" destId="{294D7131-33E4-4AD7-B2A9-EAD7ED48565F}" srcOrd="0" destOrd="0" presId="urn:microsoft.com/office/officeart/2005/8/layout/default"/>
    <dgm:cxn modelId="{E11BB8A9-BBA4-4CCF-9781-6DF74EC0C989}" srcId="{0A787C9B-9D49-484C-A3CD-E3FD91B2D80D}" destId="{FABB8196-ED5B-48AC-BA40-5AD42166AD85}" srcOrd="6" destOrd="0" parTransId="{AC66DA35-0260-418C-8703-9270B4ABA226}" sibTransId="{AE483387-0054-46FE-8FE6-6E6DD7E64807}"/>
    <dgm:cxn modelId="{14A069C4-B689-49CF-BE3A-4BED2F598A5D}" srcId="{0A787C9B-9D49-484C-A3CD-E3FD91B2D80D}" destId="{1D3F48CC-2EE2-46D8-84B3-C49EF78EB420}" srcOrd="11" destOrd="0" parTransId="{31486382-1DE2-43AA-9E05-6B505CCE3EB4}" sibTransId="{D8275E3C-A2BA-40EE-93BA-C70BA55FF041}"/>
    <dgm:cxn modelId="{4E58D3D1-5F77-4D5D-8469-F9A2A4784471}" type="presOf" srcId="{B040782F-4F8D-44AC-93CF-0AE0FF281E6D}" destId="{16CBE967-7E72-460A-9E9C-01D3BC819E5C}" srcOrd="0" destOrd="0" presId="urn:microsoft.com/office/officeart/2005/8/layout/default"/>
    <dgm:cxn modelId="{EE7F8ED6-807D-4C1E-9973-4AA353BD3CBA}" srcId="{0A787C9B-9D49-484C-A3CD-E3FD91B2D80D}" destId="{C270B9A6-5F2B-4D54-9803-12D77AC93682}" srcOrd="10" destOrd="0" parTransId="{8EFF261B-4665-4A79-B5CE-66EAEB72FD8A}" sibTransId="{7492974D-04C0-447D-95D0-BFEF8C325DB6}"/>
    <dgm:cxn modelId="{C89F3DD9-692B-4C8D-89FB-F6293F1D58B8}" type="presOf" srcId="{AD98A2AB-C360-4907-B6A8-1EC664E1B770}" destId="{95293AA2-3440-47A9-A48B-1B500B9381AF}" srcOrd="0" destOrd="0" presId="urn:microsoft.com/office/officeart/2005/8/layout/default"/>
    <dgm:cxn modelId="{2AF99FD9-AA29-4F9C-9932-2AE22DB9821B}" type="presOf" srcId="{E8FE3363-C491-4FC3-933D-AA94A0B9A722}" destId="{6AAB8502-2FC5-4006-82BC-361C16769B07}" srcOrd="0" destOrd="0" presId="urn:microsoft.com/office/officeart/2005/8/layout/default"/>
    <dgm:cxn modelId="{74966DE9-0E77-43BA-82C3-8162244A3A85}" type="presOf" srcId="{9FB452D1-652E-4172-BCA1-D8E4592BAE33}" destId="{0EC9726E-0FEC-49AE-A53D-E6D1ABE61993}" srcOrd="0" destOrd="0" presId="urn:microsoft.com/office/officeart/2005/8/layout/default"/>
    <dgm:cxn modelId="{BA82F3EE-2D16-461C-9F84-EA9FE8971E51}" srcId="{0A787C9B-9D49-484C-A3CD-E3FD91B2D80D}" destId="{2E2B3A30-F778-4692-8813-2A5CEE154F85}" srcOrd="13" destOrd="0" parTransId="{85367911-FBAD-4C89-AEAB-D4A5E052E681}" sibTransId="{297F879F-7A2C-4AC1-9C77-0EDDD05BA6B5}"/>
    <dgm:cxn modelId="{21AB6018-86D0-41AC-AD58-B931D1E921AC}" type="presParOf" srcId="{AD49945C-4374-450E-A579-43320E82EEE9}" destId="{00538B03-11CA-4B03-9F02-08E01D961204}" srcOrd="0" destOrd="0" presId="urn:microsoft.com/office/officeart/2005/8/layout/default"/>
    <dgm:cxn modelId="{3CFAD535-0927-4E22-95C7-DB392D655038}" type="presParOf" srcId="{AD49945C-4374-450E-A579-43320E82EEE9}" destId="{A49B1FCB-576D-4CE2-9C68-185953A71742}" srcOrd="1" destOrd="0" presId="urn:microsoft.com/office/officeart/2005/8/layout/default"/>
    <dgm:cxn modelId="{7C0EE27C-8BF5-4C93-A68B-7AF5610A3B1B}" type="presParOf" srcId="{AD49945C-4374-450E-A579-43320E82EEE9}" destId="{294D7131-33E4-4AD7-B2A9-EAD7ED48565F}" srcOrd="2" destOrd="0" presId="urn:microsoft.com/office/officeart/2005/8/layout/default"/>
    <dgm:cxn modelId="{10EA501C-3E56-4354-AB0F-05CAC9065796}" type="presParOf" srcId="{AD49945C-4374-450E-A579-43320E82EEE9}" destId="{A00165AF-534A-4D26-9788-4A181F8934BA}" srcOrd="3" destOrd="0" presId="urn:microsoft.com/office/officeart/2005/8/layout/default"/>
    <dgm:cxn modelId="{6989C42C-A57B-4125-A715-B47A5D415B7F}" type="presParOf" srcId="{AD49945C-4374-450E-A579-43320E82EEE9}" destId="{60A1CDFA-8A22-4B5C-BC74-C932EDE59453}" srcOrd="4" destOrd="0" presId="urn:microsoft.com/office/officeart/2005/8/layout/default"/>
    <dgm:cxn modelId="{91928DCB-CBB0-41F7-89AF-5ED01819CF7C}" type="presParOf" srcId="{AD49945C-4374-450E-A579-43320E82EEE9}" destId="{1BB83B33-EF33-4157-AE09-285DBA66779E}" srcOrd="5" destOrd="0" presId="urn:microsoft.com/office/officeart/2005/8/layout/default"/>
    <dgm:cxn modelId="{1AD64E46-6149-4638-9109-2653D37CCA46}" type="presParOf" srcId="{AD49945C-4374-450E-A579-43320E82EEE9}" destId="{78BB4E18-0DA9-4F32-8EB5-6F28FAD05C4A}" srcOrd="6" destOrd="0" presId="urn:microsoft.com/office/officeart/2005/8/layout/default"/>
    <dgm:cxn modelId="{A85ED304-4F1E-43DB-B0CF-3F16F7489F76}" type="presParOf" srcId="{AD49945C-4374-450E-A579-43320E82EEE9}" destId="{8031285C-1F29-486C-9DE7-7C6DDC780CE7}" srcOrd="7" destOrd="0" presId="urn:microsoft.com/office/officeart/2005/8/layout/default"/>
    <dgm:cxn modelId="{C7657274-BAAA-4C46-9BC5-48E4FB94D677}" type="presParOf" srcId="{AD49945C-4374-450E-A579-43320E82EEE9}" destId="{E67A3291-8375-422D-8F64-E4316821248E}" srcOrd="8" destOrd="0" presId="urn:microsoft.com/office/officeart/2005/8/layout/default"/>
    <dgm:cxn modelId="{F410B0AA-794F-4F39-874F-94C04F48835F}" type="presParOf" srcId="{AD49945C-4374-450E-A579-43320E82EEE9}" destId="{4621918D-4295-4FFF-8E5E-C8B7850D3817}" srcOrd="9" destOrd="0" presId="urn:microsoft.com/office/officeart/2005/8/layout/default"/>
    <dgm:cxn modelId="{02BF0F72-5A33-402D-B87D-C31C03B2D1D5}" type="presParOf" srcId="{AD49945C-4374-450E-A579-43320E82EEE9}" destId="{95293AA2-3440-47A9-A48B-1B500B9381AF}" srcOrd="10" destOrd="0" presId="urn:microsoft.com/office/officeart/2005/8/layout/default"/>
    <dgm:cxn modelId="{89D965F6-0C47-4579-9E10-952B85DD82EA}" type="presParOf" srcId="{AD49945C-4374-450E-A579-43320E82EEE9}" destId="{CD3D1B06-CA3B-42AE-9046-576DE7BB6839}" srcOrd="11" destOrd="0" presId="urn:microsoft.com/office/officeart/2005/8/layout/default"/>
    <dgm:cxn modelId="{3A4844B7-C41A-448A-810F-BF32D233BC87}" type="presParOf" srcId="{AD49945C-4374-450E-A579-43320E82EEE9}" destId="{F32C5F74-E99B-4D36-B291-D9E22800A801}" srcOrd="12" destOrd="0" presId="urn:microsoft.com/office/officeart/2005/8/layout/default"/>
    <dgm:cxn modelId="{E1D8CA36-F950-406C-9241-24BAEC5A9F41}" type="presParOf" srcId="{AD49945C-4374-450E-A579-43320E82EEE9}" destId="{D11A8876-0BDF-4F69-8E4F-EB0D69A0E682}" srcOrd="13" destOrd="0" presId="urn:microsoft.com/office/officeart/2005/8/layout/default"/>
    <dgm:cxn modelId="{EFF99510-48A7-432A-8B5D-668701516614}" type="presParOf" srcId="{AD49945C-4374-450E-A579-43320E82EEE9}" destId="{B8187B85-A455-4D86-811E-534E4DABC668}" srcOrd="14" destOrd="0" presId="urn:microsoft.com/office/officeart/2005/8/layout/default"/>
    <dgm:cxn modelId="{105DF630-4EDC-4936-81D5-FBBA5146BE00}" type="presParOf" srcId="{AD49945C-4374-450E-A579-43320E82EEE9}" destId="{7DCE80F6-1A70-4348-9133-5077840FC831}" srcOrd="15" destOrd="0" presId="urn:microsoft.com/office/officeart/2005/8/layout/default"/>
    <dgm:cxn modelId="{045C1A5A-E084-45CB-A48B-69C76D51AF74}" type="presParOf" srcId="{AD49945C-4374-450E-A579-43320E82EEE9}" destId="{16CBE967-7E72-460A-9E9C-01D3BC819E5C}" srcOrd="16" destOrd="0" presId="urn:microsoft.com/office/officeart/2005/8/layout/default"/>
    <dgm:cxn modelId="{8BFD14F2-E3A8-4995-BA0D-71B562696B34}" type="presParOf" srcId="{AD49945C-4374-450E-A579-43320E82EEE9}" destId="{D62522C7-0E2F-4391-AC76-9F7EB222F78E}" srcOrd="17" destOrd="0" presId="urn:microsoft.com/office/officeart/2005/8/layout/default"/>
    <dgm:cxn modelId="{6597A2DA-5697-4077-BAE9-FABD51078F89}" type="presParOf" srcId="{AD49945C-4374-450E-A579-43320E82EEE9}" destId="{0EC9726E-0FEC-49AE-A53D-E6D1ABE61993}" srcOrd="18" destOrd="0" presId="urn:microsoft.com/office/officeart/2005/8/layout/default"/>
    <dgm:cxn modelId="{A03F887C-639B-4BC5-A2A2-82294CB70911}" type="presParOf" srcId="{AD49945C-4374-450E-A579-43320E82EEE9}" destId="{D3433E26-E57E-4368-B194-ED13B4FDB9DA}" srcOrd="19" destOrd="0" presId="urn:microsoft.com/office/officeart/2005/8/layout/default"/>
    <dgm:cxn modelId="{09F5E207-B964-4C93-8CBA-C26A211A69AE}" type="presParOf" srcId="{AD49945C-4374-450E-A579-43320E82EEE9}" destId="{C2B4861F-5D30-43E7-B0F2-681F260C8D26}" srcOrd="20" destOrd="0" presId="urn:microsoft.com/office/officeart/2005/8/layout/default"/>
    <dgm:cxn modelId="{79F19FD9-2659-45E0-B24B-FC96F3A59037}" type="presParOf" srcId="{AD49945C-4374-450E-A579-43320E82EEE9}" destId="{83AE28DE-6255-49B7-8A28-773CD31FF510}" srcOrd="21" destOrd="0" presId="urn:microsoft.com/office/officeart/2005/8/layout/default"/>
    <dgm:cxn modelId="{51E350B2-34D5-4980-8A9F-31B1060C39E2}" type="presParOf" srcId="{AD49945C-4374-450E-A579-43320E82EEE9}" destId="{547D1AFC-5407-45A5-A651-6A712BFD49BE}" srcOrd="22" destOrd="0" presId="urn:microsoft.com/office/officeart/2005/8/layout/default"/>
    <dgm:cxn modelId="{8B9B9D5D-B623-4EEA-96C2-73EC74FDFF0F}" type="presParOf" srcId="{AD49945C-4374-450E-A579-43320E82EEE9}" destId="{02399A88-17DC-4BC6-85B2-9F86D81088B7}" srcOrd="23" destOrd="0" presId="urn:microsoft.com/office/officeart/2005/8/layout/default"/>
    <dgm:cxn modelId="{526A81F2-0F2C-4C21-98C5-F3CEDC50F2BE}" type="presParOf" srcId="{AD49945C-4374-450E-A579-43320E82EEE9}" destId="{DB8F2C03-B424-4141-9FF4-495A4265FDEE}" srcOrd="24" destOrd="0" presId="urn:microsoft.com/office/officeart/2005/8/layout/default"/>
    <dgm:cxn modelId="{CF5335A3-25C9-4F98-BDCA-9221B9F782CE}" type="presParOf" srcId="{AD49945C-4374-450E-A579-43320E82EEE9}" destId="{44F7FC8B-2C12-4B92-89D6-528FE6999CCB}" srcOrd="25" destOrd="0" presId="urn:microsoft.com/office/officeart/2005/8/layout/default"/>
    <dgm:cxn modelId="{A3DD04B7-7637-40AF-98D3-FB46B05ABC7E}" type="presParOf" srcId="{AD49945C-4374-450E-A579-43320E82EEE9}" destId="{5DD03EA2-BF51-45A3-811E-2E02E4EC7D6D}" srcOrd="26" destOrd="0" presId="urn:microsoft.com/office/officeart/2005/8/layout/default"/>
    <dgm:cxn modelId="{772E26F3-3219-4512-99B5-E74A6B3E7613}" type="presParOf" srcId="{AD49945C-4374-450E-A579-43320E82EEE9}" destId="{EC6FEF2D-BBE4-4662-9EFB-F2FC55CB07C2}" srcOrd="27" destOrd="0" presId="urn:microsoft.com/office/officeart/2005/8/layout/default"/>
    <dgm:cxn modelId="{5F28032B-485B-4057-9400-87852A24439C}" type="presParOf" srcId="{AD49945C-4374-450E-A579-43320E82EEE9}" destId="{3320CC89-4746-4663-B775-6BC50BF71AA4}" srcOrd="28" destOrd="0" presId="urn:microsoft.com/office/officeart/2005/8/layout/default"/>
    <dgm:cxn modelId="{BC875886-C1B2-4CE1-A4D9-BAEFDCAD9864}" type="presParOf" srcId="{AD49945C-4374-450E-A579-43320E82EEE9}" destId="{F107BAE4-4430-4451-B74B-19C2403574AB}" srcOrd="29" destOrd="0" presId="urn:microsoft.com/office/officeart/2005/8/layout/default"/>
    <dgm:cxn modelId="{61244949-8F69-46C6-AFE6-F76ECADE5EC9}" type="presParOf" srcId="{AD49945C-4374-450E-A579-43320E82EEE9}" destId="{6AAB8502-2FC5-4006-82BC-361C16769B07}" srcOrd="30" destOrd="0" presId="urn:microsoft.com/office/officeart/2005/8/layout/default"/>
    <dgm:cxn modelId="{0A53027A-BFFE-4A54-AA90-27044584981D}" type="presParOf" srcId="{AD49945C-4374-450E-A579-43320E82EEE9}" destId="{CAA59CA6-5263-4A98-9226-844FF5C2CC9A}" srcOrd="31" destOrd="0" presId="urn:microsoft.com/office/officeart/2005/8/layout/default"/>
    <dgm:cxn modelId="{E4CCBA99-7048-42E8-9AAE-6AB6D3CC1553}" type="presParOf" srcId="{AD49945C-4374-450E-A579-43320E82EEE9}" destId="{AB0DD7AE-27A5-4E08-9B16-EF93A6B8D4EC}" srcOrd="3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0668C8-7BC9-4787-840C-66A2EFF78DBC}" type="doc">
      <dgm:prSet loTypeId="urn:microsoft.com/office/officeart/2018/2/layout/IconCircle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1C25C709-1418-4F24-8B11-ADDC8D1D8EE3}">
      <dgm:prSet/>
      <dgm:spPr/>
      <dgm:t>
        <a:bodyPr/>
        <a:lstStyle/>
        <a:p>
          <a:pPr>
            <a:lnSpc>
              <a:spcPct val="100000"/>
            </a:lnSpc>
          </a:pPr>
          <a:r>
            <a:rPr lang="en-GB" dirty="0"/>
            <a:t>While managers generally view earnings management as unethical, managers who have worked at companies with cultures characterized by fraudulent financial reporting believe earnings management is more morally right and culturally acceptable than managers who have noy worked in such an environment. </a:t>
          </a:r>
          <a:endParaRPr lang="en-US" dirty="0"/>
        </a:p>
      </dgm:t>
    </dgm:pt>
    <dgm:pt modelId="{4B93CA9A-718D-4063-A71B-6E07C044656C}" type="parTrans" cxnId="{E3192520-E93F-4E2C-8CAC-3FB8122C80C6}">
      <dgm:prSet/>
      <dgm:spPr/>
      <dgm:t>
        <a:bodyPr/>
        <a:lstStyle/>
        <a:p>
          <a:endParaRPr lang="en-US"/>
        </a:p>
      </dgm:t>
    </dgm:pt>
    <dgm:pt modelId="{4FC03CDD-7648-4AD5-9CCF-159D439D423B}" type="sibTrans" cxnId="{E3192520-E93F-4E2C-8CAC-3FB8122C80C6}">
      <dgm:prSet/>
      <dgm:spPr/>
      <dgm:t>
        <a:bodyPr/>
        <a:lstStyle/>
        <a:p>
          <a:pPr>
            <a:lnSpc>
              <a:spcPct val="100000"/>
            </a:lnSpc>
          </a:pPr>
          <a:endParaRPr lang="en-US"/>
        </a:p>
      </dgm:t>
    </dgm:pt>
    <dgm:pt modelId="{2B12E641-D181-46E6-B661-C561E7F8B830}">
      <dgm:prSet/>
      <dgm:spPr/>
      <dgm:t>
        <a:bodyPr/>
        <a:lstStyle/>
        <a:p>
          <a:pPr>
            <a:lnSpc>
              <a:spcPct val="100000"/>
            </a:lnSpc>
          </a:pPr>
          <a:r>
            <a:rPr lang="en-GB" b="1" dirty="0"/>
            <a:t>This suggests the </a:t>
          </a:r>
          <a:r>
            <a:rPr lang="en-GB" b="1" dirty="0">
              <a:solidFill>
                <a:srgbClr val="FF0000"/>
              </a:solidFill>
            </a:rPr>
            <a:t>ethical tone </a:t>
          </a:r>
          <a:r>
            <a:rPr lang="en-GB" b="1" dirty="0"/>
            <a:t>that characterizes a manager’s work environment, such as the unethical actions of co-workers and superiors, has the potential to influence how managers perceive the ethicality of earnings management.</a:t>
          </a:r>
          <a:endParaRPr lang="en-US" dirty="0"/>
        </a:p>
      </dgm:t>
    </dgm:pt>
    <dgm:pt modelId="{3C9B21C1-4C02-4EC0-94CC-EF50AE1C5195}" type="parTrans" cxnId="{BEA06190-F824-4804-A549-D379AF45A6D8}">
      <dgm:prSet/>
      <dgm:spPr/>
      <dgm:t>
        <a:bodyPr/>
        <a:lstStyle/>
        <a:p>
          <a:endParaRPr lang="en-US"/>
        </a:p>
      </dgm:t>
    </dgm:pt>
    <dgm:pt modelId="{601DF332-DCD3-46FA-94A0-A6E9275B9377}" type="sibTrans" cxnId="{BEA06190-F824-4804-A549-D379AF45A6D8}">
      <dgm:prSet/>
      <dgm:spPr/>
      <dgm:t>
        <a:bodyPr/>
        <a:lstStyle/>
        <a:p>
          <a:pPr>
            <a:lnSpc>
              <a:spcPct val="100000"/>
            </a:lnSpc>
          </a:pPr>
          <a:endParaRPr lang="en-US"/>
        </a:p>
      </dgm:t>
    </dgm:pt>
    <dgm:pt modelId="{70BF26FF-04DD-43DF-83CD-FE70C1DCB745}">
      <dgm:prSet/>
      <dgm:spPr/>
      <dgm:t>
        <a:bodyPr/>
        <a:lstStyle/>
        <a:p>
          <a:pPr>
            <a:lnSpc>
              <a:spcPct val="100000"/>
            </a:lnSpc>
          </a:pPr>
          <a:r>
            <a:rPr lang="en-GB" dirty="0"/>
            <a:t>Managers also appear to be concerned with the </a:t>
          </a:r>
          <a:r>
            <a:rPr lang="en-GB" b="1" dirty="0">
              <a:solidFill>
                <a:srgbClr val="FF0000"/>
              </a:solidFill>
            </a:rPr>
            <a:t>public’s perceptions </a:t>
          </a:r>
          <a:r>
            <a:rPr lang="en-GB" dirty="0"/>
            <a:t>of earnings performance and the possibility that accounting choices will be perceived as overly aggressive (or potentially fraudulent). </a:t>
          </a:r>
          <a:endParaRPr lang="en-US" dirty="0"/>
        </a:p>
      </dgm:t>
    </dgm:pt>
    <dgm:pt modelId="{5A2B066F-8DD8-4F99-AF18-0350B3D11C8A}" type="parTrans" cxnId="{79AC6142-15BC-4AFD-8E87-CB65FAAD8D9E}">
      <dgm:prSet/>
      <dgm:spPr/>
      <dgm:t>
        <a:bodyPr/>
        <a:lstStyle/>
        <a:p>
          <a:endParaRPr lang="en-US"/>
        </a:p>
      </dgm:t>
    </dgm:pt>
    <dgm:pt modelId="{4073027E-C8BB-422D-824D-F33438CEC378}" type="sibTrans" cxnId="{79AC6142-15BC-4AFD-8E87-CB65FAAD8D9E}">
      <dgm:prSet/>
      <dgm:spPr/>
      <dgm:t>
        <a:bodyPr/>
        <a:lstStyle/>
        <a:p>
          <a:pPr>
            <a:lnSpc>
              <a:spcPct val="100000"/>
            </a:lnSpc>
          </a:pPr>
          <a:endParaRPr lang="en-US"/>
        </a:p>
      </dgm:t>
    </dgm:pt>
    <dgm:pt modelId="{4AB83C0E-31EA-4EBA-8681-241D3AE48355}">
      <dgm:prSet/>
      <dgm:spPr/>
      <dgm:t>
        <a:bodyPr/>
        <a:lstStyle/>
        <a:p>
          <a:pPr>
            <a:lnSpc>
              <a:spcPct val="100000"/>
            </a:lnSpc>
          </a:pPr>
          <a:r>
            <a:rPr lang="en-US" dirty="0"/>
            <a:t>Managers fear that the public will lose trust in the company, causing </a:t>
          </a:r>
          <a:r>
            <a:rPr lang="en-US" b="1" dirty="0">
              <a:solidFill>
                <a:srgbClr val="FF0000"/>
              </a:solidFill>
            </a:rPr>
            <a:t>negative long-term consequences to the company’s reputation</a:t>
          </a:r>
          <a:r>
            <a:rPr lang="en-US" dirty="0"/>
            <a:t>.</a:t>
          </a:r>
          <a:r>
            <a:rPr lang="en-GB" dirty="0"/>
            <a:t>. </a:t>
          </a:r>
          <a:endParaRPr lang="en-US" dirty="0"/>
        </a:p>
      </dgm:t>
    </dgm:pt>
    <dgm:pt modelId="{9CB197A1-FAA9-4C80-B36C-75523807F073}" type="parTrans" cxnId="{137A0064-AFE6-4DA0-8707-FFBE3101AF2B}">
      <dgm:prSet/>
      <dgm:spPr/>
      <dgm:t>
        <a:bodyPr/>
        <a:lstStyle/>
        <a:p>
          <a:endParaRPr lang="en-US"/>
        </a:p>
      </dgm:t>
    </dgm:pt>
    <dgm:pt modelId="{40DD20C0-CBFE-44F3-8191-3D0EACC229FA}" type="sibTrans" cxnId="{137A0064-AFE6-4DA0-8707-FFBE3101AF2B}">
      <dgm:prSet/>
      <dgm:spPr/>
      <dgm:t>
        <a:bodyPr/>
        <a:lstStyle/>
        <a:p>
          <a:endParaRPr lang="en-US"/>
        </a:p>
      </dgm:t>
    </dgm:pt>
    <dgm:pt modelId="{E6DB22BE-5703-4653-970D-EFE1B080094C}" type="pres">
      <dgm:prSet presAssocID="{EC0668C8-7BC9-4787-840C-66A2EFF78DBC}" presName="root" presStyleCnt="0">
        <dgm:presLayoutVars>
          <dgm:dir/>
          <dgm:resizeHandles val="exact"/>
        </dgm:presLayoutVars>
      </dgm:prSet>
      <dgm:spPr/>
    </dgm:pt>
    <dgm:pt modelId="{137A2661-534A-488C-B2B9-750A42A7729F}" type="pres">
      <dgm:prSet presAssocID="{EC0668C8-7BC9-4787-840C-66A2EFF78DBC}" presName="container" presStyleCnt="0">
        <dgm:presLayoutVars>
          <dgm:dir/>
          <dgm:resizeHandles val="exact"/>
        </dgm:presLayoutVars>
      </dgm:prSet>
      <dgm:spPr/>
    </dgm:pt>
    <dgm:pt modelId="{01D207AD-3A1A-44FB-8F1C-93F587330E7E}" type="pres">
      <dgm:prSet presAssocID="{1C25C709-1418-4F24-8B11-ADDC8D1D8EE3}" presName="compNode" presStyleCnt="0"/>
      <dgm:spPr/>
    </dgm:pt>
    <dgm:pt modelId="{748E805D-C1A4-45B5-B029-7EB6C78D8B16}" type="pres">
      <dgm:prSet presAssocID="{1C25C709-1418-4F24-8B11-ADDC8D1D8EE3}" presName="iconBgRect" presStyleLbl="bgShp" presStyleIdx="0" presStyleCnt="4"/>
      <dgm:spPr/>
    </dgm:pt>
    <dgm:pt modelId="{69568DF9-55A6-4789-8F32-DC86B862E9C1}" type="pres">
      <dgm:prSet presAssocID="{1C25C709-1418-4F24-8B11-ADDC8D1D8EE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BD239919-F7D9-44ED-921B-697EFBDB6DA0}" type="pres">
      <dgm:prSet presAssocID="{1C25C709-1418-4F24-8B11-ADDC8D1D8EE3}" presName="spaceRect" presStyleCnt="0"/>
      <dgm:spPr/>
    </dgm:pt>
    <dgm:pt modelId="{25DFCDD2-EC95-4B18-863A-DEBFBBE2255B}" type="pres">
      <dgm:prSet presAssocID="{1C25C709-1418-4F24-8B11-ADDC8D1D8EE3}" presName="textRect" presStyleLbl="revTx" presStyleIdx="0" presStyleCnt="4">
        <dgm:presLayoutVars>
          <dgm:chMax val="1"/>
          <dgm:chPref val="1"/>
        </dgm:presLayoutVars>
      </dgm:prSet>
      <dgm:spPr/>
    </dgm:pt>
    <dgm:pt modelId="{1BEF6741-4718-4C80-A13F-A91AF1121D8D}" type="pres">
      <dgm:prSet presAssocID="{4FC03CDD-7648-4AD5-9CCF-159D439D423B}" presName="sibTrans" presStyleLbl="sibTrans2D1" presStyleIdx="0" presStyleCnt="0"/>
      <dgm:spPr/>
    </dgm:pt>
    <dgm:pt modelId="{B8AEEE6B-9688-495E-9D9C-DB5254675DC8}" type="pres">
      <dgm:prSet presAssocID="{2B12E641-D181-46E6-B661-C561E7F8B830}" presName="compNode" presStyleCnt="0"/>
      <dgm:spPr/>
    </dgm:pt>
    <dgm:pt modelId="{BE9AEB79-EDF4-41A4-8C1A-A2FC86F4FBF6}" type="pres">
      <dgm:prSet presAssocID="{2B12E641-D181-46E6-B661-C561E7F8B830}" presName="iconBgRect" presStyleLbl="bgShp" presStyleIdx="1" presStyleCnt="4"/>
      <dgm:spPr/>
    </dgm:pt>
    <dgm:pt modelId="{1DB3F579-5782-4499-9B24-E50C5EAEEC2B}" type="pres">
      <dgm:prSet presAssocID="{2B12E641-D181-46E6-B661-C561E7F8B83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61E0141C-68A6-4F4E-83B3-279E6E84275D}" type="pres">
      <dgm:prSet presAssocID="{2B12E641-D181-46E6-B661-C561E7F8B830}" presName="spaceRect" presStyleCnt="0"/>
      <dgm:spPr/>
    </dgm:pt>
    <dgm:pt modelId="{D2400064-A56E-4501-A35E-21C3D979E5A9}" type="pres">
      <dgm:prSet presAssocID="{2B12E641-D181-46E6-B661-C561E7F8B830}" presName="textRect" presStyleLbl="revTx" presStyleIdx="1" presStyleCnt="4">
        <dgm:presLayoutVars>
          <dgm:chMax val="1"/>
          <dgm:chPref val="1"/>
        </dgm:presLayoutVars>
      </dgm:prSet>
      <dgm:spPr/>
    </dgm:pt>
    <dgm:pt modelId="{45CF8CB8-1EF0-4DB1-B91E-8F035242790C}" type="pres">
      <dgm:prSet presAssocID="{601DF332-DCD3-46FA-94A0-A6E9275B9377}" presName="sibTrans" presStyleLbl="sibTrans2D1" presStyleIdx="0" presStyleCnt="0"/>
      <dgm:spPr/>
    </dgm:pt>
    <dgm:pt modelId="{EAA4BF96-9915-4908-9E24-66E78A88A956}" type="pres">
      <dgm:prSet presAssocID="{70BF26FF-04DD-43DF-83CD-FE70C1DCB745}" presName="compNode" presStyleCnt="0"/>
      <dgm:spPr/>
    </dgm:pt>
    <dgm:pt modelId="{FA76B2C6-8F77-4741-A18E-025F516AFB6E}" type="pres">
      <dgm:prSet presAssocID="{70BF26FF-04DD-43DF-83CD-FE70C1DCB745}" presName="iconBgRect" presStyleLbl="bgShp" presStyleIdx="2" presStyleCnt="4"/>
      <dgm:spPr/>
    </dgm:pt>
    <dgm:pt modelId="{24221D95-638A-4F07-9114-4B1310C991B6}" type="pres">
      <dgm:prSet presAssocID="{70BF26FF-04DD-43DF-83CD-FE70C1DCB74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òlar"/>
        </a:ext>
      </dgm:extLst>
    </dgm:pt>
    <dgm:pt modelId="{510D1B26-F99C-4FDC-992F-5B87D5AD2745}" type="pres">
      <dgm:prSet presAssocID="{70BF26FF-04DD-43DF-83CD-FE70C1DCB745}" presName="spaceRect" presStyleCnt="0"/>
      <dgm:spPr/>
    </dgm:pt>
    <dgm:pt modelId="{2F7073B5-928A-406A-B531-E5D309607AAB}" type="pres">
      <dgm:prSet presAssocID="{70BF26FF-04DD-43DF-83CD-FE70C1DCB745}" presName="textRect" presStyleLbl="revTx" presStyleIdx="2" presStyleCnt="4">
        <dgm:presLayoutVars>
          <dgm:chMax val="1"/>
          <dgm:chPref val="1"/>
        </dgm:presLayoutVars>
      </dgm:prSet>
      <dgm:spPr/>
    </dgm:pt>
    <dgm:pt modelId="{095FEBC9-E059-420C-9A28-B84C11018F90}" type="pres">
      <dgm:prSet presAssocID="{4073027E-C8BB-422D-824D-F33438CEC378}" presName="sibTrans" presStyleLbl="sibTrans2D1" presStyleIdx="0" presStyleCnt="0"/>
      <dgm:spPr/>
    </dgm:pt>
    <dgm:pt modelId="{F71C8F96-A713-4E78-9FF8-C448603A5D7D}" type="pres">
      <dgm:prSet presAssocID="{4AB83C0E-31EA-4EBA-8681-241D3AE48355}" presName="compNode" presStyleCnt="0"/>
      <dgm:spPr/>
    </dgm:pt>
    <dgm:pt modelId="{243DCD43-73F6-4FAA-A9C6-58E887C1CEAF}" type="pres">
      <dgm:prSet presAssocID="{4AB83C0E-31EA-4EBA-8681-241D3AE48355}" presName="iconBgRect" presStyleLbl="bgShp" presStyleIdx="3" presStyleCnt="4"/>
      <dgm:spPr/>
    </dgm:pt>
    <dgm:pt modelId="{BE95B892-EF2D-4FFE-B479-07C6BD2D8011}" type="pres">
      <dgm:prSet presAssocID="{4AB83C0E-31EA-4EBA-8681-241D3AE4835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ought bubble"/>
        </a:ext>
      </dgm:extLst>
    </dgm:pt>
    <dgm:pt modelId="{BB5E46A0-3A5E-476E-ACEE-E2DA3C3646AB}" type="pres">
      <dgm:prSet presAssocID="{4AB83C0E-31EA-4EBA-8681-241D3AE48355}" presName="spaceRect" presStyleCnt="0"/>
      <dgm:spPr/>
    </dgm:pt>
    <dgm:pt modelId="{6730105D-D44F-40C9-AFBC-FB06420C6255}" type="pres">
      <dgm:prSet presAssocID="{4AB83C0E-31EA-4EBA-8681-241D3AE48355}" presName="textRect" presStyleLbl="revTx" presStyleIdx="3" presStyleCnt="4">
        <dgm:presLayoutVars>
          <dgm:chMax val="1"/>
          <dgm:chPref val="1"/>
        </dgm:presLayoutVars>
      </dgm:prSet>
      <dgm:spPr/>
    </dgm:pt>
  </dgm:ptLst>
  <dgm:cxnLst>
    <dgm:cxn modelId="{2E325A04-15AE-4B72-A10E-9238ABEDFEA2}" type="presOf" srcId="{4AB83C0E-31EA-4EBA-8681-241D3AE48355}" destId="{6730105D-D44F-40C9-AFBC-FB06420C6255}" srcOrd="0" destOrd="0" presId="urn:microsoft.com/office/officeart/2018/2/layout/IconCircleList"/>
    <dgm:cxn modelId="{E3192520-E93F-4E2C-8CAC-3FB8122C80C6}" srcId="{EC0668C8-7BC9-4787-840C-66A2EFF78DBC}" destId="{1C25C709-1418-4F24-8B11-ADDC8D1D8EE3}" srcOrd="0" destOrd="0" parTransId="{4B93CA9A-718D-4063-A71B-6E07C044656C}" sibTransId="{4FC03CDD-7648-4AD5-9CCF-159D439D423B}"/>
    <dgm:cxn modelId="{DFBFA422-7A85-4F5E-9470-4AE829B31678}" type="presOf" srcId="{1C25C709-1418-4F24-8B11-ADDC8D1D8EE3}" destId="{25DFCDD2-EC95-4B18-863A-DEBFBBE2255B}" srcOrd="0" destOrd="0" presId="urn:microsoft.com/office/officeart/2018/2/layout/IconCircleList"/>
    <dgm:cxn modelId="{79AC6142-15BC-4AFD-8E87-CB65FAAD8D9E}" srcId="{EC0668C8-7BC9-4787-840C-66A2EFF78DBC}" destId="{70BF26FF-04DD-43DF-83CD-FE70C1DCB745}" srcOrd="2" destOrd="0" parTransId="{5A2B066F-8DD8-4F99-AF18-0350B3D11C8A}" sibTransId="{4073027E-C8BB-422D-824D-F33438CEC378}"/>
    <dgm:cxn modelId="{B677E243-E2F9-482C-AADB-6E116281C45C}" type="presOf" srcId="{2B12E641-D181-46E6-B661-C561E7F8B830}" destId="{D2400064-A56E-4501-A35E-21C3D979E5A9}" srcOrd="0" destOrd="0" presId="urn:microsoft.com/office/officeart/2018/2/layout/IconCircleList"/>
    <dgm:cxn modelId="{137A0064-AFE6-4DA0-8707-FFBE3101AF2B}" srcId="{EC0668C8-7BC9-4787-840C-66A2EFF78DBC}" destId="{4AB83C0E-31EA-4EBA-8681-241D3AE48355}" srcOrd="3" destOrd="0" parTransId="{9CB197A1-FAA9-4C80-B36C-75523807F073}" sibTransId="{40DD20C0-CBFE-44F3-8191-3D0EACC229FA}"/>
    <dgm:cxn modelId="{D4B78173-6933-430C-A795-0E91A1A24CCA}" type="presOf" srcId="{70BF26FF-04DD-43DF-83CD-FE70C1DCB745}" destId="{2F7073B5-928A-406A-B531-E5D309607AAB}" srcOrd="0" destOrd="0" presId="urn:microsoft.com/office/officeart/2018/2/layout/IconCircleList"/>
    <dgm:cxn modelId="{BEA06190-F824-4804-A549-D379AF45A6D8}" srcId="{EC0668C8-7BC9-4787-840C-66A2EFF78DBC}" destId="{2B12E641-D181-46E6-B661-C561E7F8B830}" srcOrd="1" destOrd="0" parTransId="{3C9B21C1-4C02-4EC0-94CC-EF50AE1C5195}" sibTransId="{601DF332-DCD3-46FA-94A0-A6E9275B9377}"/>
    <dgm:cxn modelId="{B588669C-C048-4212-9697-EE952940A05D}" type="presOf" srcId="{4FC03CDD-7648-4AD5-9CCF-159D439D423B}" destId="{1BEF6741-4718-4C80-A13F-A91AF1121D8D}" srcOrd="0" destOrd="0" presId="urn:microsoft.com/office/officeart/2018/2/layout/IconCircleList"/>
    <dgm:cxn modelId="{1ABA07A3-5E41-4CC8-B75C-A88C995EA7E9}" type="presOf" srcId="{4073027E-C8BB-422D-824D-F33438CEC378}" destId="{095FEBC9-E059-420C-9A28-B84C11018F90}" srcOrd="0" destOrd="0" presId="urn:microsoft.com/office/officeart/2018/2/layout/IconCircleList"/>
    <dgm:cxn modelId="{4C78EDCB-0DF3-4088-A0F1-DED757DBC28A}" type="presOf" srcId="{EC0668C8-7BC9-4787-840C-66A2EFF78DBC}" destId="{E6DB22BE-5703-4653-970D-EFE1B080094C}" srcOrd="0" destOrd="0" presId="urn:microsoft.com/office/officeart/2018/2/layout/IconCircleList"/>
    <dgm:cxn modelId="{6AA972E8-6C47-47A6-8FE1-570D0F8A37C8}" type="presOf" srcId="{601DF332-DCD3-46FA-94A0-A6E9275B9377}" destId="{45CF8CB8-1EF0-4DB1-B91E-8F035242790C}" srcOrd="0" destOrd="0" presId="urn:microsoft.com/office/officeart/2018/2/layout/IconCircleList"/>
    <dgm:cxn modelId="{AFFC011D-F55D-4409-93EA-440EBEE51A00}" type="presParOf" srcId="{E6DB22BE-5703-4653-970D-EFE1B080094C}" destId="{137A2661-534A-488C-B2B9-750A42A7729F}" srcOrd="0" destOrd="0" presId="urn:microsoft.com/office/officeart/2018/2/layout/IconCircleList"/>
    <dgm:cxn modelId="{D2D9DCE0-AFBE-4CC9-B9A8-28700CC9E4EB}" type="presParOf" srcId="{137A2661-534A-488C-B2B9-750A42A7729F}" destId="{01D207AD-3A1A-44FB-8F1C-93F587330E7E}" srcOrd="0" destOrd="0" presId="urn:microsoft.com/office/officeart/2018/2/layout/IconCircleList"/>
    <dgm:cxn modelId="{B6A0679D-0729-4859-9BC0-AABBFC0A8F2A}" type="presParOf" srcId="{01D207AD-3A1A-44FB-8F1C-93F587330E7E}" destId="{748E805D-C1A4-45B5-B029-7EB6C78D8B16}" srcOrd="0" destOrd="0" presId="urn:microsoft.com/office/officeart/2018/2/layout/IconCircleList"/>
    <dgm:cxn modelId="{FBCCD1B9-1347-4201-B6FE-7DEF11CD9896}" type="presParOf" srcId="{01D207AD-3A1A-44FB-8F1C-93F587330E7E}" destId="{69568DF9-55A6-4789-8F32-DC86B862E9C1}" srcOrd="1" destOrd="0" presId="urn:microsoft.com/office/officeart/2018/2/layout/IconCircleList"/>
    <dgm:cxn modelId="{ED25B324-BA19-4A00-A0D9-B2125E3893D4}" type="presParOf" srcId="{01D207AD-3A1A-44FB-8F1C-93F587330E7E}" destId="{BD239919-F7D9-44ED-921B-697EFBDB6DA0}" srcOrd="2" destOrd="0" presId="urn:microsoft.com/office/officeart/2018/2/layout/IconCircleList"/>
    <dgm:cxn modelId="{B900E069-B78D-4B4C-A27D-A9BFA188613F}" type="presParOf" srcId="{01D207AD-3A1A-44FB-8F1C-93F587330E7E}" destId="{25DFCDD2-EC95-4B18-863A-DEBFBBE2255B}" srcOrd="3" destOrd="0" presId="urn:microsoft.com/office/officeart/2018/2/layout/IconCircleList"/>
    <dgm:cxn modelId="{EF9FDF55-A508-4BA9-B5DE-76537D4632B3}" type="presParOf" srcId="{137A2661-534A-488C-B2B9-750A42A7729F}" destId="{1BEF6741-4718-4C80-A13F-A91AF1121D8D}" srcOrd="1" destOrd="0" presId="urn:microsoft.com/office/officeart/2018/2/layout/IconCircleList"/>
    <dgm:cxn modelId="{84F6CD7E-E57C-4269-AFB8-DAD46EB4760B}" type="presParOf" srcId="{137A2661-534A-488C-B2B9-750A42A7729F}" destId="{B8AEEE6B-9688-495E-9D9C-DB5254675DC8}" srcOrd="2" destOrd="0" presId="urn:microsoft.com/office/officeart/2018/2/layout/IconCircleList"/>
    <dgm:cxn modelId="{52BAF2CF-CE0A-4C31-AD89-C5EC85AA1210}" type="presParOf" srcId="{B8AEEE6B-9688-495E-9D9C-DB5254675DC8}" destId="{BE9AEB79-EDF4-41A4-8C1A-A2FC86F4FBF6}" srcOrd="0" destOrd="0" presId="urn:microsoft.com/office/officeart/2018/2/layout/IconCircleList"/>
    <dgm:cxn modelId="{3DB8BBC6-9348-424C-82DA-1255B19CB33C}" type="presParOf" srcId="{B8AEEE6B-9688-495E-9D9C-DB5254675DC8}" destId="{1DB3F579-5782-4499-9B24-E50C5EAEEC2B}" srcOrd="1" destOrd="0" presId="urn:microsoft.com/office/officeart/2018/2/layout/IconCircleList"/>
    <dgm:cxn modelId="{B985C16B-1B6C-45A3-8D4A-3EF22148C29E}" type="presParOf" srcId="{B8AEEE6B-9688-495E-9D9C-DB5254675DC8}" destId="{61E0141C-68A6-4F4E-83B3-279E6E84275D}" srcOrd="2" destOrd="0" presId="urn:microsoft.com/office/officeart/2018/2/layout/IconCircleList"/>
    <dgm:cxn modelId="{90338F38-8304-463E-A452-1FD9C5C6B06C}" type="presParOf" srcId="{B8AEEE6B-9688-495E-9D9C-DB5254675DC8}" destId="{D2400064-A56E-4501-A35E-21C3D979E5A9}" srcOrd="3" destOrd="0" presId="urn:microsoft.com/office/officeart/2018/2/layout/IconCircleList"/>
    <dgm:cxn modelId="{8FAB3C8B-8161-462B-A4BA-D5AC7E0FA21C}" type="presParOf" srcId="{137A2661-534A-488C-B2B9-750A42A7729F}" destId="{45CF8CB8-1EF0-4DB1-B91E-8F035242790C}" srcOrd="3" destOrd="0" presId="urn:microsoft.com/office/officeart/2018/2/layout/IconCircleList"/>
    <dgm:cxn modelId="{0DFEB0E7-EFA8-478B-BD43-461E088B504A}" type="presParOf" srcId="{137A2661-534A-488C-B2B9-750A42A7729F}" destId="{EAA4BF96-9915-4908-9E24-66E78A88A956}" srcOrd="4" destOrd="0" presId="urn:microsoft.com/office/officeart/2018/2/layout/IconCircleList"/>
    <dgm:cxn modelId="{015F0D51-1099-4F49-88F6-20B46020DEE8}" type="presParOf" srcId="{EAA4BF96-9915-4908-9E24-66E78A88A956}" destId="{FA76B2C6-8F77-4741-A18E-025F516AFB6E}" srcOrd="0" destOrd="0" presId="urn:microsoft.com/office/officeart/2018/2/layout/IconCircleList"/>
    <dgm:cxn modelId="{48E966C3-F3CC-4751-9EDF-B7C3AD9AEFED}" type="presParOf" srcId="{EAA4BF96-9915-4908-9E24-66E78A88A956}" destId="{24221D95-638A-4F07-9114-4B1310C991B6}" srcOrd="1" destOrd="0" presId="urn:microsoft.com/office/officeart/2018/2/layout/IconCircleList"/>
    <dgm:cxn modelId="{D8B65372-6651-4F40-AC1D-F0C783F4B0C1}" type="presParOf" srcId="{EAA4BF96-9915-4908-9E24-66E78A88A956}" destId="{510D1B26-F99C-4FDC-992F-5B87D5AD2745}" srcOrd="2" destOrd="0" presId="urn:microsoft.com/office/officeart/2018/2/layout/IconCircleList"/>
    <dgm:cxn modelId="{DD40A1C6-46C7-4BDD-AA79-016432687988}" type="presParOf" srcId="{EAA4BF96-9915-4908-9E24-66E78A88A956}" destId="{2F7073B5-928A-406A-B531-E5D309607AAB}" srcOrd="3" destOrd="0" presId="urn:microsoft.com/office/officeart/2018/2/layout/IconCircleList"/>
    <dgm:cxn modelId="{013D014B-1A0E-44A9-B3D2-4F8FB3A74F58}" type="presParOf" srcId="{137A2661-534A-488C-B2B9-750A42A7729F}" destId="{095FEBC9-E059-420C-9A28-B84C11018F90}" srcOrd="5" destOrd="0" presId="urn:microsoft.com/office/officeart/2018/2/layout/IconCircleList"/>
    <dgm:cxn modelId="{3088E18E-2A68-478C-827F-10AFED21FA90}" type="presParOf" srcId="{137A2661-534A-488C-B2B9-750A42A7729F}" destId="{F71C8F96-A713-4E78-9FF8-C448603A5D7D}" srcOrd="6" destOrd="0" presId="urn:microsoft.com/office/officeart/2018/2/layout/IconCircleList"/>
    <dgm:cxn modelId="{A8C5EAB6-4A15-4F50-82B6-9D25CC26A28A}" type="presParOf" srcId="{F71C8F96-A713-4E78-9FF8-C448603A5D7D}" destId="{243DCD43-73F6-4FAA-A9C6-58E887C1CEAF}" srcOrd="0" destOrd="0" presId="urn:microsoft.com/office/officeart/2018/2/layout/IconCircleList"/>
    <dgm:cxn modelId="{D800B75D-ED39-42E2-8CF2-8C74D31E673B}" type="presParOf" srcId="{F71C8F96-A713-4E78-9FF8-C448603A5D7D}" destId="{BE95B892-EF2D-4FFE-B479-07C6BD2D8011}" srcOrd="1" destOrd="0" presId="urn:microsoft.com/office/officeart/2018/2/layout/IconCircleList"/>
    <dgm:cxn modelId="{57F495F7-495A-4F84-8592-A6E077438C74}" type="presParOf" srcId="{F71C8F96-A713-4E78-9FF8-C448603A5D7D}" destId="{BB5E46A0-3A5E-476E-ACEE-E2DA3C3646AB}" srcOrd="2" destOrd="0" presId="urn:microsoft.com/office/officeart/2018/2/layout/IconCircleList"/>
    <dgm:cxn modelId="{8FF71998-78B9-487A-90AE-694BE9042AF3}" type="presParOf" srcId="{F71C8F96-A713-4E78-9FF8-C448603A5D7D}" destId="{6730105D-D44F-40C9-AFBC-FB06420C625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280E697-487F-4ED8-9E88-5AF2F2F90B5F}" type="doc">
      <dgm:prSet loTypeId="urn:microsoft.com/office/officeart/2016/7/layout/RepeatingBendingProcessNew" loCatId="process" qsTypeId="urn:microsoft.com/office/officeart/2005/8/quickstyle/simple2" qsCatId="simple" csTypeId="urn:microsoft.com/office/officeart/2005/8/colors/colorful2" csCatId="colorful" phldr="1"/>
      <dgm:spPr/>
      <dgm:t>
        <a:bodyPr/>
        <a:lstStyle/>
        <a:p>
          <a:endParaRPr lang="en-US"/>
        </a:p>
      </dgm:t>
    </dgm:pt>
    <dgm:pt modelId="{B8C203B8-D7DB-4935-A002-6F6DCCE2A47B}">
      <dgm:prSet/>
      <dgm:spPr/>
      <dgm:t>
        <a:bodyPr/>
        <a:lstStyle/>
        <a:p>
          <a:r>
            <a:rPr lang="en-US" b="1"/>
            <a:t>Act with honesty and integrity.</a:t>
          </a:r>
        </a:p>
      </dgm:t>
    </dgm:pt>
    <dgm:pt modelId="{2C58CD7A-3AE8-4006-8C8F-E916D596BA19}" type="parTrans" cxnId="{A9D2ACD8-2BF1-498B-A692-D0B353DAC3E1}">
      <dgm:prSet/>
      <dgm:spPr/>
      <dgm:t>
        <a:bodyPr/>
        <a:lstStyle/>
        <a:p>
          <a:endParaRPr lang="en-US"/>
        </a:p>
      </dgm:t>
    </dgm:pt>
    <dgm:pt modelId="{C5ACC56E-94DE-4701-AFB1-96B9CA9CF4B2}" type="sibTrans" cxnId="{A9D2ACD8-2BF1-498B-A692-D0B353DAC3E1}">
      <dgm:prSet/>
      <dgm:spPr/>
      <dgm:t>
        <a:bodyPr/>
        <a:lstStyle/>
        <a:p>
          <a:endParaRPr lang="en-US"/>
        </a:p>
      </dgm:t>
    </dgm:pt>
    <dgm:pt modelId="{16618580-BF50-4220-8563-08C1A865D11C}">
      <dgm:prSet/>
      <dgm:spPr/>
      <dgm:t>
        <a:bodyPr/>
        <a:lstStyle/>
        <a:p>
          <a:r>
            <a:rPr lang="en-US" b="1" dirty="0"/>
            <a:t>Avoid conflicts of interest in professional relationships. More importantly, avoid the appearance of such conflicts.</a:t>
          </a:r>
        </a:p>
      </dgm:t>
    </dgm:pt>
    <dgm:pt modelId="{970198FE-A28D-48BC-B737-056C6DF14C40}" type="parTrans" cxnId="{D1DD3DCC-1744-4CF9-8F3E-32F1B5D39F68}">
      <dgm:prSet/>
      <dgm:spPr/>
      <dgm:t>
        <a:bodyPr/>
        <a:lstStyle/>
        <a:p>
          <a:endParaRPr lang="en-US"/>
        </a:p>
      </dgm:t>
    </dgm:pt>
    <dgm:pt modelId="{7C7B0A47-9725-4C5D-8257-8470B2DD0F87}" type="sibTrans" cxnId="{D1DD3DCC-1744-4CF9-8F3E-32F1B5D39F68}">
      <dgm:prSet/>
      <dgm:spPr/>
      <dgm:t>
        <a:bodyPr/>
        <a:lstStyle/>
        <a:p>
          <a:endParaRPr lang="en-US"/>
        </a:p>
      </dgm:t>
    </dgm:pt>
    <dgm:pt modelId="{1290FC27-98C3-400D-B644-37980B1EE728}">
      <dgm:prSet/>
      <dgm:spPr/>
      <dgm:t>
        <a:bodyPr/>
        <a:lstStyle/>
        <a:p>
          <a:r>
            <a:rPr lang="en-US" b="1"/>
            <a:t>Comply with all rules and regulations governing your position and your company.</a:t>
          </a:r>
        </a:p>
      </dgm:t>
    </dgm:pt>
    <dgm:pt modelId="{D8C579F1-CEA9-4063-92DB-420EF40C2CE0}" type="parTrans" cxnId="{1FAF743F-CD24-4DD3-831C-7643944339A2}">
      <dgm:prSet/>
      <dgm:spPr/>
      <dgm:t>
        <a:bodyPr/>
        <a:lstStyle/>
        <a:p>
          <a:endParaRPr lang="en-US"/>
        </a:p>
      </dgm:t>
    </dgm:pt>
    <dgm:pt modelId="{FB735849-8388-49CA-A97F-D02F11FA9ABF}" type="sibTrans" cxnId="{1FAF743F-CD24-4DD3-831C-7643944339A2}">
      <dgm:prSet/>
      <dgm:spPr/>
      <dgm:t>
        <a:bodyPr/>
        <a:lstStyle/>
        <a:p>
          <a:endParaRPr lang="en-US"/>
        </a:p>
      </dgm:t>
    </dgm:pt>
    <dgm:pt modelId="{40FD9AC0-7F91-4FA9-B544-AD70A1422B6A}">
      <dgm:prSet/>
      <dgm:spPr/>
      <dgm:t>
        <a:bodyPr/>
        <a:lstStyle/>
        <a:p>
          <a:r>
            <a:rPr lang="en-US" b="1"/>
            <a:t>Act with good faith and independent judgment. Do not allow self-interest or other factors to sway your recommendations.</a:t>
          </a:r>
        </a:p>
      </dgm:t>
    </dgm:pt>
    <dgm:pt modelId="{3B10D2C3-13F4-49B6-8AEB-243BFDCE23DA}" type="parTrans" cxnId="{57F68880-054C-4C37-9549-B5802A4F8E18}">
      <dgm:prSet/>
      <dgm:spPr/>
      <dgm:t>
        <a:bodyPr/>
        <a:lstStyle/>
        <a:p>
          <a:endParaRPr lang="en-US"/>
        </a:p>
      </dgm:t>
    </dgm:pt>
    <dgm:pt modelId="{C70273D3-A86F-4D42-A6ED-FB65F7003E44}" type="sibTrans" cxnId="{57F68880-054C-4C37-9549-B5802A4F8E18}">
      <dgm:prSet/>
      <dgm:spPr/>
      <dgm:t>
        <a:bodyPr/>
        <a:lstStyle/>
        <a:p>
          <a:endParaRPr lang="en-US"/>
        </a:p>
      </dgm:t>
    </dgm:pt>
    <dgm:pt modelId="{00BBE563-88DF-4473-9A8C-B907FE824EE4}">
      <dgm:prSet/>
      <dgm:spPr/>
      <dgm:t>
        <a:bodyPr/>
        <a:lstStyle/>
        <a:p>
          <a:r>
            <a:rPr lang="en-US" b="1"/>
            <a:t>Never share confidential information or use it for personal gain.</a:t>
          </a:r>
        </a:p>
      </dgm:t>
    </dgm:pt>
    <dgm:pt modelId="{D78F43A5-415B-449C-83FF-9062ACD2A54F}" type="parTrans" cxnId="{B1005D4A-D657-43F9-B360-2AACAD3CC911}">
      <dgm:prSet/>
      <dgm:spPr/>
      <dgm:t>
        <a:bodyPr/>
        <a:lstStyle/>
        <a:p>
          <a:endParaRPr lang="en-US"/>
        </a:p>
      </dgm:t>
    </dgm:pt>
    <dgm:pt modelId="{31D1E307-857D-4EF0-9E58-C85E26C91056}" type="sibTrans" cxnId="{B1005D4A-D657-43F9-B360-2AACAD3CC911}">
      <dgm:prSet/>
      <dgm:spPr/>
      <dgm:t>
        <a:bodyPr/>
        <a:lstStyle/>
        <a:p>
          <a:endParaRPr lang="en-US"/>
        </a:p>
      </dgm:t>
    </dgm:pt>
    <dgm:pt modelId="{4B4A51FC-DEA1-4F9E-8F8D-DB6E12D22533}">
      <dgm:prSet/>
      <dgm:spPr/>
      <dgm:t>
        <a:bodyPr/>
        <a:lstStyle/>
        <a:p>
          <a:r>
            <a:rPr lang="en-US" dirty="0"/>
            <a:t>Maintain an internal control system to guard against unethical </a:t>
          </a:r>
          <a:r>
            <a:rPr lang="en-US" b="1" dirty="0" err="1"/>
            <a:t>behaviour</a:t>
          </a:r>
          <a:r>
            <a:rPr lang="en-US" dirty="0"/>
            <a:t>.</a:t>
          </a:r>
        </a:p>
      </dgm:t>
    </dgm:pt>
    <dgm:pt modelId="{18156B56-28D0-4E19-B2C0-2E081F722F05}" type="parTrans" cxnId="{5E28EB0C-110F-4E6F-BE0F-5DAB7B496A96}">
      <dgm:prSet/>
      <dgm:spPr/>
      <dgm:t>
        <a:bodyPr/>
        <a:lstStyle/>
        <a:p>
          <a:endParaRPr lang="en-US"/>
        </a:p>
      </dgm:t>
    </dgm:pt>
    <dgm:pt modelId="{7533F66E-3EEB-4443-940B-0554C4D39AA4}" type="sibTrans" cxnId="{5E28EB0C-110F-4E6F-BE0F-5DAB7B496A96}">
      <dgm:prSet/>
      <dgm:spPr/>
      <dgm:t>
        <a:bodyPr/>
        <a:lstStyle/>
        <a:p>
          <a:endParaRPr lang="en-US"/>
        </a:p>
      </dgm:t>
    </dgm:pt>
    <dgm:pt modelId="{74E36CEB-BDCE-443B-9510-24DA5447A83D}">
      <dgm:prSet/>
      <dgm:spPr/>
      <dgm:t>
        <a:bodyPr/>
        <a:lstStyle/>
        <a:p>
          <a:pPr rtl="0"/>
          <a:r>
            <a:rPr lang="en-US" b="1">
              <a:solidFill>
                <a:schemeClr val="tx1"/>
              </a:solidFill>
            </a:rPr>
            <a:t>Report anyone you see violating the code.</a:t>
          </a:r>
          <a:r>
            <a:rPr lang="en-US" b="1">
              <a:solidFill>
                <a:schemeClr val="tx1"/>
              </a:solidFill>
              <a:latin typeface="Calibri Light" panose="020F0302020204030204"/>
            </a:rPr>
            <a:t> </a:t>
          </a:r>
          <a:endParaRPr lang="en-US" b="1" dirty="0">
            <a:solidFill>
              <a:schemeClr val="tx1"/>
            </a:solidFill>
          </a:endParaRPr>
        </a:p>
      </dgm:t>
    </dgm:pt>
    <dgm:pt modelId="{8505068C-9FFB-48C8-9CF7-744B8FE81DBE}" type="parTrans" cxnId="{F4835D47-FCAA-4154-8F47-648F4654E60D}">
      <dgm:prSet/>
      <dgm:spPr/>
      <dgm:t>
        <a:bodyPr/>
        <a:lstStyle/>
        <a:p>
          <a:endParaRPr lang="en-US"/>
        </a:p>
      </dgm:t>
    </dgm:pt>
    <dgm:pt modelId="{B21BF803-F67B-431C-B74F-5451B9D643F5}" type="sibTrans" cxnId="{F4835D47-FCAA-4154-8F47-648F4654E60D}">
      <dgm:prSet/>
      <dgm:spPr/>
      <dgm:t>
        <a:bodyPr/>
        <a:lstStyle/>
        <a:p>
          <a:endParaRPr lang="en-US"/>
        </a:p>
      </dgm:t>
    </dgm:pt>
    <dgm:pt modelId="{CB79D0BF-2B85-4553-8016-624FE4196DFB}">
      <dgm:prSet/>
      <dgm:spPr/>
      <dgm:t>
        <a:bodyPr/>
        <a:lstStyle/>
        <a:p>
          <a:r>
            <a:rPr lang="en-US" b="1" dirty="0">
              <a:solidFill>
                <a:schemeClr val="tx1"/>
              </a:solidFill>
            </a:rPr>
            <a:t>Provide people with accurate, objective, and understandable information. </a:t>
          </a:r>
        </a:p>
      </dgm:t>
    </dgm:pt>
    <dgm:pt modelId="{7DAFC15C-2231-491D-B45D-03ACAED26F67}" type="parTrans" cxnId="{BCD7C4FC-31A6-4146-8B56-FE1BDC4BDDD9}">
      <dgm:prSet/>
      <dgm:spPr/>
      <dgm:t>
        <a:bodyPr/>
        <a:lstStyle/>
        <a:p>
          <a:endParaRPr lang="en-US"/>
        </a:p>
      </dgm:t>
    </dgm:pt>
    <dgm:pt modelId="{7EC6E2B4-4A9A-4B5E-8093-694DDB6F4E15}" type="sibTrans" cxnId="{BCD7C4FC-31A6-4146-8B56-FE1BDC4BDDD9}">
      <dgm:prSet/>
      <dgm:spPr/>
      <dgm:t>
        <a:bodyPr/>
        <a:lstStyle/>
        <a:p>
          <a:endParaRPr lang="en-US"/>
        </a:p>
      </dgm:t>
    </dgm:pt>
    <dgm:pt modelId="{9AF9D5A9-ABE2-4681-B20C-9C607A900F43}">
      <dgm:prSet/>
      <dgm:spPr/>
      <dgm:t>
        <a:bodyPr/>
        <a:lstStyle/>
        <a:p>
          <a:r>
            <a:rPr lang="en-US" b="1" dirty="0">
              <a:solidFill>
                <a:schemeClr val="tx1"/>
              </a:solidFill>
            </a:rPr>
            <a:t>Disclose all relevant information, positive and negative, so that your listeners have an accurate picture.</a:t>
          </a:r>
        </a:p>
      </dgm:t>
    </dgm:pt>
    <dgm:pt modelId="{7E652C62-D141-439F-A0AD-FEC3FCF6BC91}" type="parTrans" cxnId="{8D6C7E45-7D69-4EB8-8642-D2280214216B}">
      <dgm:prSet/>
      <dgm:spPr/>
      <dgm:t>
        <a:bodyPr/>
        <a:lstStyle/>
        <a:p>
          <a:endParaRPr lang="ca-ES"/>
        </a:p>
      </dgm:t>
    </dgm:pt>
    <dgm:pt modelId="{9EADD88A-E625-43D6-97D2-DDE3C6FBDC5D}" type="sibTrans" cxnId="{8D6C7E45-7D69-4EB8-8642-D2280214216B}">
      <dgm:prSet/>
      <dgm:spPr/>
      <dgm:t>
        <a:bodyPr/>
        <a:lstStyle/>
        <a:p>
          <a:endParaRPr lang="ca-ES"/>
        </a:p>
      </dgm:t>
    </dgm:pt>
    <dgm:pt modelId="{3049EF9A-CEB5-4B89-9932-5CEFAE24EA4A}" type="pres">
      <dgm:prSet presAssocID="{6280E697-487F-4ED8-9E88-5AF2F2F90B5F}" presName="Name0" presStyleCnt="0">
        <dgm:presLayoutVars>
          <dgm:dir/>
          <dgm:resizeHandles val="exact"/>
        </dgm:presLayoutVars>
      </dgm:prSet>
      <dgm:spPr/>
    </dgm:pt>
    <dgm:pt modelId="{E9511A17-5AFD-4C2C-B254-D08BC61D994D}" type="pres">
      <dgm:prSet presAssocID="{B8C203B8-D7DB-4935-A002-6F6DCCE2A47B}" presName="node" presStyleLbl="node1" presStyleIdx="0" presStyleCnt="9">
        <dgm:presLayoutVars>
          <dgm:bulletEnabled val="1"/>
        </dgm:presLayoutVars>
      </dgm:prSet>
      <dgm:spPr/>
    </dgm:pt>
    <dgm:pt modelId="{7EEFA43C-2CA9-4BCA-9BE2-C17FE36C05BF}" type="pres">
      <dgm:prSet presAssocID="{C5ACC56E-94DE-4701-AFB1-96B9CA9CF4B2}" presName="sibTrans" presStyleLbl="sibTrans1D1" presStyleIdx="0" presStyleCnt="8"/>
      <dgm:spPr/>
    </dgm:pt>
    <dgm:pt modelId="{25978C92-E797-4A0B-9F2B-77EC3AF10C8E}" type="pres">
      <dgm:prSet presAssocID="{C5ACC56E-94DE-4701-AFB1-96B9CA9CF4B2}" presName="connectorText" presStyleLbl="sibTrans1D1" presStyleIdx="0" presStyleCnt="8"/>
      <dgm:spPr/>
    </dgm:pt>
    <dgm:pt modelId="{49E43FE4-8F8A-4222-BC54-D00FFC3DE6A9}" type="pres">
      <dgm:prSet presAssocID="{16618580-BF50-4220-8563-08C1A865D11C}" presName="node" presStyleLbl="node1" presStyleIdx="1" presStyleCnt="9">
        <dgm:presLayoutVars>
          <dgm:bulletEnabled val="1"/>
        </dgm:presLayoutVars>
      </dgm:prSet>
      <dgm:spPr/>
    </dgm:pt>
    <dgm:pt modelId="{E55150B9-C5F1-409D-B3CA-4DD7DBC3F451}" type="pres">
      <dgm:prSet presAssocID="{7C7B0A47-9725-4C5D-8257-8470B2DD0F87}" presName="sibTrans" presStyleLbl="sibTrans1D1" presStyleIdx="1" presStyleCnt="8"/>
      <dgm:spPr/>
    </dgm:pt>
    <dgm:pt modelId="{36679ED2-1E07-49AF-9B35-DD880167D98D}" type="pres">
      <dgm:prSet presAssocID="{7C7B0A47-9725-4C5D-8257-8470B2DD0F87}" presName="connectorText" presStyleLbl="sibTrans1D1" presStyleIdx="1" presStyleCnt="8"/>
      <dgm:spPr/>
    </dgm:pt>
    <dgm:pt modelId="{0578E0EA-2519-46A7-9ADD-492085BBF6F8}" type="pres">
      <dgm:prSet presAssocID="{1290FC27-98C3-400D-B644-37980B1EE728}" presName="node" presStyleLbl="node1" presStyleIdx="2" presStyleCnt="9">
        <dgm:presLayoutVars>
          <dgm:bulletEnabled val="1"/>
        </dgm:presLayoutVars>
      </dgm:prSet>
      <dgm:spPr/>
    </dgm:pt>
    <dgm:pt modelId="{6DBB4C30-859E-4DF2-AE25-3F8317C531AE}" type="pres">
      <dgm:prSet presAssocID="{FB735849-8388-49CA-A97F-D02F11FA9ABF}" presName="sibTrans" presStyleLbl="sibTrans1D1" presStyleIdx="2" presStyleCnt="8"/>
      <dgm:spPr/>
    </dgm:pt>
    <dgm:pt modelId="{0BAE5210-5A90-4213-8961-8ED725FF8551}" type="pres">
      <dgm:prSet presAssocID="{FB735849-8388-49CA-A97F-D02F11FA9ABF}" presName="connectorText" presStyleLbl="sibTrans1D1" presStyleIdx="2" presStyleCnt="8"/>
      <dgm:spPr/>
    </dgm:pt>
    <dgm:pt modelId="{E993373C-F42C-4E3A-B284-8B7E35EB1A39}" type="pres">
      <dgm:prSet presAssocID="{40FD9AC0-7F91-4FA9-B544-AD70A1422B6A}" presName="node" presStyleLbl="node1" presStyleIdx="3" presStyleCnt="9">
        <dgm:presLayoutVars>
          <dgm:bulletEnabled val="1"/>
        </dgm:presLayoutVars>
      </dgm:prSet>
      <dgm:spPr/>
    </dgm:pt>
    <dgm:pt modelId="{52C64D82-FFC7-4B03-B14E-33EA820EE7B0}" type="pres">
      <dgm:prSet presAssocID="{C70273D3-A86F-4D42-A6ED-FB65F7003E44}" presName="sibTrans" presStyleLbl="sibTrans1D1" presStyleIdx="3" presStyleCnt="8"/>
      <dgm:spPr/>
    </dgm:pt>
    <dgm:pt modelId="{FAD1B762-B1B6-4B30-BAC7-46E59B3D4B0D}" type="pres">
      <dgm:prSet presAssocID="{C70273D3-A86F-4D42-A6ED-FB65F7003E44}" presName="connectorText" presStyleLbl="sibTrans1D1" presStyleIdx="3" presStyleCnt="8"/>
      <dgm:spPr/>
    </dgm:pt>
    <dgm:pt modelId="{1D7D05EF-4498-41BE-98B8-90C298A0514E}" type="pres">
      <dgm:prSet presAssocID="{00BBE563-88DF-4473-9A8C-B907FE824EE4}" presName="node" presStyleLbl="node1" presStyleIdx="4" presStyleCnt="9">
        <dgm:presLayoutVars>
          <dgm:bulletEnabled val="1"/>
        </dgm:presLayoutVars>
      </dgm:prSet>
      <dgm:spPr/>
    </dgm:pt>
    <dgm:pt modelId="{09ACB5F6-E405-4FF8-8E4B-4718E4E72716}" type="pres">
      <dgm:prSet presAssocID="{31D1E307-857D-4EF0-9E58-C85E26C91056}" presName="sibTrans" presStyleLbl="sibTrans1D1" presStyleIdx="4" presStyleCnt="8"/>
      <dgm:spPr/>
    </dgm:pt>
    <dgm:pt modelId="{BD44510F-BDBD-4E18-A8A7-0D176266AB84}" type="pres">
      <dgm:prSet presAssocID="{31D1E307-857D-4EF0-9E58-C85E26C91056}" presName="connectorText" presStyleLbl="sibTrans1D1" presStyleIdx="4" presStyleCnt="8"/>
      <dgm:spPr/>
    </dgm:pt>
    <dgm:pt modelId="{13474D1B-91C6-413F-9EED-153D82448015}" type="pres">
      <dgm:prSet presAssocID="{4B4A51FC-DEA1-4F9E-8F8D-DB6E12D22533}" presName="node" presStyleLbl="node1" presStyleIdx="5" presStyleCnt="9">
        <dgm:presLayoutVars>
          <dgm:bulletEnabled val="1"/>
        </dgm:presLayoutVars>
      </dgm:prSet>
      <dgm:spPr/>
    </dgm:pt>
    <dgm:pt modelId="{12936253-22AC-4DDF-B4C5-69A6D6671332}" type="pres">
      <dgm:prSet presAssocID="{7533F66E-3EEB-4443-940B-0554C4D39AA4}" presName="sibTrans" presStyleLbl="sibTrans1D1" presStyleIdx="5" presStyleCnt="8"/>
      <dgm:spPr/>
    </dgm:pt>
    <dgm:pt modelId="{E009818F-43FB-4DEC-98B2-874255DD0DD9}" type="pres">
      <dgm:prSet presAssocID="{7533F66E-3EEB-4443-940B-0554C4D39AA4}" presName="connectorText" presStyleLbl="sibTrans1D1" presStyleIdx="5" presStyleCnt="8"/>
      <dgm:spPr/>
    </dgm:pt>
    <dgm:pt modelId="{62AB04A7-89FD-48D2-901B-7E00EBB80536}" type="pres">
      <dgm:prSet presAssocID="{74E36CEB-BDCE-443B-9510-24DA5447A83D}" presName="node" presStyleLbl="node1" presStyleIdx="6" presStyleCnt="9">
        <dgm:presLayoutVars>
          <dgm:bulletEnabled val="1"/>
        </dgm:presLayoutVars>
      </dgm:prSet>
      <dgm:spPr/>
    </dgm:pt>
    <dgm:pt modelId="{904FDF6D-18B7-4DB4-BB4D-31750D8D753A}" type="pres">
      <dgm:prSet presAssocID="{B21BF803-F67B-431C-B74F-5451B9D643F5}" presName="sibTrans" presStyleLbl="sibTrans1D1" presStyleIdx="6" presStyleCnt="8"/>
      <dgm:spPr/>
    </dgm:pt>
    <dgm:pt modelId="{A06BD0C2-2DCC-4020-ABD9-CF82C63619D2}" type="pres">
      <dgm:prSet presAssocID="{B21BF803-F67B-431C-B74F-5451B9D643F5}" presName="connectorText" presStyleLbl="sibTrans1D1" presStyleIdx="6" presStyleCnt="8"/>
      <dgm:spPr/>
    </dgm:pt>
    <dgm:pt modelId="{E42A5B24-3B3F-4760-AF92-5D2179DB1136}" type="pres">
      <dgm:prSet presAssocID="{CB79D0BF-2B85-4553-8016-624FE4196DFB}" presName="node" presStyleLbl="node1" presStyleIdx="7" presStyleCnt="9">
        <dgm:presLayoutVars>
          <dgm:bulletEnabled val="1"/>
        </dgm:presLayoutVars>
      </dgm:prSet>
      <dgm:spPr/>
    </dgm:pt>
    <dgm:pt modelId="{B8817783-292D-46C5-8BED-723C74DA32DD}" type="pres">
      <dgm:prSet presAssocID="{7EC6E2B4-4A9A-4B5E-8093-694DDB6F4E15}" presName="sibTrans" presStyleLbl="sibTrans1D1" presStyleIdx="7" presStyleCnt="8"/>
      <dgm:spPr/>
    </dgm:pt>
    <dgm:pt modelId="{308A6A14-7E70-40B4-ADAB-84187FC337A1}" type="pres">
      <dgm:prSet presAssocID="{7EC6E2B4-4A9A-4B5E-8093-694DDB6F4E15}" presName="connectorText" presStyleLbl="sibTrans1D1" presStyleIdx="7" presStyleCnt="8"/>
      <dgm:spPr/>
    </dgm:pt>
    <dgm:pt modelId="{E02420EE-60B0-4B3A-9EC6-306E9A3BA01F}" type="pres">
      <dgm:prSet presAssocID="{9AF9D5A9-ABE2-4681-B20C-9C607A900F43}" presName="node" presStyleLbl="node1" presStyleIdx="8" presStyleCnt="9">
        <dgm:presLayoutVars>
          <dgm:bulletEnabled val="1"/>
        </dgm:presLayoutVars>
      </dgm:prSet>
      <dgm:spPr/>
    </dgm:pt>
  </dgm:ptLst>
  <dgm:cxnLst>
    <dgm:cxn modelId="{492D7A0C-1530-42D4-914B-043E553C8D4D}" type="presOf" srcId="{1290FC27-98C3-400D-B644-37980B1EE728}" destId="{0578E0EA-2519-46A7-9ADD-492085BBF6F8}" srcOrd="0" destOrd="0" presId="urn:microsoft.com/office/officeart/2016/7/layout/RepeatingBendingProcessNew"/>
    <dgm:cxn modelId="{5E28EB0C-110F-4E6F-BE0F-5DAB7B496A96}" srcId="{6280E697-487F-4ED8-9E88-5AF2F2F90B5F}" destId="{4B4A51FC-DEA1-4F9E-8F8D-DB6E12D22533}" srcOrd="5" destOrd="0" parTransId="{18156B56-28D0-4E19-B2C0-2E081F722F05}" sibTransId="{7533F66E-3EEB-4443-940B-0554C4D39AA4}"/>
    <dgm:cxn modelId="{B8DC9D0D-B5FF-42B5-985B-1C30271AE4A0}" type="presOf" srcId="{31D1E307-857D-4EF0-9E58-C85E26C91056}" destId="{BD44510F-BDBD-4E18-A8A7-0D176266AB84}" srcOrd="1" destOrd="0" presId="urn:microsoft.com/office/officeart/2016/7/layout/RepeatingBendingProcessNew"/>
    <dgm:cxn modelId="{6CA6200E-4A56-43E4-849E-6E5EBD0540A8}" type="presOf" srcId="{7C7B0A47-9725-4C5D-8257-8470B2DD0F87}" destId="{36679ED2-1E07-49AF-9B35-DD880167D98D}" srcOrd="1" destOrd="0" presId="urn:microsoft.com/office/officeart/2016/7/layout/RepeatingBendingProcessNew"/>
    <dgm:cxn modelId="{39B26E0E-03CA-41E9-85A9-553F3DEADC90}" type="presOf" srcId="{7533F66E-3EEB-4443-940B-0554C4D39AA4}" destId="{12936253-22AC-4DDF-B4C5-69A6D6671332}" srcOrd="0" destOrd="0" presId="urn:microsoft.com/office/officeart/2016/7/layout/RepeatingBendingProcessNew"/>
    <dgm:cxn modelId="{AA5F3C11-0FB8-4D45-ADE8-75CB7F6C2C04}" type="presOf" srcId="{C5ACC56E-94DE-4701-AFB1-96B9CA9CF4B2}" destId="{25978C92-E797-4A0B-9F2B-77EC3AF10C8E}" srcOrd="1" destOrd="0" presId="urn:microsoft.com/office/officeart/2016/7/layout/RepeatingBendingProcessNew"/>
    <dgm:cxn modelId="{02C01622-3CA5-40B4-A480-BD8AEEB6790B}" type="presOf" srcId="{B21BF803-F67B-431C-B74F-5451B9D643F5}" destId="{A06BD0C2-2DCC-4020-ABD9-CF82C63619D2}" srcOrd="1" destOrd="0" presId="urn:microsoft.com/office/officeart/2016/7/layout/RepeatingBendingProcessNew"/>
    <dgm:cxn modelId="{E8389038-1A5D-4832-B303-239BE38DDAB9}" type="presOf" srcId="{74E36CEB-BDCE-443B-9510-24DA5447A83D}" destId="{62AB04A7-89FD-48D2-901B-7E00EBB80536}" srcOrd="0" destOrd="0" presId="urn:microsoft.com/office/officeart/2016/7/layout/RepeatingBendingProcessNew"/>
    <dgm:cxn modelId="{1FAF743F-CD24-4DD3-831C-7643944339A2}" srcId="{6280E697-487F-4ED8-9E88-5AF2F2F90B5F}" destId="{1290FC27-98C3-400D-B644-37980B1EE728}" srcOrd="2" destOrd="0" parTransId="{D8C579F1-CEA9-4063-92DB-420EF40C2CE0}" sibTransId="{FB735849-8388-49CA-A97F-D02F11FA9ABF}"/>
    <dgm:cxn modelId="{6637375D-7275-4195-B45C-A99801753EC0}" type="presOf" srcId="{7C7B0A47-9725-4C5D-8257-8470B2DD0F87}" destId="{E55150B9-C5F1-409D-B3CA-4DD7DBC3F451}" srcOrd="0" destOrd="0" presId="urn:microsoft.com/office/officeart/2016/7/layout/RepeatingBendingProcessNew"/>
    <dgm:cxn modelId="{EB979143-2A9E-4FD9-BAA3-F5B6B14772C4}" type="presOf" srcId="{FB735849-8388-49CA-A97F-D02F11FA9ABF}" destId="{0BAE5210-5A90-4213-8961-8ED725FF8551}" srcOrd="1" destOrd="0" presId="urn:microsoft.com/office/officeart/2016/7/layout/RepeatingBendingProcessNew"/>
    <dgm:cxn modelId="{8D6C7E45-7D69-4EB8-8642-D2280214216B}" srcId="{6280E697-487F-4ED8-9E88-5AF2F2F90B5F}" destId="{9AF9D5A9-ABE2-4681-B20C-9C607A900F43}" srcOrd="8" destOrd="0" parTransId="{7E652C62-D141-439F-A0AD-FEC3FCF6BC91}" sibTransId="{9EADD88A-E625-43D6-97D2-DDE3C6FBDC5D}"/>
    <dgm:cxn modelId="{3E3BFD45-7A36-4C2C-B776-A3C4EDBEF8E9}" type="presOf" srcId="{C5ACC56E-94DE-4701-AFB1-96B9CA9CF4B2}" destId="{7EEFA43C-2CA9-4BCA-9BE2-C17FE36C05BF}" srcOrd="0" destOrd="0" presId="urn:microsoft.com/office/officeart/2016/7/layout/RepeatingBendingProcessNew"/>
    <dgm:cxn modelId="{F4835D47-FCAA-4154-8F47-648F4654E60D}" srcId="{6280E697-487F-4ED8-9E88-5AF2F2F90B5F}" destId="{74E36CEB-BDCE-443B-9510-24DA5447A83D}" srcOrd="6" destOrd="0" parTransId="{8505068C-9FFB-48C8-9CF7-744B8FE81DBE}" sibTransId="{B21BF803-F67B-431C-B74F-5451B9D643F5}"/>
    <dgm:cxn modelId="{CE76AC47-E223-429F-BC9A-AAFD84F1EA36}" type="presOf" srcId="{C70273D3-A86F-4D42-A6ED-FB65F7003E44}" destId="{FAD1B762-B1B6-4B30-BAC7-46E59B3D4B0D}" srcOrd="1" destOrd="0" presId="urn:microsoft.com/office/officeart/2016/7/layout/RepeatingBendingProcessNew"/>
    <dgm:cxn modelId="{B1005D4A-D657-43F9-B360-2AACAD3CC911}" srcId="{6280E697-487F-4ED8-9E88-5AF2F2F90B5F}" destId="{00BBE563-88DF-4473-9A8C-B907FE824EE4}" srcOrd="4" destOrd="0" parTransId="{D78F43A5-415B-449C-83FF-9062ACD2A54F}" sibTransId="{31D1E307-857D-4EF0-9E58-C85E26C91056}"/>
    <dgm:cxn modelId="{4C43366F-2A0C-4047-960D-11CF17B1A35A}" type="presOf" srcId="{4B4A51FC-DEA1-4F9E-8F8D-DB6E12D22533}" destId="{13474D1B-91C6-413F-9EED-153D82448015}" srcOrd="0" destOrd="0" presId="urn:microsoft.com/office/officeart/2016/7/layout/RepeatingBendingProcessNew"/>
    <dgm:cxn modelId="{227C0376-D770-4475-B81F-83EEE7B888B6}" type="presOf" srcId="{B8C203B8-D7DB-4935-A002-6F6DCCE2A47B}" destId="{E9511A17-5AFD-4C2C-B254-D08BC61D994D}" srcOrd="0" destOrd="0" presId="urn:microsoft.com/office/officeart/2016/7/layout/RepeatingBendingProcessNew"/>
    <dgm:cxn modelId="{29F59556-8676-4D8F-8FDF-A5E302F3C9CD}" type="presOf" srcId="{B21BF803-F67B-431C-B74F-5451B9D643F5}" destId="{904FDF6D-18B7-4DB4-BB4D-31750D8D753A}" srcOrd="0" destOrd="0" presId="urn:microsoft.com/office/officeart/2016/7/layout/RepeatingBendingProcessNew"/>
    <dgm:cxn modelId="{57F68880-054C-4C37-9549-B5802A4F8E18}" srcId="{6280E697-487F-4ED8-9E88-5AF2F2F90B5F}" destId="{40FD9AC0-7F91-4FA9-B544-AD70A1422B6A}" srcOrd="3" destOrd="0" parTransId="{3B10D2C3-13F4-49B6-8AEB-243BFDCE23DA}" sibTransId="{C70273D3-A86F-4D42-A6ED-FB65F7003E44}"/>
    <dgm:cxn modelId="{8BCA6B86-7AE5-4CC9-AE98-10739D428AA3}" type="presOf" srcId="{6280E697-487F-4ED8-9E88-5AF2F2F90B5F}" destId="{3049EF9A-CEB5-4B89-9932-5CEFAE24EA4A}" srcOrd="0" destOrd="0" presId="urn:microsoft.com/office/officeart/2016/7/layout/RepeatingBendingProcessNew"/>
    <dgm:cxn modelId="{56082388-739C-4B3F-BF66-05D9F5CAF571}" type="presOf" srcId="{7EC6E2B4-4A9A-4B5E-8093-694DDB6F4E15}" destId="{B8817783-292D-46C5-8BED-723C74DA32DD}" srcOrd="0" destOrd="0" presId="urn:microsoft.com/office/officeart/2016/7/layout/RepeatingBendingProcessNew"/>
    <dgm:cxn modelId="{F10379A0-67E3-45B2-B009-6307CE9AD913}" type="presOf" srcId="{C70273D3-A86F-4D42-A6ED-FB65F7003E44}" destId="{52C64D82-FFC7-4B03-B14E-33EA820EE7B0}" srcOrd="0" destOrd="0" presId="urn:microsoft.com/office/officeart/2016/7/layout/RepeatingBendingProcessNew"/>
    <dgm:cxn modelId="{56DC14AB-9171-418A-A744-93BCB8EE1C9D}" type="presOf" srcId="{16618580-BF50-4220-8563-08C1A865D11C}" destId="{49E43FE4-8F8A-4222-BC54-D00FFC3DE6A9}" srcOrd="0" destOrd="0" presId="urn:microsoft.com/office/officeart/2016/7/layout/RepeatingBendingProcessNew"/>
    <dgm:cxn modelId="{4FBBFFB0-13F0-498D-AC92-0E6D408421AD}" type="presOf" srcId="{CB79D0BF-2B85-4553-8016-624FE4196DFB}" destId="{E42A5B24-3B3F-4760-AF92-5D2179DB1136}" srcOrd="0" destOrd="0" presId="urn:microsoft.com/office/officeart/2016/7/layout/RepeatingBendingProcessNew"/>
    <dgm:cxn modelId="{A5FF87BF-6846-49D0-B4E0-0FE179337447}" type="presOf" srcId="{40FD9AC0-7F91-4FA9-B544-AD70A1422B6A}" destId="{E993373C-F42C-4E3A-B284-8B7E35EB1A39}" srcOrd="0" destOrd="0" presId="urn:microsoft.com/office/officeart/2016/7/layout/RepeatingBendingProcessNew"/>
    <dgm:cxn modelId="{3FA5A3C6-CA82-4F92-800F-40E62A22A191}" type="presOf" srcId="{FB735849-8388-49CA-A97F-D02F11FA9ABF}" destId="{6DBB4C30-859E-4DF2-AE25-3F8317C531AE}" srcOrd="0" destOrd="0" presId="urn:microsoft.com/office/officeart/2016/7/layout/RepeatingBendingProcessNew"/>
    <dgm:cxn modelId="{8C7FF6C8-FE4B-4E01-A854-4C3073C6FAB1}" type="presOf" srcId="{31D1E307-857D-4EF0-9E58-C85E26C91056}" destId="{09ACB5F6-E405-4FF8-8E4B-4718E4E72716}" srcOrd="0" destOrd="0" presId="urn:microsoft.com/office/officeart/2016/7/layout/RepeatingBendingProcessNew"/>
    <dgm:cxn modelId="{D1DD3DCC-1744-4CF9-8F3E-32F1B5D39F68}" srcId="{6280E697-487F-4ED8-9E88-5AF2F2F90B5F}" destId="{16618580-BF50-4220-8563-08C1A865D11C}" srcOrd="1" destOrd="0" parTransId="{970198FE-A28D-48BC-B737-056C6DF14C40}" sibTransId="{7C7B0A47-9725-4C5D-8257-8470B2DD0F87}"/>
    <dgm:cxn modelId="{F8C927D2-CE3C-4F65-AC32-57A71FB97251}" type="presOf" srcId="{7533F66E-3EEB-4443-940B-0554C4D39AA4}" destId="{E009818F-43FB-4DEC-98B2-874255DD0DD9}" srcOrd="1" destOrd="0" presId="urn:microsoft.com/office/officeart/2016/7/layout/RepeatingBendingProcessNew"/>
    <dgm:cxn modelId="{161F83D2-BFDE-4F20-A0DE-8AF5483EB870}" type="presOf" srcId="{7EC6E2B4-4A9A-4B5E-8093-694DDB6F4E15}" destId="{308A6A14-7E70-40B4-ADAB-84187FC337A1}" srcOrd="1" destOrd="0" presId="urn:microsoft.com/office/officeart/2016/7/layout/RepeatingBendingProcessNew"/>
    <dgm:cxn modelId="{A9D2ACD8-2BF1-498B-A692-D0B353DAC3E1}" srcId="{6280E697-487F-4ED8-9E88-5AF2F2F90B5F}" destId="{B8C203B8-D7DB-4935-A002-6F6DCCE2A47B}" srcOrd="0" destOrd="0" parTransId="{2C58CD7A-3AE8-4006-8C8F-E916D596BA19}" sibTransId="{C5ACC56E-94DE-4701-AFB1-96B9CA9CF4B2}"/>
    <dgm:cxn modelId="{23982AED-0629-482C-8F5F-2AF3BB8D10B1}" type="presOf" srcId="{9AF9D5A9-ABE2-4681-B20C-9C607A900F43}" destId="{E02420EE-60B0-4B3A-9EC6-306E9A3BA01F}" srcOrd="0" destOrd="0" presId="urn:microsoft.com/office/officeart/2016/7/layout/RepeatingBendingProcessNew"/>
    <dgm:cxn modelId="{BCD7C4FC-31A6-4146-8B56-FE1BDC4BDDD9}" srcId="{6280E697-487F-4ED8-9E88-5AF2F2F90B5F}" destId="{CB79D0BF-2B85-4553-8016-624FE4196DFB}" srcOrd="7" destOrd="0" parTransId="{7DAFC15C-2231-491D-B45D-03ACAED26F67}" sibTransId="{7EC6E2B4-4A9A-4B5E-8093-694DDB6F4E15}"/>
    <dgm:cxn modelId="{973655FE-EFBA-4A57-A6E7-69187AD98AD5}" type="presOf" srcId="{00BBE563-88DF-4473-9A8C-B907FE824EE4}" destId="{1D7D05EF-4498-41BE-98B8-90C298A0514E}" srcOrd="0" destOrd="0" presId="urn:microsoft.com/office/officeart/2016/7/layout/RepeatingBendingProcessNew"/>
    <dgm:cxn modelId="{FDB6D7AF-FCD9-44F6-8434-0B9918589521}" type="presParOf" srcId="{3049EF9A-CEB5-4B89-9932-5CEFAE24EA4A}" destId="{E9511A17-5AFD-4C2C-B254-D08BC61D994D}" srcOrd="0" destOrd="0" presId="urn:microsoft.com/office/officeart/2016/7/layout/RepeatingBendingProcessNew"/>
    <dgm:cxn modelId="{08F48D12-D197-48F9-8F44-B8173A508DC1}" type="presParOf" srcId="{3049EF9A-CEB5-4B89-9932-5CEFAE24EA4A}" destId="{7EEFA43C-2CA9-4BCA-9BE2-C17FE36C05BF}" srcOrd="1" destOrd="0" presId="urn:microsoft.com/office/officeart/2016/7/layout/RepeatingBendingProcessNew"/>
    <dgm:cxn modelId="{4F8A9BBF-6F02-4383-A0CD-6AD0605600D7}" type="presParOf" srcId="{7EEFA43C-2CA9-4BCA-9BE2-C17FE36C05BF}" destId="{25978C92-E797-4A0B-9F2B-77EC3AF10C8E}" srcOrd="0" destOrd="0" presId="urn:microsoft.com/office/officeart/2016/7/layout/RepeatingBendingProcessNew"/>
    <dgm:cxn modelId="{D1C7DD9D-2B83-435A-B6BB-4CD8B9271FD9}" type="presParOf" srcId="{3049EF9A-CEB5-4B89-9932-5CEFAE24EA4A}" destId="{49E43FE4-8F8A-4222-BC54-D00FFC3DE6A9}" srcOrd="2" destOrd="0" presId="urn:microsoft.com/office/officeart/2016/7/layout/RepeatingBendingProcessNew"/>
    <dgm:cxn modelId="{596AC5A5-09DB-481A-8BDF-2BEDFE5E1C74}" type="presParOf" srcId="{3049EF9A-CEB5-4B89-9932-5CEFAE24EA4A}" destId="{E55150B9-C5F1-409D-B3CA-4DD7DBC3F451}" srcOrd="3" destOrd="0" presId="urn:microsoft.com/office/officeart/2016/7/layout/RepeatingBendingProcessNew"/>
    <dgm:cxn modelId="{94AD9D66-1653-40B6-847A-D426F7E8B3A1}" type="presParOf" srcId="{E55150B9-C5F1-409D-B3CA-4DD7DBC3F451}" destId="{36679ED2-1E07-49AF-9B35-DD880167D98D}" srcOrd="0" destOrd="0" presId="urn:microsoft.com/office/officeart/2016/7/layout/RepeatingBendingProcessNew"/>
    <dgm:cxn modelId="{9F42CAA1-EF25-469D-8852-5A402CBD3A52}" type="presParOf" srcId="{3049EF9A-CEB5-4B89-9932-5CEFAE24EA4A}" destId="{0578E0EA-2519-46A7-9ADD-492085BBF6F8}" srcOrd="4" destOrd="0" presId="urn:microsoft.com/office/officeart/2016/7/layout/RepeatingBendingProcessNew"/>
    <dgm:cxn modelId="{FCFE07E1-B29A-4046-99BA-83974A072DA3}" type="presParOf" srcId="{3049EF9A-CEB5-4B89-9932-5CEFAE24EA4A}" destId="{6DBB4C30-859E-4DF2-AE25-3F8317C531AE}" srcOrd="5" destOrd="0" presId="urn:microsoft.com/office/officeart/2016/7/layout/RepeatingBendingProcessNew"/>
    <dgm:cxn modelId="{766D3D15-583C-4FBB-965A-153CABC318FF}" type="presParOf" srcId="{6DBB4C30-859E-4DF2-AE25-3F8317C531AE}" destId="{0BAE5210-5A90-4213-8961-8ED725FF8551}" srcOrd="0" destOrd="0" presId="urn:microsoft.com/office/officeart/2016/7/layout/RepeatingBendingProcessNew"/>
    <dgm:cxn modelId="{E06137B9-4FFB-4CE4-A45C-DDD3107DC4FF}" type="presParOf" srcId="{3049EF9A-CEB5-4B89-9932-5CEFAE24EA4A}" destId="{E993373C-F42C-4E3A-B284-8B7E35EB1A39}" srcOrd="6" destOrd="0" presId="urn:microsoft.com/office/officeart/2016/7/layout/RepeatingBendingProcessNew"/>
    <dgm:cxn modelId="{21415E07-A5B9-406D-B1AB-88E81DF00B57}" type="presParOf" srcId="{3049EF9A-CEB5-4B89-9932-5CEFAE24EA4A}" destId="{52C64D82-FFC7-4B03-B14E-33EA820EE7B0}" srcOrd="7" destOrd="0" presId="urn:microsoft.com/office/officeart/2016/7/layout/RepeatingBendingProcessNew"/>
    <dgm:cxn modelId="{FA50E8C6-A625-4BF8-B5AA-4CB0E5E2A76C}" type="presParOf" srcId="{52C64D82-FFC7-4B03-B14E-33EA820EE7B0}" destId="{FAD1B762-B1B6-4B30-BAC7-46E59B3D4B0D}" srcOrd="0" destOrd="0" presId="urn:microsoft.com/office/officeart/2016/7/layout/RepeatingBendingProcessNew"/>
    <dgm:cxn modelId="{B38585CC-BCE2-436B-AC88-E1D91C4433A7}" type="presParOf" srcId="{3049EF9A-CEB5-4B89-9932-5CEFAE24EA4A}" destId="{1D7D05EF-4498-41BE-98B8-90C298A0514E}" srcOrd="8" destOrd="0" presId="urn:microsoft.com/office/officeart/2016/7/layout/RepeatingBendingProcessNew"/>
    <dgm:cxn modelId="{9FC047EF-4763-4113-BFD2-FDFA36FE8560}" type="presParOf" srcId="{3049EF9A-CEB5-4B89-9932-5CEFAE24EA4A}" destId="{09ACB5F6-E405-4FF8-8E4B-4718E4E72716}" srcOrd="9" destOrd="0" presId="urn:microsoft.com/office/officeart/2016/7/layout/RepeatingBendingProcessNew"/>
    <dgm:cxn modelId="{05D034BB-949D-43EF-9111-56D13F17846D}" type="presParOf" srcId="{09ACB5F6-E405-4FF8-8E4B-4718E4E72716}" destId="{BD44510F-BDBD-4E18-A8A7-0D176266AB84}" srcOrd="0" destOrd="0" presId="urn:microsoft.com/office/officeart/2016/7/layout/RepeatingBendingProcessNew"/>
    <dgm:cxn modelId="{39E6CFCE-6EDA-44B3-B159-B736747EE315}" type="presParOf" srcId="{3049EF9A-CEB5-4B89-9932-5CEFAE24EA4A}" destId="{13474D1B-91C6-413F-9EED-153D82448015}" srcOrd="10" destOrd="0" presId="urn:microsoft.com/office/officeart/2016/7/layout/RepeatingBendingProcessNew"/>
    <dgm:cxn modelId="{35722FBB-2FB9-466E-A4A3-9DFCD8D83678}" type="presParOf" srcId="{3049EF9A-CEB5-4B89-9932-5CEFAE24EA4A}" destId="{12936253-22AC-4DDF-B4C5-69A6D6671332}" srcOrd="11" destOrd="0" presId="urn:microsoft.com/office/officeart/2016/7/layout/RepeatingBendingProcessNew"/>
    <dgm:cxn modelId="{1453DB39-44BC-411A-B5B0-C247C419CA56}" type="presParOf" srcId="{12936253-22AC-4DDF-B4C5-69A6D6671332}" destId="{E009818F-43FB-4DEC-98B2-874255DD0DD9}" srcOrd="0" destOrd="0" presId="urn:microsoft.com/office/officeart/2016/7/layout/RepeatingBendingProcessNew"/>
    <dgm:cxn modelId="{90471D6B-D50F-47D9-9AC8-CF294FDE6F5D}" type="presParOf" srcId="{3049EF9A-CEB5-4B89-9932-5CEFAE24EA4A}" destId="{62AB04A7-89FD-48D2-901B-7E00EBB80536}" srcOrd="12" destOrd="0" presId="urn:microsoft.com/office/officeart/2016/7/layout/RepeatingBendingProcessNew"/>
    <dgm:cxn modelId="{E3C1CDB4-1734-4F53-922A-A2007BE45580}" type="presParOf" srcId="{3049EF9A-CEB5-4B89-9932-5CEFAE24EA4A}" destId="{904FDF6D-18B7-4DB4-BB4D-31750D8D753A}" srcOrd="13" destOrd="0" presId="urn:microsoft.com/office/officeart/2016/7/layout/RepeatingBendingProcessNew"/>
    <dgm:cxn modelId="{D9839D74-7387-4CBE-AAC4-1743521BF282}" type="presParOf" srcId="{904FDF6D-18B7-4DB4-BB4D-31750D8D753A}" destId="{A06BD0C2-2DCC-4020-ABD9-CF82C63619D2}" srcOrd="0" destOrd="0" presId="urn:microsoft.com/office/officeart/2016/7/layout/RepeatingBendingProcessNew"/>
    <dgm:cxn modelId="{E1261027-029B-41EA-AD42-A9D3AFE22913}" type="presParOf" srcId="{3049EF9A-CEB5-4B89-9932-5CEFAE24EA4A}" destId="{E42A5B24-3B3F-4760-AF92-5D2179DB1136}" srcOrd="14" destOrd="0" presId="urn:microsoft.com/office/officeart/2016/7/layout/RepeatingBendingProcessNew"/>
    <dgm:cxn modelId="{DA8645A1-EB31-4892-B102-F6C9DC53A134}" type="presParOf" srcId="{3049EF9A-CEB5-4B89-9932-5CEFAE24EA4A}" destId="{B8817783-292D-46C5-8BED-723C74DA32DD}" srcOrd="15" destOrd="0" presId="urn:microsoft.com/office/officeart/2016/7/layout/RepeatingBendingProcessNew"/>
    <dgm:cxn modelId="{7B14FD9B-9B9F-4026-A954-614DB03A0697}" type="presParOf" srcId="{B8817783-292D-46C5-8BED-723C74DA32DD}" destId="{308A6A14-7E70-40B4-ADAB-84187FC337A1}" srcOrd="0" destOrd="0" presId="urn:microsoft.com/office/officeart/2016/7/layout/RepeatingBendingProcessNew"/>
    <dgm:cxn modelId="{A13D03F2-D90D-43B1-8C22-16BD05A0535B}" type="presParOf" srcId="{3049EF9A-CEB5-4B89-9932-5CEFAE24EA4A}" destId="{E02420EE-60B0-4B3A-9EC6-306E9A3BA01F}" srcOrd="16"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67B660A-0DC2-4C8A-9CA4-AD2DCC3B24D3}"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7641561D-6C65-4927-B05E-288A50AF5950}">
      <dgm:prSet/>
      <dgm:spPr/>
      <dgm:t>
        <a:bodyPr/>
        <a:lstStyle/>
        <a:p>
          <a:r>
            <a:rPr lang="en-US" b="1" u="sng"/>
            <a:t>Act with honesty and avoid conflict of interest</a:t>
          </a:r>
          <a:r>
            <a:rPr lang="en-US"/>
            <a:t>: Underlying the role of ethics in financial management is a fiduciary duty. Managers must act in the interests of their clients and employers, not their own. In the event of a conflicting interest, where your interest comes at the expense of harming others (customers, employees, or any stakeholder), do not follow your survival instinct.</a:t>
          </a:r>
        </a:p>
      </dgm:t>
    </dgm:pt>
    <dgm:pt modelId="{953F2069-9376-4C75-8905-29E5B787B959}" type="parTrans" cxnId="{256D438F-44F4-4B4B-856A-E83D26B99085}">
      <dgm:prSet/>
      <dgm:spPr/>
      <dgm:t>
        <a:bodyPr/>
        <a:lstStyle/>
        <a:p>
          <a:endParaRPr lang="en-US"/>
        </a:p>
      </dgm:t>
    </dgm:pt>
    <dgm:pt modelId="{581DA6C9-DA53-4757-9D3D-593C7B01E631}" type="sibTrans" cxnId="{256D438F-44F4-4B4B-856A-E83D26B99085}">
      <dgm:prSet/>
      <dgm:spPr/>
      <dgm:t>
        <a:bodyPr/>
        <a:lstStyle/>
        <a:p>
          <a:endParaRPr lang="en-US"/>
        </a:p>
      </dgm:t>
    </dgm:pt>
    <dgm:pt modelId="{9FD0BD46-714A-40AC-9DD0-EEAF25FB6B9E}">
      <dgm:prSet/>
      <dgm:spPr/>
      <dgm:t>
        <a:bodyPr/>
        <a:lstStyle/>
        <a:p>
          <a:r>
            <a:rPr lang="en-US" b="1" u="sng"/>
            <a:t>Internal controls are essential</a:t>
          </a:r>
          <a:r>
            <a:rPr lang="en-US"/>
            <a:t>: Bernie Madoff, for example, served as both a broker for his clients and a custodian for their money. With both roles combined. there was no independent auditing of his operations, which made it easier to defraud his clients of millions.</a:t>
          </a:r>
        </a:p>
      </dgm:t>
    </dgm:pt>
    <dgm:pt modelId="{31B059DB-0257-4707-B3E6-56BD9525FD5C}" type="parTrans" cxnId="{B4CDE2A2-3E15-4F95-A255-02C9221A9E3A}">
      <dgm:prSet/>
      <dgm:spPr/>
      <dgm:t>
        <a:bodyPr/>
        <a:lstStyle/>
        <a:p>
          <a:endParaRPr lang="en-US"/>
        </a:p>
      </dgm:t>
    </dgm:pt>
    <dgm:pt modelId="{53FABB49-6EFC-4B22-82E0-9BAE3B226A47}" type="sibTrans" cxnId="{B4CDE2A2-3E15-4F95-A255-02C9221A9E3A}">
      <dgm:prSet/>
      <dgm:spPr/>
      <dgm:t>
        <a:bodyPr/>
        <a:lstStyle/>
        <a:p>
          <a:endParaRPr lang="en-US"/>
        </a:p>
      </dgm:t>
    </dgm:pt>
    <dgm:pt modelId="{A7162EE0-9656-472A-9553-EE0F46272EBE}">
      <dgm:prSet/>
      <dgm:spPr/>
      <dgm:t>
        <a:bodyPr/>
        <a:lstStyle/>
        <a:p>
          <a:r>
            <a:rPr lang="en-US" b="1" u="sng"/>
            <a:t>Security and Information</a:t>
          </a:r>
          <a:r>
            <a:rPr lang="en-US"/>
            <a:t>: In the networked 21st century, ethical conduct includes how you handle and secure information. The security breach at the Equifax credit bureau, for example, may have affected confidential credit and personal data belonging to 143 million Americans. Strategic CFO magazine suggests that a proper code of ethics could have led to better protection of people's data and more transparency after the breach occurred.</a:t>
          </a:r>
        </a:p>
      </dgm:t>
    </dgm:pt>
    <dgm:pt modelId="{5F45C3F8-72DB-4E45-BE6D-347D89AFC5A5}" type="parTrans" cxnId="{62FE098F-70D5-4698-AB70-B261F27B6695}">
      <dgm:prSet/>
      <dgm:spPr/>
      <dgm:t>
        <a:bodyPr/>
        <a:lstStyle/>
        <a:p>
          <a:endParaRPr lang="en-US"/>
        </a:p>
      </dgm:t>
    </dgm:pt>
    <dgm:pt modelId="{27D19D64-11A4-46F6-B9C2-2912AED4FE1D}" type="sibTrans" cxnId="{62FE098F-70D5-4698-AB70-B261F27B6695}">
      <dgm:prSet/>
      <dgm:spPr/>
      <dgm:t>
        <a:bodyPr/>
        <a:lstStyle/>
        <a:p>
          <a:endParaRPr lang="en-US"/>
        </a:p>
      </dgm:t>
    </dgm:pt>
    <dgm:pt modelId="{1DE64A5A-0D8E-4AFA-8A21-952E1D33EA3F}">
      <dgm:prSet/>
      <dgm:spPr/>
      <dgm:t>
        <a:bodyPr/>
        <a:lstStyle/>
        <a:p>
          <a:r>
            <a:rPr lang="en-US" b="1" u="sng"/>
            <a:t>Reputation and Ethics in Finance</a:t>
          </a:r>
          <a:r>
            <a:rPr lang="en-US"/>
            <a:t>: Another role of ethics in financial management is to guard your and your employer's reputation. If you act ethically, you are in the clear. However, cross the lines, and you can destroy your company's good name as well as your own.</a:t>
          </a:r>
        </a:p>
      </dgm:t>
    </dgm:pt>
    <dgm:pt modelId="{DDBCF7C3-2A46-4B3D-9348-44D14A831FBD}" type="parTrans" cxnId="{B9904411-3503-493B-B64F-03337733BDD8}">
      <dgm:prSet/>
      <dgm:spPr/>
      <dgm:t>
        <a:bodyPr/>
        <a:lstStyle/>
        <a:p>
          <a:endParaRPr lang="en-US"/>
        </a:p>
      </dgm:t>
    </dgm:pt>
    <dgm:pt modelId="{5046033A-A221-435E-9BC5-FB1B96097305}" type="sibTrans" cxnId="{B9904411-3503-493B-B64F-03337733BDD8}">
      <dgm:prSet/>
      <dgm:spPr/>
      <dgm:t>
        <a:bodyPr/>
        <a:lstStyle/>
        <a:p>
          <a:endParaRPr lang="en-US"/>
        </a:p>
      </dgm:t>
    </dgm:pt>
    <dgm:pt modelId="{DD48CDCF-D2B7-47E1-84AA-9D8322E3DA95}" type="pres">
      <dgm:prSet presAssocID="{B67B660A-0DC2-4C8A-9CA4-AD2DCC3B24D3}" presName="vert0" presStyleCnt="0">
        <dgm:presLayoutVars>
          <dgm:dir/>
          <dgm:animOne val="branch"/>
          <dgm:animLvl val="lvl"/>
        </dgm:presLayoutVars>
      </dgm:prSet>
      <dgm:spPr/>
    </dgm:pt>
    <dgm:pt modelId="{2365B284-041C-4378-A5DF-959E2C87A2B9}" type="pres">
      <dgm:prSet presAssocID="{7641561D-6C65-4927-B05E-288A50AF5950}" presName="thickLine" presStyleLbl="alignNode1" presStyleIdx="0" presStyleCnt="4"/>
      <dgm:spPr/>
    </dgm:pt>
    <dgm:pt modelId="{666DE3A1-3502-4D92-90FA-F10EE3D0E7EE}" type="pres">
      <dgm:prSet presAssocID="{7641561D-6C65-4927-B05E-288A50AF5950}" presName="horz1" presStyleCnt="0"/>
      <dgm:spPr/>
    </dgm:pt>
    <dgm:pt modelId="{6357BA06-C4BD-44B5-B35A-3C0A2FD3E719}" type="pres">
      <dgm:prSet presAssocID="{7641561D-6C65-4927-B05E-288A50AF5950}" presName="tx1" presStyleLbl="revTx" presStyleIdx="0" presStyleCnt="4"/>
      <dgm:spPr/>
    </dgm:pt>
    <dgm:pt modelId="{F6F0B519-2FDC-47DB-BF72-F026A21FA542}" type="pres">
      <dgm:prSet presAssocID="{7641561D-6C65-4927-B05E-288A50AF5950}" presName="vert1" presStyleCnt="0"/>
      <dgm:spPr/>
    </dgm:pt>
    <dgm:pt modelId="{7E6614C9-E0D3-4E2E-9BD7-E555B29C7268}" type="pres">
      <dgm:prSet presAssocID="{9FD0BD46-714A-40AC-9DD0-EEAF25FB6B9E}" presName="thickLine" presStyleLbl="alignNode1" presStyleIdx="1" presStyleCnt="4"/>
      <dgm:spPr/>
    </dgm:pt>
    <dgm:pt modelId="{1B0FF605-F277-4239-A447-A8CD179753BC}" type="pres">
      <dgm:prSet presAssocID="{9FD0BD46-714A-40AC-9DD0-EEAF25FB6B9E}" presName="horz1" presStyleCnt="0"/>
      <dgm:spPr/>
    </dgm:pt>
    <dgm:pt modelId="{7576EF01-D84B-4D14-9609-0CF2BDC09D3B}" type="pres">
      <dgm:prSet presAssocID="{9FD0BD46-714A-40AC-9DD0-EEAF25FB6B9E}" presName="tx1" presStyleLbl="revTx" presStyleIdx="1" presStyleCnt="4"/>
      <dgm:spPr/>
    </dgm:pt>
    <dgm:pt modelId="{D41C3BC8-3EA8-491C-89E5-287A9B01AE3D}" type="pres">
      <dgm:prSet presAssocID="{9FD0BD46-714A-40AC-9DD0-EEAF25FB6B9E}" presName="vert1" presStyleCnt="0"/>
      <dgm:spPr/>
    </dgm:pt>
    <dgm:pt modelId="{B1D2C8EF-109A-42E9-89B8-470C79272882}" type="pres">
      <dgm:prSet presAssocID="{A7162EE0-9656-472A-9553-EE0F46272EBE}" presName="thickLine" presStyleLbl="alignNode1" presStyleIdx="2" presStyleCnt="4"/>
      <dgm:spPr/>
    </dgm:pt>
    <dgm:pt modelId="{99021EC6-EBD0-4D89-BB57-685E83A73424}" type="pres">
      <dgm:prSet presAssocID="{A7162EE0-9656-472A-9553-EE0F46272EBE}" presName="horz1" presStyleCnt="0"/>
      <dgm:spPr/>
    </dgm:pt>
    <dgm:pt modelId="{A0729077-F4D1-4D1B-BA0F-40AC60782AB3}" type="pres">
      <dgm:prSet presAssocID="{A7162EE0-9656-472A-9553-EE0F46272EBE}" presName="tx1" presStyleLbl="revTx" presStyleIdx="2" presStyleCnt="4"/>
      <dgm:spPr/>
    </dgm:pt>
    <dgm:pt modelId="{ABEEB38B-CD64-4B0C-9DE6-6DA313EDC6BC}" type="pres">
      <dgm:prSet presAssocID="{A7162EE0-9656-472A-9553-EE0F46272EBE}" presName="vert1" presStyleCnt="0"/>
      <dgm:spPr/>
    </dgm:pt>
    <dgm:pt modelId="{3B89D8FB-51D3-4C20-9CC6-0D04062ABDDE}" type="pres">
      <dgm:prSet presAssocID="{1DE64A5A-0D8E-4AFA-8A21-952E1D33EA3F}" presName="thickLine" presStyleLbl="alignNode1" presStyleIdx="3" presStyleCnt="4"/>
      <dgm:spPr/>
    </dgm:pt>
    <dgm:pt modelId="{86AE6AF5-A72A-4083-B7E4-F2AD874E2554}" type="pres">
      <dgm:prSet presAssocID="{1DE64A5A-0D8E-4AFA-8A21-952E1D33EA3F}" presName="horz1" presStyleCnt="0"/>
      <dgm:spPr/>
    </dgm:pt>
    <dgm:pt modelId="{5103AE14-E4F5-44DD-81C5-EE2A7CABC601}" type="pres">
      <dgm:prSet presAssocID="{1DE64A5A-0D8E-4AFA-8A21-952E1D33EA3F}" presName="tx1" presStyleLbl="revTx" presStyleIdx="3" presStyleCnt="4"/>
      <dgm:spPr/>
    </dgm:pt>
    <dgm:pt modelId="{5B165EF1-DBEF-4E4B-9A28-29AA8A4EC648}" type="pres">
      <dgm:prSet presAssocID="{1DE64A5A-0D8E-4AFA-8A21-952E1D33EA3F}" presName="vert1" presStyleCnt="0"/>
      <dgm:spPr/>
    </dgm:pt>
  </dgm:ptLst>
  <dgm:cxnLst>
    <dgm:cxn modelId="{B9904411-3503-493B-B64F-03337733BDD8}" srcId="{B67B660A-0DC2-4C8A-9CA4-AD2DCC3B24D3}" destId="{1DE64A5A-0D8E-4AFA-8A21-952E1D33EA3F}" srcOrd="3" destOrd="0" parTransId="{DDBCF7C3-2A46-4B3D-9348-44D14A831FBD}" sibTransId="{5046033A-A221-435E-9BC5-FB1B96097305}"/>
    <dgm:cxn modelId="{19F19262-17A4-4312-BC98-07AFA1B14E01}" type="presOf" srcId="{A7162EE0-9656-472A-9553-EE0F46272EBE}" destId="{A0729077-F4D1-4D1B-BA0F-40AC60782AB3}" srcOrd="0" destOrd="0" presId="urn:microsoft.com/office/officeart/2008/layout/LinedList"/>
    <dgm:cxn modelId="{B6F95153-7A19-4DF3-A5B4-345E4E732EA5}" type="presOf" srcId="{9FD0BD46-714A-40AC-9DD0-EEAF25FB6B9E}" destId="{7576EF01-D84B-4D14-9609-0CF2BDC09D3B}" srcOrd="0" destOrd="0" presId="urn:microsoft.com/office/officeart/2008/layout/LinedList"/>
    <dgm:cxn modelId="{C686378B-C945-4F27-A414-042C992FEF6D}" type="presOf" srcId="{B67B660A-0DC2-4C8A-9CA4-AD2DCC3B24D3}" destId="{DD48CDCF-D2B7-47E1-84AA-9D8322E3DA95}" srcOrd="0" destOrd="0" presId="urn:microsoft.com/office/officeart/2008/layout/LinedList"/>
    <dgm:cxn modelId="{62FE098F-70D5-4698-AB70-B261F27B6695}" srcId="{B67B660A-0DC2-4C8A-9CA4-AD2DCC3B24D3}" destId="{A7162EE0-9656-472A-9553-EE0F46272EBE}" srcOrd="2" destOrd="0" parTransId="{5F45C3F8-72DB-4E45-BE6D-347D89AFC5A5}" sibTransId="{27D19D64-11A4-46F6-B9C2-2912AED4FE1D}"/>
    <dgm:cxn modelId="{256D438F-44F4-4B4B-856A-E83D26B99085}" srcId="{B67B660A-0DC2-4C8A-9CA4-AD2DCC3B24D3}" destId="{7641561D-6C65-4927-B05E-288A50AF5950}" srcOrd="0" destOrd="0" parTransId="{953F2069-9376-4C75-8905-29E5B787B959}" sibTransId="{581DA6C9-DA53-4757-9D3D-593C7B01E631}"/>
    <dgm:cxn modelId="{B4CDE2A2-3E15-4F95-A255-02C9221A9E3A}" srcId="{B67B660A-0DC2-4C8A-9CA4-AD2DCC3B24D3}" destId="{9FD0BD46-714A-40AC-9DD0-EEAF25FB6B9E}" srcOrd="1" destOrd="0" parTransId="{31B059DB-0257-4707-B3E6-56BD9525FD5C}" sibTransId="{53FABB49-6EFC-4B22-82E0-9BAE3B226A47}"/>
    <dgm:cxn modelId="{98C9DABC-9F9A-4027-89FC-E024F78997D5}" type="presOf" srcId="{7641561D-6C65-4927-B05E-288A50AF5950}" destId="{6357BA06-C4BD-44B5-B35A-3C0A2FD3E719}" srcOrd="0" destOrd="0" presId="urn:microsoft.com/office/officeart/2008/layout/LinedList"/>
    <dgm:cxn modelId="{4E99A8E9-45D3-44C6-99FF-B80D71E0191A}" type="presOf" srcId="{1DE64A5A-0D8E-4AFA-8A21-952E1D33EA3F}" destId="{5103AE14-E4F5-44DD-81C5-EE2A7CABC601}" srcOrd="0" destOrd="0" presId="urn:microsoft.com/office/officeart/2008/layout/LinedList"/>
    <dgm:cxn modelId="{9FE70B6F-A33F-4DFC-953D-6EFA0FF1A8BA}" type="presParOf" srcId="{DD48CDCF-D2B7-47E1-84AA-9D8322E3DA95}" destId="{2365B284-041C-4378-A5DF-959E2C87A2B9}" srcOrd="0" destOrd="0" presId="urn:microsoft.com/office/officeart/2008/layout/LinedList"/>
    <dgm:cxn modelId="{DEA4D0DE-DF0C-465E-8B8B-6A465A85B5FD}" type="presParOf" srcId="{DD48CDCF-D2B7-47E1-84AA-9D8322E3DA95}" destId="{666DE3A1-3502-4D92-90FA-F10EE3D0E7EE}" srcOrd="1" destOrd="0" presId="urn:microsoft.com/office/officeart/2008/layout/LinedList"/>
    <dgm:cxn modelId="{DCCB1EEA-8FB5-4C70-9711-CC87E2B22E78}" type="presParOf" srcId="{666DE3A1-3502-4D92-90FA-F10EE3D0E7EE}" destId="{6357BA06-C4BD-44B5-B35A-3C0A2FD3E719}" srcOrd="0" destOrd="0" presId="urn:microsoft.com/office/officeart/2008/layout/LinedList"/>
    <dgm:cxn modelId="{53D2BFD2-3790-4A0F-AB66-9254F2E6E0DC}" type="presParOf" srcId="{666DE3A1-3502-4D92-90FA-F10EE3D0E7EE}" destId="{F6F0B519-2FDC-47DB-BF72-F026A21FA542}" srcOrd="1" destOrd="0" presId="urn:microsoft.com/office/officeart/2008/layout/LinedList"/>
    <dgm:cxn modelId="{A35A96FC-AE97-42FE-A858-0EC4219A828C}" type="presParOf" srcId="{DD48CDCF-D2B7-47E1-84AA-9D8322E3DA95}" destId="{7E6614C9-E0D3-4E2E-9BD7-E555B29C7268}" srcOrd="2" destOrd="0" presId="urn:microsoft.com/office/officeart/2008/layout/LinedList"/>
    <dgm:cxn modelId="{802E2149-9345-4A97-9C2E-0FF4BEB88D6B}" type="presParOf" srcId="{DD48CDCF-D2B7-47E1-84AA-9D8322E3DA95}" destId="{1B0FF605-F277-4239-A447-A8CD179753BC}" srcOrd="3" destOrd="0" presId="urn:microsoft.com/office/officeart/2008/layout/LinedList"/>
    <dgm:cxn modelId="{F2BCF200-0FB0-4F64-9C4F-4A4E4BFD3E37}" type="presParOf" srcId="{1B0FF605-F277-4239-A447-A8CD179753BC}" destId="{7576EF01-D84B-4D14-9609-0CF2BDC09D3B}" srcOrd="0" destOrd="0" presId="urn:microsoft.com/office/officeart/2008/layout/LinedList"/>
    <dgm:cxn modelId="{7BE2DD98-8E54-4828-A8E1-0A9491BD93AE}" type="presParOf" srcId="{1B0FF605-F277-4239-A447-A8CD179753BC}" destId="{D41C3BC8-3EA8-491C-89E5-287A9B01AE3D}" srcOrd="1" destOrd="0" presId="urn:microsoft.com/office/officeart/2008/layout/LinedList"/>
    <dgm:cxn modelId="{2750B7F6-46B3-4AB3-8BC7-0E6B1E75EA95}" type="presParOf" srcId="{DD48CDCF-D2B7-47E1-84AA-9D8322E3DA95}" destId="{B1D2C8EF-109A-42E9-89B8-470C79272882}" srcOrd="4" destOrd="0" presId="urn:microsoft.com/office/officeart/2008/layout/LinedList"/>
    <dgm:cxn modelId="{4B3EF512-49DF-47EC-B2BA-E3106DCCBBFB}" type="presParOf" srcId="{DD48CDCF-D2B7-47E1-84AA-9D8322E3DA95}" destId="{99021EC6-EBD0-4D89-BB57-685E83A73424}" srcOrd="5" destOrd="0" presId="urn:microsoft.com/office/officeart/2008/layout/LinedList"/>
    <dgm:cxn modelId="{3DD645FB-1CAE-4DE4-BC71-CD8DE1CA3F06}" type="presParOf" srcId="{99021EC6-EBD0-4D89-BB57-685E83A73424}" destId="{A0729077-F4D1-4D1B-BA0F-40AC60782AB3}" srcOrd="0" destOrd="0" presId="urn:microsoft.com/office/officeart/2008/layout/LinedList"/>
    <dgm:cxn modelId="{B6964EC2-3D83-4EC7-BE3C-CDFB80195856}" type="presParOf" srcId="{99021EC6-EBD0-4D89-BB57-685E83A73424}" destId="{ABEEB38B-CD64-4B0C-9DE6-6DA313EDC6BC}" srcOrd="1" destOrd="0" presId="urn:microsoft.com/office/officeart/2008/layout/LinedList"/>
    <dgm:cxn modelId="{8A8418B3-0A92-4232-A3CD-B274F395080D}" type="presParOf" srcId="{DD48CDCF-D2B7-47E1-84AA-9D8322E3DA95}" destId="{3B89D8FB-51D3-4C20-9CC6-0D04062ABDDE}" srcOrd="6" destOrd="0" presId="urn:microsoft.com/office/officeart/2008/layout/LinedList"/>
    <dgm:cxn modelId="{F43F8CDB-E8B5-4BA2-B133-CC7915B732CD}" type="presParOf" srcId="{DD48CDCF-D2B7-47E1-84AA-9D8322E3DA95}" destId="{86AE6AF5-A72A-4083-B7E4-F2AD874E2554}" srcOrd="7" destOrd="0" presId="urn:microsoft.com/office/officeart/2008/layout/LinedList"/>
    <dgm:cxn modelId="{053074CE-7E09-4769-BF47-6B67FAC71433}" type="presParOf" srcId="{86AE6AF5-A72A-4083-B7E4-F2AD874E2554}" destId="{5103AE14-E4F5-44DD-81C5-EE2A7CABC601}" srcOrd="0" destOrd="0" presId="urn:microsoft.com/office/officeart/2008/layout/LinedList"/>
    <dgm:cxn modelId="{CF01016D-BDA5-4C18-8665-DFC91843D85D}" type="presParOf" srcId="{86AE6AF5-A72A-4083-B7E4-F2AD874E2554}" destId="{5B165EF1-DBEF-4E4B-9A28-29AA8A4EC64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D3CF00-F324-4EED-9130-D41CC75F5C56}" type="doc">
      <dgm:prSet loTypeId="urn:microsoft.com/office/officeart/2018/2/layout/IconCircle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33CCE04-4300-42CE-B0E5-2C8ABC538E6D}">
      <dgm:prSet custT="1"/>
      <dgm:spPr/>
      <dgm:t>
        <a:bodyPr/>
        <a:lstStyle/>
        <a:p>
          <a:pPr>
            <a:lnSpc>
              <a:spcPct val="100000"/>
            </a:lnSpc>
          </a:pPr>
          <a:r>
            <a:rPr lang="en-US" sz="1400"/>
            <a:t>Adequate valuation, and therefore adequate financial disclosure, are highly dependent on the underlying interests of financial managers in their decision making.</a:t>
          </a:r>
          <a:r>
            <a:rPr lang="en-US" sz="1400">
              <a:latin typeface="Calibri Light" panose="020F0302020204030204"/>
            </a:rPr>
            <a:t> </a:t>
          </a:r>
          <a:endParaRPr lang="en-US" sz="1400" dirty="0"/>
        </a:p>
      </dgm:t>
    </dgm:pt>
    <dgm:pt modelId="{9D67C956-3A7C-4A0B-9234-E6A0F747C8B0}" type="parTrans" cxnId="{0A2FA523-0B8F-4F98-8ACF-076A301806BD}">
      <dgm:prSet/>
      <dgm:spPr/>
      <dgm:t>
        <a:bodyPr/>
        <a:lstStyle/>
        <a:p>
          <a:endParaRPr lang="en-US" sz="3200"/>
        </a:p>
      </dgm:t>
    </dgm:pt>
    <dgm:pt modelId="{8B74872D-47C1-44E2-A8F0-F1E3D6C5CA38}" type="sibTrans" cxnId="{0A2FA523-0B8F-4F98-8ACF-076A301806BD}">
      <dgm:prSet/>
      <dgm:spPr/>
      <dgm:t>
        <a:bodyPr/>
        <a:lstStyle/>
        <a:p>
          <a:pPr>
            <a:lnSpc>
              <a:spcPct val="100000"/>
            </a:lnSpc>
          </a:pPr>
          <a:endParaRPr lang="en-US" sz="2400"/>
        </a:p>
      </dgm:t>
    </dgm:pt>
    <dgm:pt modelId="{1EB67D63-488E-492D-9B2F-09842B556D19}">
      <dgm:prSet custT="1"/>
      <dgm:spPr/>
      <dgm:t>
        <a:bodyPr/>
        <a:lstStyle/>
        <a:p>
          <a:pPr>
            <a:lnSpc>
              <a:spcPct val="100000"/>
            </a:lnSpc>
          </a:pPr>
          <a:r>
            <a:rPr lang="en-US" sz="1400" dirty="0"/>
            <a:t>Conscious financial management is becoming essential nowadays, when subjectivity is increasing, </a:t>
          </a:r>
          <a:r>
            <a:rPr lang="en-US" sz="1400" b="1" dirty="0"/>
            <a:t>and intangibles are becoming the main assets for companies. </a:t>
          </a:r>
        </a:p>
      </dgm:t>
    </dgm:pt>
    <dgm:pt modelId="{3EA5B103-58B1-438E-ABF2-6174D2B2A614}" type="parTrans" cxnId="{C5FDC0AE-BA9E-43CD-A0D3-68BF4A023201}">
      <dgm:prSet/>
      <dgm:spPr/>
      <dgm:t>
        <a:bodyPr/>
        <a:lstStyle/>
        <a:p>
          <a:endParaRPr lang="en-US" sz="3200"/>
        </a:p>
      </dgm:t>
    </dgm:pt>
    <dgm:pt modelId="{9EF3728B-AD5F-4F3C-A121-99D3428E5B60}" type="sibTrans" cxnId="{C5FDC0AE-BA9E-43CD-A0D3-68BF4A023201}">
      <dgm:prSet/>
      <dgm:spPr/>
      <dgm:t>
        <a:bodyPr/>
        <a:lstStyle/>
        <a:p>
          <a:pPr>
            <a:lnSpc>
              <a:spcPct val="100000"/>
            </a:lnSpc>
          </a:pPr>
          <a:endParaRPr lang="en-US" sz="2400"/>
        </a:p>
      </dgm:t>
    </dgm:pt>
    <dgm:pt modelId="{947AEA4C-0123-41AD-8B40-1B39A6CE9043}">
      <dgm:prSet custT="1"/>
      <dgm:spPr/>
      <dgm:t>
        <a:bodyPr/>
        <a:lstStyle/>
        <a:p>
          <a:pPr>
            <a:lnSpc>
              <a:spcPct val="100000"/>
            </a:lnSpc>
          </a:pPr>
          <a:r>
            <a:rPr lang="en-US" sz="1400" dirty="0"/>
            <a:t>The value of a company's fixed assets – which are also known as capital assets or property plant and equipment – </a:t>
          </a:r>
          <a:r>
            <a:rPr lang="en-US" sz="1400" b="1" dirty="0"/>
            <a:t>are based on their book values and replacement costs. </a:t>
          </a:r>
          <a:r>
            <a:rPr lang="en-US" sz="1400" dirty="0"/>
            <a:t>On the other hand, how can investors exactly know how much the company's brand and its intellectual property are worth. </a:t>
          </a:r>
        </a:p>
      </dgm:t>
    </dgm:pt>
    <dgm:pt modelId="{0EC5A8E9-8F7B-456D-A1A7-F0B006A4A5D3}" type="parTrans" cxnId="{9FD60FB8-4BC3-435A-A2C0-B5E6A619B366}">
      <dgm:prSet/>
      <dgm:spPr/>
      <dgm:t>
        <a:bodyPr/>
        <a:lstStyle/>
        <a:p>
          <a:endParaRPr lang="en-US" sz="3200"/>
        </a:p>
      </dgm:t>
    </dgm:pt>
    <dgm:pt modelId="{971E20E1-2344-4F0E-BB04-3141EE568BAF}" type="sibTrans" cxnId="{9FD60FB8-4BC3-435A-A2C0-B5E6A619B366}">
      <dgm:prSet/>
      <dgm:spPr/>
      <dgm:t>
        <a:bodyPr/>
        <a:lstStyle/>
        <a:p>
          <a:pPr>
            <a:lnSpc>
              <a:spcPct val="100000"/>
            </a:lnSpc>
          </a:pPr>
          <a:endParaRPr lang="en-US" sz="2400"/>
        </a:p>
      </dgm:t>
    </dgm:pt>
    <dgm:pt modelId="{53D71A28-9504-4E03-8C6B-04C265911F14}">
      <dgm:prSet custT="1"/>
      <dgm:spPr/>
      <dgm:t>
        <a:bodyPr/>
        <a:lstStyle/>
        <a:p>
          <a:pPr>
            <a:lnSpc>
              <a:spcPct val="100000"/>
            </a:lnSpc>
          </a:pPr>
          <a:r>
            <a:rPr lang="en-US" sz="1400" dirty="0"/>
            <a:t>For example, it is important to understand that a company cannot value is own brand, know-how, or any other “subjective” intangible. </a:t>
          </a:r>
          <a:r>
            <a:rPr lang="en-US" sz="1400" b="1" dirty="0"/>
            <a:t>The goodwill</a:t>
          </a:r>
          <a:r>
            <a:rPr lang="en-US" sz="1400" dirty="0"/>
            <a:t>, which is the intangible that includes all these concepts, can only be accounted as the difference between the book value and the acquisition price of a purchased company. </a:t>
          </a:r>
        </a:p>
      </dgm:t>
    </dgm:pt>
    <dgm:pt modelId="{ADFA7CE2-B3D8-44E0-8FFA-538310EAB7F5}" type="parTrans" cxnId="{33DDF095-0AF9-4352-B9CB-0A221490E1F8}">
      <dgm:prSet/>
      <dgm:spPr/>
      <dgm:t>
        <a:bodyPr/>
        <a:lstStyle/>
        <a:p>
          <a:endParaRPr lang="en-US" sz="3200"/>
        </a:p>
      </dgm:t>
    </dgm:pt>
    <dgm:pt modelId="{FD075E58-4846-4E30-B37A-EB32F06827E9}" type="sibTrans" cxnId="{33DDF095-0AF9-4352-B9CB-0A221490E1F8}">
      <dgm:prSet/>
      <dgm:spPr/>
      <dgm:t>
        <a:bodyPr/>
        <a:lstStyle/>
        <a:p>
          <a:endParaRPr lang="en-US" sz="2400"/>
        </a:p>
      </dgm:t>
    </dgm:pt>
    <dgm:pt modelId="{31E2E7FA-04E1-4EBF-8950-382665CD25BF}" type="pres">
      <dgm:prSet presAssocID="{FED3CF00-F324-4EED-9130-D41CC75F5C56}" presName="root" presStyleCnt="0">
        <dgm:presLayoutVars>
          <dgm:dir/>
          <dgm:resizeHandles val="exact"/>
        </dgm:presLayoutVars>
      </dgm:prSet>
      <dgm:spPr/>
    </dgm:pt>
    <dgm:pt modelId="{25C8496B-948D-4567-8B1F-EAD897BE29AB}" type="pres">
      <dgm:prSet presAssocID="{FED3CF00-F324-4EED-9130-D41CC75F5C56}" presName="container" presStyleCnt="0">
        <dgm:presLayoutVars>
          <dgm:dir/>
          <dgm:resizeHandles val="exact"/>
        </dgm:presLayoutVars>
      </dgm:prSet>
      <dgm:spPr/>
    </dgm:pt>
    <dgm:pt modelId="{76DFACAB-5541-4B4F-B46C-A3991B6A3BD2}" type="pres">
      <dgm:prSet presAssocID="{133CCE04-4300-42CE-B0E5-2C8ABC538E6D}" presName="compNode" presStyleCnt="0"/>
      <dgm:spPr/>
    </dgm:pt>
    <dgm:pt modelId="{939832BE-41A1-4B7D-B344-ACCA56BF9A41}" type="pres">
      <dgm:prSet presAssocID="{133CCE04-4300-42CE-B0E5-2C8ABC538E6D}" presName="iconBgRect" presStyleLbl="bgShp" presStyleIdx="0" presStyleCnt="4"/>
      <dgm:spPr/>
    </dgm:pt>
    <dgm:pt modelId="{52899B94-9241-4A10-8E5E-8F86D0557299}" type="pres">
      <dgm:prSet presAssocID="{133CCE04-4300-42CE-B0E5-2C8ABC538E6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òlar"/>
        </a:ext>
      </dgm:extLst>
    </dgm:pt>
    <dgm:pt modelId="{679BF376-21B1-404D-AB38-855663DBBD99}" type="pres">
      <dgm:prSet presAssocID="{133CCE04-4300-42CE-B0E5-2C8ABC538E6D}" presName="spaceRect" presStyleCnt="0"/>
      <dgm:spPr/>
    </dgm:pt>
    <dgm:pt modelId="{E421D079-FF28-4C55-A324-7E7C91B2E195}" type="pres">
      <dgm:prSet presAssocID="{133CCE04-4300-42CE-B0E5-2C8ABC538E6D}" presName="textRect" presStyleLbl="revTx" presStyleIdx="0" presStyleCnt="4">
        <dgm:presLayoutVars>
          <dgm:chMax val="1"/>
          <dgm:chPref val="1"/>
        </dgm:presLayoutVars>
      </dgm:prSet>
      <dgm:spPr/>
    </dgm:pt>
    <dgm:pt modelId="{6CC29B48-9A23-4E51-8071-2920A0FC1173}" type="pres">
      <dgm:prSet presAssocID="{8B74872D-47C1-44E2-A8F0-F1E3D6C5CA38}" presName="sibTrans" presStyleLbl="sibTrans2D1" presStyleIdx="0" presStyleCnt="0"/>
      <dgm:spPr/>
    </dgm:pt>
    <dgm:pt modelId="{191635ED-42BB-426D-81C4-BFA2A5F3736C}" type="pres">
      <dgm:prSet presAssocID="{1EB67D63-488E-492D-9B2F-09842B556D19}" presName="compNode" presStyleCnt="0"/>
      <dgm:spPr/>
    </dgm:pt>
    <dgm:pt modelId="{5D06D36F-660E-4809-8990-63BE14DB6B20}" type="pres">
      <dgm:prSet presAssocID="{1EB67D63-488E-492D-9B2F-09842B556D19}" presName="iconBgRect" presStyleLbl="bgShp" presStyleIdx="1" presStyleCnt="4"/>
      <dgm:spPr/>
    </dgm:pt>
    <dgm:pt modelId="{38086420-401D-4F2A-8072-9C0126B7F727}" type="pres">
      <dgm:prSet presAssocID="{1EB67D63-488E-492D-9B2F-09842B556D1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ners"/>
        </a:ext>
      </dgm:extLst>
    </dgm:pt>
    <dgm:pt modelId="{5FB3796E-04DE-4DA9-9081-C77C6579585F}" type="pres">
      <dgm:prSet presAssocID="{1EB67D63-488E-492D-9B2F-09842B556D19}" presName="spaceRect" presStyleCnt="0"/>
      <dgm:spPr/>
    </dgm:pt>
    <dgm:pt modelId="{0275EB51-FB9A-449C-A23E-F1B5B1FC8D33}" type="pres">
      <dgm:prSet presAssocID="{1EB67D63-488E-492D-9B2F-09842B556D19}" presName="textRect" presStyleLbl="revTx" presStyleIdx="1" presStyleCnt="4">
        <dgm:presLayoutVars>
          <dgm:chMax val="1"/>
          <dgm:chPref val="1"/>
        </dgm:presLayoutVars>
      </dgm:prSet>
      <dgm:spPr/>
    </dgm:pt>
    <dgm:pt modelId="{78FAFF50-A7F2-4099-97DA-1705499FCC94}" type="pres">
      <dgm:prSet presAssocID="{9EF3728B-AD5F-4F3C-A121-99D3428E5B60}" presName="sibTrans" presStyleLbl="sibTrans2D1" presStyleIdx="0" presStyleCnt="0"/>
      <dgm:spPr/>
    </dgm:pt>
    <dgm:pt modelId="{1150D09C-DF04-49A5-BE3D-6B7777CBBE4B}" type="pres">
      <dgm:prSet presAssocID="{947AEA4C-0123-41AD-8B40-1B39A6CE9043}" presName="compNode" presStyleCnt="0"/>
      <dgm:spPr/>
    </dgm:pt>
    <dgm:pt modelId="{FC8EF0EE-E1C5-4802-8ADF-0DDA55CFC174}" type="pres">
      <dgm:prSet presAssocID="{947AEA4C-0123-41AD-8B40-1B39A6CE9043}" presName="iconBgRect" presStyleLbl="bgShp" presStyleIdx="2" presStyleCnt="4"/>
      <dgm:spPr/>
    </dgm:pt>
    <dgm:pt modelId="{0C9F46F0-6C81-49B9-B64A-0143FB3612B5}" type="pres">
      <dgm:prSet presAssocID="{947AEA4C-0123-41AD-8B40-1B39A6CE904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xcavadora"/>
        </a:ext>
      </dgm:extLst>
    </dgm:pt>
    <dgm:pt modelId="{CBFCADC0-E633-462F-9F54-9F0D6D7AC847}" type="pres">
      <dgm:prSet presAssocID="{947AEA4C-0123-41AD-8B40-1B39A6CE9043}" presName="spaceRect" presStyleCnt="0"/>
      <dgm:spPr/>
    </dgm:pt>
    <dgm:pt modelId="{12C97FD5-DD87-4DF0-914E-1EA9C8C1C8EC}" type="pres">
      <dgm:prSet presAssocID="{947AEA4C-0123-41AD-8B40-1B39A6CE9043}" presName="textRect" presStyleLbl="revTx" presStyleIdx="2" presStyleCnt="4">
        <dgm:presLayoutVars>
          <dgm:chMax val="1"/>
          <dgm:chPref val="1"/>
        </dgm:presLayoutVars>
      </dgm:prSet>
      <dgm:spPr/>
    </dgm:pt>
    <dgm:pt modelId="{C9E3DC34-7EA0-4EA8-A95F-EFD2E1F611FB}" type="pres">
      <dgm:prSet presAssocID="{971E20E1-2344-4F0E-BB04-3141EE568BAF}" presName="sibTrans" presStyleLbl="sibTrans2D1" presStyleIdx="0" presStyleCnt="0"/>
      <dgm:spPr/>
    </dgm:pt>
    <dgm:pt modelId="{1C67720D-9D9B-4856-827A-A78A926E3E56}" type="pres">
      <dgm:prSet presAssocID="{53D71A28-9504-4E03-8C6B-04C265911F14}" presName="compNode" presStyleCnt="0"/>
      <dgm:spPr/>
    </dgm:pt>
    <dgm:pt modelId="{1ABB6E48-D898-4492-9360-E8D8822B5319}" type="pres">
      <dgm:prSet presAssocID="{53D71A28-9504-4E03-8C6B-04C265911F14}" presName="iconBgRect" presStyleLbl="bgShp" presStyleIdx="3" presStyleCnt="4"/>
      <dgm:spPr/>
    </dgm:pt>
    <dgm:pt modelId="{DDEB54C9-37E3-41E4-A7CE-8F57528A786C}" type="pres">
      <dgm:prSet presAssocID="{53D71A28-9504-4E03-8C6B-04C265911F1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ustomer Review"/>
        </a:ext>
      </dgm:extLst>
    </dgm:pt>
    <dgm:pt modelId="{D8680A1C-1D1B-4585-B2BC-D2C6DB12F17F}" type="pres">
      <dgm:prSet presAssocID="{53D71A28-9504-4E03-8C6B-04C265911F14}" presName="spaceRect" presStyleCnt="0"/>
      <dgm:spPr/>
    </dgm:pt>
    <dgm:pt modelId="{744E26C9-E9A1-4745-BBB6-656C4BCC4BB2}" type="pres">
      <dgm:prSet presAssocID="{53D71A28-9504-4E03-8C6B-04C265911F14}" presName="textRect" presStyleLbl="revTx" presStyleIdx="3" presStyleCnt="4">
        <dgm:presLayoutVars>
          <dgm:chMax val="1"/>
          <dgm:chPref val="1"/>
        </dgm:presLayoutVars>
      </dgm:prSet>
      <dgm:spPr/>
    </dgm:pt>
  </dgm:ptLst>
  <dgm:cxnLst>
    <dgm:cxn modelId="{1BADCF21-75C9-4951-85DB-63790273E3BE}" type="presOf" srcId="{133CCE04-4300-42CE-B0E5-2C8ABC538E6D}" destId="{E421D079-FF28-4C55-A324-7E7C91B2E195}" srcOrd="0" destOrd="0" presId="urn:microsoft.com/office/officeart/2018/2/layout/IconCircleList"/>
    <dgm:cxn modelId="{0A2FA523-0B8F-4F98-8ACF-076A301806BD}" srcId="{FED3CF00-F324-4EED-9130-D41CC75F5C56}" destId="{133CCE04-4300-42CE-B0E5-2C8ABC538E6D}" srcOrd="0" destOrd="0" parTransId="{9D67C956-3A7C-4A0B-9234-E6A0F747C8B0}" sibTransId="{8B74872D-47C1-44E2-A8F0-F1E3D6C5CA38}"/>
    <dgm:cxn modelId="{1BB33577-8DA6-4BE1-82D6-B237EEEB5441}" type="presOf" srcId="{9EF3728B-AD5F-4F3C-A121-99D3428E5B60}" destId="{78FAFF50-A7F2-4099-97DA-1705499FCC94}" srcOrd="0" destOrd="0" presId="urn:microsoft.com/office/officeart/2018/2/layout/IconCircleList"/>
    <dgm:cxn modelId="{33DDF095-0AF9-4352-B9CB-0A221490E1F8}" srcId="{FED3CF00-F324-4EED-9130-D41CC75F5C56}" destId="{53D71A28-9504-4E03-8C6B-04C265911F14}" srcOrd="3" destOrd="0" parTransId="{ADFA7CE2-B3D8-44E0-8FFA-538310EAB7F5}" sibTransId="{FD075E58-4846-4E30-B37A-EB32F06827E9}"/>
    <dgm:cxn modelId="{C5FDC0AE-BA9E-43CD-A0D3-68BF4A023201}" srcId="{FED3CF00-F324-4EED-9130-D41CC75F5C56}" destId="{1EB67D63-488E-492D-9B2F-09842B556D19}" srcOrd="1" destOrd="0" parTransId="{3EA5B103-58B1-438E-ABF2-6174D2B2A614}" sibTransId="{9EF3728B-AD5F-4F3C-A121-99D3428E5B60}"/>
    <dgm:cxn modelId="{9FD60FB8-4BC3-435A-A2C0-B5E6A619B366}" srcId="{FED3CF00-F324-4EED-9130-D41CC75F5C56}" destId="{947AEA4C-0123-41AD-8B40-1B39A6CE9043}" srcOrd="2" destOrd="0" parTransId="{0EC5A8E9-8F7B-456D-A1A7-F0B006A4A5D3}" sibTransId="{971E20E1-2344-4F0E-BB04-3141EE568BAF}"/>
    <dgm:cxn modelId="{744768B8-3C78-4E3A-96E2-A8FD74626409}" type="presOf" srcId="{FED3CF00-F324-4EED-9130-D41CC75F5C56}" destId="{31E2E7FA-04E1-4EBF-8950-382665CD25BF}" srcOrd="0" destOrd="0" presId="urn:microsoft.com/office/officeart/2018/2/layout/IconCircleList"/>
    <dgm:cxn modelId="{F02A23C2-A085-4950-9389-1BA95C647FD1}" type="presOf" srcId="{53D71A28-9504-4E03-8C6B-04C265911F14}" destId="{744E26C9-E9A1-4745-BBB6-656C4BCC4BB2}" srcOrd="0" destOrd="0" presId="urn:microsoft.com/office/officeart/2018/2/layout/IconCircleList"/>
    <dgm:cxn modelId="{DEFD16DE-1C1D-499A-9D88-A7BFAB63934B}" type="presOf" srcId="{1EB67D63-488E-492D-9B2F-09842B556D19}" destId="{0275EB51-FB9A-449C-A23E-F1B5B1FC8D33}" srcOrd="0" destOrd="0" presId="urn:microsoft.com/office/officeart/2018/2/layout/IconCircleList"/>
    <dgm:cxn modelId="{6A50AEE7-5A79-4B7C-8DD1-D30A1BE3911A}" type="presOf" srcId="{8B74872D-47C1-44E2-A8F0-F1E3D6C5CA38}" destId="{6CC29B48-9A23-4E51-8071-2920A0FC1173}" srcOrd="0" destOrd="0" presId="urn:microsoft.com/office/officeart/2018/2/layout/IconCircleList"/>
    <dgm:cxn modelId="{37B7C2F7-54F2-4AA8-B745-7C61ECFB1CFE}" type="presOf" srcId="{971E20E1-2344-4F0E-BB04-3141EE568BAF}" destId="{C9E3DC34-7EA0-4EA8-A95F-EFD2E1F611FB}" srcOrd="0" destOrd="0" presId="urn:microsoft.com/office/officeart/2018/2/layout/IconCircleList"/>
    <dgm:cxn modelId="{80BF6AFB-5AA0-4C34-B631-F778CE4BC939}" type="presOf" srcId="{947AEA4C-0123-41AD-8B40-1B39A6CE9043}" destId="{12C97FD5-DD87-4DF0-914E-1EA9C8C1C8EC}" srcOrd="0" destOrd="0" presId="urn:microsoft.com/office/officeart/2018/2/layout/IconCircleList"/>
    <dgm:cxn modelId="{11FA1915-7044-4B82-B720-D2762650F69A}" type="presParOf" srcId="{31E2E7FA-04E1-4EBF-8950-382665CD25BF}" destId="{25C8496B-948D-4567-8B1F-EAD897BE29AB}" srcOrd="0" destOrd="0" presId="urn:microsoft.com/office/officeart/2018/2/layout/IconCircleList"/>
    <dgm:cxn modelId="{5A71E813-4D53-4EE2-A1B2-520DFB934B44}" type="presParOf" srcId="{25C8496B-948D-4567-8B1F-EAD897BE29AB}" destId="{76DFACAB-5541-4B4F-B46C-A3991B6A3BD2}" srcOrd="0" destOrd="0" presId="urn:microsoft.com/office/officeart/2018/2/layout/IconCircleList"/>
    <dgm:cxn modelId="{7BEFD819-30FC-4CB0-A8E4-0C1B7F052172}" type="presParOf" srcId="{76DFACAB-5541-4B4F-B46C-A3991B6A3BD2}" destId="{939832BE-41A1-4B7D-B344-ACCA56BF9A41}" srcOrd="0" destOrd="0" presId="urn:microsoft.com/office/officeart/2018/2/layout/IconCircleList"/>
    <dgm:cxn modelId="{0616E2C5-3739-4FCE-8F98-FBDCFACAB9C9}" type="presParOf" srcId="{76DFACAB-5541-4B4F-B46C-A3991B6A3BD2}" destId="{52899B94-9241-4A10-8E5E-8F86D0557299}" srcOrd="1" destOrd="0" presId="urn:microsoft.com/office/officeart/2018/2/layout/IconCircleList"/>
    <dgm:cxn modelId="{506A621E-60F8-43A4-ABCE-6231D794B2AE}" type="presParOf" srcId="{76DFACAB-5541-4B4F-B46C-A3991B6A3BD2}" destId="{679BF376-21B1-404D-AB38-855663DBBD99}" srcOrd="2" destOrd="0" presId="urn:microsoft.com/office/officeart/2018/2/layout/IconCircleList"/>
    <dgm:cxn modelId="{51E5402B-A10D-4447-A087-51EA65F30D6D}" type="presParOf" srcId="{76DFACAB-5541-4B4F-B46C-A3991B6A3BD2}" destId="{E421D079-FF28-4C55-A324-7E7C91B2E195}" srcOrd="3" destOrd="0" presId="urn:microsoft.com/office/officeart/2018/2/layout/IconCircleList"/>
    <dgm:cxn modelId="{02689156-6C42-46DE-8B08-0102928081DE}" type="presParOf" srcId="{25C8496B-948D-4567-8B1F-EAD897BE29AB}" destId="{6CC29B48-9A23-4E51-8071-2920A0FC1173}" srcOrd="1" destOrd="0" presId="urn:microsoft.com/office/officeart/2018/2/layout/IconCircleList"/>
    <dgm:cxn modelId="{E7145394-4DE0-41DE-A3D3-67787EB58D52}" type="presParOf" srcId="{25C8496B-948D-4567-8B1F-EAD897BE29AB}" destId="{191635ED-42BB-426D-81C4-BFA2A5F3736C}" srcOrd="2" destOrd="0" presId="urn:microsoft.com/office/officeart/2018/2/layout/IconCircleList"/>
    <dgm:cxn modelId="{7DEC0915-BCBA-4422-AF4D-E00AB49CBED7}" type="presParOf" srcId="{191635ED-42BB-426D-81C4-BFA2A5F3736C}" destId="{5D06D36F-660E-4809-8990-63BE14DB6B20}" srcOrd="0" destOrd="0" presId="urn:microsoft.com/office/officeart/2018/2/layout/IconCircleList"/>
    <dgm:cxn modelId="{C100F945-B5F2-4559-A60E-8545C98E1153}" type="presParOf" srcId="{191635ED-42BB-426D-81C4-BFA2A5F3736C}" destId="{38086420-401D-4F2A-8072-9C0126B7F727}" srcOrd="1" destOrd="0" presId="urn:microsoft.com/office/officeart/2018/2/layout/IconCircleList"/>
    <dgm:cxn modelId="{3EEC13F5-51E9-40B9-8E3E-C2C2AB6E6118}" type="presParOf" srcId="{191635ED-42BB-426D-81C4-BFA2A5F3736C}" destId="{5FB3796E-04DE-4DA9-9081-C77C6579585F}" srcOrd="2" destOrd="0" presId="urn:microsoft.com/office/officeart/2018/2/layout/IconCircleList"/>
    <dgm:cxn modelId="{771C69F1-9858-4C49-80DF-6DFAAD0FADAC}" type="presParOf" srcId="{191635ED-42BB-426D-81C4-BFA2A5F3736C}" destId="{0275EB51-FB9A-449C-A23E-F1B5B1FC8D33}" srcOrd="3" destOrd="0" presId="urn:microsoft.com/office/officeart/2018/2/layout/IconCircleList"/>
    <dgm:cxn modelId="{AC9C9EB8-4A73-43AD-8BD0-8FD278D65348}" type="presParOf" srcId="{25C8496B-948D-4567-8B1F-EAD897BE29AB}" destId="{78FAFF50-A7F2-4099-97DA-1705499FCC94}" srcOrd="3" destOrd="0" presId="urn:microsoft.com/office/officeart/2018/2/layout/IconCircleList"/>
    <dgm:cxn modelId="{8CD69EC2-3B0A-46B0-BFCE-7B16C82F6FC7}" type="presParOf" srcId="{25C8496B-948D-4567-8B1F-EAD897BE29AB}" destId="{1150D09C-DF04-49A5-BE3D-6B7777CBBE4B}" srcOrd="4" destOrd="0" presId="urn:microsoft.com/office/officeart/2018/2/layout/IconCircleList"/>
    <dgm:cxn modelId="{6025218C-BC45-4D84-A4EE-9FACE1431C6D}" type="presParOf" srcId="{1150D09C-DF04-49A5-BE3D-6B7777CBBE4B}" destId="{FC8EF0EE-E1C5-4802-8ADF-0DDA55CFC174}" srcOrd="0" destOrd="0" presId="urn:microsoft.com/office/officeart/2018/2/layout/IconCircleList"/>
    <dgm:cxn modelId="{901AD5F3-62AB-4CBD-9DE4-0DED7ED0489B}" type="presParOf" srcId="{1150D09C-DF04-49A5-BE3D-6B7777CBBE4B}" destId="{0C9F46F0-6C81-49B9-B64A-0143FB3612B5}" srcOrd="1" destOrd="0" presId="urn:microsoft.com/office/officeart/2018/2/layout/IconCircleList"/>
    <dgm:cxn modelId="{D4496395-D6BA-41CF-8902-8A4F0BA27A3C}" type="presParOf" srcId="{1150D09C-DF04-49A5-BE3D-6B7777CBBE4B}" destId="{CBFCADC0-E633-462F-9F54-9F0D6D7AC847}" srcOrd="2" destOrd="0" presId="urn:microsoft.com/office/officeart/2018/2/layout/IconCircleList"/>
    <dgm:cxn modelId="{6FCADFF4-8477-4248-A104-97B5E5F036EC}" type="presParOf" srcId="{1150D09C-DF04-49A5-BE3D-6B7777CBBE4B}" destId="{12C97FD5-DD87-4DF0-914E-1EA9C8C1C8EC}" srcOrd="3" destOrd="0" presId="urn:microsoft.com/office/officeart/2018/2/layout/IconCircleList"/>
    <dgm:cxn modelId="{FF73E069-332C-4559-B00E-2F77B9BCD42E}" type="presParOf" srcId="{25C8496B-948D-4567-8B1F-EAD897BE29AB}" destId="{C9E3DC34-7EA0-4EA8-A95F-EFD2E1F611FB}" srcOrd="5" destOrd="0" presId="urn:microsoft.com/office/officeart/2018/2/layout/IconCircleList"/>
    <dgm:cxn modelId="{D5D43394-8D3F-4863-91F3-013CECE1F058}" type="presParOf" srcId="{25C8496B-948D-4567-8B1F-EAD897BE29AB}" destId="{1C67720D-9D9B-4856-827A-A78A926E3E56}" srcOrd="6" destOrd="0" presId="urn:microsoft.com/office/officeart/2018/2/layout/IconCircleList"/>
    <dgm:cxn modelId="{938CA1DF-26CA-479F-A834-CC8E8F0E8FB0}" type="presParOf" srcId="{1C67720D-9D9B-4856-827A-A78A926E3E56}" destId="{1ABB6E48-D898-4492-9360-E8D8822B5319}" srcOrd="0" destOrd="0" presId="urn:microsoft.com/office/officeart/2018/2/layout/IconCircleList"/>
    <dgm:cxn modelId="{6C5396EC-FA69-4886-A3B0-5A3F78A84F10}" type="presParOf" srcId="{1C67720D-9D9B-4856-827A-A78A926E3E56}" destId="{DDEB54C9-37E3-41E4-A7CE-8F57528A786C}" srcOrd="1" destOrd="0" presId="urn:microsoft.com/office/officeart/2018/2/layout/IconCircleList"/>
    <dgm:cxn modelId="{CB3D9B6E-27BE-4FA2-8B31-F22D6CCEAC7F}" type="presParOf" srcId="{1C67720D-9D9B-4856-827A-A78A926E3E56}" destId="{D8680A1C-1D1B-4585-B2BC-D2C6DB12F17F}" srcOrd="2" destOrd="0" presId="urn:microsoft.com/office/officeart/2018/2/layout/IconCircleList"/>
    <dgm:cxn modelId="{EC4C8EDC-DDDE-4E53-A736-C112BE3FF8C1}" type="presParOf" srcId="{1C67720D-9D9B-4856-827A-A78A926E3E56}" destId="{744E26C9-E9A1-4745-BBB6-656C4BCC4BB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90A3DB-9646-4EFC-8A47-27462F19DE42}"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A149D58D-3123-4B26-B64F-275F774AD908}">
      <dgm:prSet/>
      <dgm:spPr/>
      <dgm:t>
        <a:bodyPr/>
        <a:lstStyle/>
        <a:p>
          <a:r>
            <a:rPr lang="en-GB"/>
            <a:t>Ethical dimension of the finance</a:t>
          </a:r>
          <a:endParaRPr lang="en-US"/>
        </a:p>
      </dgm:t>
    </dgm:pt>
    <dgm:pt modelId="{62D16432-985D-43C4-9033-A4C54D5FF863}" type="parTrans" cxnId="{38EC65FC-7882-48E6-ACE9-B678810E380B}">
      <dgm:prSet/>
      <dgm:spPr/>
      <dgm:t>
        <a:bodyPr/>
        <a:lstStyle/>
        <a:p>
          <a:endParaRPr lang="en-US"/>
        </a:p>
      </dgm:t>
    </dgm:pt>
    <dgm:pt modelId="{9F78043F-B2CB-461B-AE81-D85C3448E66C}" type="sibTrans" cxnId="{38EC65FC-7882-48E6-ACE9-B678810E380B}">
      <dgm:prSet/>
      <dgm:spPr/>
      <dgm:t>
        <a:bodyPr/>
        <a:lstStyle/>
        <a:p>
          <a:endParaRPr lang="en-US"/>
        </a:p>
      </dgm:t>
    </dgm:pt>
    <dgm:pt modelId="{FDAE2165-4936-444B-ADB5-AEFA1551DDD3}">
      <dgm:prSet/>
      <dgm:spPr/>
      <dgm:t>
        <a:bodyPr/>
        <a:lstStyle/>
        <a:p>
          <a:r>
            <a:rPr lang="en-GB" dirty="0"/>
            <a:t>Financial information full of grey areas</a:t>
          </a:r>
          <a:endParaRPr lang="en-US" dirty="0"/>
        </a:p>
      </dgm:t>
    </dgm:pt>
    <dgm:pt modelId="{70CF1AE4-608A-4687-8936-536715EC8FFF}" type="parTrans" cxnId="{F3BFA909-6726-4AE8-9D8C-BC315F0BF325}">
      <dgm:prSet/>
      <dgm:spPr/>
      <dgm:t>
        <a:bodyPr/>
        <a:lstStyle/>
        <a:p>
          <a:endParaRPr lang="en-US"/>
        </a:p>
      </dgm:t>
    </dgm:pt>
    <dgm:pt modelId="{55A28493-725F-49D1-AE27-EF95FC06679D}" type="sibTrans" cxnId="{F3BFA909-6726-4AE8-9D8C-BC315F0BF325}">
      <dgm:prSet/>
      <dgm:spPr/>
      <dgm:t>
        <a:bodyPr/>
        <a:lstStyle/>
        <a:p>
          <a:endParaRPr lang="en-US"/>
        </a:p>
      </dgm:t>
    </dgm:pt>
    <dgm:pt modelId="{BCFDB97D-B2C5-4A0A-B7BC-3CFADD70EE53}">
      <dgm:prSet/>
      <dgm:spPr/>
      <dgm:t>
        <a:bodyPr/>
        <a:lstStyle/>
        <a:p>
          <a:r>
            <a:rPr lang="en-GB" dirty="0"/>
            <a:t>Valuation of intangibles	</a:t>
          </a:r>
          <a:endParaRPr lang="en-US" dirty="0"/>
        </a:p>
      </dgm:t>
    </dgm:pt>
    <dgm:pt modelId="{1F4D7FC4-08A4-4660-9F62-13153A702F1A}" type="parTrans" cxnId="{20A6D7B3-4AF9-4B3F-9A65-928F848A3061}">
      <dgm:prSet/>
      <dgm:spPr/>
      <dgm:t>
        <a:bodyPr/>
        <a:lstStyle/>
        <a:p>
          <a:endParaRPr lang="en-US"/>
        </a:p>
      </dgm:t>
    </dgm:pt>
    <dgm:pt modelId="{0DE0713B-4049-40CE-98A9-A1B98BEED252}" type="sibTrans" cxnId="{20A6D7B3-4AF9-4B3F-9A65-928F848A3061}">
      <dgm:prSet/>
      <dgm:spPr/>
      <dgm:t>
        <a:bodyPr/>
        <a:lstStyle/>
        <a:p>
          <a:endParaRPr lang="en-US"/>
        </a:p>
      </dgm:t>
    </dgm:pt>
    <dgm:pt modelId="{50D5BA15-0409-48C8-A417-EAD36791F267}">
      <dgm:prSet/>
      <dgm:spPr/>
      <dgm:t>
        <a:bodyPr/>
        <a:lstStyle/>
        <a:p>
          <a:r>
            <a:rPr lang="en-GB" dirty="0"/>
            <a:t>Assessing financial health of a company	</a:t>
          </a:r>
          <a:endParaRPr lang="en-US" dirty="0"/>
        </a:p>
      </dgm:t>
    </dgm:pt>
    <dgm:pt modelId="{8F80CC63-B505-46B0-997E-F00ED9C34F85}" type="parTrans" cxnId="{BF98FD77-3EBD-4F67-B269-2A05D584D44B}">
      <dgm:prSet/>
      <dgm:spPr/>
      <dgm:t>
        <a:bodyPr/>
        <a:lstStyle/>
        <a:p>
          <a:endParaRPr lang="en-US"/>
        </a:p>
      </dgm:t>
    </dgm:pt>
    <dgm:pt modelId="{5A3AACC6-7BD0-4F29-9D02-BC316A5708D0}" type="sibTrans" cxnId="{BF98FD77-3EBD-4F67-B269-2A05D584D44B}">
      <dgm:prSet/>
      <dgm:spPr/>
      <dgm:t>
        <a:bodyPr/>
        <a:lstStyle/>
        <a:p>
          <a:endParaRPr lang="en-US"/>
        </a:p>
      </dgm:t>
    </dgm:pt>
    <dgm:pt modelId="{DE84B958-FA57-4688-A897-FAADD250DBD6}">
      <dgm:prSet/>
      <dgm:spPr/>
      <dgm:t>
        <a:bodyPr/>
        <a:lstStyle/>
        <a:p>
          <a:r>
            <a:rPr lang="en-GB"/>
            <a:t>Corporate governance and managerial ethics</a:t>
          </a:r>
          <a:endParaRPr lang="en-US"/>
        </a:p>
      </dgm:t>
    </dgm:pt>
    <dgm:pt modelId="{90335349-2D7D-4B88-B958-F59A78A75B51}" type="parTrans" cxnId="{76E52B65-FB5D-4B64-BDA2-4FF960E75F3B}">
      <dgm:prSet/>
      <dgm:spPr/>
      <dgm:t>
        <a:bodyPr/>
        <a:lstStyle/>
        <a:p>
          <a:endParaRPr lang="en-US"/>
        </a:p>
      </dgm:t>
    </dgm:pt>
    <dgm:pt modelId="{8541C332-DB28-4ADB-A8FF-9407F170EAAA}" type="sibTrans" cxnId="{76E52B65-FB5D-4B64-BDA2-4FF960E75F3B}">
      <dgm:prSet/>
      <dgm:spPr/>
      <dgm:t>
        <a:bodyPr/>
        <a:lstStyle/>
        <a:p>
          <a:endParaRPr lang="en-US"/>
        </a:p>
      </dgm:t>
    </dgm:pt>
    <dgm:pt modelId="{89B8D2D9-63D9-4E5F-9491-54C41769403C}">
      <dgm:prSet/>
      <dgm:spPr/>
      <dgm:t>
        <a:bodyPr/>
        <a:lstStyle/>
        <a:p>
          <a:pPr>
            <a:buFont typeface="Symbol" panose="05050102010706020507" pitchFamily="18" charset="2"/>
            <a:buChar char=""/>
          </a:pPr>
          <a:r>
            <a:rPr lang="en-GB" dirty="0"/>
            <a:t>Ethics </a:t>
          </a:r>
          <a:endParaRPr lang="ca-ES" dirty="0"/>
        </a:p>
      </dgm:t>
    </dgm:pt>
    <dgm:pt modelId="{764FEB59-42D3-4E55-9B4B-40685ABF8667}" type="parTrans" cxnId="{68D0018A-22CE-48EE-93D0-ED1C185D1081}">
      <dgm:prSet/>
      <dgm:spPr/>
      <dgm:t>
        <a:bodyPr/>
        <a:lstStyle/>
        <a:p>
          <a:endParaRPr lang="ca-ES"/>
        </a:p>
      </dgm:t>
    </dgm:pt>
    <dgm:pt modelId="{8364E2D1-D35E-4A6A-9DD2-CE14FA4A6A26}" type="sibTrans" cxnId="{68D0018A-22CE-48EE-93D0-ED1C185D1081}">
      <dgm:prSet/>
      <dgm:spPr/>
      <dgm:t>
        <a:bodyPr/>
        <a:lstStyle/>
        <a:p>
          <a:endParaRPr lang="ca-ES"/>
        </a:p>
      </dgm:t>
    </dgm:pt>
    <dgm:pt modelId="{31B45D3C-06E1-4808-A9FC-210DBBB109ED}">
      <dgm:prSet/>
      <dgm:spPr/>
      <dgm:t>
        <a:bodyPr/>
        <a:lstStyle/>
        <a:p>
          <a:pPr>
            <a:buFont typeface="Symbol" panose="05050102010706020507" pitchFamily="18" charset="2"/>
            <a:buChar char=""/>
          </a:pPr>
          <a:r>
            <a:rPr lang="en-GB" noProof="0" dirty="0"/>
            <a:t>Compliance</a:t>
          </a:r>
        </a:p>
      </dgm:t>
    </dgm:pt>
    <dgm:pt modelId="{1B268490-D1A6-415B-8720-5A42EF6ABA64}" type="parTrans" cxnId="{851E0173-EF93-4708-ADA9-00A0D92D1E69}">
      <dgm:prSet/>
      <dgm:spPr/>
      <dgm:t>
        <a:bodyPr/>
        <a:lstStyle/>
        <a:p>
          <a:endParaRPr lang="ca-ES"/>
        </a:p>
      </dgm:t>
    </dgm:pt>
    <dgm:pt modelId="{CC193FB4-D71B-44DF-9010-ACEE091C1267}" type="sibTrans" cxnId="{851E0173-EF93-4708-ADA9-00A0D92D1E69}">
      <dgm:prSet/>
      <dgm:spPr/>
      <dgm:t>
        <a:bodyPr/>
        <a:lstStyle/>
        <a:p>
          <a:endParaRPr lang="ca-ES"/>
        </a:p>
      </dgm:t>
    </dgm:pt>
    <dgm:pt modelId="{52AE13C6-16F6-4EFB-8B2B-DBDC04E2D350}" type="pres">
      <dgm:prSet presAssocID="{DE90A3DB-9646-4EFC-8A47-27462F19DE42}" presName="linear" presStyleCnt="0">
        <dgm:presLayoutVars>
          <dgm:dir/>
          <dgm:animLvl val="lvl"/>
          <dgm:resizeHandles val="exact"/>
        </dgm:presLayoutVars>
      </dgm:prSet>
      <dgm:spPr/>
    </dgm:pt>
    <dgm:pt modelId="{76AADB79-234B-479C-B69B-B68F5A0DDD86}" type="pres">
      <dgm:prSet presAssocID="{A149D58D-3123-4B26-B64F-275F774AD908}" presName="parentLin" presStyleCnt="0"/>
      <dgm:spPr/>
    </dgm:pt>
    <dgm:pt modelId="{C7948A6E-84D0-48EF-B76A-88F866D5C922}" type="pres">
      <dgm:prSet presAssocID="{A149D58D-3123-4B26-B64F-275F774AD908}" presName="parentLeftMargin" presStyleLbl="node1" presStyleIdx="0" presStyleCnt="2"/>
      <dgm:spPr/>
    </dgm:pt>
    <dgm:pt modelId="{CC8A670B-D4D1-4378-B446-C31706DB59F6}" type="pres">
      <dgm:prSet presAssocID="{A149D58D-3123-4B26-B64F-275F774AD908}" presName="parentText" presStyleLbl="node1" presStyleIdx="0" presStyleCnt="2">
        <dgm:presLayoutVars>
          <dgm:chMax val="0"/>
          <dgm:bulletEnabled val="1"/>
        </dgm:presLayoutVars>
      </dgm:prSet>
      <dgm:spPr/>
    </dgm:pt>
    <dgm:pt modelId="{F7145362-A8EC-4F9C-988E-F9E7C793E0B0}" type="pres">
      <dgm:prSet presAssocID="{A149D58D-3123-4B26-B64F-275F774AD908}" presName="negativeSpace" presStyleCnt="0"/>
      <dgm:spPr/>
    </dgm:pt>
    <dgm:pt modelId="{1496B6F6-2B1A-45C0-927B-A124C295C2FD}" type="pres">
      <dgm:prSet presAssocID="{A149D58D-3123-4B26-B64F-275F774AD908}" presName="childText" presStyleLbl="conFgAcc1" presStyleIdx="0" presStyleCnt="2">
        <dgm:presLayoutVars>
          <dgm:bulletEnabled val="1"/>
        </dgm:presLayoutVars>
      </dgm:prSet>
      <dgm:spPr/>
    </dgm:pt>
    <dgm:pt modelId="{3767B633-7A97-46C3-BD2A-3833948426F7}" type="pres">
      <dgm:prSet presAssocID="{9F78043F-B2CB-461B-AE81-D85C3448E66C}" presName="spaceBetweenRectangles" presStyleCnt="0"/>
      <dgm:spPr/>
    </dgm:pt>
    <dgm:pt modelId="{470E5123-BA7C-4150-8EDF-B51D87719651}" type="pres">
      <dgm:prSet presAssocID="{FDAE2165-4936-444B-ADB5-AEFA1551DDD3}" presName="parentLin" presStyleCnt="0"/>
      <dgm:spPr/>
    </dgm:pt>
    <dgm:pt modelId="{FB80D970-BA16-465A-A5DE-F813FD9CB418}" type="pres">
      <dgm:prSet presAssocID="{FDAE2165-4936-444B-ADB5-AEFA1551DDD3}" presName="parentLeftMargin" presStyleLbl="node1" presStyleIdx="0" presStyleCnt="2"/>
      <dgm:spPr/>
    </dgm:pt>
    <dgm:pt modelId="{694FC7BB-3F4F-4487-953B-23B8B7B5916B}" type="pres">
      <dgm:prSet presAssocID="{FDAE2165-4936-444B-ADB5-AEFA1551DDD3}" presName="parentText" presStyleLbl="node1" presStyleIdx="1" presStyleCnt="2">
        <dgm:presLayoutVars>
          <dgm:chMax val="0"/>
          <dgm:bulletEnabled val="1"/>
        </dgm:presLayoutVars>
      </dgm:prSet>
      <dgm:spPr/>
    </dgm:pt>
    <dgm:pt modelId="{F329BE68-8243-4D3B-A61F-E734658DC958}" type="pres">
      <dgm:prSet presAssocID="{FDAE2165-4936-444B-ADB5-AEFA1551DDD3}" presName="negativeSpace" presStyleCnt="0"/>
      <dgm:spPr/>
    </dgm:pt>
    <dgm:pt modelId="{901B60CB-45EA-4C56-9F1C-3D4D2672EB14}" type="pres">
      <dgm:prSet presAssocID="{FDAE2165-4936-444B-ADB5-AEFA1551DDD3}" presName="childText" presStyleLbl="conFgAcc1" presStyleIdx="1" presStyleCnt="2" custLinFactNeighborX="2687" custLinFactNeighborY="9512">
        <dgm:presLayoutVars>
          <dgm:bulletEnabled val="1"/>
        </dgm:presLayoutVars>
      </dgm:prSet>
      <dgm:spPr/>
    </dgm:pt>
  </dgm:ptLst>
  <dgm:cxnLst>
    <dgm:cxn modelId="{F3BFA909-6726-4AE8-9D8C-BC315F0BF325}" srcId="{DE90A3DB-9646-4EFC-8A47-27462F19DE42}" destId="{FDAE2165-4936-444B-ADB5-AEFA1551DDD3}" srcOrd="1" destOrd="0" parTransId="{70CF1AE4-608A-4687-8936-536715EC8FFF}" sibTransId="{55A28493-725F-49D1-AE27-EF95FC06679D}"/>
    <dgm:cxn modelId="{F03A2026-8250-4E71-AFAD-CBAB8ADB3A97}" type="presOf" srcId="{50D5BA15-0409-48C8-A417-EAD36791F267}" destId="{901B60CB-45EA-4C56-9F1C-3D4D2672EB14}" srcOrd="0" destOrd="1" presId="urn:microsoft.com/office/officeart/2005/8/layout/list1"/>
    <dgm:cxn modelId="{2C4D932B-DE72-4F35-BF2B-06A06326FC71}" type="presOf" srcId="{FDAE2165-4936-444B-ADB5-AEFA1551DDD3}" destId="{FB80D970-BA16-465A-A5DE-F813FD9CB418}" srcOrd="0" destOrd="0" presId="urn:microsoft.com/office/officeart/2005/8/layout/list1"/>
    <dgm:cxn modelId="{76E52B65-FB5D-4B64-BDA2-4FF960E75F3B}" srcId="{FDAE2165-4936-444B-ADB5-AEFA1551DDD3}" destId="{DE84B958-FA57-4688-A897-FAADD250DBD6}" srcOrd="2" destOrd="0" parTransId="{90335349-2D7D-4B88-B958-F59A78A75B51}" sibTransId="{8541C332-DB28-4ADB-A8FF-9407F170EAAA}"/>
    <dgm:cxn modelId="{D9C4A84A-5BB9-4977-87CD-95FA8F8F5806}" type="presOf" srcId="{A149D58D-3123-4B26-B64F-275F774AD908}" destId="{C7948A6E-84D0-48EF-B76A-88F866D5C922}" srcOrd="0" destOrd="0" presId="urn:microsoft.com/office/officeart/2005/8/layout/list1"/>
    <dgm:cxn modelId="{851E0173-EF93-4708-ADA9-00A0D92D1E69}" srcId="{A149D58D-3123-4B26-B64F-275F774AD908}" destId="{31B45D3C-06E1-4808-A9FC-210DBBB109ED}" srcOrd="1" destOrd="0" parTransId="{1B268490-D1A6-415B-8720-5A42EF6ABA64}" sibTransId="{CC193FB4-D71B-44DF-9010-ACEE091C1267}"/>
    <dgm:cxn modelId="{BF98FD77-3EBD-4F67-B269-2A05D584D44B}" srcId="{FDAE2165-4936-444B-ADB5-AEFA1551DDD3}" destId="{50D5BA15-0409-48C8-A417-EAD36791F267}" srcOrd="1" destOrd="0" parTransId="{8F80CC63-B505-46B0-997E-F00ED9C34F85}" sibTransId="{5A3AACC6-7BD0-4F29-9D02-BC316A5708D0}"/>
    <dgm:cxn modelId="{00629F82-4C2C-491D-9680-9E53CCD68EA0}" type="presOf" srcId="{89B8D2D9-63D9-4E5F-9491-54C41769403C}" destId="{1496B6F6-2B1A-45C0-927B-A124C295C2FD}" srcOrd="0" destOrd="0" presId="urn:microsoft.com/office/officeart/2005/8/layout/list1"/>
    <dgm:cxn modelId="{68D0018A-22CE-48EE-93D0-ED1C185D1081}" srcId="{A149D58D-3123-4B26-B64F-275F774AD908}" destId="{89B8D2D9-63D9-4E5F-9491-54C41769403C}" srcOrd="0" destOrd="0" parTransId="{764FEB59-42D3-4E55-9B4B-40685ABF8667}" sibTransId="{8364E2D1-D35E-4A6A-9DD2-CE14FA4A6A26}"/>
    <dgm:cxn modelId="{785DF19F-10ED-408E-A6F5-28789B9A2960}" type="presOf" srcId="{A149D58D-3123-4B26-B64F-275F774AD908}" destId="{CC8A670B-D4D1-4378-B446-C31706DB59F6}" srcOrd="1" destOrd="0" presId="urn:microsoft.com/office/officeart/2005/8/layout/list1"/>
    <dgm:cxn modelId="{831E04A3-F4F5-4AD0-B599-5DB7A957EB2D}" type="presOf" srcId="{BCFDB97D-B2C5-4A0A-B7BC-3CFADD70EE53}" destId="{901B60CB-45EA-4C56-9F1C-3D4D2672EB14}" srcOrd="0" destOrd="0" presId="urn:microsoft.com/office/officeart/2005/8/layout/list1"/>
    <dgm:cxn modelId="{72A6BFB2-8BB3-4174-8F84-2298156A4596}" type="presOf" srcId="{DE90A3DB-9646-4EFC-8A47-27462F19DE42}" destId="{52AE13C6-16F6-4EFB-8B2B-DBDC04E2D350}" srcOrd="0" destOrd="0" presId="urn:microsoft.com/office/officeart/2005/8/layout/list1"/>
    <dgm:cxn modelId="{20A6D7B3-4AF9-4B3F-9A65-928F848A3061}" srcId="{FDAE2165-4936-444B-ADB5-AEFA1551DDD3}" destId="{BCFDB97D-B2C5-4A0A-B7BC-3CFADD70EE53}" srcOrd="0" destOrd="0" parTransId="{1F4D7FC4-08A4-4660-9F62-13153A702F1A}" sibTransId="{0DE0713B-4049-40CE-98A9-A1B98BEED252}"/>
    <dgm:cxn modelId="{6107B8D1-BF95-49AF-BC81-BFCD86BDD233}" type="presOf" srcId="{31B45D3C-06E1-4808-A9FC-210DBBB109ED}" destId="{1496B6F6-2B1A-45C0-927B-A124C295C2FD}" srcOrd="0" destOrd="1" presId="urn:microsoft.com/office/officeart/2005/8/layout/list1"/>
    <dgm:cxn modelId="{9A9BE7DB-DF25-42D5-86AF-79DB639A9E10}" type="presOf" srcId="{DE84B958-FA57-4688-A897-FAADD250DBD6}" destId="{901B60CB-45EA-4C56-9F1C-3D4D2672EB14}" srcOrd="0" destOrd="2" presId="urn:microsoft.com/office/officeart/2005/8/layout/list1"/>
    <dgm:cxn modelId="{B0540DF5-8C95-4DAB-943F-FF9A5BF85505}" type="presOf" srcId="{FDAE2165-4936-444B-ADB5-AEFA1551DDD3}" destId="{694FC7BB-3F4F-4487-953B-23B8B7B5916B}" srcOrd="1" destOrd="0" presId="urn:microsoft.com/office/officeart/2005/8/layout/list1"/>
    <dgm:cxn modelId="{38EC65FC-7882-48E6-ACE9-B678810E380B}" srcId="{DE90A3DB-9646-4EFC-8A47-27462F19DE42}" destId="{A149D58D-3123-4B26-B64F-275F774AD908}" srcOrd="0" destOrd="0" parTransId="{62D16432-985D-43C4-9033-A4C54D5FF863}" sibTransId="{9F78043F-B2CB-461B-AE81-D85C3448E66C}"/>
    <dgm:cxn modelId="{5C09B776-55FD-4A71-B003-D8283F88CE57}" type="presParOf" srcId="{52AE13C6-16F6-4EFB-8B2B-DBDC04E2D350}" destId="{76AADB79-234B-479C-B69B-B68F5A0DDD86}" srcOrd="0" destOrd="0" presId="urn:microsoft.com/office/officeart/2005/8/layout/list1"/>
    <dgm:cxn modelId="{354394D4-B948-4C0F-8663-C339B570565F}" type="presParOf" srcId="{76AADB79-234B-479C-B69B-B68F5A0DDD86}" destId="{C7948A6E-84D0-48EF-B76A-88F866D5C922}" srcOrd="0" destOrd="0" presId="urn:microsoft.com/office/officeart/2005/8/layout/list1"/>
    <dgm:cxn modelId="{0D892F5D-9A31-48C1-817C-0136745FE53C}" type="presParOf" srcId="{76AADB79-234B-479C-B69B-B68F5A0DDD86}" destId="{CC8A670B-D4D1-4378-B446-C31706DB59F6}" srcOrd="1" destOrd="0" presId="urn:microsoft.com/office/officeart/2005/8/layout/list1"/>
    <dgm:cxn modelId="{DE087E5B-3427-429E-AA24-C77B6F61F206}" type="presParOf" srcId="{52AE13C6-16F6-4EFB-8B2B-DBDC04E2D350}" destId="{F7145362-A8EC-4F9C-988E-F9E7C793E0B0}" srcOrd="1" destOrd="0" presId="urn:microsoft.com/office/officeart/2005/8/layout/list1"/>
    <dgm:cxn modelId="{F85C3BAF-84C7-42BE-B4A4-5FB1FBA996BA}" type="presParOf" srcId="{52AE13C6-16F6-4EFB-8B2B-DBDC04E2D350}" destId="{1496B6F6-2B1A-45C0-927B-A124C295C2FD}" srcOrd="2" destOrd="0" presId="urn:microsoft.com/office/officeart/2005/8/layout/list1"/>
    <dgm:cxn modelId="{F69F056E-1FA4-415E-A877-93698FA8892A}" type="presParOf" srcId="{52AE13C6-16F6-4EFB-8B2B-DBDC04E2D350}" destId="{3767B633-7A97-46C3-BD2A-3833948426F7}" srcOrd="3" destOrd="0" presId="urn:microsoft.com/office/officeart/2005/8/layout/list1"/>
    <dgm:cxn modelId="{A8342740-0525-42BE-8E9A-1E0CF4212F82}" type="presParOf" srcId="{52AE13C6-16F6-4EFB-8B2B-DBDC04E2D350}" destId="{470E5123-BA7C-4150-8EDF-B51D87719651}" srcOrd="4" destOrd="0" presId="urn:microsoft.com/office/officeart/2005/8/layout/list1"/>
    <dgm:cxn modelId="{E596B9EC-22EB-4A1F-8A5F-DF99D06F475A}" type="presParOf" srcId="{470E5123-BA7C-4150-8EDF-B51D87719651}" destId="{FB80D970-BA16-465A-A5DE-F813FD9CB418}" srcOrd="0" destOrd="0" presId="urn:microsoft.com/office/officeart/2005/8/layout/list1"/>
    <dgm:cxn modelId="{B6EF412B-A096-4609-8A86-68490DF2A7AF}" type="presParOf" srcId="{470E5123-BA7C-4150-8EDF-B51D87719651}" destId="{694FC7BB-3F4F-4487-953B-23B8B7B5916B}" srcOrd="1" destOrd="0" presId="urn:microsoft.com/office/officeart/2005/8/layout/list1"/>
    <dgm:cxn modelId="{460F98AF-A132-452C-973B-2E2DDFB415F8}" type="presParOf" srcId="{52AE13C6-16F6-4EFB-8B2B-DBDC04E2D350}" destId="{F329BE68-8243-4D3B-A61F-E734658DC958}" srcOrd="5" destOrd="0" presId="urn:microsoft.com/office/officeart/2005/8/layout/list1"/>
    <dgm:cxn modelId="{58FDB150-DF5F-4990-8ADA-B38B4647B657}" type="presParOf" srcId="{52AE13C6-16F6-4EFB-8B2B-DBDC04E2D350}" destId="{901B60CB-45EA-4C56-9F1C-3D4D2672EB1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1C4A0F-1027-4267-9543-77CA69D96D59}"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s-ES"/>
        </a:p>
      </dgm:t>
    </dgm:pt>
    <dgm:pt modelId="{C6B7ED11-6BAC-4CB2-A989-DDA2FFA7A50E}">
      <dgm:prSet phldrT="[Text]"/>
      <dgm:spPr/>
      <dgm:t>
        <a:bodyPr/>
        <a:lstStyle/>
        <a:p>
          <a:endParaRPr lang="es-ES" dirty="0"/>
        </a:p>
      </dgm:t>
    </dgm:pt>
    <dgm:pt modelId="{502FC745-3D80-4041-8664-6D99B308A30B}" type="parTrans" cxnId="{928BB1DC-8FFD-491A-A2DC-2330C9F6FBFE}">
      <dgm:prSet/>
      <dgm:spPr/>
      <dgm:t>
        <a:bodyPr/>
        <a:lstStyle/>
        <a:p>
          <a:endParaRPr lang="es-ES"/>
        </a:p>
      </dgm:t>
    </dgm:pt>
    <dgm:pt modelId="{D99F6040-B8A1-43B0-990B-3C2DCCE61E44}" type="sibTrans" cxnId="{928BB1DC-8FFD-491A-A2DC-2330C9F6FBFE}">
      <dgm:prSet/>
      <dgm:spPr/>
      <dgm:t>
        <a:bodyPr/>
        <a:lstStyle/>
        <a:p>
          <a:endParaRPr lang="es-ES"/>
        </a:p>
      </dgm:t>
    </dgm:pt>
    <dgm:pt modelId="{CB378732-0CB2-45B0-9020-D8DF1388011D}">
      <dgm:prSet phldrT="[Text]"/>
      <dgm:spPr/>
      <dgm:t>
        <a:bodyPr/>
        <a:lstStyle/>
        <a:p>
          <a:r>
            <a:rPr lang="es-ES" b="1" dirty="0" err="1"/>
            <a:t>Ethics</a:t>
          </a:r>
          <a:r>
            <a:rPr lang="es-ES" dirty="0"/>
            <a:t>: </a:t>
          </a:r>
          <a:r>
            <a:rPr lang="es-ES" dirty="0" err="1"/>
            <a:t>to</a:t>
          </a:r>
          <a:r>
            <a:rPr lang="es-ES" dirty="0"/>
            <a:t> </a:t>
          </a:r>
          <a:r>
            <a:rPr lang="es-ES" dirty="0" err="1"/>
            <a:t>behave</a:t>
          </a:r>
          <a:r>
            <a:rPr lang="es-ES" dirty="0"/>
            <a:t> </a:t>
          </a:r>
          <a:r>
            <a:rPr lang="es-ES" dirty="0" err="1"/>
            <a:t>distinguishing</a:t>
          </a:r>
          <a:r>
            <a:rPr lang="es-ES" dirty="0"/>
            <a:t> </a:t>
          </a:r>
          <a:r>
            <a:rPr lang="es-ES" dirty="0" err="1"/>
            <a:t>between</a:t>
          </a:r>
          <a:r>
            <a:rPr lang="es-ES" dirty="0"/>
            <a:t> </a:t>
          </a:r>
          <a:r>
            <a:rPr lang="es-ES" dirty="0" err="1"/>
            <a:t>right</a:t>
          </a:r>
          <a:r>
            <a:rPr lang="es-ES" dirty="0"/>
            <a:t> and </a:t>
          </a:r>
          <a:r>
            <a:rPr lang="es-ES" dirty="0" err="1"/>
            <a:t>wrong</a:t>
          </a:r>
          <a:r>
            <a:rPr lang="es-ES" dirty="0"/>
            <a:t>; in a </a:t>
          </a:r>
          <a:r>
            <a:rPr lang="es-ES" dirty="0" err="1"/>
            <a:t>way</a:t>
          </a:r>
          <a:r>
            <a:rPr lang="es-ES" dirty="0"/>
            <a:t> </a:t>
          </a:r>
          <a:r>
            <a:rPr lang="es-ES" dirty="0" err="1"/>
            <a:t>that</a:t>
          </a:r>
          <a:r>
            <a:rPr lang="es-ES" dirty="0"/>
            <a:t> </a:t>
          </a:r>
          <a:r>
            <a:rPr lang="es-ES" dirty="0" err="1"/>
            <a:t>is</a:t>
          </a:r>
          <a:r>
            <a:rPr lang="es-ES" dirty="0"/>
            <a:t> </a:t>
          </a:r>
          <a:r>
            <a:rPr lang="es-ES" dirty="0" err="1"/>
            <a:t>consistent</a:t>
          </a:r>
          <a:r>
            <a:rPr lang="es-ES" dirty="0"/>
            <a:t> </a:t>
          </a:r>
          <a:r>
            <a:rPr lang="es-ES" dirty="0" err="1"/>
            <a:t>with</a:t>
          </a:r>
          <a:r>
            <a:rPr lang="es-ES" dirty="0"/>
            <a:t> </a:t>
          </a:r>
          <a:r>
            <a:rPr lang="es-ES" dirty="0" err="1"/>
            <a:t>the</a:t>
          </a:r>
          <a:r>
            <a:rPr lang="es-ES" dirty="0"/>
            <a:t> </a:t>
          </a:r>
          <a:r>
            <a:rPr lang="es-ES" dirty="0" err="1"/>
            <a:t>organisation’s</a:t>
          </a:r>
          <a:r>
            <a:rPr lang="es-ES" dirty="0"/>
            <a:t> </a:t>
          </a:r>
          <a:r>
            <a:rPr lang="es-ES" dirty="0" err="1"/>
            <a:t>values</a:t>
          </a:r>
          <a:r>
            <a:rPr lang="es-ES" dirty="0"/>
            <a:t>.</a:t>
          </a:r>
        </a:p>
      </dgm:t>
    </dgm:pt>
    <dgm:pt modelId="{ED0069E1-CA2C-49CB-A4ED-2F0E13407EF7}" type="parTrans" cxnId="{0530E91D-2325-420F-8C00-0D70FE6D7378}">
      <dgm:prSet/>
      <dgm:spPr/>
      <dgm:t>
        <a:bodyPr/>
        <a:lstStyle/>
        <a:p>
          <a:endParaRPr lang="es-ES"/>
        </a:p>
      </dgm:t>
    </dgm:pt>
    <dgm:pt modelId="{CCAA64B8-8232-412C-9363-7FC7EBC9D272}" type="sibTrans" cxnId="{0530E91D-2325-420F-8C00-0D70FE6D7378}">
      <dgm:prSet/>
      <dgm:spPr/>
      <dgm:t>
        <a:bodyPr/>
        <a:lstStyle/>
        <a:p>
          <a:endParaRPr lang="es-ES"/>
        </a:p>
      </dgm:t>
    </dgm:pt>
    <dgm:pt modelId="{B3EBE4BA-86D5-41AD-B648-5FE90ED939B5}">
      <dgm:prSet phldrT="[Text]"/>
      <dgm:spPr/>
      <dgm:t>
        <a:bodyPr/>
        <a:lstStyle/>
        <a:p>
          <a:endParaRPr lang="es-ES"/>
        </a:p>
        <a:p>
          <a:r>
            <a:rPr lang="es-ES" b="1"/>
            <a:t>Compliance</a:t>
          </a:r>
          <a:r>
            <a:rPr lang="es-ES"/>
            <a:t>: ensures that managers and employees conform to law and a set of required behaviors.</a:t>
          </a:r>
        </a:p>
        <a:p>
          <a:endParaRPr lang="es-ES"/>
        </a:p>
      </dgm:t>
    </dgm:pt>
    <dgm:pt modelId="{1AF62A4E-00ED-4BA3-96CA-8908D89294F6}" type="parTrans" cxnId="{FDFF2DAA-AE83-49E0-A3B5-F68D8A146DEB}">
      <dgm:prSet/>
      <dgm:spPr/>
      <dgm:t>
        <a:bodyPr/>
        <a:lstStyle/>
        <a:p>
          <a:endParaRPr lang="es-ES"/>
        </a:p>
      </dgm:t>
    </dgm:pt>
    <dgm:pt modelId="{5246F492-365A-4232-9A64-DDF34245D1D1}" type="sibTrans" cxnId="{FDFF2DAA-AE83-49E0-A3B5-F68D8A146DEB}">
      <dgm:prSet/>
      <dgm:spPr/>
      <dgm:t>
        <a:bodyPr/>
        <a:lstStyle/>
        <a:p>
          <a:endParaRPr lang="es-ES"/>
        </a:p>
      </dgm:t>
    </dgm:pt>
    <dgm:pt modelId="{DB09DBA2-2643-4D82-B362-5907A7B05BDE}" type="pres">
      <dgm:prSet presAssocID="{ED1C4A0F-1027-4267-9543-77CA69D96D59}" presName="vert0" presStyleCnt="0">
        <dgm:presLayoutVars>
          <dgm:dir/>
          <dgm:animOne val="branch"/>
          <dgm:animLvl val="lvl"/>
        </dgm:presLayoutVars>
      </dgm:prSet>
      <dgm:spPr/>
    </dgm:pt>
    <dgm:pt modelId="{FDAF2C6B-62C1-43F5-9DDA-77A2A87C28F1}" type="pres">
      <dgm:prSet presAssocID="{C6B7ED11-6BAC-4CB2-A989-DDA2FFA7A50E}" presName="thickLine" presStyleLbl="alignNode1" presStyleIdx="0" presStyleCnt="1"/>
      <dgm:spPr/>
    </dgm:pt>
    <dgm:pt modelId="{0E751D59-8741-4734-A5D8-3FA5322FF1FE}" type="pres">
      <dgm:prSet presAssocID="{C6B7ED11-6BAC-4CB2-A989-DDA2FFA7A50E}" presName="horz1" presStyleCnt="0"/>
      <dgm:spPr/>
    </dgm:pt>
    <dgm:pt modelId="{4D22E762-C5B8-4850-99D5-BC59312222BA}" type="pres">
      <dgm:prSet presAssocID="{C6B7ED11-6BAC-4CB2-A989-DDA2FFA7A50E}" presName="tx1" presStyleLbl="revTx" presStyleIdx="0" presStyleCnt="3"/>
      <dgm:spPr/>
    </dgm:pt>
    <dgm:pt modelId="{6CD7735C-CC84-45FE-80D9-C9BD0202DD41}" type="pres">
      <dgm:prSet presAssocID="{C6B7ED11-6BAC-4CB2-A989-DDA2FFA7A50E}" presName="vert1" presStyleCnt="0"/>
      <dgm:spPr/>
    </dgm:pt>
    <dgm:pt modelId="{21F2BAF1-33E9-4764-8710-8E3C80598B2F}" type="pres">
      <dgm:prSet presAssocID="{CB378732-0CB2-45B0-9020-D8DF1388011D}" presName="vertSpace2a" presStyleCnt="0"/>
      <dgm:spPr/>
    </dgm:pt>
    <dgm:pt modelId="{8A7A39A2-850F-4C15-BBE1-3584DC6C97DA}" type="pres">
      <dgm:prSet presAssocID="{CB378732-0CB2-45B0-9020-D8DF1388011D}" presName="horz2" presStyleCnt="0"/>
      <dgm:spPr/>
    </dgm:pt>
    <dgm:pt modelId="{9B0B67BE-4C4A-447B-93B6-C415C99A88D0}" type="pres">
      <dgm:prSet presAssocID="{CB378732-0CB2-45B0-9020-D8DF1388011D}" presName="horzSpace2" presStyleCnt="0"/>
      <dgm:spPr/>
    </dgm:pt>
    <dgm:pt modelId="{0C68A9FE-7118-4D6C-AAD9-EAE3045E0499}" type="pres">
      <dgm:prSet presAssocID="{CB378732-0CB2-45B0-9020-D8DF1388011D}" presName="tx2" presStyleLbl="revTx" presStyleIdx="1" presStyleCnt="3"/>
      <dgm:spPr/>
    </dgm:pt>
    <dgm:pt modelId="{F34A5C54-4E3A-4887-80F4-5850970FADBB}" type="pres">
      <dgm:prSet presAssocID="{CB378732-0CB2-45B0-9020-D8DF1388011D}" presName="vert2" presStyleCnt="0"/>
      <dgm:spPr/>
    </dgm:pt>
    <dgm:pt modelId="{70A676BC-0EE6-479C-B5FD-248AD71D3F40}" type="pres">
      <dgm:prSet presAssocID="{CB378732-0CB2-45B0-9020-D8DF1388011D}" presName="thinLine2b" presStyleLbl="callout" presStyleIdx="0" presStyleCnt="2"/>
      <dgm:spPr/>
    </dgm:pt>
    <dgm:pt modelId="{A2407BD7-3340-44E3-9F4E-B10B03E5B59C}" type="pres">
      <dgm:prSet presAssocID="{CB378732-0CB2-45B0-9020-D8DF1388011D}" presName="vertSpace2b" presStyleCnt="0"/>
      <dgm:spPr/>
    </dgm:pt>
    <dgm:pt modelId="{DFAA11C6-83FD-41E4-85C9-A0E30E835055}" type="pres">
      <dgm:prSet presAssocID="{B3EBE4BA-86D5-41AD-B648-5FE90ED939B5}" presName="horz2" presStyleCnt="0"/>
      <dgm:spPr/>
    </dgm:pt>
    <dgm:pt modelId="{E3B3294C-B0D8-4682-B7FC-1D8FC645689B}" type="pres">
      <dgm:prSet presAssocID="{B3EBE4BA-86D5-41AD-B648-5FE90ED939B5}" presName="horzSpace2" presStyleCnt="0"/>
      <dgm:spPr/>
    </dgm:pt>
    <dgm:pt modelId="{B9A2C988-8EB7-428A-A77C-B927D195D704}" type="pres">
      <dgm:prSet presAssocID="{B3EBE4BA-86D5-41AD-B648-5FE90ED939B5}" presName="tx2" presStyleLbl="revTx" presStyleIdx="2" presStyleCnt="3"/>
      <dgm:spPr/>
    </dgm:pt>
    <dgm:pt modelId="{9EBAF380-E0F5-4000-A2B9-7C5B1C626664}" type="pres">
      <dgm:prSet presAssocID="{B3EBE4BA-86D5-41AD-B648-5FE90ED939B5}" presName="vert2" presStyleCnt="0"/>
      <dgm:spPr/>
    </dgm:pt>
    <dgm:pt modelId="{320991A1-40E0-4D84-AE1A-4C5D4938B21C}" type="pres">
      <dgm:prSet presAssocID="{B3EBE4BA-86D5-41AD-B648-5FE90ED939B5}" presName="thinLine2b" presStyleLbl="callout" presStyleIdx="1" presStyleCnt="2"/>
      <dgm:spPr/>
    </dgm:pt>
    <dgm:pt modelId="{D72A7BCE-367F-4C2E-A55A-ABFE127540E7}" type="pres">
      <dgm:prSet presAssocID="{B3EBE4BA-86D5-41AD-B648-5FE90ED939B5}" presName="vertSpace2b" presStyleCnt="0"/>
      <dgm:spPr/>
    </dgm:pt>
  </dgm:ptLst>
  <dgm:cxnLst>
    <dgm:cxn modelId="{B4A31E19-2F61-4496-BF10-F1BB1AC9003B}" type="presOf" srcId="{B3EBE4BA-86D5-41AD-B648-5FE90ED939B5}" destId="{B9A2C988-8EB7-428A-A77C-B927D195D704}" srcOrd="0" destOrd="0" presId="urn:microsoft.com/office/officeart/2008/layout/LinedList"/>
    <dgm:cxn modelId="{0530E91D-2325-420F-8C00-0D70FE6D7378}" srcId="{C6B7ED11-6BAC-4CB2-A989-DDA2FFA7A50E}" destId="{CB378732-0CB2-45B0-9020-D8DF1388011D}" srcOrd="0" destOrd="0" parTransId="{ED0069E1-CA2C-49CB-A4ED-2F0E13407EF7}" sibTransId="{CCAA64B8-8232-412C-9363-7FC7EBC9D272}"/>
    <dgm:cxn modelId="{1978AE27-0ED6-4587-89F6-8054146FD504}" type="presOf" srcId="{C6B7ED11-6BAC-4CB2-A989-DDA2FFA7A50E}" destId="{4D22E762-C5B8-4850-99D5-BC59312222BA}" srcOrd="0" destOrd="0" presId="urn:microsoft.com/office/officeart/2008/layout/LinedList"/>
    <dgm:cxn modelId="{D8369C6F-6586-45F6-946F-5611A6C2A987}" type="presOf" srcId="{CB378732-0CB2-45B0-9020-D8DF1388011D}" destId="{0C68A9FE-7118-4D6C-AAD9-EAE3045E0499}" srcOrd="0" destOrd="0" presId="urn:microsoft.com/office/officeart/2008/layout/LinedList"/>
    <dgm:cxn modelId="{3C5D8F71-548C-4B55-BF9F-457851D6402F}" type="presOf" srcId="{ED1C4A0F-1027-4267-9543-77CA69D96D59}" destId="{DB09DBA2-2643-4D82-B362-5907A7B05BDE}" srcOrd="0" destOrd="0" presId="urn:microsoft.com/office/officeart/2008/layout/LinedList"/>
    <dgm:cxn modelId="{FDFF2DAA-AE83-49E0-A3B5-F68D8A146DEB}" srcId="{C6B7ED11-6BAC-4CB2-A989-DDA2FFA7A50E}" destId="{B3EBE4BA-86D5-41AD-B648-5FE90ED939B5}" srcOrd="1" destOrd="0" parTransId="{1AF62A4E-00ED-4BA3-96CA-8908D89294F6}" sibTransId="{5246F492-365A-4232-9A64-DDF34245D1D1}"/>
    <dgm:cxn modelId="{928BB1DC-8FFD-491A-A2DC-2330C9F6FBFE}" srcId="{ED1C4A0F-1027-4267-9543-77CA69D96D59}" destId="{C6B7ED11-6BAC-4CB2-A989-DDA2FFA7A50E}" srcOrd="0" destOrd="0" parTransId="{502FC745-3D80-4041-8664-6D99B308A30B}" sibTransId="{D99F6040-B8A1-43B0-990B-3C2DCCE61E44}"/>
    <dgm:cxn modelId="{25CA371A-C7DC-45F8-B5D1-E5C44BDE417B}" type="presParOf" srcId="{DB09DBA2-2643-4D82-B362-5907A7B05BDE}" destId="{FDAF2C6B-62C1-43F5-9DDA-77A2A87C28F1}" srcOrd="0" destOrd="0" presId="urn:microsoft.com/office/officeart/2008/layout/LinedList"/>
    <dgm:cxn modelId="{BC0D612D-107A-4A9C-BB1C-9D157C3B9989}" type="presParOf" srcId="{DB09DBA2-2643-4D82-B362-5907A7B05BDE}" destId="{0E751D59-8741-4734-A5D8-3FA5322FF1FE}" srcOrd="1" destOrd="0" presId="urn:microsoft.com/office/officeart/2008/layout/LinedList"/>
    <dgm:cxn modelId="{806C22F1-0433-4B40-99DF-B90E26E91EC4}" type="presParOf" srcId="{0E751D59-8741-4734-A5D8-3FA5322FF1FE}" destId="{4D22E762-C5B8-4850-99D5-BC59312222BA}" srcOrd="0" destOrd="0" presId="urn:microsoft.com/office/officeart/2008/layout/LinedList"/>
    <dgm:cxn modelId="{5717CABF-7481-44AC-87B3-39809CE534E2}" type="presParOf" srcId="{0E751D59-8741-4734-A5D8-3FA5322FF1FE}" destId="{6CD7735C-CC84-45FE-80D9-C9BD0202DD41}" srcOrd="1" destOrd="0" presId="urn:microsoft.com/office/officeart/2008/layout/LinedList"/>
    <dgm:cxn modelId="{869F34D8-8510-45B8-BAD8-E42115081F15}" type="presParOf" srcId="{6CD7735C-CC84-45FE-80D9-C9BD0202DD41}" destId="{21F2BAF1-33E9-4764-8710-8E3C80598B2F}" srcOrd="0" destOrd="0" presId="urn:microsoft.com/office/officeart/2008/layout/LinedList"/>
    <dgm:cxn modelId="{A623C97A-C64B-4DFB-A6E9-9FA39F7E5377}" type="presParOf" srcId="{6CD7735C-CC84-45FE-80D9-C9BD0202DD41}" destId="{8A7A39A2-850F-4C15-BBE1-3584DC6C97DA}" srcOrd="1" destOrd="0" presId="urn:microsoft.com/office/officeart/2008/layout/LinedList"/>
    <dgm:cxn modelId="{7D52E653-83A5-4128-8118-B1370CFEDDA4}" type="presParOf" srcId="{8A7A39A2-850F-4C15-BBE1-3584DC6C97DA}" destId="{9B0B67BE-4C4A-447B-93B6-C415C99A88D0}" srcOrd="0" destOrd="0" presId="urn:microsoft.com/office/officeart/2008/layout/LinedList"/>
    <dgm:cxn modelId="{8B08DF7A-332E-4987-9957-041E02912A03}" type="presParOf" srcId="{8A7A39A2-850F-4C15-BBE1-3584DC6C97DA}" destId="{0C68A9FE-7118-4D6C-AAD9-EAE3045E0499}" srcOrd="1" destOrd="0" presId="urn:microsoft.com/office/officeart/2008/layout/LinedList"/>
    <dgm:cxn modelId="{FABBBEB2-48D6-40CE-BA10-1C0594114D22}" type="presParOf" srcId="{8A7A39A2-850F-4C15-BBE1-3584DC6C97DA}" destId="{F34A5C54-4E3A-4887-80F4-5850970FADBB}" srcOrd="2" destOrd="0" presId="urn:microsoft.com/office/officeart/2008/layout/LinedList"/>
    <dgm:cxn modelId="{B4E41185-8CE3-4D52-A1CC-E524B9F69E80}" type="presParOf" srcId="{6CD7735C-CC84-45FE-80D9-C9BD0202DD41}" destId="{70A676BC-0EE6-479C-B5FD-248AD71D3F40}" srcOrd="2" destOrd="0" presId="urn:microsoft.com/office/officeart/2008/layout/LinedList"/>
    <dgm:cxn modelId="{FF621224-EF12-4E9D-9F3B-2FF5ABE02578}" type="presParOf" srcId="{6CD7735C-CC84-45FE-80D9-C9BD0202DD41}" destId="{A2407BD7-3340-44E3-9F4E-B10B03E5B59C}" srcOrd="3" destOrd="0" presId="urn:microsoft.com/office/officeart/2008/layout/LinedList"/>
    <dgm:cxn modelId="{5720530E-CAF0-4613-8636-8A99297B92BE}" type="presParOf" srcId="{6CD7735C-CC84-45FE-80D9-C9BD0202DD41}" destId="{DFAA11C6-83FD-41E4-85C9-A0E30E835055}" srcOrd="4" destOrd="0" presId="urn:microsoft.com/office/officeart/2008/layout/LinedList"/>
    <dgm:cxn modelId="{6B07A862-87CB-4928-B64E-2FCA17F25A07}" type="presParOf" srcId="{DFAA11C6-83FD-41E4-85C9-A0E30E835055}" destId="{E3B3294C-B0D8-4682-B7FC-1D8FC645689B}" srcOrd="0" destOrd="0" presId="urn:microsoft.com/office/officeart/2008/layout/LinedList"/>
    <dgm:cxn modelId="{50C869AE-1A01-48F3-BABB-2A225AFCF9F6}" type="presParOf" srcId="{DFAA11C6-83FD-41E4-85C9-A0E30E835055}" destId="{B9A2C988-8EB7-428A-A77C-B927D195D704}" srcOrd="1" destOrd="0" presId="urn:microsoft.com/office/officeart/2008/layout/LinedList"/>
    <dgm:cxn modelId="{41B3DBD8-1E7D-45A2-95D2-631EEF20D2FC}" type="presParOf" srcId="{DFAA11C6-83FD-41E4-85C9-A0E30E835055}" destId="{9EBAF380-E0F5-4000-A2B9-7C5B1C626664}" srcOrd="2" destOrd="0" presId="urn:microsoft.com/office/officeart/2008/layout/LinedList"/>
    <dgm:cxn modelId="{B0642EE9-A944-4E71-8573-E4F9FB35B898}" type="presParOf" srcId="{6CD7735C-CC84-45FE-80D9-C9BD0202DD41}" destId="{320991A1-40E0-4D84-AE1A-4C5D4938B21C}" srcOrd="5" destOrd="0" presId="urn:microsoft.com/office/officeart/2008/layout/LinedList"/>
    <dgm:cxn modelId="{042223F1-1A42-4C92-95FC-8EB5FBFDF3BD}" type="presParOf" srcId="{6CD7735C-CC84-45FE-80D9-C9BD0202DD41}" destId="{D72A7BCE-367F-4C2E-A55A-ABFE127540E7}" srcOrd="6" destOrd="0" presId="urn:microsoft.com/office/officeart/2008/layout/Lin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555A2C-E47E-47C4-907D-256440C22B7F}"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A9E3C680-7BE6-40EA-8AFF-F01F80632D52}">
      <dgm:prSet/>
      <dgm:spPr/>
      <dgm:t>
        <a:bodyPr/>
        <a:lstStyle/>
        <a:p>
          <a:pPr>
            <a:lnSpc>
              <a:spcPct val="100000"/>
            </a:lnSpc>
            <a:defRPr b="1"/>
          </a:pPr>
          <a:r>
            <a:rPr lang="en-US" dirty="0"/>
            <a:t>Clarity: </a:t>
          </a:r>
        </a:p>
        <a:p>
          <a:pPr>
            <a:lnSpc>
              <a:spcPct val="100000"/>
            </a:lnSpc>
            <a:defRPr b="1"/>
          </a:pPr>
          <a:endParaRPr lang="en-US" dirty="0"/>
        </a:p>
        <a:p>
          <a:pPr>
            <a:lnSpc>
              <a:spcPct val="100000"/>
            </a:lnSpc>
            <a:defRPr b="1"/>
          </a:pPr>
          <a:r>
            <a:rPr lang="en-US" dirty="0"/>
            <a:t>Financial statements be easy to read and easy to understand</a:t>
          </a:r>
        </a:p>
      </dgm:t>
    </dgm:pt>
    <dgm:pt modelId="{53471E53-A3CC-403F-ACCF-3245F7696BC1}" type="parTrans" cxnId="{E9891753-ECA6-40FC-AE48-865FB6E3DE19}">
      <dgm:prSet/>
      <dgm:spPr/>
      <dgm:t>
        <a:bodyPr/>
        <a:lstStyle/>
        <a:p>
          <a:endParaRPr lang="en-US"/>
        </a:p>
      </dgm:t>
    </dgm:pt>
    <dgm:pt modelId="{0F9CE075-0D3C-42DC-B6EB-6AB0640F3B34}" type="sibTrans" cxnId="{E9891753-ECA6-40FC-AE48-865FB6E3DE19}">
      <dgm:prSet/>
      <dgm:spPr/>
      <dgm:t>
        <a:bodyPr/>
        <a:lstStyle/>
        <a:p>
          <a:endParaRPr lang="en-US"/>
        </a:p>
      </dgm:t>
    </dgm:pt>
    <dgm:pt modelId="{54B81228-C9AD-4FD2-A7E4-5D210D8CC24B}">
      <dgm:prSet/>
      <dgm:spPr/>
      <dgm:t>
        <a:bodyPr/>
        <a:lstStyle/>
        <a:p>
          <a:pPr>
            <a:lnSpc>
              <a:spcPct val="100000"/>
            </a:lnSpc>
            <a:defRPr b="1"/>
          </a:pPr>
          <a:r>
            <a:rPr lang="en-US" dirty="0"/>
            <a:t>Relevance </a:t>
          </a:r>
        </a:p>
        <a:p>
          <a:pPr>
            <a:lnSpc>
              <a:spcPct val="100000"/>
            </a:lnSpc>
            <a:defRPr b="1"/>
          </a:pPr>
          <a:endParaRPr lang="en-US" dirty="0"/>
        </a:p>
        <a:p>
          <a:pPr>
            <a:lnSpc>
              <a:spcPct val="100000"/>
            </a:lnSpc>
            <a:defRPr b="1"/>
          </a:pPr>
          <a:r>
            <a:rPr lang="en-US" dirty="0"/>
            <a:t>Accountants certainly have a challenge to meet when it comes to applying the IFRS principle of relevance. </a:t>
          </a:r>
        </a:p>
      </dgm:t>
    </dgm:pt>
    <dgm:pt modelId="{D4050CEA-8C2F-42FB-B14B-F50A5E130575}" type="parTrans" cxnId="{ACB70A11-A856-41A1-8FA5-D38FA3780B6E}">
      <dgm:prSet/>
      <dgm:spPr/>
      <dgm:t>
        <a:bodyPr/>
        <a:lstStyle/>
        <a:p>
          <a:endParaRPr lang="en-US"/>
        </a:p>
      </dgm:t>
    </dgm:pt>
    <dgm:pt modelId="{1139C4E7-7F2C-460E-8072-945BD5457791}" type="sibTrans" cxnId="{ACB70A11-A856-41A1-8FA5-D38FA3780B6E}">
      <dgm:prSet/>
      <dgm:spPr/>
      <dgm:t>
        <a:bodyPr/>
        <a:lstStyle/>
        <a:p>
          <a:endParaRPr lang="en-US"/>
        </a:p>
      </dgm:t>
    </dgm:pt>
    <dgm:pt modelId="{6A221EC8-5554-4AB8-882E-7B72C18CB1E7}">
      <dgm:prSet/>
      <dgm:spPr/>
      <dgm:t>
        <a:bodyPr/>
        <a:lstStyle/>
        <a:p>
          <a:pPr>
            <a:lnSpc>
              <a:spcPct val="100000"/>
            </a:lnSpc>
            <a:defRPr b="1"/>
          </a:pPr>
          <a:r>
            <a:rPr lang="en-US" dirty="0"/>
            <a:t>Reliability</a:t>
          </a:r>
        </a:p>
        <a:p>
          <a:pPr>
            <a:lnSpc>
              <a:spcPct val="100000"/>
            </a:lnSpc>
            <a:defRPr b="1"/>
          </a:pPr>
          <a:endParaRPr lang="en-US" dirty="0"/>
        </a:p>
        <a:p>
          <a:pPr>
            <a:lnSpc>
              <a:spcPct val="100000"/>
            </a:lnSpc>
            <a:defRPr b="1"/>
          </a:pPr>
          <a:r>
            <a:rPr lang="en-US" dirty="0"/>
            <a:t>Financial statements are a reflection of the company’s economic reality. </a:t>
          </a:r>
        </a:p>
      </dgm:t>
    </dgm:pt>
    <dgm:pt modelId="{D4CD4153-615D-4734-9431-B0487FD39AF7}" type="parTrans" cxnId="{4ECA8C5C-2CB3-4B87-9481-E868EA31FFF3}">
      <dgm:prSet/>
      <dgm:spPr/>
      <dgm:t>
        <a:bodyPr/>
        <a:lstStyle/>
        <a:p>
          <a:endParaRPr lang="en-US"/>
        </a:p>
      </dgm:t>
    </dgm:pt>
    <dgm:pt modelId="{72606AEC-EA33-4253-BF6D-43E4975EEF53}" type="sibTrans" cxnId="{4ECA8C5C-2CB3-4B87-9481-E868EA31FFF3}">
      <dgm:prSet/>
      <dgm:spPr/>
      <dgm:t>
        <a:bodyPr/>
        <a:lstStyle/>
        <a:p>
          <a:endParaRPr lang="en-US"/>
        </a:p>
      </dgm:t>
    </dgm:pt>
    <dgm:pt modelId="{C113EF09-F6F1-4ED7-9A25-90994DA39656}">
      <dgm:prSet/>
      <dgm:spPr/>
      <dgm:t>
        <a:bodyPr/>
        <a:lstStyle/>
        <a:p>
          <a:pPr>
            <a:lnSpc>
              <a:spcPct val="100000"/>
            </a:lnSpc>
            <a:defRPr b="1"/>
          </a:pPr>
          <a:r>
            <a:rPr lang="en-US" dirty="0"/>
            <a:t>Prudence: </a:t>
          </a:r>
        </a:p>
        <a:p>
          <a:pPr>
            <a:lnSpc>
              <a:spcPct val="100000"/>
            </a:lnSpc>
            <a:defRPr b="1"/>
          </a:pPr>
          <a:endParaRPr lang="en-US" b="0" dirty="0"/>
        </a:p>
        <a:p>
          <a:pPr>
            <a:lnSpc>
              <a:spcPct val="100000"/>
            </a:lnSpc>
            <a:defRPr b="1"/>
          </a:pPr>
          <a:r>
            <a:rPr lang="en-US" b="1" dirty="0"/>
            <a:t>Financial managers must exercise judgment in dealing with the inevitable uncertainties of valuation and materiality. </a:t>
          </a:r>
        </a:p>
      </dgm:t>
    </dgm:pt>
    <dgm:pt modelId="{3BAFD5A3-76D4-422F-AC76-553AB6364581}" type="parTrans" cxnId="{EF37DDA5-28B4-4F43-8151-9DF8CE38E18D}">
      <dgm:prSet/>
      <dgm:spPr/>
      <dgm:t>
        <a:bodyPr/>
        <a:lstStyle/>
        <a:p>
          <a:endParaRPr lang="en-US"/>
        </a:p>
      </dgm:t>
    </dgm:pt>
    <dgm:pt modelId="{2D30DBB6-CBAE-45C0-A8CC-A264402F6AB0}" type="sibTrans" cxnId="{EF37DDA5-28B4-4F43-8151-9DF8CE38E18D}">
      <dgm:prSet/>
      <dgm:spPr/>
      <dgm:t>
        <a:bodyPr/>
        <a:lstStyle/>
        <a:p>
          <a:endParaRPr lang="en-US"/>
        </a:p>
      </dgm:t>
    </dgm:pt>
    <dgm:pt modelId="{25AB6AFD-14A9-4C6E-B71B-83D9ED801347}">
      <dgm:prSet/>
      <dgm:spPr/>
      <dgm:t>
        <a:bodyPr/>
        <a:lstStyle/>
        <a:p>
          <a:pPr>
            <a:lnSpc>
              <a:spcPct val="100000"/>
            </a:lnSpc>
            <a:defRPr b="1"/>
          </a:pPr>
          <a:r>
            <a:rPr lang="en-US" dirty="0"/>
            <a:t>Comparability</a:t>
          </a:r>
        </a:p>
        <a:p>
          <a:pPr>
            <a:lnSpc>
              <a:spcPct val="100000"/>
            </a:lnSpc>
            <a:defRPr b="1"/>
          </a:pPr>
          <a:endParaRPr lang="en-US" dirty="0"/>
        </a:p>
        <a:p>
          <a:pPr>
            <a:lnSpc>
              <a:spcPct val="100000"/>
            </a:lnSpc>
            <a:defRPr b="1"/>
          </a:pPr>
          <a:r>
            <a:rPr lang="en-US" dirty="0"/>
            <a:t>Ability to compare financial statements from year-to-year, company-to-company, and industry-to-industry. </a:t>
          </a:r>
        </a:p>
      </dgm:t>
    </dgm:pt>
    <dgm:pt modelId="{2F47843E-7136-4429-845E-444404E1CDAF}" type="parTrans" cxnId="{0EB4B9CD-1823-4E2F-9C40-BA2F7F387A4B}">
      <dgm:prSet/>
      <dgm:spPr/>
      <dgm:t>
        <a:bodyPr/>
        <a:lstStyle/>
        <a:p>
          <a:endParaRPr lang="en-US"/>
        </a:p>
      </dgm:t>
    </dgm:pt>
    <dgm:pt modelId="{BEEA4F3A-2302-4324-AEA3-8F5AE737F3E6}" type="sibTrans" cxnId="{0EB4B9CD-1823-4E2F-9C40-BA2F7F387A4B}">
      <dgm:prSet/>
      <dgm:spPr/>
      <dgm:t>
        <a:bodyPr/>
        <a:lstStyle/>
        <a:p>
          <a:endParaRPr lang="en-US"/>
        </a:p>
      </dgm:t>
    </dgm:pt>
    <dgm:pt modelId="{D81C9D89-C6F9-4C18-A960-1787B8481BD6}" type="pres">
      <dgm:prSet presAssocID="{9B555A2C-E47E-47C4-907D-256440C22B7F}" presName="root" presStyleCnt="0">
        <dgm:presLayoutVars>
          <dgm:dir/>
          <dgm:resizeHandles val="exact"/>
        </dgm:presLayoutVars>
      </dgm:prSet>
      <dgm:spPr/>
    </dgm:pt>
    <dgm:pt modelId="{F15D13AE-3A83-4A7D-8231-5F0FB2D6302B}" type="pres">
      <dgm:prSet presAssocID="{A9E3C680-7BE6-40EA-8AFF-F01F80632D52}" presName="compNode" presStyleCnt="0"/>
      <dgm:spPr/>
    </dgm:pt>
    <dgm:pt modelId="{91CA08D6-95B0-40AC-8693-C5471085E921}" type="pres">
      <dgm:prSet presAssocID="{A9E3C680-7BE6-40EA-8AFF-F01F80632D5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ca de selecció"/>
        </a:ext>
      </dgm:extLst>
    </dgm:pt>
    <dgm:pt modelId="{FA2EB52C-9261-49CF-A1E4-750DD3C88BAD}" type="pres">
      <dgm:prSet presAssocID="{A9E3C680-7BE6-40EA-8AFF-F01F80632D52}" presName="iconSpace" presStyleCnt="0"/>
      <dgm:spPr/>
    </dgm:pt>
    <dgm:pt modelId="{752ED8D8-F221-4F86-A49D-17790CF595D1}" type="pres">
      <dgm:prSet presAssocID="{A9E3C680-7BE6-40EA-8AFF-F01F80632D52}" presName="parTx" presStyleLbl="revTx" presStyleIdx="0" presStyleCnt="10">
        <dgm:presLayoutVars>
          <dgm:chMax val="0"/>
          <dgm:chPref val="0"/>
        </dgm:presLayoutVars>
      </dgm:prSet>
      <dgm:spPr/>
    </dgm:pt>
    <dgm:pt modelId="{6DD32813-672C-438D-AEAC-5C330BC7E20F}" type="pres">
      <dgm:prSet presAssocID="{A9E3C680-7BE6-40EA-8AFF-F01F80632D52}" presName="txSpace" presStyleCnt="0"/>
      <dgm:spPr/>
    </dgm:pt>
    <dgm:pt modelId="{B770E370-3352-43C9-B7C8-93905771A853}" type="pres">
      <dgm:prSet presAssocID="{A9E3C680-7BE6-40EA-8AFF-F01F80632D52}" presName="desTx" presStyleLbl="revTx" presStyleIdx="1" presStyleCnt="10">
        <dgm:presLayoutVars/>
      </dgm:prSet>
      <dgm:spPr/>
    </dgm:pt>
    <dgm:pt modelId="{092D7C98-66B7-4820-BE22-E5DA7E4DF085}" type="pres">
      <dgm:prSet presAssocID="{0F9CE075-0D3C-42DC-B6EB-6AB0640F3B34}" presName="sibTrans" presStyleCnt="0"/>
      <dgm:spPr/>
    </dgm:pt>
    <dgm:pt modelId="{2E90EA12-939F-4E3B-915B-B7666576441A}" type="pres">
      <dgm:prSet presAssocID="{54B81228-C9AD-4FD2-A7E4-5D210D8CC24B}" presName="compNode" presStyleCnt="0"/>
      <dgm:spPr/>
    </dgm:pt>
    <dgm:pt modelId="{4808631E-2C09-4DC6-B281-408F92CCEA85}" type="pres">
      <dgm:prSet presAssocID="{54B81228-C9AD-4FD2-A7E4-5D210D8CC24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2916F151-1AAE-4A58-B102-69DD3FEA614A}" type="pres">
      <dgm:prSet presAssocID="{54B81228-C9AD-4FD2-A7E4-5D210D8CC24B}" presName="iconSpace" presStyleCnt="0"/>
      <dgm:spPr/>
    </dgm:pt>
    <dgm:pt modelId="{2A01C113-D2A1-40FC-A241-C022BE2028E0}" type="pres">
      <dgm:prSet presAssocID="{54B81228-C9AD-4FD2-A7E4-5D210D8CC24B}" presName="parTx" presStyleLbl="revTx" presStyleIdx="2" presStyleCnt="10">
        <dgm:presLayoutVars>
          <dgm:chMax val="0"/>
          <dgm:chPref val="0"/>
        </dgm:presLayoutVars>
      </dgm:prSet>
      <dgm:spPr/>
    </dgm:pt>
    <dgm:pt modelId="{9E4D72A4-CC13-4EB3-BC8D-D54091E9DF6D}" type="pres">
      <dgm:prSet presAssocID="{54B81228-C9AD-4FD2-A7E4-5D210D8CC24B}" presName="txSpace" presStyleCnt="0"/>
      <dgm:spPr/>
    </dgm:pt>
    <dgm:pt modelId="{B71FF043-187E-46FB-A8C1-1ADB7833ADB0}" type="pres">
      <dgm:prSet presAssocID="{54B81228-C9AD-4FD2-A7E4-5D210D8CC24B}" presName="desTx" presStyleLbl="revTx" presStyleIdx="3" presStyleCnt="10">
        <dgm:presLayoutVars/>
      </dgm:prSet>
      <dgm:spPr/>
    </dgm:pt>
    <dgm:pt modelId="{1A65D217-8FFD-4AA7-A39E-D09297FB998D}" type="pres">
      <dgm:prSet presAssocID="{1139C4E7-7F2C-460E-8072-945BD5457791}" presName="sibTrans" presStyleCnt="0"/>
      <dgm:spPr/>
    </dgm:pt>
    <dgm:pt modelId="{663B0CB0-B82F-4D5B-A0E4-71CEA6539F50}" type="pres">
      <dgm:prSet presAssocID="{6A221EC8-5554-4AB8-882E-7B72C18CB1E7}" presName="compNode" presStyleCnt="0"/>
      <dgm:spPr/>
    </dgm:pt>
    <dgm:pt modelId="{EA9A9A12-2C20-4222-A2DB-95D8E1215759}" type="pres">
      <dgm:prSet presAssocID="{6A221EC8-5554-4AB8-882E-7B72C18CB1E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C21EF415-252B-4A0D-8F68-96A0AEBFCBF2}" type="pres">
      <dgm:prSet presAssocID="{6A221EC8-5554-4AB8-882E-7B72C18CB1E7}" presName="iconSpace" presStyleCnt="0"/>
      <dgm:spPr/>
    </dgm:pt>
    <dgm:pt modelId="{FC6EAAB6-7B50-48A4-B186-FA1F8F078408}" type="pres">
      <dgm:prSet presAssocID="{6A221EC8-5554-4AB8-882E-7B72C18CB1E7}" presName="parTx" presStyleLbl="revTx" presStyleIdx="4" presStyleCnt="10">
        <dgm:presLayoutVars>
          <dgm:chMax val="0"/>
          <dgm:chPref val="0"/>
        </dgm:presLayoutVars>
      </dgm:prSet>
      <dgm:spPr/>
    </dgm:pt>
    <dgm:pt modelId="{D81C3CC9-C502-4E2C-9293-B2B39C8AB02D}" type="pres">
      <dgm:prSet presAssocID="{6A221EC8-5554-4AB8-882E-7B72C18CB1E7}" presName="txSpace" presStyleCnt="0"/>
      <dgm:spPr/>
    </dgm:pt>
    <dgm:pt modelId="{3CB49E73-1687-41E1-8321-F6DC65EAAA0F}" type="pres">
      <dgm:prSet presAssocID="{6A221EC8-5554-4AB8-882E-7B72C18CB1E7}" presName="desTx" presStyleLbl="revTx" presStyleIdx="5" presStyleCnt="10" custLinFactNeighborX="166" custLinFactNeighborY="-1969">
        <dgm:presLayoutVars/>
      </dgm:prSet>
      <dgm:spPr/>
    </dgm:pt>
    <dgm:pt modelId="{E7C72B1E-1C01-429F-B28F-3B53CF9262C7}" type="pres">
      <dgm:prSet presAssocID="{72606AEC-EA33-4253-BF6D-43E4975EEF53}" presName="sibTrans" presStyleCnt="0"/>
      <dgm:spPr/>
    </dgm:pt>
    <dgm:pt modelId="{4CF7EE4A-7BF8-4339-85B2-74387133F544}" type="pres">
      <dgm:prSet presAssocID="{C113EF09-F6F1-4ED7-9A25-90994DA39656}" presName="compNode" presStyleCnt="0"/>
      <dgm:spPr/>
    </dgm:pt>
    <dgm:pt modelId="{13BB780A-D504-442A-8AE3-06A3641D93A3}" type="pres">
      <dgm:prSet presAssocID="{C113EF09-F6F1-4ED7-9A25-90994DA3965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Jutge"/>
        </a:ext>
      </dgm:extLst>
    </dgm:pt>
    <dgm:pt modelId="{1A1A7271-6EE5-4CD6-9C4B-3540E5F7CCA9}" type="pres">
      <dgm:prSet presAssocID="{C113EF09-F6F1-4ED7-9A25-90994DA39656}" presName="iconSpace" presStyleCnt="0"/>
      <dgm:spPr/>
    </dgm:pt>
    <dgm:pt modelId="{E9A5EE4D-4980-4B32-9B73-4E1226075B79}" type="pres">
      <dgm:prSet presAssocID="{C113EF09-F6F1-4ED7-9A25-90994DA39656}" presName="parTx" presStyleLbl="revTx" presStyleIdx="6" presStyleCnt="10">
        <dgm:presLayoutVars>
          <dgm:chMax val="0"/>
          <dgm:chPref val="0"/>
        </dgm:presLayoutVars>
      </dgm:prSet>
      <dgm:spPr/>
    </dgm:pt>
    <dgm:pt modelId="{86C6BDDD-A50F-457B-A875-096EACBB1F75}" type="pres">
      <dgm:prSet presAssocID="{C113EF09-F6F1-4ED7-9A25-90994DA39656}" presName="txSpace" presStyleCnt="0"/>
      <dgm:spPr/>
    </dgm:pt>
    <dgm:pt modelId="{170A8220-C184-4C85-89C1-F746FE1E5E58}" type="pres">
      <dgm:prSet presAssocID="{C113EF09-F6F1-4ED7-9A25-90994DA39656}" presName="desTx" presStyleLbl="revTx" presStyleIdx="7" presStyleCnt="10">
        <dgm:presLayoutVars/>
      </dgm:prSet>
      <dgm:spPr/>
    </dgm:pt>
    <dgm:pt modelId="{F3875CFE-CD02-4E10-867B-2E9FA9877E80}" type="pres">
      <dgm:prSet presAssocID="{2D30DBB6-CBAE-45C0-A8CC-A264402F6AB0}" presName="sibTrans" presStyleCnt="0"/>
      <dgm:spPr/>
    </dgm:pt>
    <dgm:pt modelId="{B876F8A4-FAB8-413B-B4F7-11EF660ED9BA}" type="pres">
      <dgm:prSet presAssocID="{25AB6AFD-14A9-4C6E-B71B-83D9ED801347}" presName="compNode" presStyleCnt="0"/>
      <dgm:spPr/>
    </dgm:pt>
    <dgm:pt modelId="{00522D72-303B-494E-9FC2-5B48F90FA202}" type="pres">
      <dgm:prSet presAssocID="{25AB6AFD-14A9-4C6E-B71B-83D9ED80134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òlar"/>
        </a:ext>
      </dgm:extLst>
    </dgm:pt>
    <dgm:pt modelId="{AB3C561E-2FF4-404C-B822-C6343BCFF4D9}" type="pres">
      <dgm:prSet presAssocID="{25AB6AFD-14A9-4C6E-B71B-83D9ED801347}" presName="iconSpace" presStyleCnt="0"/>
      <dgm:spPr/>
    </dgm:pt>
    <dgm:pt modelId="{E2154951-DBE6-46A6-88BE-0C7CD663CAD8}" type="pres">
      <dgm:prSet presAssocID="{25AB6AFD-14A9-4C6E-B71B-83D9ED801347}" presName="parTx" presStyleLbl="revTx" presStyleIdx="8" presStyleCnt="10">
        <dgm:presLayoutVars>
          <dgm:chMax val="0"/>
          <dgm:chPref val="0"/>
        </dgm:presLayoutVars>
      </dgm:prSet>
      <dgm:spPr/>
    </dgm:pt>
    <dgm:pt modelId="{BC08566C-FE2A-4CF2-878F-DFFCA527438C}" type="pres">
      <dgm:prSet presAssocID="{25AB6AFD-14A9-4C6E-B71B-83D9ED801347}" presName="txSpace" presStyleCnt="0"/>
      <dgm:spPr/>
    </dgm:pt>
    <dgm:pt modelId="{B53E75AD-0EF3-4492-AC3F-C416F0BD87C8}" type="pres">
      <dgm:prSet presAssocID="{25AB6AFD-14A9-4C6E-B71B-83D9ED801347}" presName="desTx" presStyleLbl="revTx" presStyleIdx="9" presStyleCnt="10">
        <dgm:presLayoutVars/>
      </dgm:prSet>
      <dgm:spPr/>
    </dgm:pt>
  </dgm:ptLst>
  <dgm:cxnLst>
    <dgm:cxn modelId="{ACB70A11-A856-41A1-8FA5-D38FA3780B6E}" srcId="{9B555A2C-E47E-47C4-907D-256440C22B7F}" destId="{54B81228-C9AD-4FD2-A7E4-5D210D8CC24B}" srcOrd="1" destOrd="0" parTransId="{D4050CEA-8C2F-42FB-B14B-F50A5E130575}" sibTransId="{1139C4E7-7F2C-460E-8072-945BD5457791}"/>
    <dgm:cxn modelId="{77A7F218-69ED-442F-9A74-1F913A5F9F82}" type="presOf" srcId="{6A221EC8-5554-4AB8-882E-7B72C18CB1E7}" destId="{FC6EAAB6-7B50-48A4-B186-FA1F8F078408}" srcOrd="0" destOrd="0" presId="urn:microsoft.com/office/officeart/2018/2/layout/IconLabelDescriptionList"/>
    <dgm:cxn modelId="{AEC8E53E-53A8-4487-9EFA-13270AAEA4E2}" type="presOf" srcId="{A9E3C680-7BE6-40EA-8AFF-F01F80632D52}" destId="{752ED8D8-F221-4F86-A49D-17790CF595D1}" srcOrd="0" destOrd="0" presId="urn:microsoft.com/office/officeart/2018/2/layout/IconLabelDescriptionList"/>
    <dgm:cxn modelId="{4ECA8C5C-2CB3-4B87-9481-E868EA31FFF3}" srcId="{9B555A2C-E47E-47C4-907D-256440C22B7F}" destId="{6A221EC8-5554-4AB8-882E-7B72C18CB1E7}" srcOrd="2" destOrd="0" parTransId="{D4CD4153-615D-4734-9431-B0487FD39AF7}" sibTransId="{72606AEC-EA33-4253-BF6D-43E4975EEF53}"/>
    <dgm:cxn modelId="{E9891753-ECA6-40FC-AE48-865FB6E3DE19}" srcId="{9B555A2C-E47E-47C4-907D-256440C22B7F}" destId="{A9E3C680-7BE6-40EA-8AFF-F01F80632D52}" srcOrd="0" destOrd="0" parTransId="{53471E53-A3CC-403F-ACCF-3245F7696BC1}" sibTransId="{0F9CE075-0D3C-42DC-B6EB-6AB0640F3B34}"/>
    <dgm:cxn modelId="{5F25729F-7F5D-44B1-A230-52750D8755F5}" type="presOf" srcId="{54B81228-C9AD-4FD2-A7E4-5D210D8CC24B}" destId="{2A01C113-D2A1-40FC-A241-C022BE2028E0}" srcOrd="0" destOrd="0" presId="urn:microsoft.com/office/officeart/2018/2/layout/IconLabelDescriptionList"/>
    <dgm:cxn modelId="{87D27C9F-7787-45B8-B4A1-D4BA8D17727C}" type="presOf" srcId="{C113EF09-F6F1-4ED7-9A25-90994DA39656}" destId="{E9A5EE4D-4980-4B32-9B73-4E1226075B79}" srcOrd="0" destOrd="0" presId="urn:microsoft.com/office/officeart/2018/2/layout/IconLabelDescriptionList"/>
    <dgm:cxn modelId="{EF37DDA5-28B4-4F43-8151-9DF8CE38E18D}" srcId="{9B555A2C-E47E-47C4-907D-256440C22B7F}" destId="{C113EF09-F6F1-4ED7-9A25-90994DA39656}" srcOrd="3" destOrd="0" parTransId="{3BAFD5A3-76D4-422F-AC76-553AB6364581}" sibTransId="{2D30DBB6-CBAE-45C0-A8CC-A264402F6AB0}"/>
    <dgm:cxn modelId="{0EB4B9CD-1823-4E2F-9C40-BA2F7F387A4B}" srcId="{9B555A2C-E47E-47C4-907D-256440C22B7F}" destId="{25AB6AFD-14A9-4C6E-B71B-83D9ED801347}" srcOrd="4" destOrd="0" parTransId="{2F47843E-7136-4429-845E-444404E1CDAF}" sibTransId="{BEEA4F3A-2302-4324-AEA3-8F5AE737F3E6}"/>
    <dgm:cxn modelId="{98140DCF-415B-479A-86E4-78FA8D72B33E}" type="presOf" srcId="{9B555A2C-E47E-47C4-907D-256440C22B7F}" destId="{D81C9D89-C6F9-4C18-A960-1787B8481BD6}" srcOrd="0" destOrd="0" presId="urn:microsoft.com/office/officeart/2018/2/layout/IconLabelDescriptionList"/>
    <dgm:cxn modelId="{D4D59BD5-D4C5-4C1C-895A-A41A202EC054}" type="presOf" srcId="{25AB6AFD-14A9-4C6E-B71B-83D9ED801347}" destId="{E2154951-DBE6-46A6-88BE-0C7CD663CAD8}" srcOrd="0" destOrd="0" presId="urn:microsoft.com/office/officeart/2018/2/layout/IconLabelDescriptionList"/>
    <dgm:cxn modelId="{6C077092-53F7-4D9D-9BBB-3F9CF253C1A1}" type="presParOf" srcId="{D81C9D89-C6F9-4C18-A960-1787B8481BD6}" destId="{F15D13AE-3A83-4A7D-8231-5F0FB2D6302B}" srcOrd="0" destOrd="0" presId="urn:microsoft.com/office/officeart/2018/2/layout/IconLabelDescriptionList"/>
    <dgm:cxn modelId="{CB480A70-03C1-4A7F-A840-3912ED1A55C1}" type="presParOf" srcId="{F15D13AE-3A83-4A7D-8231-5F0FB2D6302B}" destId="{91CA08D6-95B0-40AC-8693-C5471085E921}" srcOrd="0" destOrd="0" presId="urn:microsoft.com/office/officeart/2018/2/layout/IconLabelDescriptionList"/>
    <dgm:cxn modelId="{607222D9-01ED-447C-8D2B-6964C975763C}" type="presParOf" srcId="{F15D13AE-3A83-4A7D-8231-5F0FB2D6302B}" destId="{FA2EB52C-9261-49CF-A1E4-750DD3C88BAD}" srcOrd="1" destOrd="0" presId="urn:microsoft.com/office/officeart/2018/2/layout/IconLabelDescriptionList"/>
    <dgm:cxn modelId="{6DCCA6CA-C1E4-4427-AAB6-C77639098CCC}" type="presParOf" srcId="{F15D13AE-3A83-4A7D-8231-5F0FB2D6302B}" destId="{752ED8D8-F221-4F86-A49D-17790CF595D1}" srcOrd="2" destOrd="0" presId="urn:microsoft.com/office/officeart/2018/2/layout/IconLabelDescriptionList"/>
    <dgm:cxn modelId="{EF5846DB-C45B-4FF3-A91C-D52C8CC4A873}" type="presParOf" srcId="{F15D13AE-3A83-4A7D-8231-5F0FB2D6302B}" destId="{6DD32813-672C-438D-AEAC-5C330BC7E20F}" srcOrd="3" destOrd="0" presId="urn:microsoft.com/office/officeart/2018/2/layout/IconLabelDescriptionList"/>
    <dgm:cxn modelId="{FAC63581-464A-4B79-9CBE-445AD787B07F}" type="presParOf" srcId="{F15D13AE-3A83-4A7D-8231-5F0FB2D6302B}" destId="{B770E370-3352-43C9-B7C8-93905771A853}" srcOrd="4" destOrd="0" presId="urn:microsoft.com/office/officeart/2018/2/layout/IconLabelDescriptionList"/>
    <dgm:cxn modelId="{470540D5-2734-4E89-8377-18BF1784ABDE}" type="presParOf" srcId="{D81C9D89-C6F9-4C18-A960-1787B8481BD6}" destId="{092D7C98-66B7-4820-BE22-E5DA7E4DF085}" srcOrd="1" destOrd="0" presId="urn:microsoft.com/office/officeart/2018/2/layout/IconLabelDescriptionList"/>
    <dgm:cxn modelId="{C99421A3-12E8-4769-98AF-9613518740D7}" type="presParOf" srcId="{D81C9D89-C6F9-4C18-A960-1787B8481BD6}" destId="{2E90EA12-939F-4E3B-915B-B7666576441A}" srcOrd="2" destOrd="0" presId="urn:microsoft.com/office/officeart/2018/2/layout/IconLabelDescriptionList"/>
    <dgm:cxn modelId="{A7691380-9BE9-4071-AA19-4B5CCEA212E9}" type="presParOf" srcId="{2E90EA12-939F-4E3B-915B-B7666576441A}" destId="{4808631E-2C09-4DC6-B281-408F92CCEA85}" srcOrd="0" destOrd="0" presId="urn:microsoft.com/office/officeart/2018/2/layout/IconLabelDescriptionList"/>
    <dgm:cxn modelId="{B1746245-7487-428D-9195-3D0E4BB98FA8}" type="presParOf" srcId="{2E90EA12-939F-4E3B-915B-B7666576441A}" destId="{2916F151-1AAE-4A58-B102-69DD3FEA614A}" srcOrd="1" destOrd="0" presId="urn:microsoft.com/office/officeart/2018/2/layout/IconLabelDescriptionList"/>
    <dgm:cxn modelId="{7D84E40E-CBAF-4D8F-8FCE-4C913B70DC84}" type="presParOf" srcId="{2E90EA12-939F-4E3B-915B-B7666576441A}" destId="{2A01C113-D2A1-40FC-A241-C022BE2028E0}" srcOrd="2" destOrd="0" presId="urn:microsoft.com/office/officeart/2018/2/layout/IconLabelDescriptionList"/>
    <dgm:cxn modelId="{E87289DB-C899-4FA6-B82A-C8439CF75AD7}" type="presParOf" srcId="{2E90EA12-939F-4E3B-915B-B7666576441A}" destId="{9E4D72A4-CC13-4EB3-BC8D-D54091E9DF6D}" srcOrd="3" destOrd="0" presId="urn:microsoft.com/office/officeart/2018/2/layout/IconLabelDescriptionList"/>
    <dgm:cxn modelId="{D7DEF786-3485-445C-8FF0-D3AF2766F374}" type="presParOf" srcId="{2E90EA12-939F-4E3B-915B-B7666576441A}" destId="{B71FF043-187E-46FB-A8C1-1ADB7833ADB0}" srcOrd="4" destOrd="0" presId="urn:microsoft.com/office/officeart/2018/2/layout/IconLabelDescriptionList"/>
    <dgm:cxn modelId="{3D913354-03F4-4B5F-A253-93352EB8BE07}" type="presParOf" srcId="{D81C9D89-C6F9-4C18-A960-1787B8481BD6}" destId="{1A65D217-8FFD-4AA7-A39E-D09297FB998D}" srcOrd="3" destOrd="0" presId="urn:microsoft.com/office/officeart/2018/2/layout/IconLabelDescriptionList"/>
    <dgm:cxn modelId="{57BD5D82-A8FD-4193-AB51-E598005734AE}" type="presParOf" srcId="{D81C9D89-C6F9-4C18-A960-1787B8481BD6}" destId="{663B0CB0-B82F-4D5B-A0E4-71CEA6539F50}" srcOrd="4" destOrd="0" presId="urn:microsoft.com/office/officeart/2018/2/layout/IconLabelDescriptionList"/>
    <dgm:cxn modelId="{CA87ED2B-CED0-48D0-BCD5-94AAA025F916}" type="presParOf" srcId="{663B0CB0-B82F-4D5B-A0E4-71CEA6539F50}" destId="{EA9A9A12-2C20-4222-A2DB-95D8E1215759}" srcOrd="0" destOrd="0" presId="urn:microsoft.com/office/officeart/2018/2/layout/IconLabelDescriptionList"/>
    <dgm:cxn modelId="{B81026F6-F0D4-4B75-AEA1-D710BA1DB980}" type="presParOf" srcId="{663B0CB0-B82F-4D5B-A0E4-71CEA6539F50}" destId="{C21EF415-252B-4A0D-8F68-96A0AEBFCBF2}" srcOrd="1" destOrd="0" presId="urn:microsoft.com/office/officeart/2018/2/layout/IconLabelDescriptionList"/>
    <dgm:cxn modelId="{791C77F4-241E-41E1-A26F-D50C8CE25DEE}" type="presParOf" srcId="{663B0CB0-B82F-4D5B-A0E4-71CEA6539F50}" destId="{FC6EAAB6-7B50-48A4-B186-FA1F8F078408}" srcOrd="2" destOrd="0" presId="urn:microsoft.com/office/officeart/2018/2/layout/IconLabelDescriptionList"/>
    <dgm:cxn modelId="{B5D4E997-EDA4-4669-AAA0-383A2B8D1DBD}" type="presParOf" srcId="{663B0CB0-B82F-4D5B-A0E4-71CEA6539F50}" destId="{D81C3CC9-C502-4E2C-9293-B2B39C8AB02D}" srcOrd="3" destOrd="0" presId="urn:microsoft.com/office/officeart/2018/2/layout/IconLabelDescriptionList"/>
    <dgm:cxn modelId="{30FF2F7E-952B-4FA0-8A2A-7C0ACEE502B2}" type="presParOf" srcId="{663B0CB0-B82F-4D5B-A0E4-71CEA6539F50}" destId="{3CB49E73-1687-41E1-8321-F6DC65EAAA0F}" srcOrd="4" destOrd="0" presId="urn:microsoft.com/office/officeart/2018/2/layout/IconLabelDescriptionList"/>
    <dgm:cxn modelId="{63B54F58-7BDE-499F-BB1D-1EF496157344}" type="presParOf" srcId="{D81C9D89-C6F9-4C18-A960-1787B8481BD6}" destId="{E7C72B1E-1C01-429F-B28F-3B53CF9262C7}" srcOrd="5" destOrd="0" presId="urn:microsoft.com/office/officeart/2018/2/layout/IconLabelDescriptionList"/>
    <dgm:cxn modelId="{A5D8D148-D8BD-4CD6-AAA4-40CB04C0CBAF}" type="presParOf" srcId="{D81C9D89-C6F9-4C18-A960-1787B8481BD6}" destId="{4CF7EE4A-7BF8-4339-85B2-74387133F544}" srcOrd="6" destOrd="0" presId="urn:microsoft.com/office/officeart/2018/2/layout/IconLabelDescriptionList"/>
    <dgm:cxn modelId="{4CD0EDC0-34FC-48AB-B386-EC763A1A8BA3}" type="presParOf" srcId="{4CF7EE4A-7BF8-4339-85B2-74387133F544}" destId="{13BB780A-D504-442A-8AE3-06A3641D93A3}" srcOrd="0" destOrd="0" presId="urn:microsoft.com/office/officeart/2018/2/layout/IconLabelDescriptionList"/>
    <dgm:cxn modelId="{C85F7AA3-5AB7-4B2C-B0E6-3A062516324A}" type="presParOf" srcId="{4CF7EE4A-7BF8-4339-85B2-74387133F544}" destId="{1A1A7271-6EE5-4CD6-9C4B-3540E5F7CCA9}" srcOrd="1" destOrd="0" presId="urn:microsoft.com/office/officeart/2018/2/layout/IconLabelDescriptionList"/>
    <dgm:cxn modelId="{5F3B3311-CE3A-45AA-B68A-BB7F277B4564}" type="presParOf" srcId="{4CF7EE4A-7BF8-4339-85B2-74387133F544}" destId="{E9A5EE4D-4980-4B32-9B73-4E1226075B79}" srcOrd="2" destOrd="0" presId="urn:microsoft.com/office/officeart/2018/2/layout/IconLabelDescriptionList"/>
    <dgm:cxn modelId="{106B82AF-3BD5-4029-900C-43F1FD2739C4}" type="presParOf" srcId="{4CF7EE4A-7BF8-4339-85B2-74387133F544}" destId="{86C6BDDD-A50F-457B-A875-096EACBB1F75}" srcOrd="3" destOrd="0" presId="urn:microsoft.com/office/officeart/2018/2/layout/IconLabelDescriptionList"/>
    <dgm:cxn modelId="{96E6F5D2-2567-4DCE-89A2-151B4FB3CDE5}" type="presParOf" srcId="{4CF7EE4A-7BF8-4339-85B2-74387133F544}" destId="{170A8220-C184-4C85-89C1-F746FE1E5E58}" srcOrd="4" destOrd="0" presId="urn:microsoft.com/office/officeart/2018/2/layout/IconLabelDescriptionList"/>
    <dgm:cxn modelId="{417BB576-EE4B-480E-8A91-1FC5900367A6}" type="presParOf" srcId="{D81C9D89-C6F9-4C18-A960-1787B8481BD6}" destId="{F3875CFE-CD02-4E10-867B-2E9FA9877E80}" srcOrd="7" destOrd="0" presId="urn:microsoft.com/office/officeart/2018/2/layout/IconLabelDescriptionList"/>
    <dgm:cxn modelId="{4E24BF88-414A-4A6E-8C77-379322A830F3}" type="presParOf" srcId="{D81C9D89-C6F9-4C18-A960-1787B8481BD6}" destId="{B876F8A4-FAB8-413B-B4F7-11EF660ED9BA}" srcOrd="8" destOrd="0" presId="urn:microsoft.com/office/officeart/2018/2/layout/IconLabelDescriptionList"/>
    <dgm:cxn modelId="{98322D15-8470-463C-9C47-C6492360C291}" type="presParOf" srcId="{B876F8A4-FAB8-413B-B4F7-11EF660ED9BA}" destId="{00522D72-303B-494E-9FC2-5B48F90FA202}" srcOrd="0" destOrd="0" presId="urn:microsoft.com/office/officeart/2018/2/layout/IconLabelDescriptionList"/>
    <dgm:cxn modelId="{DF03C9D4-9DD5-4A0D-B3F8-66D3CB9A1537}" type="presParOf" srcId="{B876F8A4-FAB8-413B-B4F7-11EF660ED9BA}" destId="{AB3C561E-2FF4-404C-B822-C6343BCFF4D9}" srcOrd="1" destOrd="0" presId="urn:microsoft.com/office/officeart/2018/2/layout/IconLabelDescriptionList"/>
    <dgm:cxn modelId="{66C119B0-C2C6-48C1-93B3-9A3DB5695410}" type="presParOf" srcId="{B876F8A4-FAB8-413B-B4F7-11EF660ED9BA}" destId="{E2154951-DBE6-46A6-88BE-0C7CD663CAD8}" srcOrd="2" destOrd="0" presId="urn:microsoft.com/office/officeart/2018/2/layout/IconLabelDescriptionList"/>
    <dgm:cxn modelId="{562615E8-E560-42F1-9667-BBA4208C8161}" type="presParOf" srcId="{B876F8A4-FAB8-413B-B4F7-11EF660ED9BA}" destId="{BC08566C-FE2A-4CF2-878F-DFFCA527438C}" srcOrd="3" destOrd="0" presId="urn:microsoft.com/office/officeart/2018/2/layout/IconLabelDescriptionList"/>
    <dgm:cxn modelId="{C01B208A-02F5-47E9-99AC-5EBA1EB68B39}" type="presParOf" srcId="{B876F8A4-FAB8-413B-B4F7-11EF660ED9BA}" destId="{B53E75AD-0EF3-4492-AC3F-C416F0BD87C8}"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264107-7C75-4089-87E6-67329FD6C33A}"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s-ES"/>
        </a:p>
      </dgm:t>
    </dgm:pt>
    <dgm:pt modelId="{0B9BC4DD-2E12-4C7A-893C-E8AF86600D2D}">
      <dgm:prSet phldrT="[Text]"/>
      <dgm:spPr/>
      <dgm:t>
        <a:bodyPr/>
        <a:lstStyle/>
        <a:p>
          <a:r>
            <a:rPr lang="es-ES"/>
            <a:t>James Hollis (Psycologyst)</a:t>
          </a:r>
        </a:p>
      </dgm:t>
    </dgm:pt>
    <dgm:pt modelId="{8F93A3B8-9727-4EDA-86E0-3FC69EE01F36}" type="parTrans" cxnId="{D70DD8DC-90B4-4EB4-B9AA-1AEC815B7614}">
      <dgm:prSet/>
      <dgm:spPr/>
      <dgm:t>
        <a:bodyPr/>
        <a:lstStyle/>
        <a:p>
          <a:endParaRPr lang="es-ES"/>
        </a:p>
      </dgm:t>
    </dgm:pt>
    <dgm:pt modelId="{E8639638-EF94-4266-839B-006B64D609FE}" type="sibTrans" cxnId="{D70DD8DC-90B4-4EB4-B9AA-1AEC815B7614}">
      <dgm:prSet/>
      <dgm:spPr/>
      <dgm:t>
        <a:bodyPr/>
        <a:lstStyle/>
        <a:p>
          <a:endParaRPr lang="es-ES"/>
        </a:p>
      </dgm:t>
    </dgm:pt>
    <dgm:pt modelId="{6A803851-140F-4AFF-93C6-792F6D306E42}">
      <dgm:prSet phldrT="[Text]"/>
      <dgm:spPr/>
      <dgm:t>
        <a:bodyPr/>
        <a:lstStyle/>
        <a:p>
          <a:r>
            <a:rPr lang="es-ES" dirty="0" err="1"/>
            <a:t>Learning</a:t>
          </a:r>
          <a:r>
            <a:rPr lang="es-ES" dirty="0"/>
            <a:t> </a:t>
          </a:r>
          <a:r>
            <a:rPr lang="es-ES" dirty="0" err="1"/>
            <a:t>to</a:t>
          </a:r>
          <a:r>
            <a:rPr lang="es-ES" dirty="0"/>
            <a:t> leve </a:t>
          </a:r>
          <a:r>
            <a:rPr lang="es-ES" dirty="0" err="1"/>
            <a:t>with</a:t>
          </a:r>
          <a:r>
            <a:rPr lang="es-ES" dirty="0"/>
            <a:t> </a:t>
          </a:r>
          <a:r>
            <a:rPr lang="es-ES" dirty="0" err="1"/>
            <a:t>ambiguity</a:t>
          </a:r>
          <a:r>
            <a:rPr lang="es-ES" dirty="0"/>
            <a:t> </a:t>
          </a:r>
          <a:r>
            <a:rPr lang="es-ES" dirty="0" err="1"/>
            <a:t>is</a:t>
          </a:r>
          <a:r>
            <a:rPr lang="es-ES" dirty="0"/>
            <a:t> </a:t>
          </a:r>
          <a:r>
            <a:rPr lang="es-ES" dirty="0" err="1"/>
            <a:t>leaning</a:t>
          </a:r>
          <a:r>
            <a:rPr lang="es-ES" dirty="0"/>
            <a:t> </a:t>
          </a:r>
          <a:r>
            <a:rPr lang="es-ES" dirty="0" err="1"/>
            <a:t>to</a:t>
          </a:r>
          <a:r>
            <a:rPr lang="es-ES" dirty="0"/>
            <a:t> </a:t>
          </a:r>
          <a:r>
            <a:rPr lang="es-ES" dirty="0" err="1"/>
            <a:t>live</a:t>
          </a:r>
          <a:r>
            <a:rPr lang="es-ES" dirty="0"/>
            <a:t> </a:t>
          </a:r>
          <a:r>
            <a:rPr lang="es-ES" dirty="0" err="1"/>
            <a:t>how</a:t>
          </a:r>
          <a:r>
            <a:rPr lang="es-ES" dirty="0"/>
            <a:t> </a:t>
          </a:r>
          <a:r>
            <a:rPr lang="es-ES" dirty="0" err="1"/>
            <a:t>life</a:t>
          </a:r>
          <a:r>
            <a:rPr lang="es-ES" dirty="0"/>
            <a:t> </a:t>
          </a:r>
          <a:r>
            <a:rPr lang="es-ES" dirty="0" err="1"/>
            <a:t>really</a:t>
          </a:r>
          <a:r>
            <a:rPr lang="es-ES" dirty="0"/>
            <a:t> </a:t>
          </a:r>
          <a:r>
            <a:rPr lang="es-ES" dirty="0" err="1"/>
            <a:t>is</a:t>
          </a:r>
          <a:r>
            <a:rPr lang="es-ES" dirty="0"/>
            <a:t>, full </a:t>
          </a:r>
          <a:r>
            <a:rPr lang="es-ES" dirty="0" err="1"/>
            <a:t>of</a:t>
          </a:r>
          <a:r>
            <a:rPr lang="es-ES" dirty="0"/>
            <a:t> </a:t>
          </a:r>
          <a:r>
            <a:rPr lang="es-ES" dirty="0" err="1"/>
            <a:t>complexities</a:t>
          </a:r>
          <a:r>
            <a:rPr lang="es-ES" dirty="0"/>
            <a:t> and </a:t>
          </a:r>
          <a:r>
            <a:rPr lang="es-ES" dirty="0" err="1"/>
            <a:t>strange</a:t>
          </a:r>
          <a:r>
            <a:rPr lang="es-ES" dirty="0"/>
            <a:t> </a:t>
          </a:r>
          <a:r>
            <a:rPr lang="es-ES" dirty="0" err="1"/>
            <a:t>surprises</a:t>
          </a:r>
          <a:r>
            <a:rPr lang="es-ES" dirty="0"/>
            <a:t>. </a:t>
          </a:r>
        </a:p>
      </dgm:t>
    </dgm:pt>
    <dgm:pt modelId="{B9447E6E-6E05-4FE9-BF93-027F2DF4E1E6}" type="parTrans" cxnId="{D9D01451-8434-4014-98BA-C5B2DC50A6B1}">
      <dgm:prSet/>
      <dgm:spPr/>
      <dgm:t>
        <a:bodyPr/>
        <a:lstStyle/>
        <a:p>
          <a:endParaRPr lang="es-ES"/>
        </a:p>
      </dgm:t>
    </dgm:pt>
    <dgm:pt modelId="{9DA6480C-CCDC-48C5-92C7-5DACE6EE4A6B}" type="sibTrans" cxnId="{D9D01451-8434-4014-98BA-C5B2DC50A6B1}">
      <dgm:prSet/>
      <dgm:spPr/>
      <dgm:t>
        <a:bodyPr/>
        <a:lstStyle/>
        <a:p>
          <a:endParaRPr lang="es-ES"/>
        </a:p>
      </dgm:t>
    </dgm:pt>
    <dgm:pt modelId="{D9A7433E-D0C6-4186-96C3-743603BC6A03}" type="pres">
      <dgm:prSet presAssocID="{F3264107-7C75-4089-87E6-67329FD6C33A}" presName="vert0" presStyleCnt="0">
        <dgm:presLayoutVars>
          <dgm:dir/>
          <dgm:animOne val="branch"/>
          <dgm:animLvl val="lvl"/>
        </dgm:presLayoutVars>
      </dgm:prSet>
      <dgm:spPr/>
    </dgm:pt>
    <dgm:pt modelId="{4B33111D-69B0-4036-9D47-6F2800FD9B41}" type="pres">
      <dgm:prSet presAssocID="{0B9BC4DD-2E12-4C7A-893C-E8AF86600D2D}" presName="thickLine" presStyleLbl="alignNode1" presStyleIdx="0" presStyleCnt="1"/>
      <dgm:spPr/>
    </dgm:pt>
    <dgm:pt modelId="{B294994E-B5AA-4AC0-86B8-5E89D993083E}" type="pres">
      <dgm:prSet presAssocID="{0B9BC4DD-2E12-4C7A-893C-E8AF86600D2D}" presName="horz1" presStyleCnt="0"/>
      <dgm:spPr/>
    </dgm:pt>
    <dgm:pt modelId="{58587A61-029F-4723-A2C3-ED60CB1E2BD8}" type="pres">
      <dgm:prSet presAssocID="{0B9BC4DD-2E12-4C7A-893C-E8AF86600D2D}" presName="tx1" presStyleLbl="revTx" presStyleIdx="0" presStyleCnt="2"/>
      <dgm:spPr/>
    </dgm:pt>
    <dgm:pt modelId="{1D978169-7C1F-4D47-AB42-CA68F151DF77}" type="pres">
      <dgm:prSet presAssocID="{0B9BC4DD-2E12-4C7A-893C-E8AF86600D2D}" presName="vert1" presStyleCnt="0"/>
      <dgm:spPr/>
    </dgm:pt>
    <dgm:pt modelId="{49AB36AF-E64E-4B84-B537-C6564FF9EB96}" type="pres">
      <dgm:prSet presAssocID="{6A803851-140F-4AFF-93C6-792F6D306E42}" presName="vertSpace2a" presStyleCnt="0"/>
      <dgm:spPr/>
    </dgm:pt>
    <dgm:pt modelId="{B86340E0-2054-4856-A8E7-51A0FBFE3F7D}" type="pres">
      <dgm:prSet presAssocID="{6A803851-140F-4AFF-93C6-792F6D306E42}" presName="horz2" presStyleCnt="0"/>
      <dgm:spPr/>
    </dgm:pt>
    <dgm:pt modelId="{632FE084-6193-4ABD-925F-52DC20ED3E96}" type="pres">
      <dgm:prSet presAssocID="{6A803851-140F-4AFF-93C6-792F6D306E42}" presName="horzSpace2" presStyleCnt="0"/>
      <dgm:spPr/>
    </dgm:pt>
    <dgm:pt modelId="{6D2C2555-34DD-411C-BCFC-68EE3F335782}" type="pres">
      <dgm:prSet presAssocID="{6A803851-140F-4AFF-93C6-792F6D306E42}" presName="tx2" presStyleLbl="revTx" presStyleIdx="1" presStyleCnt="2"/>
      <dgm:spPr/>
    </dgm:pt>
    <dgm:pt modelId="{7CB6F007-AF60-4114-98E6-2644B980DD63}" type="pres">
      <dgm:prSet presAssocID="{6A803851-140F-4AFF-93C6-792F6D306E42}" presName="vert2" presStyleCnt="0"/>
      <dgm:spPr/>
    </dgm:pt>
    <dgm:pt modelId="{6BD1B9BE-27DF-42C3-A853-F6D467169744}" type="pres">
      <dgm:prSet presAssocID="{6A803851-140F-4AFF-93C6-792F6D306E42}" presName="thinLine2b" presStyleLbl="callout" presStyleIdx="0" presStyleCnt="1"/>
      <dgm:spPr/>
    </dgm:pt>
    <dgm:pt modelId="{53107EA7-E290-475A-B79A-8E3AC7BAF224}" type="pres">
      <dgm:prSet presAssocID="{6A803851-140F-4AFF-93C6-792F6D306E42}" presName="vertSpace2b" presStyleCnt="0"/>
      <dgm:spPr/>
    </dgm:pt>
  </dgm:ptLst>
  <dgm:cxnLst>
    <dgm:cxn modelId="{136DE00F-3537-43F1-A562-B54601B88A40}" type="presOf" srcId="{F3264107-7C75-4089-87E6-67329FD6C33A}" destId="{D9A7433E-D0C6-4186-96C3-743603BC6A03}" srcOrd="0" destOrd="0" presId="urn:microsoft.com/office/officeart/2008/layout/LinedList"/>
    <dgm:cxn modelId="{D1F4C429-2EFB-4965-A2D7-6B8BBD04B6F6}" type="presOf" srcId="{6A803851-140F-4AFF-93C6-792F6D306E42}" destId="{6D2C2555-34DD-411C-BCFC-68EE3F335782}" srcOrd="0" destOrd="0" presId="urn:microsoft.com/office/officeart/2008/layout/LinedList"/>
    <dgm:cxn modelId="{D9D01451-8434-4014-98BA-C5B2DC50A6B1}" srcId="{0B9BC4DD-2E12-4C7A-893C-E8AF86600D2D}" destId="{6A803851-140F-4AFF-93C6-792F6D306E42}" srcOrd="0" destOrd="0" parTransId="{B9447E6E-6E05-4FE9-BF93-027F2DF4E1E6}" sibTransId="{9DA6480C-CCDC-48C5-92C7-5DACE6EE4A6B}"/>
    <dgm:cxn modelId="{D70DD8DC-90B4-4EB4-B9AA-1AEC815B7614}" srcId="{F3264107-7C75-4089-87E6-67329FD6C33A}" destId="{0B9BC4DD-2E12-4C7A-893C-E8AF86600D2D}" srcOrd="0" destOrd="0" parTransId="{8F93A3B8-9727-4EDA-86E0-3FC69EE01F36}" sibTransId="{E8639638-EF94-4266-839B-006B64D609FE}"/>
    <dgm:cxn modelId="{D1F50CF4-E3F3-4B56-8B19-72D2DB52E86D}" type="presOf" srcId="{0B9BC4DD-2E12-4C7A-893C-E8AF86600D2D}" destId="{58587A61-029F-4723-A2C3-ED60CB1E2BD8}" srcOrd="0" destOrd="0" presId="urn:microsoft.com/office/officeart/2008/layout/LinedList"/>
    <dgm:cxn modelId="{88789E7D-BD04-4AFC-A9AC-3271FB74A005}" type="presParOf" srcId="{D9A7433E-D0C6-4186-96C3-743603BC6A03}" destId="{4B33111D-69B0-4036-9D47-6F2800FD9B41}" srcOrd="0" destOrd="0" presId="urn:microsoft.com/office/officeart/2008/layout/LinedList"/>
    <dgm:cxn modelId="{1F2E1CE0-D491-499A-A465-31D1F419B43E}" type="presParOf" srcId="{D9A7433E-D0C6-4186-96C3-743603BC6A03}" destId="{B294994E-B5AA-4AC0-86B8-5E89D993083E}" srcOrd="1" destOrd="0" presId="urn:microsoft.com/office/officeart/2008/layout/LinedList"/>
    <dgm:cxn modelId="{87ED1A4B-A360-49C7-8C2F-C5B4820995B6}" type="presParOf" srcId="{B294994E-B5AA-4AC0-86B8-5E89D993083E}" destId="{58587A61-029F-4723-A2C3-ED60CB1E2BD8}" srcOrd="0" destOrd="0" presId="urn:microsoft.com/office/officeart/2008/layout/LinedList"/>
    <dgm:cxn modelId="{75EE7B73-2ACB-417F-9F49-D5A001709CC8}" type="presParOf" srcId="{B294994E-B5AA-4AC0-86B8-5E89D993083E}" destId="{1D978169-7C1F-4D47-AB42-CA68F151DF77}" srcOrd="1" destOrd="0" presId="urn:microsoft.com/office/officeart/2008/layout/LinedList"/>
    <dgm:cxn modelId="{86FB4F6B-CE54-4FD1-AF59-B14AA9A94E1E}" type="presParOf" srcId="{1D978169-7C1F-4D47-AB42-CA68F151DF77}" destId="{49AB36AF-E64E-4B84-B537-C6564FF9EB96}" srcOrd="0" destOrd="0" presId="urn:microsoft.com/office/officeart/2008/layout/LinedList"/>
    <dgm:cxn modelId="{49B28BFB-155F-407E-A8FD-AA8B0A6C90AC}" type="presParOf" srcId="{1D978169-7C1F-4D47-AB42-CA68F151DF77}" destId="{B86340E0-2054-4856-A8E7-51A0FBFE3F7D}" srcOrd="1" destOrd="0" presId="urn:microsoft.com/office/officeart/2008/layout/LinedList"/>
    <dgm:cxn modelId="{C27BD1F9-E3A5-48B6-A8F6-D53213D9519B}" type="presParOf" srcId="{B86340E0-2054-4856-A8E7-51A0FBFE3F7D}" destId="{632FE084-6193-4ABD-925F-52DC20ED3E96}" srcOrd="0" destOrd="0" presId="urn:microsoft.com/office/officeart/2008/layout/LinedList"/>
    <dgm:cxn modelId="{575E53D7-0D9C-4888-8B3C-6ED52ADED9E6}" type="presParOf" srcId="{B86340E0-2054-4856-A8E7-51A0FBFE3F7D}" destId="{6D2C2555-34DD-411C-BCFC-68EE3F335782}" srcOrd="1" destOrd="0" presId="urn:microsoft.com/office/officeart/2008/layout/LinedList"/>
    <dgm:cxn modelId="{05EB9C5D-54F1-429D-9442-DA4B679E0442}" type="presParOf" srcId="{B86340E0-2054-4856-A8E7-51A0FBFE3F7D}" destId="{7CB6F007-AF60-4114-98E6-2644B980DD63}" srcOrd="2" destOrd="0" presId="urn:microsoft.com/office/officeart/2008/layout/LinedList"/>
    <dgm:cxn modelId="{80C5E14A-5D68-4917-B7A7-C1516C25CBF5}" type="presParOf" srcId="{1D978169-7C1F-4D47-AB42-CA68F151DF77}" destId="{6BD1B9BE-27DF-42C3-A853-F6D467169744}" srcOrd="2" destOrd="0" presId="urn:microsoft.com/office/officeart/2008/layout/LinedList"/>
    <dgm:cxn modelId="{B4AEBCE8-88B3-483B-80B6-889F189CBD05}" type="presParOf" srcId="{1D978169-7C1F-4D47-AB42-CA68F151DF77}" destId="{53107EA7-E290-475A-B79A-8E3AC7BAF224}"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CC849A-AFD6-4417-B99B-9E85C1E67844}"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C517001-13AA-4280-BB3E-1B56B9B571DC}">
      <dgm:prSet/>
      <dgm:spPr/>
      <dgm:t>
        <a:bodyPr/>
        <a:lstStyle/>
        <a:p>
          <a:r>
            <a:rPr lang="en-GB"/>
            <a:t>Trust in managment</a:t>
          </a:r>
          <a:endParaRPr lang="en-US"/>
        </a:p>
      </dgm:t>
    </dgm:pt>
    <dgm:pt modelId="{3426EDB1-CFA0-4CE1-95B2-1C97DE7925F9}" type="parTrans" cxnId="{C8DD9746-E5A2-4D54-8A86-381ADB6C79F7}">
      <dgm:prSet/>
      <dgm:spPr/>
      <dgm:t>
        <a:bodyPr/>
        <a:lstStyle/>
        <a:p>
          <a:endParaRPr lang="en-US"/>
        </a:p>
      </dgm:t>
    </dgm:pt>
    <dgm:pt modelId="{4D3436FD-447F-4EB8-A56E-4716AC699F2D}" type="sibTrans" cxnId="{C8DD9746-E5A2-4D54-8A86-381ADB6C79F7}">
      <dgm:prSet/>
      <dgm:spPr/>
      <dgm:t>
        <a:bodyPr/>
        <a:lstStyle/>
        <a:p>
          <a:endParaRPr lang="en-US"/>
        </a:p>
      </dgm:t>
    </dgm:pt>
    <dgm:pt modelId="{B6B384F8-A988-497C-85FE-C0973124F022}">
      <dgm:prSet/>
      <dgm:spPr/>
      <dgm:t>
        <a:bodyPr/>
        <a:lstStyle/>
        <a:p>
          <a:r>
            <a:rPr lang="en-GB"/>
            <a:t>Employees</a:t>
          </a:r>
          <a:endParaRPr lang="en-US"/>
        </a:p>
      </dgm:t>
    </dgm:pt>
    <dgm:pt modelId="{40197B8E-9421-4FCC-840B-967CC461468A}" type="parTrans" cxnId="{8CC4857A-127A-44BC-A2A2-006C413F6113}">
      <dgm:prSet/>
      <dgm:spPr/>
      <dgm:t>
        <a:bodyPr/>
        <a:lstStyle/>
        <a:p>
          <a:endParaRPr lang="en-US"/>
        </a:p>
      </dgm:t>
    </dgm:pt>
    <dgm:pt modelId="{FB61315E-244B-47C9-B23D-FD8897F75CF6}" type="sibTrans" cxnId="{8CC4857A-127A-44BC-A2A2-006C413F6113}">
      <dgm:prSet/>
      <dgm:spPr/>
      <dgm:t>
        <a:bodyPr/>
        <a:lstStyle/>
        <a:p>
          <a:endParaRPr lang="en-US"/>
        </a:p>
      </dgm:t>
    </dgm:pt>
    <dgm:pt modelId="{E1AEF747-1B8A-438D-B813-D846A52618FC}">
      <dgm:prSet/>
      <dgm:spPr/>
      <dgm:t>
        <a:bodyPr/>
        <a:lstStyle/>
        <a:p>
          <a:r>
            <a:rPr lang="en-GB"/>
            <a:t>Governance, ESG, culture and intangible assets</a:t>
          </a:r>
          <a:endParaRPr lang="en-US"/>
        </a:p>
      </dgm:t>
    </dgm:pt>
    <dgm:pt modelId="{CD4993CD-94DE-4BA3-8A3A-CD7F105B6230}" type="parTrans" cxnId="{75AE7F14-4256-40E4-A4A6-3FE788198B7C}">
      <dgm:prSet/>
      <dgm:spPr/>
      <dgm:t>
        <a:bodyPr/>
        <a:lstStyle/>
        <a:p>
          <a:endParaRPr lang="en-US"/>
        </a:p>
      </dgm:t>
    </dgm:pt>
    <dgm:pt modelId="{8D1135D1-5810-4F9D-9C43-57E27878D898}" type="sibTrans" cxnId="{75AE7F14-4256-40E4-A4A6-3FE788198B7C}">
      <dgm:prSet/>
      <dgm:spPr/>
      <dgm:t>
        <a:bodyPr/>
        <a:lstStyle/>
        <a:p>
          <a:endParaRPr lang="en-US"/>
        </a:p>
      </dgm:t>
    </dgm:pt>
    <dgm:pt modelId="{7C15C47B-7039-4323-8707-AA52E8561272}" type="pres">
      <dgm:prSet presAssocID="{2FCC849A-AFD6-4417-B99B-9E85C1E67844}" presName="hierChild1" presStyleCnt="0">
        <dgm:presLayoutVars>
          <dgm:chPref val="1"/>
          <dgm:dir/>
          <dgm:animOne val="branch"/>
          <dgm:animLvl val="lvl"/>
          <dgm:resizeHandles/>
        </dgm:presLayoutVars>
      </dgm:prSet>
      <dgm:spPr/>
    </dgm:pt>
    <dgm:pt modelId="{CFC907C5-EFCD-402F-8AE9-01206134648C}" type="pres">
      <dgm:prSet presAssocID="{4C517001-13AA-4280-BB3E-1B56B9B571DC}" presName="hierRoot1" presStyleCnt="0"/>
      <dgm:spPr/>
    </dgm:pt>
    <dgm:pt modelId="{A8253FF3-7DF4-4F7C-B66D-3750D797588B}" type="pres">
      <dgm:prSet presAssocID="{4C517001-13AA-4280-BB3E-1B56B9B571DC}" presName="composite" presStyleCnt="0"/>
      <dgm:spPr/>
    </dgm:pt>
    <dgm:pt modelId="{DB2A3E2F-FA0A-4673-A137-6BC165D79B6A}" type="pres">
      <dgm:prSet presAssocID="{4C517001-13AA-4280-BB3E-1B56B9B571DC}" presName="background" presStyleLbl="node0" presStyleIdx="0" presStyleCnt="3"/>
      <dgm:spPr/>
    </dgm:pt>
    <dgm:pt modelId="{22096E07-EEB8-4B68-B36A-FF382C4A1AD5}" type="pres">
      <dgm:prSet presAssocID="{4C517001-13AA-4280-BB3E-1B56B9B571DC}" presName="text" presStyleLbl="fgAcc0" presStyleIdx="0" presStyleCnt="3">
        <dgm:presLayoutVars>
          <dgm:chPref val="3"/>
        </dgm:presLayoutVars>
      </dgm:prSet>
      <dgm:spPr/>
    </dgm:pt>
    <dgm:pt modelId="{A7430D30-D658-4E04-8EE0-4EB1E31E86BB}" type="pres">
      <dgm:prSet presAssocID="{4C517001-13AA-4280-BB3E-1B56B9B571DC}" presName="hierChild2" presStyleCnt="0"/>
      <dgm:spPr/>
    </dgm:pt>
    <dgm:pt modelId="{673F3722-E303-4DFF-87F7-04D0CD344D85}" type="pres">
      <dgm:prSet presAssocID="{B6B384F8-A988-497C-85FE-C0973124F022}" presName="hierRoot1" presStyleCnt="0"/>
      <dgm:spPr/>
    </dgm:pt>
    <dgm:pt modelId="{4557A9D9-8340-41ED-ADBE-A910A1741722}" type="pres">
      <dgm:prSet presAssocID="{B6B384F8-A988-497C-85FE-C0973124F022}" presName="composite" presStyleCnt="0"/>
      <dgm:spPr/>
    </dgm:pt>
    <dgm:pt modelId="{61672BFB-BC99-481F-B147-C48E926732C6}" type="pres">
      <dgm:prSet presAssocID="{B6B384F8-A988-497C-85FE-C0973124F022}" presName="background" presStyleLbl="node0" presStyleIdx="1" presStyleCnt="3"/>
      <dgm:spPr/>
    </dgm:pt>
    <dgm:pt modelId="{5384FABB-C4E9-4A11-83F8-24B755808666}" type="pres">
      <dgm:prSet presAssocID="{B6B384F8-A988-497C-85FE-C0973124F022}" presName="text" presStyleLbl="fgAcc0" presStyleIdx="1" presStyleCnt="3">
        <dgm:presLayoutVars>
          <dgm:chPref val="3"/>
        </dgm:presLayoutVars>
      </dgm:prSet>
      <dgm:spPr/>
    </dgm:pt>
    <dgm:pt modelId="{97ECA84E-B591-4AA4-99F0-A374CC0A77BA}" type="pres">
      <dgm:prSet presAssocID="{B6B384F8-A988-497C-85FE-C0973124F022}" presName="hierChild2" presStyleCnt="0"/>
      <dgm:spPr/>
    </dgm:pt>
    <dgm:pt modelId="{BB38482C-B07C-42F3-9992-B68FF1141F2B}" type="pres">
      <dgm:prSet presAssocID="{E1AEF747-1B8A-438D-B813-D846A52618FC}" presName="hierRoot1" presStyleCnt="0"/>
      <dgm:spPr/>
    </dgm:pt>
    <dgm:pt modelId="{B0EC2B52-8E03-445E-B504-81637D2D2E1A}" type="pres">
      <dgm:prSet presAssocID="{E1AEF747-1B8A-438D-B813-D846A52618FC}" presName="composite" presStyleCnt="0"/>
      <dgm:spPr/>
    </dgm:pt>
    <dgm:pt modelId="{D48181E8-C9AC-46ED-8E55-76B07C09B69B}" type="pres">
      <dgm:prSet presAssocID="{E1AEF747-1B8A-438D-B813-D846A52618FC}" presName="background" presStyleLbl="node0" presStyleIdx="2" presStyleCnt="3"/>
      <dgm:spPr/>
    </dgm:pt>
    <dgm:pt modelId="{D2BA9D63-CDC4-4DAB-9C31-30BAB371833E}" type="pres">
      <dgm:prSet presAssocID="{E1AEF747-1B8A-438D-B813-D846A52618FC}" presName="text" presStyleLbl="fgAcc0" presStyleIdx="2" presStyleCnt="3">
        <dgm:presLayoutVars>
          <dgm:chPref val="3"/>
        </dgm:presLayoutVars>
      </dgm:prSet>
      <dgm:spPr/>
    </dgm:pt>
    <dgm:pt modelId="{4F12B92F-DA7E-4AD6-AC13-2BAFEA048FFC}" type="pres">
      <dgm:prSet presAssocID="{E1AEF747-1B8A-438D-B813-D846A52618FC}" presName="hierChild2" presStyleCnt="0"/>
      <dgm:spPr/>
    </dgm:pt>
  </dgm:ptLst>
  <dgm:cxnLst>
    <dgm:cxn modelId="{75AE7F14-4256-40E4-A4A6-3FE788198B7C}" srcId="{2FCC849A-AFD6-4417-B99B-9E85C1E67844}" destId="{E1AEF747-1B8A-438D-B813-D846A52618FC}" srcOrd="2" destOrd="0" parTransId="{CD4993CD-94DE-4BA3-8A3A-CD7F105B6230}" sibTransId="{8D1135D1-5810-4F9D-9C43-57E27878D898}"/>
    <dgm:cxn modelId="{E63B2127-CA3D-4680-A62D-27BB2C60D6E6}" type="presOf" srcId="{B6B384F8-A988-497C-85FE-C0973124F022}" destId="{5384FABB-C4E9-4A11-83F8-24B755808666}" srcOrd="0" destOrd="0" presId="urn:microsoft.com/office/officeart/2005/8/layout/hierarchy1"/>
    <dgm:cxn modelId="{11D2913B-74A2-4038-930E-F121CFD23D6E}" type="presOf" srcId="{2FCC849A-AFD6-4417-B99B-9E85C1E67844}" destId="{7C15C47B-7039-4323-8707-AA52E8561272}" srcOrd="0" destOrd="0" presId="urn:microsoft.com/office/officeart/2005/8/layout/hierarchy1"/>
    <dgm:cxn modelId="{C8DD9746-E5A2-4D54-8A86-381ADB6C79F7}" srcId="{2FCC849A-AFD6-4417-B99B-9E85C1E67844}" destId="{4C517001-13AA-4280-BB3E-1B56B9B571DC}" srcOrd="0" destOrd="0" parTransId="{3426EDB1-CFA0-4CE1-95B2-1C97DE7925F9}" sibTransId="{4D3436FD-447F-4EB8-A56E-4716AC699F2D}"/>
    <dgm:cxn modelId="{8CC4857A-127A-44BC-A2A2-006C413F6113}" srcId="{2FCC849A-AFD6-4417-B99B-9E85C1E67844}" destId="{B6B384F8-A988-497C-85FE-C0973124F022}" srcOrd="1" destOrd="0" parTransId="{40197B8E-9421-4FCC-840B-967CC461468A}" sibTransId="{FB61315E-244B-47C9-B23D-FD8897F75CF6}"/>
    <dgm:cxn modelId="{4EAA1086-DA90-42D7-BF65-B6690AAAD8A4}" type="presOf" srcId="{E1AEF747-1B8A-438D-B813-D846A52618FC}" destId="{D2BA9D63-CDC4-4DAB-9C31-30BAB371833E}" srcOrd="0" destOrd="0" presId="urn:microsoft.com/office/officeart/2005/8/layout/hierarchy1"/>
    <dgm:cxn modelId="{F8A32BA5-C485-49F2-A841-A14DBBC04438}" type="presOf" srcId="{4C517001-13AA-4280-BB3E-1B56B9B571DC}" destId="{22096E07-EEB8-4B68-B36A-FF382C4A1AD5}" srcOrd="0" destOrd="0" presId="urn:microsoft.com/office/officeart/2005/8/layout/hierarchy1"/>
    <dgm:cxn modelId="{F7143259-EB6F-4917-9076-18E4335ABE4E}" type="presParOf" srcId="{7C15C47B-7039-4323-8707-AA52E8561272}" destId="{CFC907C5-EFCD-402F-8AE9-01206134648C}" srcOrd="0" destOrd="0" presId="urn:microsoft.com/office/officeart/2005/8/layout/hierarchy1"/>
    <dgm:cxn modelId="{7FC34FEA-F0B7-4CEA-B5FA-269DF0811366}" type="presParOf" srcId="{CFC907C5-EFCD-402F-8AE9-01206134648C}" destId="{A8253FF3-7DF4-4F7C-B66D-3750D797588B}" srcOrd="0" destOrd="0" presId="urn:microsoft.com/office/officeart/2005/8/layout/hierarchy1"/>
    <dgm:cxn modelId="{BBEE9FC6-DE37-4FC9-A8CA-CB33B1437E44}" type="presParOf" srcId="{A8253FF3-7DF4-4F7C-B66D-3750D797588B}" destId="{DB2A3E2F-FA0A-4673-A137-6BC165D79B6A}" srcOrd="0" destOrd="0" presId="urn:microsoft.com/office/officeart/2005/8/layout/hierarchy1"/>
    <dgm:cxn modelId="{A8C7F0DB-503B-460E-8E76-DFB7178D29C4}" type="presParOf" srcId="{A8253FF3-7DF4-4F7C-B66D-3750D797588B}" destId="{22096E07-EEB8-4B68-B36A-FF382C4A1AD5}" srcOrd="1" destOrd="0" presId="urn:microsoft.com/office/officeart/2005/8/layout/hierarchy1"/>
    <dgm:cxn modelId="{5155B48D-8002-4A0C-A778-15075D20B4F9}" type="presParOf" srcId="{CFC907C5-EFCD-402F-8AE9-01206134648C}" destId="{A7430D30-D658-4E04-8EE0-4EB1E31E86BB}" srcOrd="1" destOrd="0" presId="urn:microsoft.com/office/officeart/2005/8/layout/hierarchy1"/>
    <dgm:cxn modelId="{820F364C-0F36-400D-AD68-DFA2ED9505B1}" type="presParOf" srcId="{7C15C47B-7039-4323-8707-AA52E8561272}" destId="{673F3722-E303-4DFF-87F7-04D0CD344D85}" srcOrd="1" destOrd="0" presId="urn:microsoft.com/office/officeart/2005/8/layout/hierarchy1"/>
    <dgm:cxn modelId="{D973BD3A-5B1A-4F68-BA9C-25B36BB154E2}" type="presParOf" srcId="{673F3722-E303-4DFF-87F7-04D0CD344D85}" destId="{4557A9D9-8340-41ED-ADBE-A910A1741722}" srcOrd="0" destOrd="0" presId="urn:microsoft.com/office/officeart/2005/8/layout/hierarchy1"/>
    <dgm:cxn modelId="{3AB7C3FC-E61A-45A7-AF30-D17014F64E7C}" type="presParOf" srcId="{4557A9D9-8340-41ED-ADBE-A910A1741722}" destId="{61672BFB-BC99-481F-B147-C48E926732C6}" srcOrd="0" destOrd="0" presId="urn:microsoft.com/office/officeart/2005/8/layout/hierarchy1"/>
    <dgm:cxn modelId="{5601B58E-7BEA-4EFD-99C9-A320E12C687B}" type="presParOf" srcId="{4557A9D9-8340-41ED-ADBE-A910A1741722}" destId="{5384FABB-C4E9-4A11-83F8-24B755808666}" srcOrd="1" destOrd="0" presId="urn:microsoft.com/office/officeart/2005/8/layout/hierarchy1"/>
    <dgm:cxn modelId="{F3B114D6-BA7B-4FAC-903E-DFD01A237F17}" type="presParOf" srcId="{673F3722-E303-4DFF-87F7-04D0CD344D85}" destId="{97ECA84E-B591-4AA4-99F0-A374CC0A77BA}" srcOrd="1" destOrd="0" presId="urn:microsoft.com/office/officeart/2005/8/layout/hierarchy1"/>
    <dgm:cxn modelId="{95A88496-2996-430A-AC29-5A8C1626845E}" type="presParOf" srcId="{7C15C47B-7039-4323-8707-AA52E8561272}" destId="{BB38482C-B07C-42F3-9992-B68FF1141F2B}" srcOrd="2" destOrd="0" presId="urn:microsoft.com/office/officeart/2005/8/layout/hierarchy1"/>
    <dgm:cxn modelId="{6F247C30-22AD-489F-B427-09E60F2ED792}" type="presParOf" srcId="{BB38482C-B07C-42F3-9992-B68FF1141F2B}" destId="{B0EC2B52-8E03-445E-B504-81637D2D2E1A}" srcOrd="0" destOrd="0" presId="urn:microsoft.com/office/officeart/2005/8/layout/hierarchy1"/>
    <dgm:cxn modelId="{27F066B7-1983-4B9E-BA57-AD75B5C734FC}" type="presParOf" srcId="{B0EC2B52-8E03-445E-B504-81637D2D2E1A}" destId="{D48181E8-C9AC-46ED-8E55-76B07C09B69B}" srcOrd="0" destOrd="0" presId="urn:microsoft.com/office/officeart/2005/8/layout/hierarchy1"/>
    <dgm:cxn modelId="{BEF7DCED-36E1-4018-A5F1-C8700B4B2057}" type="presParOf" srcId="{B0EC2B52-8E03-445E-B504-81637D2D2E1A}" destId="{D2BA9D63-CDC4-4DAB-9C31-30BAB371833E}" srcOrd="1" destOrd="0" presId="urn:microsoft.com/office/officeart/2005/8/layout/hierarchy1"/>
    <dgm:cxn modelId="{98F99578-2055-4B65-9E48-A8E6556AB4C7}" type="presParOf" srcId="{BB38482C-B07C-42F3-9992-B68FF1141F2B}" destId="{4F12B92F-DA7E-4AD6-AC13-2BAFEA048FF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CC849A-AFD6-4417-B99B-9E85C1E6784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C517001-13AA-4280-BB3E-1B56B9B571DC}">
      <dgm:prSet/>
      <dgm:spPr/>
      <dgm:t>
        <a:bodyPr/>
        <a:lstStyle/>
        <a:p>
          <a:r>
            <a:rPr lang="en-GB" dirty="0"/>
            <a:t>Liquidity</a:t>
          </a:r>
          <a:endParaRPr lang="en-US" dirty="0"/>
        </a:p>
      </dgm:t>
    </dgm:pt>
    <dgm:pt modelId="{3426EDB1-CFA0-4CE1-95B2-1C97DE7925F9}" type="parTrans" cxnId="{C8DD9746-E5A2-4D54-8A86-381ADB6C79F7}">
      <dgm:prSet/>
      <dgm:spPr/>
      <dgm:t>
        <a:bodyPr/>
        <a:lstStyle/>
        <a:p>
          <a:endParaRPr lang="en-US"/>
        </a:p>
      </dgm:t>
    </dgm:pt>
    <dgm:pt modelId="{4D3436FD-447F-4EB8-A56E-4716AC699F2D}" type="sibTrans" cxnId="{C8DD9746-E5A2-4D54-8A86-381ADB6C79F7}">
      <dgm:prSet/>
      <dgm:spPr/>
      <dgm:t>
        <a:bodyPr/>
        <a:lstStyle/>
        <a:p>
          <a:endParaRPr lang="en-US"/>
        </a:p>
      </dgm:t>
    </dgm:pt>
    <dgm:pt modelId="{B6B384F8-A988-497C-85FE-C0973124F022}">
      <dgm:prSet/>
      <dgm:spPr/>
      <dgm:t>
        <a:bodyPr/>
        <a:lstStyle/>
        <a:p>
          <a:r>
            <a:rPr lang="en-US" dirty="0"/>
            <a:t>Solvency</a:t>
          </a:r>
        </a:p>
      </dgm:t>
    </dgm:pt>
    <dgm:pt modelId="{40197B8E-9421-4FCC-840B-967CC461468A}" type="parTrans" cxnId="{8CC4857A-127A-44BC-A2A2-006C413F6113}">
      <dgm:prSet/>
      <dgm:spPr/>
      <dgm:t>
        <a:bodyPr/>
        <a:lstStyle/>
        <a:p>
          <a:endParaRPr lang="en-US"/>
        </a:p>
      </dgm:t>
    </dgm:pt>
    <dgm:pt modelId="{FB61315E-244B-47C9-B23D-FD8897F75CF6}" type="sibTrans" cxnId="{8CC4857A-127A-44BC-A2A2-006C413F6113}">
      <dgm:prSet/>
      <dgm:spPr/>
      <dgm:t>
        <a:bodyPr/>
        <a:lstStyle/>
        <a:p>
          <a:endParaRPr lang="en-US"/>
        </a:p>
      </dgm:t>
    </dgm:pt>
    <dgm:pt modelId="{E1AEF747-1B8A-438D-B813-D846A52618FC}">
      <dgm:prSet/>
      <dgm:spPr/>
      <dgm:t>
        <a:bodyPr/>
        <a:lstStyle/>
        <a:p>
          <a:r>
            <a:rPr lang="en-GB" dirty="0"/>
            <a:t>Asset Management</a:t>
          </a:r>
          <a:endParaRPr lang="en-US" dirty="0"/>
        </a:p>
      </dgm:t>
    </dgm:pt>
    <dgm:pt modelId="{CD4993CD-94DE-4BA3-8A3A-CD7F105B6230}" type="parTrans" cxnId="{75AE7F14-4256-40E4-A4A6-3FE788198B7C}">
      <dgm:prSet/>
      <dgm:spPr/>
      <dgm:t>
        <a:bodyPr/>
        <a:lstStyle/>
        <a:p>
          <a:endParaRPr lang="en-US"/>
        </a:p>
      </dgm:t>
    </dgm:pt>
    <dgm:pt modelId="{8D1135D1-5810-4F9D-9C43-57E27878D898}" type="sibTrans" cxnId="{75AE7F14-4256-40E4-A4A6-3FE788198B7C}">
      <dgm:prSet/>
      <dgm:spPr/>
      <dgm:t>
        <a:bodyPr/>
        <a:lstStyle/>
        <a:p>
          <a:endParaRPr lang="en-US"/>
        </a:p>
      </dgm:t>
    </dgm:pt>
    <dgm:pt modelId="{651BBB53-1C07-4AEE-BCFB-5776FE09598F}">
      <dgm:prSet/>
      <dgm:spPr/>
      <dgm:t>
        <a:bodyPr/>
        <a:lstStyle/>
        <a:p>
          <a:r>
            <a:rPr lang="en-US" dirty="0"/>
            <a:t>Profitability</a:t>
          </a:r>
        </a:p>
      </dgm:t>
    </dgm:pt>
    <dgm:pt modelId="{F6E61CEC-C041-44C0-AE3E-CA87630D5824}" type="parTrans" cxnId="{C89157AE-0D9B-4D3B-81C6-91112F7CA6B1}">
      <dgm:prSet/>
      <dgm:spPr/>
      <dgm:t>
        <a:bodyPr/>
        <a:lstStyle/>
        <a:p>
          <a:endParaRPr lang="ca-ES"/>
        </a:p>
      </dgm:t>
    </dgm:pt>
    <dgm:pt modelId="{F8FDE0F9-88A4-488F-A153-5DCB6E9C0735}" type="sibTrans" cxnId="{C89157AE-0D9B-4D3B-81C6-91112F7CA6B1}">
      <dgm:prSet/>
      <dgm:spPr/>
      <dgm:t>
        <a:bodyPr/>
        <a:lstStyle/>
        <a:p>
          <a:endParaRPr lang="ca-ES"/>
        </a:p>
      </dgm:t>
    </dgm:pt>
    <dgm:pt modelId="{7C15C47B-7039-4323-8707-AA52E8561272}" type="pres">
      <dgm:prSet presAssocID="{2FCC849A-AFD6-4417-B99B-9E85C1E67844}" presName="hierChild1" presStyleCnt="0">
        <dgm:presLayoutVars>
          <dgm:chPref val="1"/>
          <dgm:dir/>
          <dgm:animOne val="branch"/>
          <dgm:animLvl val="lvl"/>
          <dgm:resizeHandles/>
        </dgm:presLayoutVars>
      </dgm:prSet>
      <dgm:spPr/>
    </dgm:pt>
    <dgm:pt modelId="{CFC907C5-EFCD-402F-8AE9-01206134648C}" type="pres">
      <dgm:prSet presAssocID="{4C517001-13AA-4280-BB3E-1B56B9B571DC}" presName="hierRoot1" presStyleCnt="0"/>
      <dgm:spPr/>
    </dgm:pt>
    <dgm:pt modelId="{A8253FF3-7DF4-4F7C-B66D-3750D797588B}" type="pres">
      <dgm:prSet presAssocID="{4C517001-13AA-4280-BB3E-1B56B9B571DC}" presName="composite" presStyleCnt="0"/>
      <dgm:spPr/>
    </dgm:pt>
    <dgm:pt modelId="{DB2A3E2F-FA0A-4673-A137-6BC165D79B6A}" type="pres">
      <dgm:prSet presAssocID="{4C517001-13AA-4280-BB3E-1B56B9B571DC}" presName="background" presStyleLbl="node0" presStyleIdx="0" presStyleCnt="4"/>
      <dgm:spPr/>
    </dgm:pt>
    <dgm:pt modelId="{22096E07-EEB8-4B68-B36A-FF382C4A1AD5}" type="pres">
      <dgm:prSet presAssocID="{4C517001-13AA-4280-BB3E-1B56B9B571DC}" presName="text" presStyleLbl="fgAcc0" presStyleIdx="0" presStyleCnt="4">
        <dgm:presLayoutVars>
          <dgm:chPref val="3"/>
        </dgm:presLayoutVars>
      </dgm:prSet>
      <dgm:spPr/>
    </dgm:pt>
    <dgm:pt modelId="{A7430D30-D658-4E04-8EE0-4EB1E31E86BB}" type="pres">
      <dgm:prSet presAssocID="{4C517001-13AA-4280-BB3E-1B56B9B571DC}" presName="hierChild2" presStyleCnt="0"/>
      <dgm:spPr/>
    </dgm:pt>
    <dgm:pt modelId="{673F3722-E303-4DFF-87F7-04D0CD344D85}" type="pres">
      <dgm:prSet presAssocID="{B6B384F8-A988-497C-85FE-C0973124F022}" presName="hierRoot1" presStyleCnt="0"/>
      <dgm:spPr/>
    </dgm:pt>
    <dgm:pt modelId="{4557A9D9-8340-41ED-ADBE-A910A1741722}" type="pres">
      <dgm:prSet presAssocID="{B6B384F8-A988-497C-85FE-C0973124F022}" presName="composite" presStyleCnt="0"/>
      <dgm:spPr/>
    </dgm:pt>
    <dgm:pt modelId="{61672BFB-BC99-481F-B147-C48E926732C6}" type="pres">
      <dgm:prSet presAssocID="{B6B384F8-A988-497C-85FE-C0973124F022}" presName="background" presStyleLbl="node0" presStyleIdx="1" presStyleCnt="4"/>
      <dgm:spPr/>
    </dgm:pt>
    <dgm:pt modelId="{5384FABB-C4E9-4A11-83F8-24B755808666}" type="pres">
      <dgm:prSet presAssocID="{B6B384F8-A988-497C-85FE-C0973124F022}" presName="text" presStyleLbl="fgAcc0" presStyleIdx="1" presStyleCnt="4">
        <dgm:presLayoutVars>
          <dgm:chPref val="3"/>
        </dgm:presLayoutVars>
      </dgm:prSet>
      <dgm:spPr/>
    </dgm:pt>
    <dgm:pt modelId="{97ECA84E-B591-4AA4-99F0-A374CC0A77BA}" type="pres">
      <dgm:prSet presAssocID="{B6B384F8-A988-497C-85FE-C0973124F022}" presName="hierChild2" presStyleCnt="0"/>
      <dgm:spPr/>
    </dgm:pt>
    <dgm:pt modelId="{BB38482C-B07C-42F3-9992-B68FF1141F2B}" type="pres">
      <dgm:prSet presAssocID="{E1AEF747-1B8A-438D-B813-D846A52618FC}" presName="hierRoot1" presStyleCnt="0"/>
      <dgm:spPr/>
    </dgm:pt>
    <dgm:pt modelId="{B0EC2B52-8E03-445E-B504-81637D2D2E1A}" type="pres">
      <dgm:prSet presAssocID="{E1AEF747-1B8A-438D-B813-D846A52618FC}" presName="composite" presStyleCnt="0"/>
      <dgm:spPr/>
    </dgm:pt>
    <dgm:pt modelId="{D48181E8-C9AC-46ED-8E55-76B07C09B69B}" type="pres">
      <dgm:prSet presAssocID="{E1AEF747-1B8A-438D-B813-D846A52618FC}" presName="background" presStyleLbl="node0" presStyleIdx="2" presStyleCnt="4"/>
      <dgm:spPr/>
    </dgm:pt>
    <dgm:pt modelId="{D2BA9D63-CDC4-4DAB-9C31-30BAB371833E}" type="pres">
      <dgm:prSet presAssocID="{E1AEF747-1B8A-438D-B813-D846A52618FC}" presName="text" presStyleLbl="fgAcc0" presStyleIdx="2" presStyleCnt="4">
        <dgm:presLayoutVars>
          <dgm:chPref val="3"/>
        </dgm:presLayoutVars>
      </dgm:prSet>
      <dgm:spPr/>
    </dgm:pt>
    <dgm:pt modelId="{4F12B92F-DA7E-4AD6-AC13-2BAFEA048FFC}" type="pres">
      <dgm:prSet presAssocID="{E1AEF747-1B8A-438D-B813-D846A52618FC}" presName="hierChild2" presStyleCnt="0"/>
      <dgm:spPr/>
    </dgm:pt>
    <dgm:pt modelId="{F33AED29-3542-46A4-AD54-4DB906321DFE}" type="pres">
      <dgm:prSet presAssocID="{651BBB53-1C07-4AEE-BCFB-5776FE09598F}" presName="hierRoot1" presStyleCnt="0"/>
      <dgm:spPr/>
    </dgm:pt>
    <dgm:pt modelId="{CB1B8269-8D1F-49DA-812B-4784C7DF1067}" type="pres">
      <dgm:prSet presAssocID="{651BBB53-1C07-4AEE-BCFB-5776FE09598F}" presName="composite" presStyleCnt="0"/>
      <dgm:spPr/>
    </dgm:pt>
    <dgm:pt modelId="{63050C45-4B3E-4CAC-8E11-BDDA63447CB8}" type="pres">
      <dgm:prSet presAssocID="{651BBB53-1C07-4AEE-BCFB-5776FE09598F}" presName="background" presStyleLbl="node0" presStyleIdx="3" presStyleCnt="4"/>
      <dgm:spPr/>
    </dgm:pt>
    <dgm:pt modelId="{0CABA853-B0C4-4D90-A057-148881A9AB91}" type="pres">
      <dgm:prSet presAssocID="{651BBB53-1C07-4AEE-BCFB-5776FE09598F}" presName="text" presStyleLbl="fgAcc0" presStyleIdx="3" presStyleCnt="4">
        <dgm:presLayoutVars>
          <dgm:chPref val="3"/>
        </dgm:presLayoutVars>
      </dgm:prSet>
      <dgm:spPr/>
    </dgm:pt>
    <dgm:pt modelId="{10A390B0-E8DF-40C1-89A1-D19480E4BD6E}" type="pres">
      <dgm:prSet presAssocID="{651BBB53-1C07-4AEE-BCFB-5776FE09598F}" presName="hierChild2" presStyleCnt="0"/>
      <dgm:spPr/>
    </dgm:pt>
  </dgm:ptLst>
  <dgm:cxnLst>
    <dgm:cxn modelId="{75AE7F14-4256-40E4-A4A6-3FE788198B7C}" srcId="{2FCC849A-AFD6-4417-B99B-9E85C1E67844}" destId="{E1AEF747-1B8A-438D-B813-D846A52618FC}" srcOrd="2" destOrd="0" parTransId="{CD4993CD-94DE-4BA3-8A3A-CD7F105B6230}" sibTransId="{8D1135D1-5810-4F9D-9C43-57E27878D898}"/>
    <dgm:cxn modelId="{D04E9A21-2853-4AF4-8785-AFE970C5FDF7}" type="presOf" srcId="{4C517001-13AA-4280-BB3E-1B56B9B571DC}" destId="{22096E07-EEB8-4B68-B36A-FF382C4A1AD5}" srcOrd="0" destOrd="0" presId="urn:microsoft.com/office/officeart/2005/8/layout/hierarchy1"/>
    <dgm:cxn modelId="{C8DD9746-E5A2-4D54-8A86-381ADB6C79F7}" srcId="{2FCC849A-AFD6-4417-B99B-9E85C1E67844}" destId="{4C517001-13AA-4280-BB3E-1B56B9B571DC}" srcOrd="0" destOrd="0" parTransId="{3426EDB1-CFA0-4CE1-95B2-1C97DE7925F9}" sibTransId="{4D3436FD-447F-4EB8-A56E-4716AC699F2D}"/>
    <dgm:cxn modelId="{171A2E77-A177-4462-8A03-9356B0BD5D13}" type="presOf" srcId="{E1AEF747-1B8A-438D-B813-D846A52618FC}" destId="{D2BA9D63-CDC4-4DAB-9C31-30BAB371833E}" srcOrd="0" destOrd="0" presId="urn:microsoft.com/office/officeart/2005/8/layout/hierarchy1"/>
    <dgm:cxn modelId="{8CC4857A-127A-44BC-A2A2-006C413F6113}" srcId="{2FCC849A-AFD6-4417-B99B-9E85C1E67844}" destId="{B6B384F8-A988-497C-85FE-C0973124F022}" srcOrd="1" destOrd="0" parTransId="{40197B8E-9421-4FCC-840B-967CC461468A}" sibTransId="{FB61315E-244B-47C9-B23D-FD8897F75CF6}"/>
    <dgm:cxn modelId="{D1787EA0-64F2-40DA-9DCC-50CADF5183AC}" type="presOf" srcId="{B6B384F8-A988-497C-85FE-C0973124F022}" destId="{5384FABB-C4E9-4A11-83F8-24B755808666}" srcOrd="0" destOrd="0" presId="urn:microsoft.com/office/officeart/2005/8/layout/hierarchy1"/>
    <dgm:cxn modelId="{C89157AE-0D9B-4D3B-81C6-91112F7CA6B1}" srcId="{2FCC849A-AFD6-4417-B99B-9E85C1E67844}" destId="{651BBB53-1C07-4AEE-BCFB-5776FE09598F}" srcOrd="3" destOrd="0" parTransId="{F6E61CEC-C041-44C0-AE3E-CA87630D5824}" sibTransId="{F8FDE0F9-88A4-488F-A153-5DCB6E9C0735}"/>
    <dgm:cxn modelId="{A11E8AB9-EA8A-4615-B2C7-E4815632F0B1}" type="presOf" srcId="{651BBB53-1C07-4AEE-BCFB-5776FE09598F}" destId="{0CABA853-B0C4-4D90-A057-148881A9AB91}" srcOrd="0" destOrd="0" presId="urn:microsoft.com/office/officeart/2005/8/layout/hierarchy1"/>
    <dgm:cxn modelId="{50CAD8CC-8B45-4E2A-A1AF-64B8EBD18E8D}" type="presOf" srcId="{2FCC849A-AFD6-4417-B99B-9E85C1E67844}" destId="{7C15C47B-7039-4323-8707-AA52E8561272}" srcOrd="0" destOrd="0" presId="urn:microsoft.com/office/officeart/2005/8/layout/hierarchy1"/>
    <dgm:cxn modelId="{F0D9DA32-2B5C-497E-BB67-FF5201062020}" type="presParOf" srcId="{7C15C47B-7039-4323-8707-AA52E8561272}" destId="{CFC907C5-EFCD-402F-8AE9-01206134648C}" srcOrd="0" destOrd="0" presId="urn:microsoft.com/office/officeart/2005/8/layout/hierarchy1"/>
    <dgm:cxn modelId="{673545A4-C89E-4FAE-AD66-4BFED704C60D}" type="presParOf" srcId="{CFC907C5-EFCD-402F-8AE9-01206134648C}" destId="{A8253FF3-7DF4-4F7C-B66D-3750D797588B}" srcOrd="0" destOrd="0" presId="urn:microsoft.com/office/officeart/2005/8/layout/hierarchy1"/>
    <dgm:cxn modelId="{4F2FA014-710B-4C64-A2CE-6EFB84A29BDC}" type="presParOf" srcId="{A8253FF3-7DF4-4F7C-B66D-3750D797588B}" destId="{DB2A3E2F-FA0A-4673-A137-6BC165D79B6A}" srcOrd="0" destOrd="0" presId="urn:microsoft.com/office/officeart/2005/8/layout/hierarchy1"/>
    <dgm:cxn modelId="{CA7DA34D-314C-4BA5-B41B-3F11AF201519}" type="presParOf" srcId="{A8253FF3-7DF4-4F7C-B66D-3750D797588B}" destId="{22096E07-EEB8-4B68-B36A-FF382C4A1AD5}" srcOrd="1" destOrd="0" presId="urn:microsoft.com/office/officeart/2005/8/layout/hierarchy1"/>
    <dgm:cxn modelId="{47CCA474-8B43-4F0E-B17B-1F54359B4DA6}" type="presParOf" srcId="{CFC907C5-EFCD-402F-8AE9-01206134648C}" destId="{A7430D30-D658-4E04-8EE0-4EB1E31E86BB}" srcOrd="1" destOrd="0" presId="urn:microsoft.com/office/officeart/2005/8/layout/hierarchy1"/>
    <dgm:cxn modelId="{6DE02B14-050B-4CF8-A55F-66D4549646FE}" type="presParOf" srcId="{7C15C47B-7039-4323-8707-AA52E8561272}" destId="{673F3722-E303-4DFF-87F7-04D0CD344D85}" srcOrd="1" destOrd="0" presId="urn:microsoft.com/office/officeart/2005/8/layout/hierarchy1"/>
    <dgm:cxn modelId="{DCDE2CA2-C75D-4889-8EFB-53C5E324BF4B}" type="presParOf" srcId="{673F3722-E303-4DFF-87F7-04D0CD344D85}" destId="{4557A9D9-8340-41ED-ADBE-A910A1741722}" srcOrd="0" destOrd="0" presId="urn:microsoft.com/office/officeart/2005/8/layout/hierarchy1"/>
    <dgm:cxn modelId="{E1D46680-E769-41B2-893E-437B318539C0}" type="presParOf" srcId="{4557A9D9-8340-41ED-ADBE-A910A1741722}" destId="{61672BFB-BC99-481F-B147-C48E926732C6}" srcOrd="0" destOrd="0" presId="urn:microsoft.com/office/officeart/2005/8/layout/hierarchy1"/>
    <dgm:cxn modelId="{11BBE9AD-D3B9-48C7-A366-05DA3700734A}" type="presParOf" srcId="{4557A9D9-8340-41ED-ADBE-A910A1741722}" destId="{5384FABB-C4E9-4A11-83F8-24B755808666}" srcOrd="1" destOrd="0" presId="urn:microsoft.com/office/officeart/2005/8/layout/hierarchy1"/>
    <dgm:cxn modelId="{A1FED366-FE37-4F73-9A38-F36AC4D462D3}" type="presParOf" srcId="{673F3722-E303-4DFF-87F7-04D0CD344D85}" destId="{97ECA84E-B591-4AA4-99F0-A374CC0A77BA}" srcOrd="1" destOrd="0" presId="urn:microsoft.com/office/officeart/2005/8/layout/hierarchy1"/>
    <dgm:cxn modelId="{CC1E4DDB-6647-4B1F-8D92-34A8027B7477}" type="presParOf" srcId="{7C15C47B-7039-4323-8707-AA52E8561272}" destId="{BB38482C-B07C-42F3-9992-B68FF1141F2B}" srcOrd="2" destOrd="0" presId="urn:microsoft.com/office/officeart/2005/8/layout/hierarchy1"/>
    <dgm:cxn modelId="{47EF5A83-0B9B-4BB9-B961-A25C31593DF0}" type="presParOf" srcId="{BB38482C-B07C-42F3-9992-B68FF1141F2B}" destId="{B0EC2B52-8E03-445E-B504-81637D2D2E1A}" srcOrd="0" destOrd="0" presId="urn:microsoft.com/office/officeart/2005/8/layout/hierarchy1"/>
    <dgm:cxn modelId="{1EB80D70-575A-4D4D-BB2E-A0AAB842C8B0}" type="presParOf" srcId="{B0EC2B52-8E03-445E-B504-81637D2D2E1A}" destId="{D48181E8-C9AC-46ED-8E55-76B07C09B69B}" srcOrd="0" destOrd="0" presId="urn:microsoft.com/office/officeart/2005/8/layout/hierarchy1"/>
    <dgm:cxn modelId="{983E5E0B-62F3-4D70-B24F-8AE2CA9214F1}" type="presParOf" srcId="{B0EC2B52-8E03-445E-B504-81637D2D2E1A}" destId="{D2BA9D63-CDC4-4DAB-9C31-30BAB371833E}" srcOrd="1" destOrd="0" presId="urn:microsoft.com/office/officeart/2005/8/layout/hierarchy1"/>
    <dgm:cxn modelId="{C05AE887-7497-4F68-BEDF-2BA2C3F5EC8C}" type="presParOf" srcId="{BB38482C-B07C-42F3-9992-B68FF1141F2B}" destId="{4F12B92F-DA7E-4AD6-AC13-2BAFEA048FFC}" srcOrd="1" destOrd="0" presId="urn:microsoft.com/office/officeart/2005/8/layout/hierarchy1"/>
    <dgm:cxn modelId="{D7ACE231-2C2A-459D-B8A5-43EBCEDAF96C}" type="presParOf" srcId="{7C15C47B-7039-4323-8707-AA52E8561272}" destId="{F33AED29-3542-46A4-AD54-4DB906321DFE}" srcOrd="3" destOrd="0" presId="urn:microsoft.com/office/officeart/2005/8/layout/hierarchy1"/>
    <dgm:cxn modelId="{1BC36C58-B044-4B9B-9D09-1AC2A6535230}" type="presParOf" srcId="{F33AED29-3542-46A4-AD54-4DB906321DFE}" destId="{CB1B8269-8D1F-49DA-812B-4784C7DF1067}" srcOrd="0" destOrd="0" presId="urn:microsoft.com/office/officeart/2005/8/layout/hierarchy1"/>
    <dgm:cxn modelId="{0AAB5442-7E08-4BBB-86F6-BC42002D5840}" type="presParOf" srcId="{CB1B8269-8D1F-49DA-812B-4784C7DF1067}" destId="{63050C45-4B3E-4CAC-8E11-BDDA63447CB8}" srcOrd="0" destOrd="0" presId="urn:microsoft.com/office/officeart/2005/8/layout/hierarchy1"/>
    <dgm:cxn modelId="{84A6A8FC-68B9-4333-8D68-1578D64BA789}" type="presParOf" srcId="{CB1B8269-8D1F-49DA-812B-4784C7DF1067}" destId="{0CABA853-B0C4-4D90-A057-148881A9AB91}" srcOrd="1" destOrd="0" presId="urn:microsoft.com/office/officeart/2005/8/layout/hierarchy1"/>
    <dgm:cxn modelId="{10F80C3B-03E8-4FEF-A5E2-A3622D54937B}" type="presParOf" srcId="{F33AED29-3542-46A4-AD54-4DB906321DFE}" destId="{10A390B0-E8DF-40C1-89A1-D19480E4BD6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FCC849A-AFD6-4417-B99B-9E85C1E6784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C517001-13AA-4280-BB3E-1B56B9B571DC}">
      <dgm:prSet/>
      <dgm:spPr/>
      <dgm:t>
        <a:bodyPr/>
        <a:lstStyle/>
        <a:p>
          <a:r>
            <a:rPr lang="en-GB" dirty="0"/>
            <a:t>Transparency</a:t>
          </a:r>
          <a:endParaRPr lang="en-US" dirty="0"/>
        </a:p>
      </dgm:t>
    </dgm:pt>
    <dgm:pt modelId="{3426EDB1-CFA0-4CE1-95B2-1C97DE7925F9}" type="parTrans" cxnId="{C8DD9746-E5A2-4D54-8A86-381ADB6C79F7}">
      <dgm:prSet/>
      <dgm:spPr/>
      <dgm:t>
        <a:bodyPr/>
        <a:lstStyle/>
        <a:p>
          <a:endParaRPr lang="en-US"/>
        </a:p>
      </dgm:t>
    </dgm:pt>
    <dgm:pt modelId="{4D3436FD-447F-4EB8-A56E-4716AC699F2D}" type="sibTrans" cxnId="{C8DD9746-E5A2-4D54-8A86-381ADB6C79F7}">
      <dgm:prSet/>
      <dgm:spPr/>
      <dgm:t>
        <a:bodyPr/>
        <a:lstStyle/>
        <a:p>
          <a:endParaRPr lang="en-US"/>
        </a:p>
      </dgm:t>
    </dgm:pt>
    <dgm:pt modelId="{B6B384F8-A988-497C-85FE-C0973124F022}">
      <dgm:prSet/>
      <dgm:spPr/>
      <dgm:t>
        <a:bodyPr/>
        <a:lstStyle/>
        <a:p>
          <a:r>
            <a:rPr lang="en-US" dirty="0"/>
            <a:t>Accountability</a:t>
          </a:r>
        </a:p>
      </dgm:t>
    </dgm:pt>
    <dgm:pt modelId="{40197B8E-9421-4FCC-840B-967CC461468A}" type="parTrans" cxnId="{8CC4857A-127A-44BC-A2A2-006C413F6113}">
      <dgm:prSet/>
      <dgm:spPr/>
      <dgm:t>
        <a:bodyPr/>
        <a:lstStyle/>
        <a:p>
          <a:endParaRPr lang="en-US"/>
        </a:p>
      </dgm:t>
    </dgm:pt>
    <dgm:pt modelId="{FB61315E-244B-47C9-B23D-FD8897F75CF6}" type="sibTrans" cxnId="{8CC4857A-127A-44BC-A2A2-006C413F6113}">
      <dgm:prSet/>
      <dgm:spPr/>
      <dgm:t>
        <a:bodyPr/>
        <a:lstStyle/>
        <a:p>
          <a:endParaRPr lang="en-US"/>
        </a:p>
      </dgm:t>
    </dgm:pt>
    <dgm:pt modelId="{7C15C47B-7039-4323-8707-AA52E8561272}" type="pres">
      <dgm:prSet presAssocID="{2FCC849A-AFD6-4417-B99B-9E85C1E67844}" presName="hierChild1" presStyleCnt="0">
        <dgm:presLayoutVars>
          <dgm:chPref val="1"/>
          <dgm:dir/>
          <dgm:animOne val="branch"/>
          <dgm:animLvl val="lvl"/>
          <dgm:resizeHandles/>
        </dgm:presLayoutVars>
      </dgm:prSet>
      <dgm:spPr/>
    </dgm:pt>
    <dgm:pt modelId="{CFC907C5-EFCD-402F-8AE9-01206134648C}" type="pres">
      <dgm:prSet presAssocID="{4C517001-13AA-4280-BB3E-1B56B9B571DC}" presName="hierRoot1" presStyleCnt="0"/>
      <dgm:spPr/>
    </dgm:pt>
    <dgm:pt modelId="{A8253FF3-7DF4-4F7C-B66D-3750D797588B}" type="pres">
      <dgm:prSet presAssocID="{4C517001-13AA-4280-BB3E-1B56B9B571DC}" presName="composite" presStyleCnt="0"/>
      <dgm:spPr/>
    </dgm:pt>
    <dgm:pt modelId="{DB2A3E2F-FA0A-4673-A137-6BC165D79B6A}" type="pres">
      <dgm:prSet presAssocID="{4C517001-13AA-4280-BB3E-1B56B9B571DC}" presName="background" presStyleLbl="node0" presStyleIdx="0" presStyleCnt="2"/>
      <dgm:spPr/>
    </dgm:pt>
    <dgm:pt modelId="{22096E07-EEB8-4B68-B36A-FF382C4A1AD5}" type="pres">
      <dgm:prSet presAssocID="{4C517001-13AA-4280-BB3E-1B56B9B571DC}" presName="text" presStyleLbl="fgAcc0" presStyleIdx="0" presStyleCnt="2">
        <dgm:presLayoutVars>
          <dgm:chPref val="3"/>
        </dgm:presLayoutVars>
      </dgm:prSet>
      <dgm:spPr/>
    </dgm:pt>
    <dgm:pt modelId="{A7430D30-D658-4E04-8EE0-4EB1E31E86BB}" type="pres">
      <dgm:prSet presAssocID="{4C517001-13AA-4280-BB3E-1B56B9B571DC}" presName="hierChild2" presStyleCnt="0"/>
      <dgm:spPr/>
    </dgm:pt>
    <dgm:pt modelId="{673F3722-E303-4DFF-87F7-04D0CD344D85}" type="pres">
      <dgm:prSet presAssocID="{B6B384F8-A988-497C-85FE-C0973124F022}" presName="hierRoot1" presStyleCnt="0"/>
      <dgm:spPr/>
    </dgm:pt>
    <dgm:pt modelId="{4557A9D9-8340-41ED-ADBE-A910A1741722}" type="pres">
      <dgm:prSet presAssocID="{B6B384F8-A988-497C-85FE-C0973124F022}" presName="composite" presStyleCnt="0"/>
      <dgm:spPr/>
    </dgm:pt>
    <dgm:pt modelId="{61672BFB-BC99-481F-B147-C48E926732C6}" type="pres">
      <dgm:prSet presAssocID="{B6B384F8-A988-497C-85FE-C0973124F022}" presName="background" presStyleLbl="node0" presStyleIdx="1" presStyleCnt="2"/>
      <dgm:spPr/>
    </dgm:pt>
    <dgm:pt modelId="{5384FABB-C4E9-4A11-83F8-24B755808666}" type="pres">
      <dgm:prSet presAssocID="{B6B384F8-A988-497C-85FE-C0973124F022}" presName="text" presStyleLbl="fgAcc0" presStyleIdx="1" presStyleCnt="2">
        <dgm:presLayoutVars>
          <dgm:chPref val="3"/>
        </dgm:presLayoutVars>
      </dgm:prSet>
      <dgm:spPr/>
    </dgm:pt>
    <dgm:pt modelId="{97ECA84E-B591-4AA4-99F0-A374CC0A77BA}" type="pres">
      <dgm:prSet presAssocID="{B6B384F8-A988-497C-85FE-C0973124F022}" presName="hierChild2" presStyleCnt="0"/>
      <dgm:spPr/>
    </dgm:pt>
  </dgm:ptLst>
  <dgm:cxnLst>
    <dgm:cxn modelId="{D04E9A21-2853-4AF4-8785-AFE970C5FDF7}" type="presOf" srcId="{4C517001-13AA-4280-BB3E-1B56B9B571DC}" destId="{22096E07-EEB8-4B68-B36A-FF382C4A1AD5}" srcOrd="0" destOrd="0" presId="urn:microsoft.com/office/officeart/2005/8/layout/hierarchy1"/>
    <dgm:cxn modelId="{C8DD9746-E5A2-4D54-8A86-381ADB6C79F7}" srcId="{2FCC849A-AFD6-4417-B99B-9E85C1E67844}" destId="{4C517001-13AA-4280-BB3E-1B56B9B571DC}" srcOrd="0" destOrd="0" parTransId="{3426EDB1-CFA0-4CE1-95B2-1C97DE7925F9}" sibTransId="{4D3436FD-447F-4EB8-A56E-4716AC699F2D}"/>
    <dgm:cxn modelId="{8CC4857A-127A-44BC-A2A2-006C413F6113}" srcId="{2FCC849A-AFD6-4417-B99B-9E85C1E67844}" destId="{B6B384F8-A988-497C-85FE-C0973124F022}" srcOrd="1" destOrd="0" parTransId="{40197B8E-9421-4FCC-840B-967CC461468A}" sibTransId="{FB61315E-244B-47C9-B23D-FD8897F75CF6}"/>
    <dgm:cxn modelId="{D1787EA0-64F2-40DA-9DCC-50CADF5183AC}" type="presOf" srcId="{B6B384F8-A988-497C-85FE-C0973124F022}" destId="{5384FABB-C4E9-4A11-83F8-24B755808666}" srcOrd="0" destOrd="0" presId="urn:microsoft.com/office/officeart/2005/8/layout/hierarchy1"/>
    <dgm:cxn modelId="{50CAD8CC-8B45-4E2A-A1AF-64B8EBD18E8D}" type="presOf" srcId="{2FCC849A-AFD6-4417-B99B-9E85C1E67844}" destId="{7C15C47B-7039-4323-8707-AA52E8561272}" srcOrd="0" destOrd="0" presId="urn:microsoft.com/office/officeart/2005/8/layout/hierarchy1"/>
    <dgm:cxn modelId="{F0D9DA32-2B5C-497E-BB67-FF5201062020}" type="presParOf" srcId="{7C15C47B-7039-4323-8707-AA52E8561272}" destId="{CFC907C5-EFCD-402F-8AE9-01206134648C}" srcOrd="0" destOrd="0" presId="urn:microsoft.com/office/officeart/2005/8/layout/hierarchy1"/>
    <dgm:cxn modelId="{673545A4-C89E-4FAE-AD66-4BFED704C60D}" type="presParOf" srcId="{CFC907C5-EFCD-402F-8AE9-01206134648C}" destId="{A8253FF3-7DF4-4F7C-B66D-3750D797588B}" srcOrd="0" destOrd="0" presId="urn:microsoft.com/office/officeart/2005/8/layout/hierarchy1"/>
    <dgm:cxn modelId="{4F2FA014-710B-4C64-A2CE-6EFB84A29BDC}" type="presParOf" srcId="{A8253FF3-7DF4-4F7C-B66D-3750D797588B}" destId="{DB2A3E2F-FA0A-4673-A137-6BC165D79B6A}" srcOrd="0" destOrd="0" presId="urn:microsoft.com/office/officeart/2005/8/layout/hierarchy1"/>
    <dgm:cxn modelId="{CA7DA34D-314C-4BA5-B41B-3F11AF201519}" type="presParOf" srcId="{A8253FF3-7DF4-4F7C-B66D-3750D797588B}" destId="{22096E07-EEB8-4B68-B36A-FF382C4A1AD5}" srcOrd="1" destOrd="0" presId="urn:microsoft.com/office/officeart/2005/8/layout/hierarchy1"/>
    <dgm:cxn modelId="{47CCA474-8B43-4F0E-B17B-1F54359B4DA6}" type="presParOf" srcId="{CFC907C5-EFCD-402F-8AE9-01206134648C}" destId="{A7430D30-D658-4E04-8EE0-4EB1E31E86BB}" srcOrd="1" destOrd="0" presId="urn:microsoft.com/office/officeart/2005/8/layout/hierarchy1"/>
    <dgm:cxn modelId="{6DE02B14-050B-4CF8-A55F-66D4549646FE}" type="presParOf" srcId="{7C15C47B-7039-4323-8707-AA52E8561272}" destId="{673F3722-E303-4DFF-87F7-04D0CD344D85}" srcOrd="1" destOrd="0" presId="urn:microsoft.com/office/officeart/2005/8/layout/hierarchy1"/>
    <dgm:cxn modelId="{DCDE2CA2-C75D-4889-8EFB-53C5E324BF4B}" type="presParOf" srcId="{673F3722-E303-4DFF-87F7-04D0CD344D85}" destId="{4557A9D9-8340-41ED-ADBE-A910A1741722}" srcOrd="0" destOrd="0" presId="urn:microsoft.com/office/officeart/2005/8/layout/hierarchy1"/>
    <dgm:cxn modelId="{E1D46680-E769-41B2-893E-437B318539C0}" type="presParOf" srcId="{4557A9D9-8340-41ED-ADBE-A910A1741722}" destId="{61672BFB-BC99-481F-B147-C48E926732C6}" srcOrd="0" destOrd="0" presId="urn:microsoft.com/office/officeart/2005/8/layout/hierarchy1"/>
    <dgm:cxn modelId="{11BBE9AD-D3B9-48C7-A366-05DA3700734A}" type="presParOf" srcId="{4557A9D9-8340-41ED-ADBE-A910A1741722}" destId="{5384FABB-C4E9-4A11-83F8-24B755808666}" srcOrd="1" destOrd="0" presId="urn:microsoft.com/office/officeart/2005/8/layout/hierarchy1"/>
    <dgm:cxn modelId="{A1FED366-FE37-4F73-9A38-F36AC4D462D3}" type="presParOf" srcId="{673F3722-E303-4DFF-87F7-04D0CD344D85}" destId="{97ECA84E-B591-4AA4-99F0-A374CC0A77B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C166F-31A1-4132-80DC-CCE6196E9C29}">
      <dsp:nvSpPr>
        <dsp:cNvPr id="0" name=""/>
        <dsp:cNvSpPr/>
      </dsp:nvSpPr>
      <dsp:spPr>
        <a:xfrm>
          <a:off x="0" y="265253"/>
          <a:ext cx="10991850" cy="8158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090" tIns="291592" rIns="853090"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a:t>Valuation of assets (specially intangibles)</a:t>
          </a:r>
          <a:endParaRPr lang="en-US" sz="1400" kern="1200"/>
        </a:p>
        <a:p>
          <a:pPr marL="114300" lvl="1" indent="-114300" algn="l" defTabSz="622300">
            <a:lnSpc>
              <a:spcPct val="90000"/>
            </a:lnSpc>
            <a:spcBef>
              <a:spcPct val="0"/>
            </a:spcBef>
            <a:spcAft>
              <a:spcPct val="15000"/>
            </a:spcAft>
            <a:buChar char="•"/>
          </a:pPr>
          <a:r>
            <a:rPr lang="en-GB" sz="1400" kern="1200"/>
            <a:t>Money vs value	</a:t>
          </a:r>
          <a:endParaRPr lang="en-US" sz="1400" kern="1200"/>
        </a:p>
      </dsp:txBody>
      <dsp:txXfrm>
        <a:off x="0" y="265253"/>
        <a:ext cx="10991850" cy="815850"/>
      </dsp:txXfrm>
    </dsp:sp>
    <dsp:sp modelId="{E588F17F-8970-4DB0-8315-5EA3FF39F11E}">
      <dsp:nvSpPr>
        <dsp:cNvPr id="0" name=""/>
        <dsp:cNvSpPr/>
      </dsp:nvSpPr>
      <dsp:spPr>
        <a:xfrm>
          <a:off x="582177" y="73160"/>
          <a:ext cx="7694295" cy="413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826" tIns="0" rIns="290826" bIns="0" numCol="1" spcCol="1270" anchor="ctr" anchorCtr="0">
          <a:noAutofit/>
        </a:bodyPr>
        <a:lstStyle/>
        <a:p>
          <a:pPr marL="0" lvl="0" indent="0" algn="l" defTabSz="622300">
            <a:lnSpc>
              <a:spcPct val="90000"/>
            </a:lnSpc>
            <a:spcBef>
              <a:spcPct val="0"/>
            </a:spcBef>
            <a:spcAft>
              <a:spcPct val="35000"/>
            </a:spcAft>
            <a:buNone/>
          </a:pPr>
          <a:r>
            <a:rPr lang="en-GB" sz="1400" b="1" kern="1200" dirty="0"/>
            <a:t>1  The relevance of accounting information</a:t>
          </a:r>
          <a:endParaRPr lang="en-US" sz="1400" kern="1200" dirty="0"/>
        </a:p>
      </dsp:txBody>
      <dsp:txXfrm>
        <a:off x="602352" y="93335"/>
        <a:ext cx="7653945" cy="372930"/>
      </dsp:txXfrm>
    </dsp:sp>
    <dsp:sp modelId="{8686A4FE-8B87-4196-89EB-3ABFB889FFFD}">
      <dsp:nvSpPr>
        <dsp:cNvPr id="0" name=""/>
        <dsp:cNvSpPr/>
      </dsp:nvSpPr>
      <dsp:spPr>
        <a:xfrm>
          <a:off x="0" y="1372412"/>
          <a:ext cx="10991850" cy="14994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090" tIns="291592" rIns="853090"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a:t>Ethical dimension of the finance</a:t>
          </a:r>
          <a:endParaRPr lang="en-US" sz="1400" kern="1200"/>
        </a:p>
        <a:p>
          <a:pPr marL="114300" lvl="1" indent="-114300" algn="l" defTabSz="622300">
            <a:lnSpc>
              <a:spcPct val="90000"/>
            </a:lnSpc>
            <a:spcBef>
              <a:spcPct val="0"/>
            </a:spcBef>
            <a:spcAft>
              <a:spcPct val="15000"/>
            </a:spcAft>
            <a:buChar char="•"/>
          </a:pPr>
          <a:r>
            <a:rPr lang="en-GB" sz="1400" kern="1200"/>
            <a:t>Financial information full of grey areas</a:t>
          </a:r>
          <a:endParaRPr lang="en-US" sz="1400" kern="1200"/>
        </a:p>
        <a:p>
          <a:pPr marL="228600" lvl="2" indent="-114300" algn="l" defTabSz="622300">
            <a:lnSpc>
              <a:spcPct val="90000"/>
            </a:lnSpc>
            <a:spcBef>
              <a:spcPct val="0"/>
            </a:spcBef>
            <a:spcAft>
              <a:spcPct val="15000"/>
            </a:spcAft>
            <a:buChar char="•"/>
          </a:pPr>
          <a:r>
            <a:rPr lang="en-GB" sz="1400" kern="1200"/>
            <a:t>Valuation of intangibles	</a:t>
          </a:r>
          <a:endParaRPr lang="en-US" sz="1400" kern="1200"/>
        </a:p>
        <a:p>
          <a:pPr marL="228600" lvl="2" indent="-114300" algn="l" defTabSz="622300">
            <a:lnSpc>
              <a:spcPct val="90000"/>
            </a:lnSpc>
            <a:spcBef>
              <a:spcPct val="0"/>
            </a:spcBef>
            <a:spcAft>
              <a:spcPct val="15000"/>
            </a:spcAft>
            <a:buChar char="•"/>
          </a:pPr>
          <a:r>
            <a:rPr lang="en-GB" sz="1400" kern="1200"/>
            <a:t>Assessing financial health of a company	</a:t>
          </a:r>
          <a:endParaRPr lang="en-US" sz="1400" kern="1200"/>
        </a:p>
        <a:p>
          <a:pPr marL="228600" lvl="2" indent="-114300" algn="l" defTabSz="622300">
            <a:lnSpc>
              <a:spcPct val="90000"/>
            </a:lnSpc>
            <a:spcBef>
              <a:spcPct val="0"/>
            </a:spcBef>
            <a:spcAft>
              <a:spcPct val="15000"/>
            </a:spcAft>
            <a:buChar char="•"/>
          </a:pPr>
          <a:r>
            <a:rPr lang="en-GB" sz="1400" kern="1200"/>
            <a:t>Corporate governance and managerial ethics</a:t>
          </a:r>
          <a:endParaRPr lang="en-US" sz="1400" kern="1200"/>
        </a:p>
      </dsp:txBody>
      <dsp:txXfrm>
        <a:off x="0" y="1372412"/>
        <a:ext cx="10991850" cy="1499400"/>
      </dsp:txXfrm>
    </dsp:sp>
    <dsp:sp modelId="{3CE1203E-8A4B-4A65-87CE-20DDDBEEAD34}">
      <dsp:nvSpPr>
        <dsp:cNvPr id="0" name=""/>
        <dsp:cNvSpPr/>
      </dsp:nvSpPr>
      <dsp:spPr>
        <a:xfrm>
          <a:off x="549592" y="1156703"/>
          <a:ext cx="7694295" cy="41328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826" tIns="0" rIns="290826" bIns="0" numCol="1" spcCol="1270" anchor="ctr" anchorCtr="0">
          <a:noAutofit/>
        </a:bodyPr>
        <a:lstStyle/>
        <a:p>
          <a:pPr marL="0" lvl="0" indent="0" algn="l" defTabSz="622300">
            <a:lnSpc>
              <a:spcPct val="90000"/>
            </a:lnSpc>
            <a:spcBef>
              <a:spcPct val="0"/>
            </a:spcBef>
            <a:spcAft>
              <a:spcPct val="35000"/>
            </a:spcAft>
            <a:buNone/>
          </a:pPr>
          <a:r>
            <a:rPr lang="en-GB" sz="1400" b="1" kern="1200" dirty="0"/>
            <a:t>2  Conscious dimension of finance</a:t>
          </a:r>
          <a:r>
            <a:rPr lang="en-GB" sz="1400" kern="1200" dirty="0"/>
            <a:t>	</a:t>
          </a:r>
          <a:endParaRPr lang="en-US" sz="1400" kern="1200" dirty="0"/>
        </a:p>
      </dsp:txBody>
      <dsp:txXfrm>
        <a:off x="569767" y="1176878"/>
        <a:ext cx="7653945" cy="372930"/>
      </dsp:txXfrm>
    </dsp:sp>
    <dsp:sp modelId="{6B707489-7978-4A01-BD17-C6446306B9CF}">
      <dsp:nvSpPr>
        <dsp:cNvPr id="0" name=""/>
        <dsp:cNvSpPr/>
      </dsp:nvSpPr>
      <dsp:spPr>
        <a:xfrm>
          <a:off x="0" y="3144983"/>
          <a:ext cx="10991850" cy="10584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090" tIns="291592" rIns="853090"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a:t>Financial frauds and Accounting frauds. how to detect manipulation</a:t>
          </a:r>
          <a:endParaRPr lang="en-US" sz="1400" kern="1200"/>
        </a:p>
        <a:p>
          <a:pPr marL="114300" lvl="1" indent="-114300" algn="l" defTabSz="622300">
            <a:lnSpc>
              <a:spcPct val="90000"/>
            </a:lnSpc>
            <a:spcBef>
              <a:spcPct val="0"/>
            </a:spcBef>
            <a:spcAft>
              <a:spcPct val="15000"/>
            </a:spcAft>
            <a:buChar char="•"/>
          </a:pPr>
          <a:r>
            <a:rPr lang="en-GB" sz="1400" kern="1200"/>
            <a:t>Ethical and economic dimension of earnings management</a:t>
          </a:r>
          <a:endParaRPr lang="en-US" sz="1400" kern="1200"/>
        </a:p>
        <a:p>
          <a:pPr marL="114300" lvl="1" indent="-114300" algn="l" defTabSz="622300">
            <a:lnSpc>
              <a:spcPct val="90000"/>
            </a:lnSpc>
            <a:spcBef>
              <a:spcPct val="0"/>
            </a:spcBef>
            <a:spcAft>
              <a:spcPct val="15000"/>
            </a:spcAft>
            <a:buChar char="•"/>
          </a:pPr>
          <a:r>
            <a:rPr lang="en-GB" sz="1400" kern="1200"/>
            <a:t>Managing earnings within legality</a:t>
          </a:r>
          <a:endParaRPr lang="en-US" sz="1400" kern="1200"/>
        </a:p>
      </dsp:txBody>
      <dsp:txXfrm>
        <a:off x="0" y="3144983"/>
        <a:ext cx="10991850" cy="1058400"/>
      </dsp:txXfrm>
    </dsp:sp>
    <dsp:sp modelId="{3196F3EC-E296-451F-BE13-E2785F5DE368}">
      <dsp:nvSpPr>
        <dsp:cNvPr id="0" name=""/>
        <dsp:cNvSpPr/>
      </dsp:nvSpPr>
      <dsp:spPr>
        <a:xfrm>
          <a:off x="549592" y="2938343"/>
          <a:ext cx="7694295" cy="41328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826" tIns="0" rIns="290826" bIns="0" numCol="1" spcCol="1270" anchor="ctr" anchorCtr="0">
          <a:noAutofit/>
        </a:bodyPr>
        <a:lstStyle/>
        <a:p>
          <a:pPr marL="0" lvl="0" indent="0" algn="l" defTabSz="622300">
            <a:lnSpc>
              <a:spcPct val="90000"/>
            </a:lnSpc>
            <a:spcBef>
              <a:spcPct val="0"/>
            </a:spcBef>
            <a:spcAft>
              <a:spcPct val="35000"/>
            </a:spcAft>
            <a:buNone/>
          </a:pPr>
          <a:r>
            <a:rPr lang="en-GB" sz="1400" b="1" kern="1200" dirty="0"/>
            <a:t>3  Earnings management vs Accounting Fraud</a:t>
          </a:r>
          <a:endParaRPr lang="en-US" sz="1400" kern="1200" dirty="0"/>
        </a:p>
      </dsp:txBody>
      <dsp:txXfrm>
        <a:off x="569767" y="2958518"/>
        <a:ext cx="7653945" cy="372930"/>
      </dsp:txXfrm>
    </dsp:sp>
    <dsp:sp modelId="{221104A6-C5EA-4944-8C24-F72CE0B9C0FB}">
      <dsp:nvSpPr>
        <dsp:cNvPr id="0" name=""/>
        <dsp:cNvSpPr/>
      </dsp:nvSpPr>
      <dsp:spPr>
        <a:xfrm>
          <a:off x="0" y="4485623"/>
          <a:ext cx="10991850" cy="14994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090" tIns="291592" rIns="853090"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a:t>How to be a conscious financial manager</a:t>
          </a:r>
          <a:endParaRPr lang="en-US" sz="1400" kern="1200"/>
        </a:p>
        <a:p>
          <a:pPr marL="114300" lvl="1" indent="-114300" algn="l" defTabSz="622300">
            <a:lnSpc>
              <a:spcPct val="90000"/>
            </a:lnSpc>
            <a:spcBef>
              <a:spcPct val="0"/>
            </a:spcBef>
            <a:spcAft>
              <a:spcPct val="15000"/>
            </a:spcAft>
            <a:buChar char="•"/>
          </a:pPr>
          <a:r>
            <a:rPr lang="en-GB" sz="1400" kern="1200"/>
            <a:t>The impact of these decisions on financial ratios and financial disclosure</a:t>
          </a:r>
          <a:endParaRPr lang="en-US" sz="1400" kern="1200"/>
        </a:p>
        <a:p>
          <a:pPr marL="114300" lvl="1" indent="-114300" algn="l" defTabSz="622300">
            <a:lnSpc>
              <a:spcPct val="90000"/>
            </a:lnSpc>
            <a:spcBef>
              <a:spcPct val="0"/>
            </a:spcBef>
            <a:spcAft>
              <a:spcPct val="15000"/>
            </a:spcAft>
            <a:buChar char="•"/>
          </a:pPr>
          <a:r>
            <a:rPr lang="en-GB" sz="1400" kern="1200"/>
            <a:t>Presenting good information vs presenting truthful information	</a:t>
          </a:r>
          <a:endParaRPr lang="en-US" sz="1400" kern="1200"/>
        </a:p>
        <a:p>
          <a:pPr marL="114300" lvl="1" indent="-114300" algn="l" defTabSz="622300">
            <a:lnSpc>
              <a:spcPct val="90000"/>
            </a:lnSpc>
            <a:spcBef>
              <a:spcPct val="0"/>
            </a:spcBef>
            <a:spcAft>
              <a:spcPct val="15000"/>
            </a:spcAft>
            <a:buChar char="•"/>
          </a:pPr>
          <a:r>
            <a:rPr lang="en-GB" sz="1400" kern="1200"/>
            <a:t>The impact of not truthful information to stakeholders (being truthful to them)	</a:t>
          </a:r>
          <a:endParaRPr lang="en-US" sz="1400" kern="1200"/>
        </a:p>
        <a:p>
          <a:pPr marL="114300" lvl="1" indent="-114300" algn="l" defTabSz="622300">
            <a:lnSpc>
              <a:spcPct val="90000"/>
            </a:lnSpc>
            <a:spcBef>
              <a:spcPct val="0"/>
            </a:spcBef>
            <a:spcAft>
              <a:spcPct val="15000"/>
            </a:spcAft>
            <a:buChar char="•"/>
          </a:pPr>
          <a:r>
            <a:rPr lang="en-GB" sz="1400" kern="1200"/>
            <a:t>Internal vs external stakeholders</a:t>
          </a:r>
          <a:endParaRPr lang="en-US" sz="1400" kern="1200"/>
        </a:p>
      </dsp:txBody>
      <dsp:txXfrm>
        <a:off x="0" y="4485623"/>
        <a:ext cx="10991850" cy="1499400"/>
      </dsp:txXfrm>
    </dsp:sp>
    <dsp:sp modelId="{31FF7C77-4AFF-4240-93AC-1DB6B6FF40FE}">
      <dsp:nvSpPr>
        <dsp:cNvPr id="0" name=""/>
        <dsp:cNvSpPr/>
      </dsp:nvSpPr>
      <dsp:spPr>
        <a:xfrm>
          <a:off x="549592" y="4278983"/>
          <a:ext cx="7694295" cy="4132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826" tIns="0" rIns="290826" bIns="0" numCol="1" spcCol="1270" anchor="ctr" anchorCtr="0">
          <a:noAutofit/>
        </a:bodyPr>
        <a:lstStyle/>
        <a:p>
          <a:pPr marL="0" lvl="0" indent="0" algn="l" defTabSz="622300">
            <a:lnSpc>
              <a:spcPct val="90000"/>
            </a:lnSpc>
            <a:spcBef>
              <a:spcPct val="0"/>
            </a:spcBef>
            <a:spcAft>
              <a:spcPct val="35000"/>
            </a:spcAft>
            <a:buNone/>
          </a:pPr>
          <a:r>
            <a:rPr lang="en-GB" sz="1400" b="1" kern="1200" dirty="0"/>
            <a:t>4  Conscious management of earnings</a:t>
          </a:r>
          <a:endParaRPr lang="en-US" sz="1400" kern="1200" dirty="0"/>
        </a:p>
      </dsp:txBody>
      <dsp:txXfrm>
        <a:off x="569767" y="4299158"/>
        <a:ext cx="7653945" cy="3729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38B03-11CA-4B03-9F02-08E01D961204}">
      <dsp:nvSpPr>
        <dsp:cNvPr id="0" name=""/>
        <dsp:cNvSpPr/>
      </dsp:nvSpPr>
      <dsp:spPr>
        <a:xfrm>
          <a:off x="737274" y="2293"/>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Unusual percentage changes in account balances and financial ratios year over year</a:t>
          </a:r>
        </a:p>
      </dsp:txBody>
      <dsp:txXfrm>
        <a:off x="737274" y="2293"/>
        <a:ext cx="1393982" cy="836389"/>
      </dsp:txXfrm>
    </dsp:sp>
    <dsp:sp modelId="{294D7131-33E4-4AD7-B2A9-EAD7ED48565F}">
      <dsp:nvSpPr>
        <dsp:cNvPr id="0" name=""/>
        <dsp:cNvSpPr/>
      </dsp:nvSpPr>
      <dsp:spPr>
        <a:xfrm>
          <a:off x="2270655" y="2293"/>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Accounting practices or financial ratios that are inconsistent with those of industry peers</a:t>
          </a:r>
        </a:p>
      </dsp:txBody>
      <dsp:txXfrm>
        <a:off x="2270655" y="2293"/>
        <a:ext cx="1393982" cy="836389"/>
      </dsp:txXfrm>
    </dsp:sp>
    <dsp:sp modelId="{60A1CDFA-8A22-4B5C-BC74-C932EDE59453}">
      <dsp:nvSpPr>
        <dsp:cNvPr id="0" name=""/>
        <dsp:cNvSpPr/>
      </dsp:nvSpPr>
      <dsp:spPr>
        <a:xfrm>
          <a:off x="3804035" y="2293"/>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Volatility in account balances over a two-year period</a:t>
          </a:r>
        </a:p>
      </dsp:txBody>
      <dsp:txXfrm>
        <a:off x="3804035" y="2293"/>
        <a:ext cx="1393982" cy="836389"/>
      </dsp:txXfrm>
    </dsp:sp>
    <dsp:sp modelId="{78BB4E18-0DA9-4F32-8EB5-6F28FAD05C4A}">
      <dsp:nvSpPr>
        <dsp:cNvPr id="0" name=""/>
        <dsp:cNvSpPr/>
      </dsp:nvSpPr>
      <dsp:spPr>
        <a:xfrm>
          <a:off x="737274" y="978081"/>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Unusual level of discretionary accruals (for example sales return allowance)</a:t>
          </a:r>
        </a:p>
      </dsp:txBody>
      <dsp:txXfrm>
        <a:off x="737274" y="978081"/>
        <a:ext cx="1393982" cy="836389"/>
      </dsp:txXfrm>
    </dsp:sp>
    <dsp:sp modelId="{E67A3291-8375-422D-8F64-E4316821248E}">
      <dsp:nvSpPr>
        <dsp:cNvPr id="0" name=""/>
        <dsp:cNvSpPr/>
      </dsp:nvSpPr>
      <dsp:spPr>
        <a:xfrm>
          <a:off x="2270655" y="978081"/>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Significant accounting policies are changed frequently or applied inconsistently year over year</a:t>
          </a:r>
          <a:endParaRPr lang="en-US" sz="900" kern="1200" dirty="0"/>
        </a:p>
      </dsp:txBody>
      <dsp:txXfrm>
        <a:off x="2270655" y="978081"/>
        <a:ext cx="1393982" cy="836389"/>
      </dsp:txXfrm>
    </dsp:sp>
    <dsp:sp modelId="{95293AA2-3440-47A9-A48B-1B500B9381AF}">
      <dsp:nvSpPr>
        <dsp:cNvPr id="0" name=""/>
        <dsp:cNvSpPr/>
      </dsp:nvSpPr>
      <dsp:spPr>
        <a:xfrm>
          <a:off x="3804035" y="978081"/>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 one-time adjustment, such as a change in accounting estimate, or an out-of-period adjustment</a:t>
          </a:r>
        </a:p>
      </dsp:txBody>
      <dsp:txXfrm>
        <a:off x="3804035" y="978081"/>
        <a:ext cx="1393982" cy="836389"/>
      </dsp:txXfrm>
    </dsp:sp>
    <dsp:sp modelId="{F32C5F74-E99B-4D36-B291-D9E22800A801}">
      <dsp:nvSpPr>
        <dsp:cNvPr id="0" name=""/>
        <dsp:cNvSpPr/>
      </dsp:nvSpPr>
      <dsp:spPr>
        <a:xfrm>
          <a:off x="737274" y="1953868"/>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Unusually complex financial disclosures or unusual levels of disclosure compared to industry peers</a:t>
          </a:r>
        </a:p>
      </dsp:txBody>
      <dsp:txXfrm>
        <a:off x="737274" y="1953868"/>
        <a:ext cx="1393982" cy="836389"/>
      </dsp:txXfrm>
    </dsp:sp>
    <dsp:sp modelId="{B8187B85-A455-4D86-811E-534E4DABC668}">
      <dsp:nvSpPr>
        <dsp:cNvPr id="0" name=""/>
        <dsp:cNvSpPr/>
      </dsp:nvSpPr>
      <dsp:spPr>
        <a:xfrm>
          <a:off x="2270655" y="1953868"/>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Open regulatory case,  especially when brought by a regulatory entity, such as the SEC or Department of Justice</a:t>
          </a:r>
        </a:p>
      </dsp:txBody>
      <dsp:txXfrm>
        <a:off x="2270655" y="1953868"/>
        <a:ext cx="1393982" cy="836389"/>
      </dsp:txXfrm>
    </dsp:sp>
    <dsp:sp modelId="{16CBE967-7E72-460A-9E9C-01D3BC819E5C}">
      <dsp:nvSpPr>
        <dsp:cNvPr id="0" name=""/>
        <dsp:cNvSpPr/>
      </dsp:nvSpPr>
      <dsp:spPr>
        <a:xfrm>
          <a:off x="3804035" y="1953868"/>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Receipt of a qualified or going concern audit opinion</a:t>
          </a:r>
        </a:p>
      </dsp:txBody>
      <dsp:txXfrm>
        <a:off x="3804035" y="1953868"/>
        <a:ext cx="1393982" cy="836389"/>
      </dsp:txXfrm>
    </dsp:sp>
    <dsp:sp modelId="{0EC9726E-0FEC-49AE-A53D-E6D1ABE61993}">
      <dsp:nvSpPr>
        <dsp:cNvPr id="0" name=""/>
        <dsp:cNvSpPr/>
      </dsp:nvSpPr>
      <dsp:spPr>
        <a:xfrm>
          <a:off x="737274" y="2929656"/>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Restatement of a financial statement</a:t>
          </a:r>
        </a:p>
      </dsp:txBody>
      <dsp:txXfrm>
        <a:off x="737274" y="2929656"/>
        <a:ext cx="1393982" cy="836389"/>
      </dsp:txXfrm>
    </dsp:sp>
    <dsp:sp modelId="{C2B4861F-5D30-43E7-B0F2-681F260C8D26}">
      <dsp:nvSpPr>
        <dsp:cNvPr id="0" name=""/>
        <dsp:cNvSpPr/>
      </dsp:nvSpPr>
      <dsp:spPr>
        <a:xfrm>
          <a:off x="2270655" y="2929656"/>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Late filing of financial statements</a:t>
          </a:r>
        </a:p>
      </dsp:txBody>
      <dsp:txXfrm>
        <a:off x="2270655" y="2929656"/>
        <a:ext cx="1393982" cy="836389"/>
      </dsp:txXfrm>
    </dsp:sp>
    <dsp:sp modelId="{547D1AFC-5407-45A5-A651-6A712BFD49BE}">
      <dsp:nvSpPr>
        <dsp:cNvPr id="0" name=""/>
        <dsp:cNvSpPr/>
      </dsp:nvSpPr>
      <dsp:spPr>
        <a:xfrm>
          <a:off x="3804035" y="2929656"/>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Deficiency (such as material weakness) in internal controls over financial reporting</a:t>
          </a:r>
        </a:p>
      </dsp:txBody>
      <dsp:txXfrm>
        <a:off x="3804035" y="2929656"/>
        <a:ext cx="1393982" cy="836389"/>
      </dsp:txXfrm>
    </dsp:sp>
    <dsp:sp modelId="{DB8F2C03-B424-4141-9FF4-495A4265FDEE}">
      <dsp:nvSpPr>
        <dsp:cNvPr id="0" name=""/>
        <dsp:cNvSpPr/>
      </dsp:nvSpPr>
      <dsp:spPr>
        <a:xfrm>
          <a:off x="737274" y="3905444"/>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Auditor change, especially more than once in a two-year period</a:t>
          </a:r>
        </a:p>
      </dsp:txBody>
      <dsp:txXfrm>
        <a:off x="737274" y="3905444"/>
        <a:ext cx="1393982" cy="836389"/>
      </dsp:txXfrm>
    </dsp:sp>
    <dsp:sp modelId="{5DD03EA2-BF51-45A3-811E-2E02E4EC7D6D}">
      <dsp:nvSpPr>
        <dsp:cNvPr id="0" name=""/>
        <dsp:cNvSpPr/>
      </dsp:nvSpPr>
      <dsp:spPr>
        <a:xfrm>
          <a:off x="2270655" y="3905444"/>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High CEO or CFO turnover</a:t>
          </a:r>
        </a:p>
      </dsp:txBody>
      <dsp:txXfrm>
        <a:off x="2270655" y="3905444"/>
        <a:ext cx="1393982" cy="836389"/>
      </dsp:txXfrm>
    </dsp:sp>
    <dsp:sp modelId="{3320CC89-4746-4663-B775-6BC50BF71AA4}">
      <dsp:nvSpPr>
        <dsp:cNvPr id="0" name=""/>
        <dsp:cNvSpPr/>
      </dsp:nvSpPr>
      <dsp:spPr>
        <a:xfrm>
          <a:off x="3804035" y="3905444"/>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Executives (such as CEO or CFO) with a high proportion of incentive-based compensation compared to overall compensation</a:t>
          </a:r>
        </a:p>
      </dsp:txBody>
      <dsp:txXfrm>
        <a:off x="3804035" y="3905444"/>
        <a:ext cx="1393982" cy="836389"/>
      </dsp:txXfrm>
    </dsp:sp>
    <dsp:sp modelId="{6AAB8502-2FC5-4006-82BC-361C16769B07}">
      <dsp:nvSpPr>
        <dsp:cNvPr id="0" name=""/>
        <dsp:cNvSpPr/>
      </dsp:nvSpPr>
      <dsp:spPr>
        <a:xfrm>
          <a:off x="1503964" y="4881231"/>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A large number of off-balance-sheet transactions or non-GAAP measures as compared to industry peers</a:t>
          </a:r>
        </a:p>
      </dsp:txBody>
      <dsp:txXfrm>
        <a:off x="1503964" y="4881231"/>
        <a:ext cx="1393982" cy="836389"/>
      </dsp:txXfrm>
    </dsp:sp>
    <dsp:sp modelId="{AB0DD7AE-27A5-4E08-9B16-EF93A6B8D4EC}">
      <dsp:nvSpPr>
        <dsp:cNvPr id="0" name=""/>
        <dsp:cNvSpPr/>
      </dsp:nvSpPr>
      <dsp:spPr>
        <a:xfrm>
          <a:off x="3037345" y="4881231"/>
          <a:ext cx="1393982" cy="836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Meeting or beating earnings targets (such as EPS forecasts) consistently every period</a:t>
          </a:r>
        </a:p>
      </dsp:txBody>
      <dsp:txXfrm>
        <a:off x="3037345" y="4881231"/>
        <a:ext cx="1393982" cy="8363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E805D-C1A4-45B5-B029-7EB6C78D8B16}">
      <dsp:nvSpPr>
        <dsp:cNvPr id="0" name=""/>
        <dsp:cNvSpPr/>
      </dsp:nvSpPr>
      <dsp:spPr>
        <a:xfrm>
          <a:off x="689" y="587925"/>
          <a:ext cx="1454498" cy="14544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568DF9-55A6-4789-8F32-DC86B862E9C1}">
      <dsp:nvSpPr>
        <dsp:cNvPr id="0" name=""/>
        <dsp:cNvSpPr/>
      </dsp:nvSpPr>
      <dsp:spPr>
        <a:xfrm>
          <a:off x="306134" y="893369"/>
          <a:ext cx="843609" cy="8436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DFCDD2-EC95-4B18-863A-DEBFBBE2255B}">
      <dsp:nvSpPr>
        <dsp:cNvPr id="0" name=""/>
        <dsp:cNvSpPr/>
      </dsp:nvSpPr>
      <dsp:spPr>
        <a:xfrm>
          <a:off x="1766866" y="587925"/>
          <a:ext cx="3428461" cy="1454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GB" sz="1300" kern="1200" dirty="0"/>
            <a:t>While managers generally view earnings management as unethical, managers who have worked at companies with cultures characterized by fraudulent financial reporting believe earnings management is more morally right and culturally acceptable than managers who have noy worked in such an environment. </a:t>
          </a:r>
          <a:endParaRPr lang="en-US" sz="1300" kern="1200" dirty="0"/>
        </a:p>
      </dsp:txBody>
      <dsp:txXfrm>
        <a:off x="1766866" y="587925"/>
        <a:ext cx="3428461" cy="1454498"/>
      </dsp:txXfrm>
    </dsp:sp>
    <dsp:sp modelId="{BE9AEB79-EDF4-41A4-8C1A-A2FC86F4FBF6}">
      <dsp:nvSpPr>
        <dsp:cNvPr id="0" name=""/>
        <dsp:cNvSpPr/>
      </dsp:nvSpPr>
      <dsp:spPr>
        <a:xfrm>
          <a:off x="5792712" y="587925"/>
          <a:ext cx="1454498" cy="14544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B3F579-5782-4499-9B24-E50C5EAEEC2B}">
      <dsp:nvSpPr>
        <dsp:cNvPr id="0" name=""/>
        <dsp:cNvSpPr/>
      </dsp:nvSpPr>
      <dsp:spPr>
        <a:xfrm>
          <a:off x="6098157" y="893369"/>
          <a:ext cx="843609" cy="8436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400064-A56E-4501-A35E-21C3D979E5A9}">
      <dsp:nvSpPr>
        <dsp:cNvPr id="0" name=""/>
        <dsp:cNvSpPr/>
      </dsp:nvSpPr>
      <dsp:spPr>
        <a:xfrm>
          <a:off x="7558889" y="587925"/>
          <a:ext cx="3428461" cy="1454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GB" sz="1300" b="1" kern="1200" dirty="0"/>
            <a:t>This suggests the </a:t>
          </a:r>
          <a:r>
            <a:rPr lang="en-GB" sz="1300" b="1" kern="1200" dirty="0">
              <a:solidFill>
                <a:srgbClr val="FF0000"/>
              </a:solidFill>
            </a:rPr>
            <a:t>ethical tone </a:t>
          </a:r>
          <a:r>
            <a:rPr lang="en-GB" sz="1300" b="1" kern="1200" dirty="0"/>
            <a:t>that characterizes a manager’s work environment, such as the unethical actions of co-workers and superiors, has the potential to influence how managers perceive the ethicality of earnings management.</a:t>
          </a:r>
          <a:endParaRPr lang="en-US" sz="1300" kern="1200" dirty="0"/>
        </a:p>
      </dsp:txBody>
      <dsp:txXfrm>
        <a:off x="7558889" y="587925"/>
        <a:ext cx="3428461" cy="1454498"/>
      </dsp:txXfrm>
    </dsp:sp>
    <dsp:sp modelId="{FA76B2C6-8F77-4741-A18E-025F516AFB6E}">
      <dsp:nvSpPr>
        <dsp:cNvPr id="0" name=""/>
        <dsp:cNvSpPr/>
      </dsp:nvSpPr>
      <dsp:spPr>
        <a:xfrm>
          <a:off x="689" y="2879079"/>
          <a:ext cx="1454498" cy="14544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221D95-638A-4F07-9114-4B1310C991B6}">
      <dsp:nvSpPr>
        <dsp:cNvPr id="0" name=""/>
        <dsp:cNvSpPr/>
      </dsp:nvSpPr>
      <dsp:spPr>
        <a:xfrm>
          <a:off x="306134" y="3184524"/>
          <a:ext cx="843609" cy="8436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7073B5-928A-406A-B531-E5D309607AAB}">
      <dsp:nvSpPr>
        <dsp:cNvPr id="0" name=""/>
        <dsp:cNvSpPr/>
      </dsp:nvSpPr>
      <dsp:spPr>
        <a:xfrm>
          <a:off x="1766866" y="2879079"/>
          <a:ext cx="3428461" cy="1454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GB" sz="1300" kern="1200" dirty="0"/>
            <a:t>Managers also appear to be concerned with the </a:t>
          </a:r>
          <a:r>
            <a:rPr lang="en-GB" sz="1300" b="1" kern="1200" dirty="0">
              <a:solidFill>
                <a:srgbClr val="FF0000"/>
              </a:solidFill>
            </a:rPr>
            <a:t>public’s perceptions </a:t>
          </a:r>
          <a:r>
            <a:rPr lang="en-GB" sz="1300" kern="1200" dirty="0"/>
            <a:t>of earnings performance and the possibility that accounting choices will be perceived as overly aggressive (or potentially fraudulent). </a:t>
          </a:r>
          <a:endParaRPr lang="en-US" sz="1300" kern="1200" dirty="0"/>
        </a:p>
      </dsp:txBody>
      <dsp:txXfrm>
        <a:off x="1766866" y="2879079"/>
        <a:ext cx="3428461" cy="1454498"/>
      </dsp:txXfrm>
    </dsp:sp>
    <dsp:sp modelId="{243DCD43-73F6-4FAA-A9C6-58E887C1CEAF}">
      <dsp:nvSpPr>
        <dsp:cNvPr id="0" name=""/>
        <dsp:cNvSpPr/>
      </dsp:nvSpPr>
      <dsp:spPr>
        <a:xfrm>
          <a:off x="5792712" y="2879079"/>
          <a:ext cx="1454498" cy="14544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95B892-EF2D-4FFE-B479-07C6BD2D8011}">
      <dsp:nvSpPr>
        <dsp:cNvPr id="0" name=""/>
        <dsp:cNvSpPr/>
      </dsp:nvSpPr>
      <dsp:spPr>
        <a:xfrm>
          <a:off x="6098157" y="3184524"/>
          <a:ext cx="843609" cy="8436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30105D-D44F-40C9-AFBC-FB06420C6255}">
      <dsp:nvSpPr>
        <dsp:cNvPr id="0" name=""/>
        <dsp:cNvSpPr/>
      </dsp:nvSpPr>
      <dsp:spPr>
        <a:xfrm>
          <a:off x="7558889" y="2879079"/>
          <a:ext cx="3428461" cy="1454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dirty="0"/>
            <a:t>Managers fear that the public will lose trust in the company, causing </a:t>
          </a:r>
          <a:r>
            <a:rPr lang="en-US" sz="1300" b="1" kern="1200" dirty="0">
              <a:solidFill>
                <a:srgbClr val="FF0000"/>
              </a:solidFill>
            </a:rPr>
            <a:t>negative long-term consequences to the company’s reputation</a:t>
          </a:r>
          <a:r>
            <a:rPr lang="en-US" sz="1300" kern="1200" dirty="0"/>
            <a:t>.</a:t>
          </a:r>
          <a:r>
            <a:rPr lang="en-GB" sz="1300" kern="1200" dirty="0"/>
            <a:t>. </a:t>
          </a:r>
          <a:endParaRPr lang="en-US" sz="1300" kern="1200" dirty="0"/>
        </a:p>
      </dsp:txBody>
      <dsp:txXfrm>
        <a:off x="7558889" y="2879079"/>
        <a:ext cx="3428461" cy="145449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FA43C-2CA9-4BCA-9BE2-C17FE36C05BF}">
      <dsp:nvSpPr>
        <dsp:cNvPr id="0" name=""/>
        <dsp:cNvSpPr/>
      </dsp:nvSpPr>
      <dsp:spPr>
        <a:xfrm>
          <a:off x="2027874" y="541390"/>
          <a:ext cx="415511" cy="91440"/>
        </a:xfrm>
        <a:custGeom>
          <a:avLst/>
          <a:gdLst/>
          <a:ahLst/>
          <a:cxnLst/>
          <a:rect l="0" t="0" r="0" b="0"/>
          <a:pathLst>
            <a:path>
              <a:moveTo>
                <a:pt x="0" y="45720"/>
              </a:moveTo>
              <a:lnTo>
                <a:pt x="41551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24477" y="584877"/>
        <a:ext cx="22305" cy="4465"/>
      </dsp:txXfrm>
    </dsp:sp>
    <dsp:sp modelId="{E9511A17-5AFD-4C2C-B254-D08BC61D994D}">
      <dsp:nvSpPr>
        <dsp:cNvPr id="0" name=""/>
        <dsp:cNvSpPr/>
      </dsp:nvSpPr>
      <dsp:spPr>
        <a:xfrm>
          <a:off x="90059" y="5225"/>
          <a:ext cx="1939615" cy="116376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043" tIns="99764" rIns="95043" bIns="99764" numCol="1" spcCol="1270" anchor="ctr" anchorCtr="0">
          <a:noAutofit/>
        </a:bodyPr>
        <a:lstStyle/>
        <a:p>
          <a:pPr marL="0" lvl="0" indent="0" algn="ctr" defTabSz="533400">
            <a:lnSpc>
              <a:spcPct val="90000"/>
            </a:lnSpc>
            <a:spcBef>
              <a:spcPct val="0"/>
            </a:spcBef>
            <a:spcAft>
              <a:spcPct val="35000"/>
            </a:spcAft>
            <a:buNone/>
          </a:pPr>
          <a:r>
            <a:rPr lang="en-US" sz="1200" b="1" kern="1200"/>
            <a:t>Act with honesty and integrity.</a:t>
          </a:r>
        </a:p>
      </dsp:txBody>
      <dsp:txXfrm>
        <a:off x="90059" y="5225"/>
        <a:ext cx="1939615" cy="1163769"/>
      </dsp:txXfrm>
    </dsp:sp>
    <dsp:sp modelId="{E55150B9-C5F1-409D-B3CA-4DD7DBC3F451}">
      <dsp:nvSpPr>
        <dsp:cNvPr id="0" name=""/>
        <dsp:cNvSpPr/>
      </dsp:nvSpPr>
      <dsp:spPr>
        <a:xfrm>
          <a:off x="4413601" y="541390"/>
          <a:ext cx="415511" cy="91440"/>
        </a:xfrm>
        <a:custGeom>
          <a:avLst/>
          <a:gdLst/>
          <a:ahLst/>
          <a:cxnLst/>
          <a:rect l="0" t="0" r="0" b="0"/>
          <a:pathLst>
            <a:path>
              <a:moveTo>
                <a:pt x="0" y="45720"/>
              </a:moveTo>
              <a:lnTo>
                <a:pt x="415511" y="45720"/>
              </a:lnTo>
            </a:path>
          </a:pathLst>
        </a:custGeom>
        <a:noFill/>
        <a:ln w="6350" cap="flat" cmpd="sng" algn="ctr">
          <a:solidFill>
            <a:schemeClr val="accent2">
              <a:hueOff val="-207909"/>
              <a:satOff val="-11990"/>
              <a:lumOff val="123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10204" y="584877"/>
        <a:ext cx="22305" cy="4465"/>
      </dsp:txXfrm>
    </dsp:sp>
    <dsp:sp modelId="{49E43FE4-8F8A-4222-BC54-D00FFC3DE6A9}">
      <dsp:nvSpPr>
        <dsp:cNvPr id="0" name=""/>
        <dsp:cNvSpPr/>
      </dsp:nvSpPr>
      <dsp:spPr>
        <a:xfrm>
          <a:off x="2475785" y="5225"/>
          <a:ext cx="1939615" cy="1163769"/>
        </a:xfrm>
        <a:prstGeom prst="rect">
          <a:avLst/>
        </a:prstGeom>
        <a:solidFill>
          <a:schemeClr val="accent2">
            <a:hueOff val="-181920"/>
            <a:satOff val="-10491"/>
            <a:lumOff val="107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043" tIns="99764" rIns="95043" bIns="99764" numCol="1" spcCol="1270" anchor="ctr" anchorCtr="0">
          <a:noAutofit/>
        </a:bodyPr>
        <a:lstStyle/>
        <a:p>
          <a:pPr marL="0" lvl="0" indent="0" algn="ctr" defTabSz="533400">
            <a:lnSpc>
              <a:spcPct val="90000"/>
            </a:lnSpc>
            <a:spcBef>
              <a:spcPct val="0"/>
            </a:spcBef>
            <a:spcAft>
              <a:spcPct val="35000"/>
            </a:spcAft>
            <a:buNone/>
          </a:pPr>
          <a:r>
            <a:rPr lang="en-US" sz="1200" b="1" kern="1200" dirty="0"/>
            <a:t>Avoid conflicts of interest in professional relationships. More importantly, avoid the appearance of such conflicts.</a:t>
          </a:r>
        </a:p>
      </dsp:txBody>
      <dsp:txXfrm>
        <a:off x="2475785" y="5225"/>
        <a:ext cx="1939615" cy="1163769"/>
      </dsp:txXfrm>
    </dsp:sp>
    <dsp:sp modelId="{6DBB4C30-859E-4DF2-AE25-3F8317C531AE}">
      <dsp:nvSpPr>
        <dsp:cNvPr id="0" name=""/>
        <dsp:cNvSpPr/>
      </dsp:nvSpPr>
      <dsp:spPr>
        <a:xfrm>
          <a:off x="1059866" y="1167194"/>
          <a:ext cx="4771453" cy="415511"/>
        </a:xfrm>
        <a:custGeom>
          <a:avLst/>
          <a:gdLst/>
          <a:ahLst/>
          <a:cxnLst/>
          <a:rect l="0" t="0" r="0" b="0"/>
          <a:pathLst>
            <a:path>
              <a:moveTo>
                <a:pt x="4771453" y="0"/>
              </a:moveTo>
              <a:lnTo>
                <a:pt x="4771453" y="224855"/>
              </a:lnTo>
              <a:lnTo>
                <a:pt x="0" y="224855"/>
              </a:lnTo>
              <a:lnTo>
                <a:pt x="0" y="415511"/>
              </a:lnTo>
            </a:path>
          </a:pathLst>
        </a:custGeom>
        <a:noFill/>
        <a:ln w="6350" cap="flat" cmpd="sng" algn="ctr">
          <a:solidFill>
            <a:schemeClr val="accent2">
              <a:hueOff val="-415818"/>
              <a:satOff val="-23979"/>
              <a:lumOff val="24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5786" y="1372717"/>
        <a:ext cx="239613" cy="4465"/>
      </dsp:txXfrm>
    </dsp:sp>
    <dsp:sp modelId="{0578E0EA-2519-46A7-9ADD-492085BBF6F8}">
      <dsp:nvSpPr>
        <dsp:cNvPr id="0" name=""/>
        <dsp:cNvSpPr/>
      </dsp:nvSpPr>
      <dsp:spPr>
        <a:xfrm>
          <a:off x="4861512" y="5225"/>
          <a:ext cx="1939615" cy="1163769"/>
        </a:xfrm>
        <a:prstGeom prst="rect">
          <a:avLst/>
        </a:prstGeom>
        <a:solidFill>
          <a:schemeClr val="accent2">
            <a:hueOff val="-363841"/>
            <a:satOff val="-20982"/>
            <a:lumOff val="215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043" tIns="99764" rIns="95043" bIns="99764" numCol="1" spcCol="1270" anchor="ctr" anchorCtr="0">
          <a:noAutofit/>
        </a:bodyPr>
        <a:lstStyle/>
        <a:p>
          <a:pPr marL="0" lvl="0" indent="0" algn="ctr" defTabSz="533400">
            <a:lnSpc>
              <a:spcPct val="90000"/>
            </a:lnSpc>
            <a:spcBef>
              <a:spcPct val="0"/>
            </a:spcBef>
            <a:spcAft>
              <a:spcPct val="35000"/>
            </a:spcAft>
            <a:buNone/>
          </a:pPr>
          <a:r>
            <a:rPr lang="en-US" sz="1200" b="1" kern="1200"/>
            <a:t>Comply with all rules and regulations governing your position and your company.</a:t>
          </a:r>
        </a:p>
      </dsp:txBody>
      <dsp:txXfrm>
        <a:off x="4861512" y="5225"/>
        <a:ext cx="1939615" cy="1163769"/>
      </dsp:txXfrm>
    </dsp:sp>
    <dsp:sp modelId="{52C64D82-FFC7-4B03-B14E-33EA820EE7B0}">
      <dsp:nvSpPr>
        <dsp:cNvPr id="0" name=""/>
        <dsp:cNvSpPr/>
      </dsp:nvSpPr>
      <dsp:spPr>
        <a:xfrm>
          <a:off x="2027874" y="2151271"/>
          <a:ext cx="415511" cy="91440"/>
        </a:xfrm>
        <a:custGeom>
          <a:avLst/>
          <a:gdLst/>
          <a:ahLst/>
          <a:cxnLst/>
          <a:rect l="0" t="0" r="0" b="0"/>
          <a:pathLst>
            <a:path>
              <a:moveTo>
                <a:pt x="0" y="45720"/>
              </a:moveTo>
              <a:lnTo>
                <a:pt x="415511" y="45720"/>
              </a:lnTo>
            </a:path>
          </a:pathLst>
        </a:custGeom>
        <a:noFill/>
        <a:ln w="6350" cap="flat" cmpd="sng" algn="ctr">
          <a:solidFill>
            <a:schemeClr val="accent2">
              <a:hueOff val="-623727"/>
              <a:satOff val="-35969"/>
              <a:lumOff val="369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24477" y="2194758"/>
        <a:ext cx="22305" cy="4465"/>
      </dsp:txXfrm>
    </dsp:sp>
    <dsp:sp modelId="{E993373C-F42C-4E3A-B284-8B7E35EB1A39}">
      <dsp:nvSpPr>
        <dsp:cNvPr id="0" name=""/>
        <dsp:cNvSpPr/>
      </dsp:nvSpPr>
      <dsp:spPr>
        <a:xfrm>
          <a:off x="90059" y="1615106"/>
          <a:ext cx="1939615" cy="1163769"/>
        </a:xfrm>
        <a:prstGeom prst="rect">
          <a:avLst/>
        </a:prstGeom>
        <a:solidFill>
          <a:schemeClr val="accent2">
            <a:hueOff val="-545761"/>
            <a:satOff val="-31473"/>
            <a:lumOff val="323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043" tIns="99764" rIns="95043" bIns="99764" numCol="1" spcCol="1270" anchor="ctr" anchorCtr="0">
          <a:noAutofit/>
        </a:bodyPr>
        <a:lstStyle/>
        <a:p>
          <a:pPr marL="0" lvl="0" indent="0" algn="ctr" defTabSz="533400">
            <a:lnSpc>
              <a:spcPct val="90000"/>
            </a:lnSpc>
            <a:spcBef>
              <a:spcPct val="0"/>
            </a:spcBef>
            <a:spcAft>
              <a:spcPct val="35000"/>
            </a:spcAft>
            <a:buNone/>
          </a:pPr>
          <a:r>
            <a:rPr lang="en-US" sz="1200" b="1" kern="1200"/>
            <a:t>Act with good faith and independent judgment. Do not allow self-interest or other factors to sway your recommendations.</a:t>
          </a:r>
        </a:p>
      </dsp:txBody>
      <dsp:txXfrm>
        <a:off x="90059" y="1615106"/>
        <a:ext cx="1939615" cy="1163769"/>
      </dsp:txXfrm>
    </dsp:sp>
    <dsp:sp modelId="{09ACB5F6-E405-4FF8-8E4B-4718E4E72716}">
      <dsp:nvSpPr>
        <dsp:cNvPr id="0" name=""/>
        <dsp:cNvSpPr/>
      </dsp:nvSpPr>
      <dsp:spPr>
        <a:xfrm>
          <a:off x="4413601" y="2151271"/>
          <a:ext cx="415511" cy="91440"/>
        </a:xfrm>
        <a:custGeom>
          <a:avLst/>
          <a:gdLst/>
          <a:ahLst/>
          <a:cxnLst/>
          <a:rect l="0" t="0" r="0" b="0"/>
          <a:pathLst>
            <a:path>
              <a:moveTo>
                <a:pt x="0" y="45720"/>
              </a:moveTo>
              <a:lnTo>
                <a:pt x="415511" y="45720"/>
              </a:lnTo>
            </a:path>
          </a:pathLst>
        </a:custGeom>
        <a:noFill/>
        <a:ln w="6350" cap="flat" cmpd="sng" algn="ctr">
          <a:solidFill>
            <a:schemeClr val="accent2">
              <a:hueOff val="-831636"/>
              <a:satOff val="-47959"/>
              <a:lumOff val="493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10204" y="2194758"/>
        <a:ext cx="22305" cy="4465"/>
      </dsp:txXfrm>
    </dsp:sp>
    <dsp:sp modelId="{1D7D05EF-4498-41BE-98B8-90C298A0514E}">
      <dsp:nvSpPr>
        <dsp:cNvPr id="0" name=""/>
        <dsp:cNvSpPr/>
      </dsp:nvSpPr>
      <dsp:spPr>
        <a:xfrm>
          <a:off x="2475785" y="1615106"/>
          <a:ext cx="1939615" cy="1163769"/>
        </a:xfrm>
        <a:prstGeom prst="rect">
          <a:avLst/>
        </a:prstGeom>
        <a:solidFill>
          <a:schemeClr val="accent2">
            <a:hueOff val="-727682"/>
            <a:satOff val="-41964"/>
            <a:lumOff val="431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043" tIns="99764" rIns="95043" bIns="99764" numCol="1" spcCol="1270" anchor="ctr" anchorCtr="0">
          <a:noAutofit/>
        </a:bodyPr>
        <a:lstStyle/>
        <a:p>
          <a:pPr marL="0" lvl="0" indent="0" algn="ctr" defTabSz="533400">
            <a:lnSpc>
              <a:spcPct val="90000"/>
            </a:lnSpc>
            <a:spcBef>
              <a:spcPct val="0"/>
            </a:spcBef>
            <a:spcAft>
              <a:spcPct val="35000"/>
            </a:spcAft>
            <a:buNone/>
          </a:pPr>
          <a:r>
            <a:rPr lang="en-US" sz="1200" b="1" kern="1200"/>
            <a:t>Never share confidential information or use it for personal gain.</a:t>
          </a:r>
        </a:p>
      </dsp:txBody>
      <dsp:txXfrm>
        <a:off x="2475785" y="1615106"/>
        <a:ext cx="1939615" cy="1163769"/>
      </dsp:txXfrm>
    </dsp:sp>
    <dsp:sp modelId="{12936253-22AC-4DDF-B4C5-69A6D6671332}">
      <dsp:nvSpPr>
        <dsp:cNvPr id="0" name=""/>
        <dsp:cNvSpPr/>
      </dsp:nvSpPr>
      <dsp:spPr>
        <a:xfrm>
          <a:off x="1059866" y="2777075"/>
          <a:ext cx="4771453" cy="415511"/>
        </a:xfrm>
        <a:custGeom>
          <a:avLst/>
          <a:gdLst/>
          <a:ahLst/>
          <a:cxnLst/>
          <a:rect l="0" t="0" r="0" b="0"/>
          <a:pathLst>
            <a:path>
              <a:moveTo>
                <a:pt x="4771453" y="0"/>
              </a:moveTo>
              <a:lnTo>
                <a:pt x="4771453" y="224855"/>
              </a:lnTo>
              <a:lnTo>
                <a:pt x="0" y="224855"/>
              </a:lnTo>
              <a:lnTo>
                <a:pt x="0" y="415511"/>
              </a:lnTo>
            </a:path>
          </a:pathLst>
        </a:custGeom>
        <a:noFill/>
        <a:ln w="6350" cap="flat" cmpd="sng" algn="ctr">
          <a:solidFill>
            <a:schemeClr val="accent2">
              <a:hueOff val="-1039545"/>
              <a:satOff val="-59949"/>
              <a:lumOff val="616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5786" y="2982598"/>
        <a:ext cx="239613" cy="4465"/>
      </dsp:txXfrm>
    </dsp:sp>
    <dsp:sp modelId="{13474D1B-91C6-413F-9EED-153D82448015}">
      <dsp:nvSpPr>
        <dsp:cNvPr id="0" name=""/>
        <dsp:cNvSpPr/>
      </dsp:nvSpPr>
      <dsp:spPr>
        <a:xfrm>
          <a:off x="4861512" y="1615106"/>
          <a:ext cx="1939615" cy="1163769"/>
        </a:xfrm>
        <a:prstGeom prst="rect">
          <a:avLst/>
        </a:prstGeom>
        <a:solidFill>
          <a:schemeClr val="accent2">
            <a:hueOff val="-909602"/>
            <a:satOff val="-52455"/>
            <a:lumOff val="539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043" tIns="99764" rIns="95043" bIns="99764" numCol="1" spcCol="1270" anchor="ctr" anchorCtr="0">
          <a:noAutofit/>
        </a:bodyPr>
        <a:lstStyle/>
        <a:p>
          <a:pPr marL="0" lvl="0" indent="0" algn="ctr" defTabSz="533400">
            <a:lnSpc>
              <a:spcPct val="90000"/>
            </a:lnSpc>
            <a:spcBef>
              <a:spcPct val="0"/>
            </a:spcBef>
            <a:spcAft>
              <a:spcPct val="35000"/>
            </a:spcAft>
            <a:buNone/>
          </a:pPr>
          <a:r>
            <a:rPr lang="en-US" sz="1200" kern="1200" dirty="0"/>
            <a:t>Maintain an internal control system to guard against unethical </a:t>
          </a:r>
          <a:r>
            <a:rPr lang="en-US" sz="1200" b="1" kern="1200" dirty="0" err="1"/>
            <a:t>behaviour</a:t>
          </a:r>
          <a:r>
            <a:rPr lang="en-US" sz="1200" kern="1200" dirty="0"/>
            <a:t>.</a:t>
          </a:r>
        </a:p>
      </dsp:txBody>
      <dsp:txXfrm>
        <a:off x="4861512" y="1615106"/>
        <a:ext cx="1939615" cy="1163769"/>
      </dsp:txXfrm>
    </dsp:sp>
    <dsp:sp modelId="{904FDF6D-18B7-4DB4-BB4D-31750D8D753A}">
      <dsp:nvSpPr>
        <dsp:cNvPr id="0" name=""/>
        <dsp:cNvSpPr/>
      </dsp:nvSpPr>
      <dsp:spPr>
        <a:xfrm>
          <a:off x="2027874" y="3761151"/>
          <a:ext cx="415511" cy="91440"/>
        </a:xfrm>
        <a:custGeom>
          <a:avLst/>
          <a:gdLst/>
          <a:ahLst/>
          <a:cxnLst/>
          <a:rect l="0" t="0" r="0" b="0"/>
          <a:pathLst>
            <a:path>
              <a:moveTo>
                <a:pt x="0" y="45720"/>
              </a:moveTo>
              <a:lnTo>
                <a:pt x="415511" y="45720"/>
              </a:lnTo>
            </a:path>
          </a:pathLst>
        </a:custGeom>
        <a:noFill/>
        <a:ln w="6350" cap="flat" cmpd="sng" algn="ctr">
          <a:solidFill>
            <a:schemeClr val="accent2">
              <a:hueOff val="-1247454"/>
              <a:satOff val="-71938"/>
              <a:lumOff val="739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24477" y="3804638"/>
        <a:ext cx="22305" cy="4465"/>
      </dsp:txXfrm>
    </dsp:sp>
    <dsp:sp modelId="{62AB04A7-89FD-48D2-901B-7E00EBB80536}">
      <dsp:nvSpPr>
        <dsp:cNvPr id="0" name=""/>
        <dsp:cNvSpPr/>
      </dsp:nvSpPr>
      <dsp:spPr>
        <a:xfrm>
          <a:off x="90059" y="3224987"/>
          <a:ext cx="1939615" cy="1163769"/>
        </a:xfrm>
        <a:prstGeom prst="rect">
          <a:avLst/>
        </a:prstGeom>
        <a:solidFill>
          <a:schemeClr val="accent2">
            <a:hueOff val="-1091522"/>
            <a:satOff val="-62946"/>
            <a:lumOff val="647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043" tIns="99764" rIns="95043" bIns="99764" numCol="1" spcCol="1270" anchor="ctr" anchorCtr="0">
          <a:noAutofit/>
        </a:bodyPr>
        <a:lstStyle/>
        <a:p>
          <a:pPr marL="0" lvl="0" indent="0" algn="ctr" defTabSz="533400" rtl="0">
            <a:lnSpc>
              <a:spcPct val="90000"/>
            </a:lnSpc>
            <a:spcBef>
              <a:spcPct val="0"/>
            </a:spcBef>
            <a:spcAft>
              <a:spcPct val="35000"/>
            </a:spcAft>
            <a:buNone/>
          </a:pPr>
          <a:r>
            <a:rPr lang="en-US" sz="1200" b="1" kern="1200">
              <a:solidFill>
                <a:schemeClr val="tx1"/>
              </a:solidFill>
            </a:rPr>
            <a:t>Report anyone you see violating the code.</a:t>
          </a:r>
          <a:r>
            <a:rPr lang="en-US" sz="1200" b="1" kern="1200">
              <a:solidFill>
                <a:schemeClr val="tx1"/>
              </a:solidFill>
              <a:latin typeface="Calibri Light" panose="020F0302020204030204"/>
            </a:rPr>
            <a:t> </a:t>
          </a:r>
          <a:endParaRPr lang="en-US" sz="1200" b="1" kern="1200" dirty="0">
            <a:solidFill>
              <a:schemeClr val="tx1"/>
            </a:solidFill>
          </a:endParaRPr>
        </a:p>
      </dsp:txBody>
      <dsp:txXfrm>
        <a:off x="90059" y="3224987"/>
        <a:ext cx="1939615" cy="1163769"/>
      </dsp:txXfrm>
    </dsp:sp>
    <dsp:sp modelId="{B8817783-292D-46C5-8BED-723C74DA32DD}">
      <dsp:nvSpPr>
        <dsp:cNvPr id="0" name=""/>
        <dsp:cNvSpPr/>
      </dsp:nvSpPr>
      <dsp:spPr>
        <a:xfrm>
          <a:off x="4413601" y="3761151"/>
          <a:ext cx="415511" cy="91440"/>
        </a:xfrm>
        <a:custGeom>
          <a:avLst/>
          <a:gdLst/>
          <a:ahLst/>
          <a:cxnLst/>
          <a:rect l="0" t="0" r="0" b="0"/>
          <a:pathLst>
            <a:path>
              <a:moveTo>
                <a:pt x="0" y="45720"/>
              </a:moveTo>
              <a:lnTo>
                <a:pt x="415511"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10204" y="3804638"/>
        <a:ext cx="22305" cy="4465"/>
      </dsp:txXfrm>
    </dsp:sp>
    <dsp:sp modelId="{E42A5B24-3B3F-4760-AF92-5D2179DB1136}">
      <dsp:nvSpPr>
        <dsp:cNvPr id="0" name=""/>
        <dsp:cNvSpPr/>
      </dsp:nvSpPr>
      <dsp:spPr>
        <a:xfrm>
          <a:off x="2475785" y="3224987"/>
          <a:ext cx="1939615" cy="1163769"/>
        </a:xfrm>
        <a:prstGeom prst="rect">
          <a:avLst/>
        </a:prstGeom>
        <a:solidFill>
          <a:schemeClr val="accent2">
            <a:hueOff val="-1273443"/>
            <a:satOff val="-73437"/>
            <a:lumOff val="754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043" tIns="99764" rIns="95043" bIns="99764"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Provide people with accurate, objective, and understandable information. </a:t>
          </a:r>
        </a:p>
      </dsp:txBody>
      <dsp:txXfrm>
        <a:off x="2475785" y="3224987"/>
        <a:ext cx="1939615" cy="1163769"/>
      </dsp:txXfrm>
    </dsp:sp>
    <dsp:sp modelId="{E02420EE-60B0-4B3A-9EC6-306E9A3BA01F}">
      <dsp:nvSpPr>
        <dsp:cNvPr id="0" name=""/>
        <dsp:cNvSpPr/>
      </dsp:nvSpPr>
      <dsp:spPr>
        <a:xfrm>
          <a:off x="4861512" y="3224987"/>
          <a:ext cx="1939615" cy="1163769"/>
        </a:xfrm>
        <a:prstGeom prst="rect">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043" tIns="99764" rIns="95043" bIns="99764"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Disclose all relevant information, positive and negative, so that your listeners have an accurate picture.</a:t>
          </a:r>
        </a:p>
      </dsp:txBody>
      <dsp:txXfrm>
        <a:off x="4861512" y="3224987"/>
        <a:ext cx="1939615" cy="116376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5B284-041C-4378-A5DF-959E2C87A2B9}">
      <dsp:nvSpPr>
        <dsp:cNvPr id="0" name=""/>
        <dsp:cNvSpPr/>
      </dsp:nvSpPr>
      <dsp:spPr>
        <a:xfrm>
          <a:off x="0" y="0"/>
          <a:ext cx="6842935"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357BA06-C4BD-44B5-B35A-3C0A2FD3E719}">
      <dsp:nvSpPr>
        <dsp:cNvPr id="0" name=""/>
        <dsp:cNvSpPr/>
      </dsp:nvSpPr>
      <dsp:spPr>
        <a:xfrm>
          <a:off x="0" y="0"/>
          <a:ext cx="6842935"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a:t>Act with honesty and avoid conflict of interest</a:t>
          </a:r>
          <a:r>
            <a:rPr lang="en-US" sz="1400" kern="1200"/>
            <a:t>: Underlying the role of ethics in financial management is a fiduciary duty. Managers must act in the interests of their clients and employers, not their own. In the event of a conflicting interest, where your interest comes at the expense of harming others (customers, employees, or any stakeholder), do not follow your survival instinct.</a:t>
          </a:r>
        </a:p>
      </dsp:txBody>
      <dsp:txXfrm>
        <a:off x="0" y="0"/>
        <a:ext cx="6842935" cy="1098495"/>
      </dsp:txXfrm>
    </dsp:sp>
    <dsp:sp modelId="{7E6614C9-E0D3-4E2E-9BD7-E555B29C7268}">
      <dsp:nvSpPr>
        <dsp:cNvPr id="0" name=""/>
        <dsp:cNvSpPr/>
      </dsp:nvSpPr>
      <dsp:spPr>
        <a:xfrm>
          <a:off x="0" y="1098495"/>
          <a:ext cx="6842935" cy="0"/>
        </a:xfrm>
        <a:prstGeom prst="line">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576EF01-D84B-4D14-9609-0CF2BDC09D3B}">
      <dsp:nvSpPr>
        <dsp:cNvPr id="0" name=""/>
        <dsp:cNvSpPr/>
      </dsp:nvSpPr>
      <dsp:spPr>
        <a:xfrm>
          <a:off x="0" y="1098495"/>
          <a:ext cx="6842935"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a:t>Internal controls are essential</a:t>
          </a:r>
          <a:r>
            <a:rPr lang="en-US" sz="1400" kern="1200"/>
            <a:t>: Bernie Madoff, for example, served as both a broker for his clients and a custodian for their money. With both roles combined. there was no independent auditing of his operations, which made it easier to defraud his clients of millions.</a:t>
          </a:r>
        </a:p>
      </dsp:txBody>
      <dsp:txXfrm>
        <a:off x="0" y="1098495"/>
        <a:ext cx="6842935" cy="1098495"/>
      </dsp:txXfrm>
    </dsp:sp>
    <dsp:sp modelId="{B1D2C8EF-109A-42E9-89B8-470C79272882}">
      <dsp:nvSpPr>
        <dsp:cNvPr id="0" name=""/>
        <dsp:cNvSpPr/>
      </dsp:nvSpPr>
      <dsp:spPr>
        <a:xfrm>
          <a:off x="0" y="2196991"/>
          <a:ext cx="6842935" cy="0"/>
        </a:xfrm>
        <a:prstGeom prst="line">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0729077-F4D1-4D1B-BA0F-40AC60782AB3}">
      <dsp:nvSpPr>
        <dsp:cNvPr id="0" name=""/>
        <dsp:cNvSpPr/>
      </dsp:nvSpPr>
      <dsp:spPr>
        <a:xfrm>
          <a:off x="0" y="2196990"/>
          <a:ext cx="6842935"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a:t>Security and Information</a:t>
          </a:r>
          <a:r>
            <a:rPr lang="en-US" sz="1400" kern="1200"/>
            <a:t>: In the networked 21st century, ethical conduct includes how you handle and secure information. The security breach at the Equifax credit bureau, for example, may have affected confidential credit and personal data belonging to 143 million Americans. Strategic CFO magazine suggests that a proper code of ethics could have led to better protection of people's data and more transparency after the breach occurred.</a:t>
          </a:r>
        </a:p>
      </dsp:txBody>
      <dsp:txXfrm>
        <a:off x="0" y="2196990"/>
        <a:ext cx="6842935" cy="1098495"/>
      </dsp:txXfrm>
    </dsp:sp>
    <dsp:sp modelId="{3B89D8FB-51D3-4C20-9CC6-0D04062ABDDE}">
      <dsp:nvSpPr>
        <dsp:cNvPr id="0" name=""/>
        <dsp:cNvSpPr/>
      </dsp:nvSpPr>
      <dsp:spPr>
        <a:xfrm>
          <a:off x="0" y="3295486"/>
          <a:ext cx="6842935"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103AE14-E4F5-44DD-81C5-EE2A7CABC601}">
      <dsp:nvSpPr>
        <dsp:cNvPr id="0" name=""/>
        <dsp:cNvSpPr/>
      </dsp:nvSpPr>
      <dsp:spPr>
        <a:xfrm>
          <a:off x="0" y="3295486"/>
          <a:ext cx="6842935"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u="sng" kern="1200"/>
            <a:t>Reputation and Ethics in Finance</a:t>
          </a:r>
          <a:r>
            <a:rPr lang="en-US" sz="1400" kern="1200"/>
            <a:t>: Another role of ethics in financial management is to guard your and your employer's reputation. If you act ethically, you are in the clear. However, cross the lines, and you can destroy your company's good name as well as your own.</a:t>
          </a:r>
        </a:p>
      </dsp:txBody>
      <dsp:txXfrm>
        <a:off x="0" y="3295486"/>
        <a:ext cx="6842935" cy="10984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9832BE-41A1-4B7D-B344-ACCA56BF9A41}">
      <dsp:nvSpPr>
        <dsp:cNvPr id="0" name=""/>
        <dsp:cNvSpPr/>
      </dsp:nvSpPr>
      <dsp:spPr>
        <a:xfrm>
          <a:off x="212335" y="469890"/>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899B94-9241-4A10-8E5E-8F86D0557299}">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21D079-FF28-4C55-A324-7E7C91B2E195}">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Adequate valuation, and therefore adequate financial disclosure, are highly dependent on the underlying interests of financial managers in their decision making.</a:t>
          </a:r>
          <a:r>
            <a:rPr lang="en-US" sz="1400" kern="1200">
              <a:latin typeface="Calibri Light" panose="020F0302020204030204"/>
            </a:rPr>
            <a:t> </a:t>
          </a:r>
          <a:endParaRPr lang="en-US" sz="1400" kern="1200" dirty="0"/>
        </a:p>
      </dsp:txBody>
      <dsp:txXfrm>
        <a:off x="1834517" y="469890"/>
        <a:ext cx="3148942" cy="1335915"/>
      </dsp:txXfrm>
    </dsp:sp>
    <dsp:sp modelId="{5D06D36F-660E-4809-8990-63BE14DB6B20}">
      <dsp:nvSpPr>
        <dsp:cNvPr id="0" name=""/>
        <dsp:cNvSpPr/>
      </dsp:nvSpPr>
      <dsp:spPr>
        <a:xfrm>
          <a:off x="5532139" y="469890"/>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086420-401D-4F2A-8072-9C0126B7F727}">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75EB51-FB9A-449C-A23E-F1B5B1FC8D33}">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Conscious financial management is becoming essential nowadays, when subjectivity is increasing, </a:t>
          </a:r>
          <a:r>
            <a:rPr lang="en-US" sz="1400" b="1" kern="1200" dirty="0"/>
            <a:t>and intangibles are becoming the main assets for companies. </a:t>
          </a:r>
        </a:p>
      </dsp:txBody>
      <dsp:txXfrm>
        <a:off x="7154322" y="469890"/>
        <a:ext cx="3148942" cy="1335915"/>
      </dsp:txXfrm>
    </dsp:sp>
    <dsp:sp modelId="{FC8EF0EE-E1C5-4802-8ADF-0DDA55CFC174}">
      <dsp:nvSpPr>
        <dsp:cNvPr id="0" name=""/>
        <dsp:cNvSpPr/>
      </dsp:nvSpPr>
      <dsp:spPr>
        <a:xfrm>
          <a:off x="212335" y="2545532"/>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9F46F0-6C81-49B9-B64A-0143FB3612B5}">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C97FD5-DD87-4DF0-914E-1EA9C8C1C8EC}">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The value of a company's fixed assets – which are also known as capital assets or property plant and equipment – </a:t>
          </a:r>
          <a:r>
            <a:rPr lang="en-US" sz="1400" b="1" kern="1200" dirty="0"/>
            <a:t>are based on their book values and replacement costs. </a:t>
          </a:r>
          <a:r>
            <a:rPr lang="en-US" sz="1400" kern="1200" dirty="0"/>
            <a:t>On the other hand, how can investors exactly know how much the company's brand and its intellectual property are worth. </a:t>
          </a:r>
        </a:p>
      </dsp:txBody>
      <dsp:txXfrm>
        <a:off x="1834517" y="2545532"/>
        <a:ext cx="3148942" cy="1335915"/>
      </dsp:txXfrm>
    </dsp:sp>
    <dsp:sp modelId="{1ABB6E48-D898-4492-9360-E8D8822B5319}">
      <dsp:nvSpPr>
        <dsp:cNvPr id="0" name=""/>
        <dsp:cNvSpPr/>
      </dsp:nvSpPr>
      <dsp:spPr>
        <a:xfrm>
          <a:off x="5532139" y="2545532"/>
          <a:ext cx="1335915" cy="133591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EB54C9-37E3-41E4-A7CE-8F57528A786C}">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4E26C9-E9A1-4745-BBB6-656C4BCC4BB2}">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For example, it is important to understand that a company cannot value is own brand, know-how, or any other “subjective” intangible. </a:t>
          </a:r>
          <a:r>
            <a:rPr lang="en-US" sz="1400" b="1" kern="1200" dirty="0"/>
            <a:t>The goodwill</a:t>
          </a:r>
          <a:r>
            <a:rPr lang="en-US" sz="1400" kern="1200" dirty="0"/>
            <a:t>, which is the intangible that includes all these concepts, can only be accounted as the difference between the book value and the acquisition price of a purchased company. </a:t>
          </a:r>
        </a:p>
      </dsp:txBody>
      <dsp:txXfrm>
        <a:off x="7154322" y="2545532"/>
        <a:ext cx="3148942" cy="13359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6B6F6-2B1A-45C0-927B-A124C295C2FD}">
      <dsp:nvSpPr>
        <dsp:cNvPr id="0" name=""/>
        <dsp:cNvSpPr/>
      </dsp:nvSpPr>
      <dsp:spPr>
        <a:xfrm>
          <a:off x="0" y="433601"/>
          <a:ext cx="6361043" cy="11655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688" tIns="416560" rIns="493688" bIns="142240" numCol="1" spcCol="1270" anchor="t" anchorCtr="0">
          <a:noAutofit/>
        </a:bodyPr>
        <a:lstStyle/>
        <a:p>
          <a:pPr marL="228600" lvl="1" indent="-228600" algn="l" defTabSz="889000">
            <a:lnSpc>
              <a:spcPct val="90000"/>
            </a:lnSpc>
            <a:spcBef>
              <a:spcPct val="0"/>
            </a:spcBef>
            <a:spcAft>
              <a:spcPct val="15000"/>
            </a:spcAft>
            <a:buFont typeface="Symbol" panose="05050102010706020507" pitchFamily="18" charset="2"/>
            <a:buChar char=""/>
          </a:pPr>
          <a:r>
            <a:rPr lang="en-GB" sz="2000" kern="1200" dirty="0"/>
            <a:t>Ethics </a:t>
          </a:r>
          <a:endParaRPr lang="ca-ES" sz="2000" kern="1200" dirty="0"/>
        </a:p>
        <a:p>
          <a:pPr marL="228600" lvl="1" indent="-228600" algn="l" defTabSz="889000">
            <a:lnSpc>
              <a:spcPct val="90000"/>
            </a:lnSpc>
            <a:spcBef>
              <a:spcPct val="0"/>
            </a:spcBef>
            <a:spcAft>
              <a:spcPct val="15000"/>
            </a:spcAft>
            <a:buFont typeface="Symbol" panose="05050102010706020507" pitchFamily="18" charset="2"/>
            <a:buChar char=""/>
          </a:pPr>
          <a:r>
            <a:rPr lang="en-GB" sz="2000" kern="1200" noProof="0" dirty="0"/>
            <a:t>Compliance</a:t>
          </a:r>
        </a:p>
      </dsp:txBody>
      <dsp:txXfrm>
        <a:off x="0" y="433601"/>
        <a:ext cx="6361043" cy="1165500"/>
      </dsp:txXfrm>
    </dsp:sp>
    <dsp:sp modelId="{CC8A670B-D4D1-4378-B446-C31706DB59F6}">
      <dsp:nvSpPr>
        <dsp:cNvPr id="0" name=""/>
        <dsp:cNvSpPr/>
      </dsp:nvSpPr>
      <dsp:spPr>
        <a:xfrm>
          <a:off x="318052" y="138401"/>
          <a:ext cx="4452730"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03" tIns="0" rIns="168303" bIns="0" numCol="1" spcCol="1270" anchor="ctr" anchorCtr="0">
          <a:noAutofit/>
        </a:bodyPr>
        <a:lstStyle/>
        <a:p>
          <a:pPr marL="0" lvl="0" indent="0" algn="l" defTabSz="889000">
            <a:lnSpc>
              <a:spcPct val="90000"/>
            </a:lnSpc>
            <a:spcBef>
              <a:spcPct val="0"/>
            </a:spcBef>
            <a:spcAft>
              <a:spcPct val="35000"/>
            </a:spcAft>
            <a:buNone/>
          </a:pPr>
          <a:r>
            <a:rPr lang="en-GB" sz="2000" kern="1200"/>
            <a:t>Ethical dimension of the finance</a:t>
          </a:r>
          <a:endParaRPr lang="en-US" sz="2000" kern="1200"/>
        </a:p>
      </dsp:txBody>
      <dsp:txXfrm>
        <a:off x="346873" y="167222"/>
        <a:ext cx="4395088" cy="532758"/>
      </dsp:txXfrm>
    </dsp:sp>
    <dsp:sp modelId="{901B60CB-45EA-4C56-9F1C-3D4D2672EB14}">
      <dsp:nvSpPr>
        <dsp:cNvPr id="0" name=""/>
        <dsp:cNvSpPr/>
      </dsp:nvSpPr>
      <dsp:spPr>
        <a:xfrm>
          <a:off x="0" y="2030380"/>
          <a:ext cx="6361043" cy="1512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688" tIns="416560" rIns="493688"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Valuation of intangibles	</a:t>
          </a:r>
          <a:endParaRPr lang="en-US" sz="2000" kern="1200" dirty="0"/>
        </a:p>
        <a:p>
          <a:pPr marL="228600" lvl="1" indent="-228600" algn="l" defTabSz="889000">
            <a:lnSpc>
              <a:spcPct val="90000"/>
            </a:lnSpc>
            <a:spcBef>
              <a:spcPct val="0"/>
            </a:spcBef>
            <a:spcAft>
              <a:spcPct val="15000"/>
            </a:spcAft>
            <a:buChar char="•"/>
          </a:pPr>
          <a:r>
            <a:rPr lang="en-GB" sz="2000" kern="1200" dirty="0"/>
            <a:t>Assessing financial health of a company	</a:t>
          </a:r>
          <a:endParaRPr lang="en-US" sz="2000" kern="1200" dirty="0"/>
        </a:p>
        <a:p>
          <a:pPr marL="228600" lvl="1" indent="-228600" algn="l" defTabSz="889000">
            <a:lnSpc>
              <a:spcPct val="90000"/>
            </a:lnSpc>
            <a:spcBef>
              <a:spcPct val="0"/>
            </a:spcBef>
            <a:spcAft>
              <a:spcPct val="15000"/>
            </a:spcAft>
            <a:buChar char="•"/>
          </a:pPr>
          <a:r>
            <a:rPr lang="en-GB" sz="2000" kern="1200"/>
            <a:t>Corporate governance and managerial ethics</a:t>
          </a:r>
          <a:endParaRPr lang="en-US" sz="2000" kern="1200"/>
        </a:p>
      </dsp:txBody>
      <dsp:txXfrm>
        <a:off x="0" y="2030380"/>
        <a:ext cx="6361043" cy="1512000"/>
      </dsp:txXfrm>
    </dsp:sp>
    <dsp:sp modelId="{694FC7BB-3F4F-4487-953B-23B8B7B5916B}">
      <dsp:nvSpPr>
        <dsp:cNvPr id="0" name=""/>
        <dsp:cNvSpPr/>
      </dsp:nvSpPr>
      <dsp:spPr>
        <a:xfrm>
          <a:off x="318052" y="1707101"/>
          <a:ext cx="4452730"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03" tIns="0" rIns="168303" bIns="0" numCol="1" spcCol="1270" anchor="ctr" anchorCtr="0">
          <a:noAutofit/>
        </a:bodyPr>
        <a:lstStyle/>
        <a:p>
          <a:pPr marL="0" lvl="0" indent="0" algn="l" defTabSz="889000">
            <a:lnSpc>
              <a:spcPct val="90000"/>
            </a:lnSpc>
            <a:spcBef>
              <a:spcPct val="0"/>
            </a:spcBef>
            <a:spcAft>
              <a:spcPct val="35000"/>
            </a:spcAft>
            <a:buNone/>
          </a:pPr>
          <a:r>
            <a:rPr lang="en-GB" sz="2000" kern="1200" dirty="0"/>
            <a:t>Financial information full of grey areas</a:t>
          </a:r>
          <a:endParaRPr lang="en-US" sz="2000" kern="1200" dirty="0"/>
        </a:p>
      </dsp:txBody>
      <dsp:txXfrm>
        <a:off x="346873" y="1735922"/>
        <a:ext cx="4395088"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F2C6B-62C1-43F5-9DDA-77A2A87C28F1}">
      <dsp:nvSpPr>
        <dsp:cNvPr id="0" name=""/>
        <dsp:cNvSpPr/>
      </dsp:nvSpPr>
      <dsp:spPr>
        <a:xfrm>
          <a:off x="0" y="0"/>
          <a:ext cx="4496426"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D22E762-C5B8-4850-99D5-BC59312222BA}">
      <dsp:nvSpPr>
        <dsp:cNvPr id="0" name=""/>
        <dsp:cNvSpPr/>
      </dsp:nvSpPr>
      <dsp:spPr>
        <a:xfrm>
          <a:off x="0" y="0"/>
          <a:ext cx="899285" cy="5957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s-ES" sz="6500" kern="1200" dirty="0"/>
        </a:p>
      </dsp:txBody>
      <dsp:txXfrm>
        <a:off x="0" y="0"/>
        <a:ext cx="899285" cy="5957789"/>
      </dsp:txXfrm>
    </dsp:sp>
    <dsp:sp modelId="{0C68A9FE-7118-4D6C-AAD9-EAE3045E0499}">
      <dsp:nvSpPr>
        <dsp:cNvPr id="0" name=""/>
        <dsp:cNvSpPr/>
      </dsp:nvSpPr>
      <dsp:spPr>
        <a:xfrm>
          <a:off x="966731" y="138472"/>
          <a:ext cx="3529694" cy="276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ES" sz="2500" b="1" kern="1200" dirty="0" err="1"/>
            <a:t>Ethics</a:t>
          </a:r>
          <a:r>
            <a:rPr lang="es-ES" sz="2500" kern="1200" dirty="0"/>
            <a:t>: </a:t>
          </a:r>
          <a:r>
            <a:rPr lang="es-ES" sz="2500" kern="1200" dirty="0" err="1"/>
            <a:t>to</a:t>
          </a:r>
          <a:r>
            <a:rPr lang="es-ES" sz="2500" kern="1200" dirty="0"/>
            <a:t> </a:t>
          </a:r>
          <a:r>
            <a:rPr lang="es-ES" sz="2500" kern="1200" dirty="0" err="1"/>
            <a:t>behave</a:t>
          </a:r>
          <a:r>
            <a:rPr lang="es-ES" sz="2500" kern="1200" dirty="0"/>
            <a:t> </a:t>
          </a:r>
          <a:r>
            <a:rPr lang="es-ES" sz="2500" kern="1200" dirty="0" err="1"/>
            <a:t>distinguishing</a:t>
          </a:r>
          <a:r>
            <a:rPr lang="es-ES" sz="2500" kern="1200" dirty="0"/>
            <a:t> </a:t>
          </a:r>
          <a:r>
            <a:rPr lang="es-ES" sz="2500" kern="1200" dirty="0" err="1"/>
            <a:t>between</a:t>
          </a:r>
          <a:r>
            <a:rPr lang="es-ES" sz="2500" kern="1200" dirty="0"/>
            <a:t> </a:t>
          </a:r>
          <a:r>
            <a:rPr lang="es-ES" sz="2500" kern="1200" dirty="0" err="1"/>
            <a:t>right</a:t>
          </a:r>
          <a:r>
            <a:rPr lang="es-ES" sz="2500" kern="1200" dirty="0"/>
            <a:t> and </a:t>
          </a:r>
          <a:r>
            <a:rPr lang="es-ES" sz="2500" kern="1200" dirty="0" err="1"/>
            <a:t>wrong</a:t>
          </a:r>
          <a:r>
            <a:rPr lang="es-ES" sz="2500" kern="1200" dirty="0"/>
            <a:t>; in a </a:t>
          </a:r>
          <a:r>
            <a:rPr lang="es-ES" sz="2500" kern="1200" dirty="0" err="1"/>
            <a:t>way</a:t>
          </a:r>
          <a:r>
            <a:rPr lang="es-ES" sz="2500" kern="1200" dirty="0"/>
            <a:t> </a:t>
          </a:r>
          <a:r>
            <a:rPr lang="es-ES" sz="2500" kern="1200" dirty="0" err="1"/>
            <a:t>that</a:t>
          </a:r>
          <a:r>
            <a:rPr lang="es-ES" sz="2500" kern="1200" dirty="0"/>
            <a:t> </a:t>
          </a:r>
          <a:r>
            <a:rPr lang="es-ES" sz="2500" kern="1200" dirty="0" err="1"/>
            <a:t>is</a:t>
          </a:r>
          <a:r>
            <a:rPr lang="es-ES" sz="2500" kern="1200" dirty="0"/>
            <a:t> </a:t>
          </a:r>
          <a:r>
            <a:rPr lang="es-ES" sz="2500" kern="1200" dirty="0" err="1"/>
            <a:t>consistent</a:t>
          </a:r>
          <a:r>
            <a:rPr lang="es-ES" sz="2500" kern="1200" dirty="0"/>
            <a:t> </a:t>
          </a:r>
          <a:r>
            <a:rPr lang="es-ES" sz="2500" kern="1200" dirty="0" err="1"/>
            <a:t>with</a:t>
          </a:r>
          <a:r>
            <a:rPr lang="es-ES" sz="2500" kern="1200" dirty="0"/>
            <a:t> </a:t>
          </a:r>
          <a:r>
            <a:rPr lang="es-ES" sz="2500" kern="1200" dirty="0" err="1"/>
            <a:t>the</a:t>
          </a:r>
          <a:r>
            <a:rPr lang="es-ES" sz="2500" kern="1200" dirty="0"/>
            <a:t> </a:t>
          </a:r>
          <a:r>
            <a:rPr lang="es-ES" sz="2500" kern="1200" dirty="0" err="1"/>
            <a:t>organisation’s</a:t>
          </a:r>
          <a:r>
            <a:rPr lang="es-ES" sz="2500" kern="1200" dirty="0"/>
            <a:t> </a:t>
          </a:r>
          <a:r>
            <a:rPr lang="es-ES" sz="2500" kern="1200" dirty="0" err="1"/>
            <a:t>values</a:t>
          </a:r>
          <a:r>
            <a:rPr lang="es-ES" sz="2500" kern="1200" dirty="0"/>
            <a:t>.</a:t>
          </a:r>
        </a:p>
      </dsp:txBody>
      <dsp:txXfrm>
        <a:off x="966731" y="138472"/>
        <a:ext cx="3529694" cy="2769440"/>
      </dsp:txXfrm>
    </dsp:sp>
    <dsp:sp modelId="{70A676BC-0EE6-479C-B5FD-248AD71D3F40}">
      <dsp:nvSpPr>
        <dsp:cNvPr id="0" name=""/>
        <dsp:cNvSpPr/>
      </dsp:nvSpPr>
      <dsp:spPr>
        <a:xfrm>
          <a:off x="899285" y="2907913"/>
          <a:ext cx="359714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B9A2C988-8EB7-428A-A77C-B927D195D704}">
      <dsp:nvSpPr>
        <dsp:cNvPr id="0" name=""/>
        <dsp:cNvSpPr/>
      </dsp:nvSpPr>
      <dsp:spPr>
        <a:xfrm>
          <a:off x="966731" y="3046385"/>
          <a:ext cx="3529694" cy="276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s-ES" sz="2500" kern="1200"/>
        </a:p>
        <a:p>
          <a:pPr marL="0" lvl="0" indent="0" algn="l" defTabSz="1111250">
            <a:lnSpc>
              <a:spcPct val="90000"/>
            </a:lnSpc>
            <a:spcBef>
              <a:spcPct val="0"/>
            </a:spcBef>
            <a:spcAft>
              <a:spcPct val="35000"/>
            </a:spcAft>
            <a:buNone/>
          </a:pPr>
          <a:r>
            <a:rPr lang="es-ES" sz="2500" b="1" kern="1200"/>
            <a:t>Compliance</a:t>
          </a:r>
          <a:r>
            <a:rPr lang="es-ES" sz="2500" kern="1200"/>
            <a:t>: ensures that managers and employees conform to law and a set of required behaviors.</a:t>
          </a:r>
        </a:p>
        <a:p>
          <a:pPr marL="0" lvl="0" indent="0" algn="l" defTabSz="1111250">
            <a:lnSpc>
              <a:spcPct val="90000"/>
            </a:lnSpc>
            <a:spcBef>
              <a:spcPct val="0"/>
            </a:spcBef>
            <a:spcAft>
              <a:spcPct val="35000"/>
            </a:spcAft>
            <a:buNone/>
          </a:pPr>
          <a:endParaRPr lang="es-ES" sz="2500" kern="1200"/>
        </a:p>
      </dsp:txBody>
      <dsp:txXfrm>
        <a:off x="966731" y="3046385"/>
        <a:ext cx="3529694" cy="2769440"/>
      </dsp:txXfrm>
    </dsp:sp>
    <dsp:sp modelId="{320991A1-40E0-4D84-AE1A-4C5D4938B21C}">
      <dsp:nvSpPr>
        <dsp:cNvPr id="0" name=""/>
        <dsp:cNvSpPr/>
      </dsp:nvSpPr>
      <dsp:spPr>
        <a:xfrm>
          <a:off x="899285" y="5815826"/>
          <a:ext cx="3597140"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A08D6-95B0-40AC-8693-C5471085E921}">
      <dsp:nvSpPr>
        <dsp:cNvPr id="0" name=""/>
        <dsp:cNvSpPr/>
      </dsp:nvSpPr>
      <dsp:spPr>
        <a:xfrm>
          <a:off x="3557" y="736010"/>
          <a:ext cx="645257" cy="6452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2ED8D8-F221-4F86-A49D-17790CF595D1}">
      <dsp:nvSpPr>
        <dsp:cNvPr id="0" name=""/>
        <dsp:cNvSpPr/>
      </dsp:nvSpPr>
      <dsp:spPr>
        <a:xfrm>
          <a:off x="3557" y="1505079"/>
          <a:ext cx="1843593" cy="1888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Clarity: </a:t>
          </a:r>
        </a:p>
        <a:p>
          <a:pPr marL="0" lvl="0" indent="0" algn="l" defTabSz="622300">
            <a:lnSpc>
              <a:spcPct val="100000"/>
            </a:lnSpc>
            <a:spcBef>
              <a:spcPct val="0"/>
            </a:spcBef>
            <a:spcAft>
              <a:spcPct val="35000"/>
            </a:spcAft>
            <a:buNone/>
            <a:defRPr b="1"/>
          </a:pPr>
          <a:endParaRPr lang="en-US" sz="1400" kern="1200" dirty="0"/>
        </a:p>
        <a:p>
          <a:pPr marL="0" lvl="0" indent="0" algn="l" defTabSz="622300">
            <a:lnSpc>
              <a:spcPct val="100000"/>
            </a:lnSpc>
            <a:spcBef>
              <a:spcPct val="0"/>
            </a:spcBef>
            <a:spcAft>
              <a:spcPct val="35000"/>
            </a:spcAft>
            <a:buNone/>
            <a:defRPr b="1"/>
          </a:pPr>
          <a:r>
            <a:rPr lang="en-US" sz="1400" kern="1200" dirty="0"/>
            <a:t>Financial statements be easy to read and easy to understand</a:t>
          </a:r>
        </a:p>
      </dsp:txBody>
      <dsp:txXfrm>
        <a:off x="3557" y="1505079"/>
        <a:ext cx="1843593" cy="1888602"/>
      </dsp:txXfrm>
    </dsp:sp>
    <dsp:sp modelId="{B770E370-3352-43C9-B7C8-93905771A853}">
      <dsp:nvSpPr>
        <dsp:cNvPr id="0" name=""/>
        <dsp:cNvSpPr/>
      </dsp:nvSpPr>
      <dsp:spPr>
        <a:xfrm>
          <a:off x="3557" y="3451268"/>
          <a:ext cx="1843593" cy="164059"/>
        </a:xfrm>
        <a:prstGeom prst="rect">
          <a:avLst/>
        </a:prstGeom>
        <a:noFill/>
        <a:ln>
          <a:noFill/>
        </a:ln>
        <a:effectLst/>
      </dsp:spPr>
      <dsp:style>
        <a:lnRef idx="0">
          <a:scrgbClr r="0" g="0" b="0"/>
        </a:lnRef>
        <a:fillRef idx="0">
          <a:scrgbClr r="0" g="0" b="0"/>
        </a:fillRef>
        <a:effectRef idx="0">
          <a:scrgbClr r="0" g="0" b="0"/>
        </a:effectRef>
        <a:fontRef idx="minor"/>
      </dsp:style>
    </dsp:sp>
    <dsp:sp modelId="{4808631E-2C09-4DC6-B281-408F92CCEA85}">
      <dsp:nvSpPr>
        <dsp:cNvPr id="0" name=""/>
        <dsp:cNvSpPr/>
      </dsp:nvSpPr>
      <dsp:spPr>
        <a:xfrm>
          <a:off x="2169780" y="736010"/>
          <a:ext cx="645257" cy="6452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01C113-D2A1-40FC-A241-C022BE2028E0}">
      <dsp:nvSpPr>
        <dsp:cNvPr id="0" name=""/>
        <dsp:cNvSpPr/>
      </dsp:nvSpPr>
      <dsp:spPr>
        <a:xfrm>
          <a:off x="2169780" y="1505079"/>
          <a:ext cx="1843593" cy="1888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Relevance </a:t>
          </a:r>
        </a:p>
        <a:p>
          <a:pPr marL="0" lvl="0" indent="0" algn="l" defTabSz="622300">
            <a:lnSpc>
              <a:spcPct val="100000"/>
            </a:lnSpc>
            <a:spcBef>
              <a:spcPct val="0"/>
            </a:spcBef>
            <a:spcAft>
              <a:spcPct val="35000"/>
            </a:spcAft>
            <a:buNone/>
            <a:defRPr b="1"/>
          </a:pPr>
          <a:endParaRPr lang="en-US" sz="1400" kern="1200" dirty="0"/>
        </a:p>
        <a:p>
          <a:pPr marL="0" lvl="0" indent="0" algn="l" defTabSz="622300">
            <a:lnSpc>
              <a:spcPct val="100000"/>
            </a:lnSpc>
            <a:spcBef>
              <a:spcPct val="0"/>
            </a:spcBef>
            <a:spcAft>
              <a:spcPct val="35000"/>
            </a:spcAft>
            <a:buNone/>
            <a:defRPr b="1"/>
          </a:pPr>
          <a:r>
            <a:rPr lang="en-US" sz="1400" kern="1200" dirty="0"/>
            <a:t>Accountants certainly have a challenge to meet when it comes to applying the IFRS principle of relevance. </a:t>
          </a:r>
        </a:p>
      </dsp:txBody>
      <dsp:txXfrm>
        <a:off x="2169780" y="1505079"/>
        <a:ext cx="1843593" cy="1888602"/>
      </dsp:txXfrm>
    </dsp:sp>
    <dsp:sp modelId="{B71FF043-187E-46FB-A8C1-1ADB7833ADB0}">
      <dsp:nvSpPr>
        <dsp:cNvPr id="0" name=""/>
        <dsp:cNvSpPr/>
      </dsp:nvSpPr>
      <dsp:spPr>
        <a:xfrm>
          <a:off x="2169780" y="3451268"/>
          <a:ext cx="1843593" cy="164059"/>
        </a:xfrm>
        <a:prstGeom prst="rect">
          <a:avLst/>
        </a:prstGeom>
        <a:noFill/>
        <a:ln>
          <a:noFill/>
        </a:ln>
        <a:effectLst/>
      </dsp:spPr>
      <dsp:style>
        <a:lnRef idx="0">
          <a:scrgbClr r="0" g="0" b="0"/>
        </a:lnRef>
        <a:fillRef idx="0">
          <a:scrgbClr r="0" g="0" b="0"/>
        </a:fillRef>
        <a:effectRef idx="0">
          <a:scrgbClr r="0" g="0" b="0"/>
        </a:effectRef>
        <a:fontRef idx="minor"/>
      </dsp:style>
    </dsp:sp>
    <dsp:sp modelId="{EA9A9A12-2C20-4222-A2DB-95D8E1215759}">
      <dsp:nvSpPr>
        <dsp:cNvPr id="0" name=""/>
        <dsp:cNvSpPr/>
      </dsp:nvSpPr>
      <dsp:spPr>
        <a:xfrm>
          <a:off x="4336003" y="736010"/>
          <a:ext cx="645257" cy="6452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6EAAB6-7B50-48A4-B186-FA1F8F078408}">
      <dsp:nvSpPr>
        <dsp:cNvPr id="0" name=""/>
        <dsp:cNvSpPr/>
      </dsp:nvSpPr>
      <dsp:spPr>
        <a:xfrm>
          <a:off x="4336003" y="1505079"/>
          <a:ext cx="1843593" cy="1888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Reliability</a:t>
          </a:r>
        </a:p>
        <a:p>
          <a:pPr marL="0" lvl="0" indent="0" algn="l" defTabSz="622300">
            <a:lnSpc>
              <a:spcPct val="100000"/>
            </a:lnSpc>
            <a:spcBef>
              <a:spcPct val="0"/>
            </a:spcBef>
            <a:spcAft>
              <a:spcPct val="35000"/>
            </a:spcAft>
            <a:buNone/>
            <a:defRPr b="1"/>
          </a:pPr>
          <a:endParaRPr lang="en-US" sz="1400" kern="1200" dirty="0"/>
        </a:p>
        <a:p>
          <a:pPr marL="0" lvl="0" indent="0" algn="l" defTabSz="622300">
            <a:lnSpc>
              <a:spcPct val="100000"/>
            </a:lnSpc>
            <a:spcBef>
              <a:spcPct val="0"/>
            </a:spcBef>
            <a:spcAft>
              <a:spcPct val="35000"/>
            </a:spcAft>
            <a:buNone/>
            <a:defRPr b="1"/>
          </a:pPr>
          <a:r>
            <a:rPr lang="en-US" sz="1400" kern="1200" dirty="0"/>
            <a:t>Financial statements are a reflection of the company’s economic reality. </a:t>
          </a:r>
        </a:p>
      </dsp:txBody>
      <dsp:txXfrm>
        <a:off x="4336003" y="1505079"/>
        <a:ext cx="1843593" cy="1888602"/>
      </dsp:txXfrm>
    </dsp:sp>
    <dsp:sp modelId="{3CB49E73-1687-41E1-8321-F6DC65EAAA0F}">
      <dsp:nvSpPr>
        <dsp:cNvPr id="0" name=""/>
        <dsp:cNvSpPr/>
      </dsp:nvSpPr>
      <dsp:spPr>
        <a:xfrm>
          <a:off x="4339063" y="3448037"/>
          <a:ext cx="1843593" cy="164059"/>
        </a:xfrm>
        <a:prstGeom prst="rect">
          <a:avLst/>
        </a:prstGeom>
        <a:noFill/>
        <a:ln>
          <a:noFill/>
        </a:ln>
        <a:effectLst/>
      </dsp:spPr>
      <dsp:style>
        <a:lnRef idx="0">
          <a:scrgbClr r="0" g="0" b="0"/>
        </a:lnRef>
        <a:fillRef idx="0">
          <a:scrgbClr r="0" g="0" b="0"/>
        </a:fillRef>
        <a:effectRef idx="0">
          <a:scrgbClr r="0" g="0" b="0"/>
        </a:effectRef>
        <a:fontRef idx="minor"/>
      </dsp:style>
    </dsp:sp>
    <dsp:sp modelId="{13BB780A-D504-442A-8AE3-06A3641D93A3}">
      <dsp:nvSpPr>
        <dsp:cNvPr id="0" name=""/>
        <dsp:cNvSpPr/>
      </dsp:nvSpPr>
      <dsp:spPr>
        <a:xfrm>
          <a:off x="6502225" y="736010"/>
          <a:ext cx="645257" cy="6452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A5EE4D-4980-4B32-9B73-4E1226075B79}">
      <dsp:nvSpPr>
        <dsp:cNvPr id="0" name=""/>
        <dsp:cNvSpPr/>
      </dsp:nvSpPr>
      <dsp:spPr>
        <a:xfrm>
          <a:off x="6502225" y="1505079"/>
          <a:ext cx="1843593" cy="1888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Prudence: </a:t>
          </a:r>
        </a:p>
        <a:p>
          <a:pPr marL="0" lvl="0" indent="0" algn="l" defTabSz="622300">
            <a:lnSpc>
              <a:spcPct val="100000"/>
            </a:lnSpc>
            <a:spcBef>
              <a:spcPct val="0"/>
            </a:spcBef>
            <a:spcAft>
              <a:spcPct val="35000"/>
            </a:spcAft>
            <a:buNone/>
            <a:defRPr b="1"/>
          </a:pPr>
          <a:endParaRPr lang="en-US" sz="1400" b="0" kern="1200" dirty="0"/>
        </a:p>
        <a:p>
          <a:pPr marL="0" lvl="0" indent="0" algn="l" defTabSz="622300">
            <a:lnSpc>
              <a:spcPct val="100000"/>
            </a:lnSpc>
            <a:spcBef>
              <a:spcPct val="0"/>
            </a:spcBef>
            <a:spcAft>
              <a:spcPct val="35000"/>
            </a:spcAft>
            <a:buNone/>
            <a:defRPr b="1"/>
          </a:pPr>
          <a:r>
            <a:rPr lang="en-US" sz="1400" b="1" kern="1200" dirty="0"/>
            <a:t>Financial managers must exercise judgment in dealing with the inevitable uncertainties of valuation and materiality. </a:t>
          </a:r>
        </a:p>
      </dsp:txBody>
      <dsp:txXfrm>
        <a:off x="6502225" y="1505079"/>
        <a:ext cx="1843593" cy="1888602"/>
      </dsp:txXfrm>
    </dsp:sp>
    <dsp:sp modelId="{170A8220-C184-4C85-89C1-F746FE1E5E58}">
      <dsp:nvSpPr>
        <dsp:cNvPr id="0" name=""/>
        <dsp:cNvSpPr/>
      </dsp:nvSpPr>
      <dsp:spPr>
        <a:xfrm>
          <a:off x="6502225" y="3451268"/>
          <a:ext cx="1843593" cy="164059"/>
        </a:xfrm>
        <a:prstGeom prst="rect">
          <a:avLst/>
        </a:prstGeom>
        <a:noFill/>
        <a:ln>
          <a:noFill/>
        </a:ln>
        <a:effectLst/>
      </dsp:spPr>
      <dsp:style>
        <a:lnRef idx="0">
          <a:scrgbClr r="0" g="0" b="0"/>
        </a:lnRef>
        <a:fillRef idx="0">
          <a:scrgbClr r="0" g="0" b="0"/>
        </a:fillRef>
        <a:effectRef idx="0">
          <a:scrgbClr r="0" g="0" b="0"/>
        </a:effectRef>
        <a:fontRef idx="minor"/>
      </dsp:style>
    </dsp:sp>
    <dsp:sp modelId="{00522D72-303B-494E-9FC2-5B48F90FA202}">
      <dsp:nvSpPr>
        <dsp:cNvPr id="0" name=""/>
        <dsp:cNvSpPr/>
      </dsp:nvSpPr>
      <dsp:spPr>
        <a:xfrm>
          <a:off x="8668448" y="736010"/>
          <a:ext cx="645257" cy="6452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154951-DBE6-46A6-88BE-0C7CD663CAD8}">
      <dsp:nvSpPr>
        <dsp:cNvPr id="0" name=""/>
        <dsp:cNvSpPr/>
      </dsp:nvSpPr>
      <dsp:spPr>
        <a:xfrm>
          <a:off x="8668448" y="1505079"/>
          <a:ext cx="1843593" cy="1888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Comparability</a:t>
          </a:r>
        </a:p>
        <a:p>
          <a:pPr marL="0" lvl="0" indent="0" algn="l" defTabSz="622300">
            <a:lnSpc>
              <a:spcPct val="100000"/>
            </a:lnSpc>
            <a:spcBef>
              <a:spcPct val="0"/>
            </a:spcBef>
            <a:spcAft>
              <a:spcPct val="35000"/>
            </a:spcAft>
            <a:buNone/>
            <a:defRPr b="1"/>
          </a:pPr>
          <a:endParaRPr lang="en-US" sz="1400" kern="1200" dirty="0"/>
        </a:p>
        <a:p>
          <a:pPr marL="0" lvl="0" indent="0" algn="l" defTabSz="622300">
            <a:lnSpc>
              <a:spcPct val="100000"/>
            </a:lnSpc>
            <a:spcBef>
              <a:spcPct val="0"/>
            </a:spcBef>
            <a:spcAft>
              <a:spcPct val="35000"/>
            </a:spcAft>
            <a:buNone/>
            <a:defRPr b="1"/>
          </a:pPr>
          <a:r>
            <a:rPr lang="en-US" sz="1400" kern="1200" dirty="0"/>
            <a:t>Ability to compare financial statements from year-to-year, company-to-company, and industry-to-industry. </a:t>
          </a:r>
        </a:p>
      </dsp:txBody>
      <dsp:txXfrm>
        <a:off x="8668448" y="1505079"/>
        <a:ext cx="1843593" cy="1888602"/>
      </dsp:txXfrm>
    </dsp:sp>
    <dsp:sp modelId="{B53E75AD-0EF3-4492-AC3F-C416F0BD87C8}">
      <dsp:nvSpPr>
        <dsp:cNvPr id="0" name=""/>
        <dsp:cNvSpPr/>
      </dsp:nvSpPr>
      <dsp:spPr>
        <a:xfrm>
          <a:off x="8668448" y="3451268"/>
          <a:ext cx="1843593" cy="16405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3111D-69B0-4036-9D47-6F2800FD9B41}">
      <dsp:nvSpPr>
        <dsp:cNvPr id="0" name=""/>
        <dsp:cNvSpPr/>
      </dsp:nvSpPr>
      <dsp:spPr>
        <a:xfrm>
          <a:off x="0" y="0"/>
          <a:ext cx="502892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8587A61-029F-4723-A2C3-ED60CB1E2BD8}">
      <dsp:nvSpPr>
        <dsp:cNvPr id="0" name=""/>
        <dsp:cNvSpPr/>
      </dsp:nvSpPr>
      <dsp:spPr>
        <a:xfrm>
          <a:off x="0" y="0"/>
          <a:ext cx="1005785" cy="369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s-ES" sz="1300" kern="1200"/>
            <a:t>James Hollis (Psycologyst)</a:t>
          </a:r>
        </a:p>
      </dsp:txBody>
      <dsp:txXfrm>
        <a:off x="0" y="0"/>
        <a:ext cx="1005785" cy="3699669"/>
      </dsp:txXfrm>
    </dsp:sp>
    <dsp:sp modelId="{6D2C2555-34DD-411C-BCFC-68EE3F335782}">
      <dsp:nvSpPr>
        <dsp:cNvPr id="0" name=""/>
        <dsp:cNvSpPr/>
      </dsp:nvSpPr>
      <dsp:spPr>
        <a:xfrm>
          <a:off x="1081219" y="168002"/>
          <a:ext cx="3947708" cy="3360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s-ES" sz="3600" kern="1200" dirty="0" err="1"/>
            <a:t>Learning</a:t>
          </a:r>
          <a:r>
            <a:rPr lang="es-ES" sz="3600" kern="1200" dirty="0"/>
            <a:t> </a:t>
          </a:r>
          <a:r>
            <a:rPr lang="es-ES" sz="3600" kern="1200" dirty="0" err="1"/>
            <a:t>to</a:t>
          </a:r>
          <a:r>
            <a:rPr lang="es-ES" sz="3600" kern="1200" dirty="0"/>
            <a:t> leve </a:t>
          </a:r>
          <a:r>
            <a:rPr lang="es-ES" sz="3600" kern="1200" dirty="0" err="1"/>
            <a:t>with</a:t>
          </a:r>
          <a:r>
            <a:rPr lang="es-ES" sz="3600" kern="1200" dirty="0"/>
            <a:t> </a:t>
          </a:r>
          <a:r>
            <a:rPr lang="es-ES" sz="3600" kern="1200" dirty="0" err="1"/>
            <a:t>ambiguity</a:t>
          </a:r>
          <a:r>
            <a:rPr lang="es-ES" sz="3600" kern="1200" dirty="0"/>
            <a:t> </a:t>
          </a:r>
          <a:r>
            <a:rPr lang="es-ES" sz="3600" kern="1200" dirty="0" err="1"/>
            <a:t>is</a:t>
          </a:r>
          <a:r>
            <a:rPr lang="es-ES" sz="3600" kern="1200" dirty="0"/>
            <a:t> </a:t>
          </a:r>
          <a:r>
            <a:rPr lang="es-ES" sz="3600" kern="1200" dirty="0" err="1"/>
            <a:t>leaning</a:t>
          </a:r>
          <a:r>
            <a:rPr lang="es-ES" sz="3600" kern="1200" dirty="0"/>
            <a:t> </a:t>
          </a:r>
          <a:r>
            <a:rPr lang="es-ES" sz="3600" kern="1200" dirty="0" err="1"/>
            <a:t>to</a:t>
          </a:r>
          <a:r>
            <a:rPr lang="es-ES" sz="3600" kern="1200" dirty="0"/>
            <a:t> </a:t>
          </a:r>
          <a:r>
            <a:rPr lang="es-ES" sz="3600" kern="1200" dirty="0" err="1"/>
            <a:t>live</a:t>
          </a:r>
          <a:r>
            <a:rPr lang="es-ES" sz="3600" kern="1200" dirty="0"/>
            <a:t> </a:t>
          </a:r>
          <a:r>
            <a:rPr lang="es-ES" sz="3600" kern="1200" dirty="0" err="1"/>
            <a:t>how</a:t>
          </a:r>
          <a:r>
            <a:rPr lang="es-ES" sz="3600" kern="1200" dirty="0"/>
            <a:t> </a:t>
          </a:r>
          <a:r>
            <a:rPr lang="es-ES" sz="3600" kern="1200" dirty="0" err="1"/>
            <a:t>life</a:t>
          </a:r>
          <a:r>
            <a:rPr lang="es-ES" sz="3600" kern="1200" dirty="0"/>
            <a:t> </a:t>
          </a:r>
          <a:r>
            <a:rPr lang="es-ES" sz="3600" kern="1200" dirty="0" err="1"/>
            <a:t>really</a:t>
          </a:r>
          <a:r>
            <a:rPr lang="es-ES" sz="3600" kern="1200" dirty="0"/>
            <a:t> </a:t>
          </a:r>
          <a:r>
            <a:rPr lang="es-ES" sz="3600" kern="1200" dirty="0" err="1"/>
            <a:t>is</a:t>
          </a:r>
          <a:r>
            <a:rPr lang="es-ES" sz="3600" kern="1200" dirty="0"/>
            <a:t>, full </a:t>
          </a:r>
          <a:r>
            <a:rPr lang="es-ES" sz="3600" kern="1200" dirty="0" err="1"/>
            <a:t>of</a:t>
          </a:r>
          <a:r>
            <a:rPr lang="es-ES" sz="3600" kern="1200" dirty="0"/>
            <a:t> </a:t>
          </a:r>
          <a:r>
            <a:rPr lang="es-ES" sz="3600" kern="1200" dirty="0" err="1"/>
            <a:t>complexities</a:t>
          </a:r>
          <a:r>
            <a:rPr lang="es-ES" sz="3600" kern="1200" dirty="0"/>
            <a:t> and </a:t>
          </a:r>
          <a:r>
            <a:rPr lang="es-ES" sz="3600" kern="1200" dirty="0" err="1"/>
            <a:t>strange</a:t>
          </a:r>
          <a:r>
            <a:rPr lang="es-ES" sz="3600" kern="1200" dirty="0"/>
            <a:t> </a:t>
          </a:r>
          <a:r>
            <a:rPr lang="es-ES" sz="3600" kern="1200" dirty="0" err="1"/>
            <a:t>surprises</a:t>
          </a:r>
          <a:r>
            <a:rPr lang="es-ES" sz="3600" kern="1200" dirty="0"/>
            <a:t>. </a:t>
          </a:r>
        </a:p>
      </dsp:txBody>
      <dsp:txXfrm>
        <a:off x="1081219" y="168002"/>
        <a:ext cx="3947708" cy="3360050"/>
      </dsp:txXfrm>
    </dsp:sp>
    <dsp:sp modelId="{6BD1B9BE-27DF-42C3-A853-F6D467169744}">
      <dsp:nvSpPr>
        <dsp:cNvPr id="0" name=""/>
        <dsp:cNvSpPr/>
      </dsp:nvSpPr>
      <dsp:spPr>
        <a:xfrm>
          <a:off x="1005785" y="3528053"/>
          <a:ext cx="402314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A3E2F-FA0A-4673-A137-6BC165D79B6A}">
      <dsp:nvSpPr>
        <dsp:cNvPr id="0" name=""/>
        <dsp:cNvSpPr/>
      </dsp:nvSpPr>
      <dsp:spPr>
        <a:xfrm>
          <a:off x="0"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96E07-EEB8-4B68-B36A-FF382C4A1AD5}">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Trust in managment</a:t>
          </a:r>
          <a:endParaRPr lang="en-US" sz="3000" kern="1200"/>
        </a:p>
      </dsp:txBody>
      <dsp:txXfrm>
        <a:off x="383617" y="1447754"/>
        <a:ext cx="2847502" cy="1768010"/>
      </dsp:txXfrm>
    </dsp:sp>
    <dsp:sp modelId="{61672BFB-BC99-481F-B147-C48E926732C6}">
      <dsp:nvSpPr>
        <dsp:cNvPr id="0" name=""/>
        <dsp:cNvSpPr/>
      </dsp:nvSpPr>
      <dsp:spPr>
        <a:xfrm>
          <a:off x="3614737"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84FABB-C4E9-4A11-83F8-24B755808666}">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Employees</a:t>
          </a:r>
          <a:endParaRPr lang="en-US" sz="3000" kern="1200"/>
        </a:p>
      </dsp:txBody>
      <dsp:txXfrm>
        <a:off x="3998355" y="1447754"/>
        <a:ext cx="2847502" cy="1768010"/>
      </dsp:txXfrm>
    </dsp:sp>
    <dsp:sp modelId="{D48181E8-C9AC-46ED-8E55-76B07C09B69B}">
      <dsp:nvSpPr>
        <dsp:cNvPr id="0" name=""/>
        <dsp:cNvSpPr/>
      </dsp:nvSpPr>
      <dsp:spPr>
        <a:xfrm>
          <a:off x="7229475"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BA9D63-CDC4-4DAB-9C31-30BAB371833E}">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Governance, ESG, culture and intangible assets</a:t>
          </a:r>
          <a:endParaRPr lang="en-US" sz="3000" kern="1200"/>
        </a:p>
      </dsp:txBody>
      <dsp:txXfrm>
        <a:off x="7613092" y="1447754"/>
        <a:ext cx="2847502" cy="17680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A3E2F-FA0A-4673-A137-6BC165D79B6A}">
      <dsp:nvSpPr>
        <dsp:cNvPr id="0" name=""/>
        <dsp:cNvSpPr/>
      </dsp:nvSpPr>
      <dsp:spPr>
        <a:xfrm>
          <a:off x="3080" y="1361187"/>
          <a:ext cx="2199649" cy="13967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96E07-EEB8-4B68-B36A-FF382C4A1AD5}">
      <dsp:nvSpPr>
        <dsp:cNvPr id="0" name=""/>
        <dsp:cNvSpPr/>
      </dsp:nvSpPr>
      <dsp:spPr>
        <a:xfrm>
          <a:off x="247486" y="159337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Liquidity</a:t>
          </a:r>
          <a:endParaRPr lang="en-US" sz="2700" kern="1200" dirty="0"/>
        </a:p>
      </dsp:txBody>
      <dsp:txXfrm>
        <a:off x="288396" y="1634282"/>
        <a:ext cx="2117829" cy="1314957"/>
      </dsp:txXfrm>
    </dsp:sp>
    <dsp:sp modelId="{61672BFB-BC99-481F-B147-C48E926732C6}">
      <dsp:nvSpPr>
        <dsp:cNvPr id="0" name=""/>
        <dsp:cNvSpPr/>
      </dsp:nvSpPr>
      <dsp:spPr>
        <a:xfrm>
          <a:off x="2691541" y="1361187"/>
          <a:ext cx="2199649" cy="13967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84FABB-C4E9-4A11-83F8-24B755808666}">
      <dsp:nvSpPr>
        <dsp:cNvPr id="0" name=""/>
        <dsp:cNvSpPr/>
      </dsp:nvSpPr>
      <dsp:spPr>
        <a:xfrm>
          <a:off x="2935947" y="159337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Solvency</a:t>
          </a:r>
        </a:p>
      </dsp:txBody>
      <dsp:txXfrm>
        <a:off x="2976857" y="1634282"/>
        <a:ext cx="2117829" cy="1314957"/>
      </dsp:txXfrm>
    </dsp:sp>
    <dsp:sp modelId="{D48181E8-C9AC-46ED-8E55-76B07C09B69B}">
      <dsp:nvSpPr>
        <dsp:cNvPr id="0" name=""/>
        <dsp:cNvSpPr/>
      </dsp:nvSpPr>
      <dsp:spPr>
        <a:xfrm>
          <a:off x="5380002" y="1361187"/>
          <a:ext cx="2199649" cy="13967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BA9D63-CDC4-4DAB-9C31-30BAB371833E}">
      <dsp:nvSpPr>
        <dsp:cNvPr id="0" name=""/>
        <dsp:cNvSpPr/>
      </dsp:nvSpPr>
      <dsp:spPr>
        <a:xfrm>
          <a:off x="5624408" y="159337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Asset Management</a:t>
          </a:r>
          <a:endParaRPr lang="en-US" sz="2700" kern="1200" dirty="0"/>
        </a:p>
      </dsp:txBody>
      <dsp:txXfrm>
        <a:off x="5665318" y="1634282"/>
        <a:ext cx="2117829" cy="1314957"/>
      </dsp:txXfrm>
    </dsp:sp>
    <dsp:sp modelId="{63050C45-4B3E-4CAC-8E11-BDDA63447CB8}">
      <dsp:nvSpPr>
        <dsp:cNvPr id="0" name=""/>
        <dsp:cNvSpPr/>
      </dsp:nvSpPr>
      <dsp:spPr>
        <a:xfrm>
          <a:off x="8068463" y="1361187"/>
          <a:ext cx="2199649" cy="13967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ABA853-B0C4-4D90-A057-148881A9AB91}">
      <dsp:nvSpPr>
        <dsp:cNvPr id="0" name=""/>
        <dsp:cNvSpPr/>
      </dsp:nvSpPr>
      <dsp:spPr>
        <a:xfrm>
          <a:off x="8312869" y="159337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Profitability</a:t>
          </a:r>
        </a:p>
      </dsp:txBody>
      <dsp:txXfrm>
        <a:off x="8353779" y="1634282"/>
        <a:ext cx="2117829" cy="13149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A3E2F-FA0A-4673-A137-6BC165D79B6A}">
      <dsp:nvSpPr>
        <dsp:cNvPr id="0" name=""/>
        <dsp:cNvSpPr/>
      </dsp:nvSpPr>
      <dsp:spPr>
        <a:xfrm>
          <a:off x="1283"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96E07-EEB8-4B68-B36A-FF382C4A1AD5}">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GB" sz="5300" kern="1200" dirty="0"/>
            <a:t>Transparency</a:t>
          </a:r>
          <a:endParaRPr lang="en-US" sz="5300" kern="1200" dirty="0"/>
        </a:p>
      </dsp:txBody>
      <dsp:txXfrm>
        <a:off x="585701" y="1066737"/>
        <a:ext cx="4337991" cy="2693452"/>
      </dsp:txXfrm>
    </dsp:sp>
    <dsp:sp modelId="{61672BFB-BC99-481F-B147-C48E926732C6}">
      <dsp:nvSpPr>
        <dsp:cNvPr id="0" name=""/>
        <dsp:cNvSpPr/>
      </dsp:nvSpPr>
      <dsp:spPr>
        <a:xfrm>
          <a:off x="5508110"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84FABB-C4E9-4A11-83F8-24B755808666}">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kern="1200" dirty="0"/>
            <a:t>Accountability</a:t>
          </a:r>
        </a:p>
      </dsp:txBody>
      <dsp:txXfrm>
        <a:off x="6092527" y="1066737"/>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Contenidor de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84426-4979-4995-9C3D-60FE4E6A1D74}" type="datetimeFigureOut">
              <a:rPr lang="ca-ES" smtClean="0"/>
              <a:t>5/1/2024</a:t>
            </a:fld>
            <a:endParaRPr lang="ca-ES"/>
          </a:p>
        </p:txBody>
      </p:sp>
      <p:sp>
        <p:nvSpPr>
          <p:cNvPr id="4" name="Contenidor d'imatge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Contenidor de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6" name="Contenidor de peu de pà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Conteni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BD304-FE36-4F0A-87E7-B75F55404729}" type="slidenum">
              <a:rPr lang="ca-ES" smtClean="0"/>
              <a:t>‹Nº›</a:t>
            </a:fld>
            <a:endParaRPr lang="ca-ES"/>
          </a:p>
        </p:txBody>
      </p:sp>
    </p:spTree>
    <p:extLst>
      <p:ext uri="{BB962C8B-B14F-4D97-AF65-F5344CB8AC3E}">
        <p14:creationId xmlns:p14="http://schemas.microsoft.com/office/powerpoint/2010/main" val="2527166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NL"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major reason for Enron's failure lies in its use of Special Purpose Entities for accounting and financing purposes. Special Purpose Entities (short: SPEs) are companies that are created solely to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fulfill</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 single objective. Tax benefits, raising capital, risk isolation, and reducing debts are among the common reasons for creating SPEs. While the creation of an SPE is, when certain conditions are met, and completely legal, it can expose the company to significant risk, with Enron being a perfect example of this.</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Enron used hundreds of different SPEs, but unlike most other companies using SPEs, many were operated fraudulently by raising off-balance sheet financing.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Chewco</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one of the most prominent examples of such fraudulent uses of SPEs in Enron’s history. In 1997, Enron planned to buy a stake from a partner in a joint venture and to avoid having to consolidate the debt from the acquisition. Enron formed an SPE called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Chewco</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Chewco</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took out huge amounts of debt, which were guaranteed by Enron. Enron then sold financial assets to this SPE, using secret contracts. Under the American financial reporting standard US GAAP, SPEs financials did not have to be consolidated into the reports of the mother company. Consequently, Enron's balance sheet undervalued its debt and overstated its revenue and equity, inflating several important financial ratios and making the company look extremely attractive to (potential) investors.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Enron violated SPE rules by not having an independent investor owning at least 3% of the entity. In total, Enron hid more than $700 million in debt on its balance sheet.</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2001, the audit company Arthur Andersen (then still part of the big five) suddenly discovered evidence for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Chewco</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not qualifying as an SPE after approving previous annual reports. After informing the SEC, Enron was forced to reinstate its balance sheets reaching back to 1997. Enron’s shareholders started to lose confidence in the company and other investors began shorting the stock. Together with rating agencies downgrading Enron’s shares, the stock price began to rapidly decline.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Enron changed its accounting system after the employment of Jeffrey Skilling as president and chief operating officer. Instead of keeping the traditional system, the company switched to mark-to-market accounting, becoming the first non-financial company to introduce this system. Skilling justified this switch by emphasizing how it would show the true economic value of the company. True economic value is because, in mark-to-market accounting, future cash flows are estimated, discounted to present value, and booked as revenue. Costs and future costs were also estimated and discounted to present value, then booked as an expense. When certain cash flows did not occur, they had to be reported at the point they were not realized as expected.</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Using this method. Enron was able to inflate earnings by large numbers. A well-known example involves a 20-year deal with the movie lending company Blockbuster. Based only on smaller pilot studies. Enron projected profits of over $110 million, which in consequence appeared on the company’s income statement. This example particularly demonstrates the lack of strict rules for the estimation of future earnings, giving companies using the mark-to-market system great freedom regarding financial reporting.</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main challenge that comes along with the usage of this system is to keep up the numbers. To avoid reporting significantly lower numbers in the years following big earnings, the company must land more and more deals, further inflating its numbers and significantly increasing its risk.</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Due to Enron’s fraudulent schemes, an enormous number of workers lost their jobs, and their pension plans, and the shareholders lost billions of US dollars. Eventually, one suicide occurred about Enron’s turbulence. Enron has made history and is the biggest financial fraud in modern history. Ken Lay was convicted on all 10 courts and Jeff Skilling on 19 out of 28 courts. It was another example of extreme corporate greed in the heart of the corporate USA.</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ca-ES" dirty="0"/>
          </a:p>
        </p:txBody>
      </p:sp>
      <p:sp>
        <p:nvSpPr>
          <p:cNvPr id="4" name="Contenidor de número de diapositiva 3"/>
          <p:cNvSpPr>
            <a:spLocks noGrp="1"/>
          </p:cNvSpPr>
          <p:nvPr>
            <p:ph type="sldNum" sz="quarter" idx="5"/>
          </p:nvPr>
        </p:nvSpPr>
        <p:spPr/>
        <p:txBody>
          <a:bodyPr/>
          <a:lstStyle/>
          <a:p>
            <a:fld id="{D4CBD304-FE36-4F0A-87E7-B75F55404729}" type="slidenum">
              <a:rPr lang="ca-ES" smtClean="0"/>
              <a:t>42</a:t>
            </a:fld>
            <a:endParaRPr lang="ca-ES"/>
          </a:p>
        </p:txBody>
      </p:sp>
    </p:spTree>
    <p:extLst>
      <p:ext uri="{BB962C8B-B14F-4D97-AF65-F5344CB8AC3E}">
        <p14:creationId xmlns:p14="http://schemas.microsoft.com/office/powerpoint/2010/main" val="2510362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major reason for Enron's failure lies in its use of Special Purpose Entities for accounting and financing purposes. Special Purpose Entities (short: SPEs) are companies that are created solely to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fulfill</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 single objective. Tax benefits, raising capital, risk isolation, and reducing debts are among the common reasons for creating SPEs. While the creation of an SPE is, when certain conditions are met, and completely legal, it can expose the company to significant risk, with Enron being a perfect example of this.</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Enron used hundreds of different SPEs, but unlike most other companies using SPEs, many were operated fraudulently by raising off-balance sheet financing.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Chewco</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one of the most prominent examples of such fraudulent uses of SPEs in Enron’s history. In 1997, Enron planned to buy a stake from a partner in a joint venture and to avoid having to consolidate the debt from the acquisition. Enron formed an SPE called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Chewco</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Chewco</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took out huge amounts of debt, which were guaranteed by Enron. Enron then sold financial assets to this SPE, using secret contracts. Under the American financial reporting standard US GAAP, SPEs financials did not have to be consolidated into the reports of the mother company. Consequently, Enron's balance sheet undervalued its debt and overstated its revenue and equity, inflating several important financial ratios and making the company look extremely attractive to (potential) investors.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Enron violated SPE rules by not having an independent investor owning at least 3% of the entity. In total, Enron hid more than $700 million in debt on its balance sheet.</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2001, the audit company Arthur Andersen (then still part of the big five) suddenly discovered evidence for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Chewco</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not qualifying as an SPE after approving previous annual reports. After informing the SEC, Enron was forced to reinstate its balance sheets reaching back to 1997. Enron’s shareholders started to lose confidence in the company and other investors began shorting the stock. Together with rating agencies downgrading Enron’s shares, the stock price began to rapidly decline.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Enron changed its accounting system after the employment of Jeffrey Skilling as president and chief operating officer. Instead of keeping the traditional system, the company switched to mark-to-market accounting, becoming the first non-financial company to introduce this system. Skilling justified this switch by emphasizing how it would show the true economic value of the company. True economic value is because, in mark-to-market accounting, future cash flows are estimated, discounted to present value, and booked as revenue. Costs and future costs were also estimated and discounted to present value, then booked as an expense. When certain cash flows did not occur, they had to be reported at the point they were not realized as expected.</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Using this method. Enron was able to inflate earnings by large numbers. A well-known example involves a 20-year deal with the movie lending company Blockbuster. Based only on smaller pilot studies. Enron projected profits of over $110 million, which in consequence appeared on the company’s income statement. This example particularly demonstrates the lack of strict rules for the estimation of future earnings, giving companies using the mark-to-market system great freedom regarding financial reporting.</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main challenge that comes along with the usage of this system is to keep up the numbers. To avoid reporting significantly lower numbers in the years following big earnings, the company must land more and more deals, further inflating its numbers and significantly increasing its risk.</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Due to Enron’s fraudulent schemes, an enormous number of workers lost their jobs, and their pension plans, and the shareholders lost billions of US dollars. Eventually, one suicide occurred about Enron’s turbulence. Enron has made history and is the biggest financial fraud in modern history. Ken Lay was convicted on all 10 courts and Jeff Skilling on 19 out of 28 courts. It was another example of extreme corporate greed in the heart of the corporate USA.</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ca-ES" dirty="0"/>
          </a:p>
        </p:txBody>
      </p:sp>
      <p:sp>
        <p:nvSpPr>
          <p:cNvPr id="4" name="Contenidor de número de diapositiva 3"/>
          <p:cNvSpPr>
            <a:spLocks noGrp="1"/>
          </p:cNvSpPr>
          <p:nvPr>
            <p:ph type="sldNum" sz="quarter" idx="5"/>
          </p:nvPr>
        </p:nvSpPr>
        <p:spPr/>
        <p:txBody>
          <a:bodyPr/>
          <a:lstStyle/>
          <a:p>
            <a:fld id="{D4CBD304-FE36-4F0A-87E7-B75F55404729}" type="slidenum">
              <a:rPr lang="ca-ES" smtClean="0"/>
              <a:t>43</a:t>
            </a:fld>
            <a:endParaRPr lang="ca-ES"/>
          </a:p>
        </p:txBody>
      </p:sp>
    </p:spTree>
    <p:extLst>
      <p:ext uri="{BB962C8B-B14F-4D97-AF65-F5344CB8AC3E}">
        <p14:creationId xmlns:p14="http://schemas.microsoft.com/office/powerpoint/2010/main" val="360938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D4CBD304-FE36-4F0A-87E7-B75F55404729}" type="slidenum">
              <a:rPr lang="ca-ES" smtClean="0"/>
              <a:t>44</a:t>
            </a:fld>
            <a:endParaRPr lang="ca-ES"/>
          </a:p>
        </p:txBody>
      </p:sp>
    </p:spTree>
    <p:extLst>
      <p:ext uri="{BB962C8B-B14F-4D97-AF65-F5344CB8AC3E}">
        <p14:creationId xmlns:p14="http://schemas.microsoft.com/office/powerpoint/2010/main" val="1491677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D4CBD304-FE36-4F0A-87E7-B75F55404729}" type="slidenum">
              <a:rPr lang="ca-ES" smtClean="0"/>
              <a:t>45</a:t>
            </a:fld>
            <a:endParaRPr lang="ca-ES"/>
          </a:p>
        </p:txBody>
      </p:sp>
    </p:spTree>
    <p:extLst>
      <p:ext uri="{BB962C8B-B14F-4D97-AF65-F5344CB8AC3E}">
        <p14:creationId xmlns:p14="http://schemas.microsoft.com/office/powerpoint/2010/main" val="3433073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D4CBD304-FE36-4F0A-87E7-B75F55404729}" type="slidenum">
              <a:rPr lang="ca-ES" smtClean="0"/>
              <a:t>49</a:t>
            </a:fld>
            <a:endParaRPr lang="ca-ES"/>
          </a:p>
        </p:txBody>
      </p:sp>
    </p:spTree>
    <p:extLst>
      <p:ext uri="{BB962C8B-B14F-4D97-AF65-F5344CB8AC3E}">
        <p14:creationId xmlns:p14="http://schemas.microsoft.com/office/powerpoint/2010/main" val="1359870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D4CBD304-FE36-4F0A-87E7-B75F55404729}" type="slidenum">
              <a:rPr lang="ca-ES" smtClean="0"/>
              <a:t>53</a:t>
            </a:fld>
            <a:endParaRPr lang="ca-ES"/>
          </a:p>
        </p:txBody>
      </p:sp>
    </p:spTree>
    <p:extLst>
      <p:ext uri="{BB962C8B-B14F-4D97-AF65-F5344CB8AC3E}">
        <p14:creationId xmlns:p14="http://schemas.microsoft.com/office/powerpoint/2010/main" val="1842672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143000"/>
            <a:ext cx="3860800" cy="2171700"/>
          </a:xfrm>
        </p:spPr>
      </p:sp>
      <p:sp>
        <p:nvSpPr>
          <p:cNvPr id="3" name="Notes Placeholder 2"/>
          <p:cNvSpPr>
            <a:spLocks noGrp="1"/>
          </p:cNvSpPr>
          <p:nvPr>
            <p:ph type="body" idx="1"/>
          </p:nvPr>
        </p:nvSpPr>
        <p:spPr>
          <a:xfrm>
            <a:off x="685800" y="3314700"/>
            <a:ext cx="5791200" cy="4953000"/>
          </a:xfrm>
        </p:spPr>
        <p:txBody>
          <a:bodyPr/>
          <a:lstStyle/>
          <a:p>
            <a:endParaRPr lang="en-US" sz="1400" dirty="0">
              <a:latin typeface="+mj-lt"/>
            </a:endParaRPr>
          </a:p>
        </p:txBody>
      </p:sp>
      <p:sp>
        <p:nvSpPr>
          <p:cNvPr id="4" name="Slide Number Placeholder 3"/>
          <p:cNvSpPr>
            <a:spLocks noGrp="1"/>
          </p:cNvSpPr>
          <p:nvPr>
            <p:ph type="sldNum" sz="quarter" idx="5"/>
          </p:nvPr>
        </p:nvSpPr>
        <p:spPr/>
        <p:txBody>
          <a:bodyPr/>
          <a:lstStyle/>
          <a:p>
            <a:fld id="{23EE9AF8-8E85-4D2A-8535-9321CD6307B1}" type="slidenum">
              <a:rPr lang="en-US" smtClean="0"/>
              <a:t>4</a:t>
            </a:fld>
            <a:endParaRPr lang="en-US"/>
          </a:p>
        </p:txBody>
      </p:sp>
    </p:spTree>
    <p:extLst>
      <p:ext uri="{BB962C8B-B14F-4D97-AF65-F5344CB8AC3E}">
        <p14:creationId xmlns:p14="http://schemas.microsoft.com/office/powerpoint/2010/main" val="3336664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sources:</a:t>
            </a:r>
          </a:p>
          <a:p>
            <a:endParaRPr lang="en-US" dirty="0"/>
          </a:p>
          <a:p>
            <a:endParaRPr lang="en-US" dirty="0"/>
          </a:p>
        </p:txBody>
      </p:sp>
      <p:sp>
        <p:nvSpPr>
          <p:cNvPr id="4" name="Slide Number Placeholder 3"/>
          <p:cNvSpPr>
            <a:spLocks noGrp="1"/>
          </p:cNvSpPr>
          <p:nvPr>
            <p:ph type="sldNum" sz="quarter" idx="5"/>
          </p:nvPr>
        </p:nvSpPr>
        <p:spPr/>
        <p:txBody>
          <a:bodyPr/>
          <a:lstStyle/>
          <a:p>
            <a:fld id="{6FEDE2E5-D2BD-43CB-8D48-DFFE374A9762}" type="slidenum">
              <a:rPr lang="en-US" smtClean="0"/>
              <a:t>5</a:t>
            </a:fld>
            <a:endParaRPr lang="en-US"/>
          </a:p>
        </p:txBody>
      </p:sp>
    </p:spTree>
    <p:extLst>
      <p:ext uri="{BB962C8B-B14F-4D97-AF65-F5344CB8AC3E}">
        <p14:creationId xmlns:p14="http://schemas.microsoft.com/office/powerpoint/2010/main" val="51880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This course is a skill-training part of Conscious Business Education, co-funded by the Erasmus+ Programme of the European Union. This Programme contains 21 courses, founded on the believe that businesses can be drivers of good, if they design, organize, and create their business consciously. Therefore, it is of paramount importance to educate current and future business leaders regarding how to manage more consciously so that potential damage is eliminated or minimized, and to increase benefits to society and the planet. In order to address this challenge, they have created and teach an innovative business syllabus which includes Conscious Business Practices for bachelor-, graduate- &amp; executive-level education. Based upon the Syllabus, Conscious Business Education trains current business teachers on how to incorporate the Syllabus into their business education courses and/ or programs.</a:t>
            </a:r>
            <a:endParaRPr/>
          </a:p>
        </p:txBody>
      </p:sp>
      <p:sp>
        <p:nvSpPr>
          <p:cNvPr id="208" name="Google Shape;2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https://www.cbsnews.com/news/microsoft-settles-with-sec/</a:t>
            </a:r>
          </a:p>
          <a:p>
            <a:pPr algn="just"/>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Following the anti-trust investigation by the U.S. attorney general, Microsoft failed to recognize revenue as earned. This is perhaps an example of unacceptable highly conservative earnings management showing that not all earnings management practices involve overstatements. The Securities and Exchange Commission (SEC) alleged that Microsoft’s accounting practices from July 1994 through June 1998 caused its income to be substantially misstated. Microsoft failed to accurately report its financial results, causing overstatements of income in some quarters and understatements of income during other quarters. The SEC said that Microsoft enhanced its financial results by setting aside artificially large reserves to reduce revenues. with the idea of reversing that procedure to record the revenues in less profitable times. This can give investors an inaccurate picture of the company’s current financial performance. Under the settlement. Microsoft neither admitted nor denied wrongdoing and no fine was imposed (USA Today, 2002).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ca-ES" dirty="0"/>
          </a:p>
        </p:txBody>
      </p:sp>
      <p:sp>
        <p:nvSpPr>
          <p:cNvPr id="4" name="Contenidor de número de diapositiva 3"/>
          <p:cNvSpPr>
            <a:spLocks noGrp="1"/>
          </p:cNvSpPr>
          <p:nvPr>
            <p:ph type="sldNum" sz="quarter" idx="5"/>
          </p:nvPr>
        </p:nvSpPr>
        <p:spPr/>
        <p:txBody>
          <a:bodyPr/>
          <a:lstStyle/>
          <a:p>
            <a:fld id="{D4CBD304-FE36-4F0A-87E7-B75F55404729}" type="slidenum">
              <a:rPr lang="ca-ES" smtClean="0"/>
              <a:t>38</a:t>
            </a:fld>
            <a:endParaRPr lang="ca-ES"/>
          </a:p>
        </p:txBody>
      </p:sp>
    </p:spTree>
    <p:extLst>
      <p:ext uri="{BB962C8B-B14F-4D97-AF65-F5344CB8AC3E}">
        <p14:creationId xmlns:p14="http://schemas.microsoft.com/office/powerpoint/2010/main" val="1752510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Based on management’s analysis of sales returns and allowances and uncollectible accounts. Time Warner established reserves of $2,253 billion and $2,229 billion on December 31, 2009, and 2008, respectively. These estimates represent about 30 percent of gross accounts receivable in both years. Management explains that this is an “area of judgment affecting reported revenues and net income” and is based on analysis of “vendor sell-off of product, historical return trends, current economic conditions, and changes in customer demand” (Times Warner Inc., 2010). This is perhaps an example of conservative to neutral earnings management.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ca-ES" dirty="0"/>
          </a:p>
        </p:txBody>
      </p:sp>
      <p:sp>
        <p:nvSpPr>
          <p:cNvPr id="4" name="Contenidor de número de diapositiva 3"/>
          <p:cNvSpPr>
            <a:spLocks noGrp="1"/>
          </p:cNvSpPr>
          <p:nvPr>
            <p:ph type="sldNum" sz="quarter" idx="5"/>
          </p:nvPr>
        </p:nvSpPr>
        <p:spPr/>
        <p:txBody>
          <a:bodyPr/>
          <a:lstStyle/>
          <a:p>
            <a:fld id="{D4CBD304-FE36-4F0A-87E7-B75F55404729}" type="slidenum">
              <a:rPr lang="ca-ES" smtClean="0"/>
              <a:t>39</a:t>
            </a:fld>
            <a:endParaRPr lang="ca-ES"/>
          </a:p>
        </p:txBody>
      </p:sp>
    </p:spTree>
    <p:extLst>
      <p:ext uri="{BB962C8B-B14F-4D97-AF65-F5344CB8AC3E}">
        <p14:creationId xmlns:p14="http://schemas.microsoft.com/office/powerpoint/2010/main" val="319516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Case Following the 9/11 crisis. Southwest Airlines changed the estimated lives of its airplanes from 22 years to 27 years under the reasoning that improved maintenance methods enabled the company to get more useful years out of the aircraft. This change in accounting estimate, which does not require a consistent disclosure in the auditor’s report, had the effect of enabling Southwest to continue to show year-to-year earnings growth. The change of estimate and its effect were disclosed in a note to the financial statements. This is perhaps an example of acceptable neutral to aggressive (not overly aggressive) earnings management (Southwest Airlines Inc.. 2003). </a:t>
            </a:r>
          </a:p>
          <a:p>
            <a:pPr algn="just"/>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https://study.com/academy/lesson/cost-accounting-case-study-decision-making-at-southwest-airlines.html</a:t>
            </a:r>
          </a:p>
          <a:p>
            <a:endParaRPr lang="ca-ES" dirty="0"/>
          </a:p>
        </p:txBody>
      </p:sp>
      <p:sp>
        <p:nvSpPr>
          <p:cNvPr id="4" name="Contenidor de número de diapositiva 3"/>
          <p:cNvSpPr>
            <a:spLocks noGrp="1"/>
          </p:cNvSpPr>
          <p:nvPr>
            <p:ph type="sldNum" sz="quarter" idx="5"/>
          </p:nvPr>
        </p:nvSpPr>
        <p:spPr/>
        <p:txBody>
          <a:bodyPr/>
          <a:lstStyle/>
          <a:p>
            <a:fld id="{D4CBD304-FE36-4F0A-87E7-B75F55404729}" type="slidenum">
              <a:rPr lang="ca-ES" smtClean="0"/>
              <a:t>40</a:t>
            </a:fld>
            <a:endParaRPr lang="ca-ES"/>
          </a:p>
        </p:txBody>
      </p:sp>
    </p:spTree>
    <p:extLst>
      <p:ext uri="{BB962C8B-B14F-4D97-AF65-F5344CB8AC3E}">
        <p14:creationId xmlns:p14="http://schemas.microsoft.com/office/powerpoint/2010/main" val="3666578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Some companies, including AT&amp;T Inc. and Verizon Communications Inc., are changing their accounting for pension plans in 2010 by shifting to market-to-market accounting. In the market meltdown from the financial crisis in 2008–2009, these companies incurred very large losses: $23 billion for AT&amp;T and $12 billion for Verizon. Rather than recognize these losses on their income statements in 2008–2009 the companies elected by current U.S. standards to amortize them over future years (Rapoport 2011). In the 2010 financial statements, these companies decided to change their accounting for pension funds to mark-to-market accounting in line with international standards and to restate prior years’ financial statements. The effect of this change is that the large losses in 2008–2009 will never be reflected in the current year’s financial statements, and 2010 earnings will be much better than they would have been. The companies justify the change as making the financials more transparent for investors in current and future years by reflecting changes in the market value of pension assets and obligations. An AT&amp;T spokesman says it improves accounting clarity so “</a:t>
            </a:r>
            <a:r>
              <a:rPr lang="en-GB"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everyone can understand where the gains and losses that get recognized in our income statement at the end of each year are tied to real economic events</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a Verizon spokesman says the new approach “actually is a preferable accounting method and one that aligns with the fair value accounting concepts and current [IASB] proposal” (Burr. 2011). This is perhaps an example of acceptable aggressive earnings management.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ca-ES" dirty="0"/>
          </a:p>
        </p:txBody>
      </p:sp>
      <p:sp>
        <p:nvSpPr>
          <p:cNvPr id="4" name="Contenidor de número de diapositiva 3"/>
          <p:cNvSpPr>
            <a:spLocks noGrp="1"/>
          </p:cNvSpPr>
          <p:nvPr>
            <p:ph type="sldNum" sz="quarter" idx="5"/>
          </p:nvPr>
        </p:nvSpPr>
        <p:spPr/>
        <p:txBody>
          <a:bodyPr/>
          <a:lstStyle/>
          <a:p>
            <a:fld id="{D4CBD304-FE36-4F0A-87E7-B75F55404729}" type="slidenum">
              <a:rPr lang="ca-ES" smtClean="0"/>
              <a:t>41</a:t>
            </a:fld>
            <a:endParaRPr lang="ca-ES"/>
          </a:p>
        </p:txBody>
      </p:sp>
    </p:spTree>
    <p:extLst>
      <p:ext uri="{BB962C8B-B14F-4D97-AF65-F5344CB8AC3E}">
        <p14:creationId xmlns:p14="http://schemas.microsoft.com/office/powerpoint/2010/main" val="1384873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‹Nº›</a:t>
            </a:fld>
            <a:endParaRPr lang="nl-NL"/>
          </a:p>
        </p:txBody>
      </p:sp>
    </p:spTree>
    <p:extLst>
      <p:ext uri="{BB962C8B-B14F-4D97-AF65-F5344CB8AC3E}">
        <p14:creationId xmlns:p14="http://schemas.microsoft.com/office/powerpoint/2010/main" val="255809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5A18D-0649-4F87-B2F8-124A6316DFC5}" type="datetimeFigureOut">
              <a:rPr lang="nl-NL" smtClean="0"/>
              <a:t>5-1-2024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80B2741-CA3E-4D07-B942-2D20B5449194}" type="slidenum">
              <a:rPr lang="nl-NL" smtClean="0"/>
              <a:t>‹Nº›</a:t>
            </a:fld>
            <a:endParaRPr lang="nl-NL"/>
          </a:p>
        </p:txBody>
      </p:sp>
    </p:spTree>
    <p:extLst>
      <p:ext uri="{BB962C8B-B14F-4D97-AF65-F5344CB8AC3E}">
        <p14:creationId xmlns:p14="http://schemas.microsoft.com/office/powerpoint/2010/main" val="592555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8"/>
        <p:cNvGrpSpPr/>
        <p:nvPr/>
      </p:nvGrpSpPr>
      <p:grpSpPr>
        <a:xfrm>
          <a:off x="0" y="0"/>
          <a:ext cx="0" cy="0"/>
          <a:chOff x="0" y="0"/>
          <a:chExt cx="0" cy="0"/>
        </a:xfrm>
      </p:grpSpPr>
      <p:sp>
        <p:nvSpPr>
          <p:cNvPr id="39" name="Google Shape;39;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43" name="Google Shape;43;p50"/>
          <p:cNvPicPr preferRelativeResize="0"/>
          <p:nvPr/>
        </p:nvPicPr>
        <p:blipFill rotWithShape="1">
          <a:blip r:embed="rId2">
            <a:alphaModFix/>
          </a:blip>
          <a:srcRect/>
          <a:stretch/>
        </p:blipFill>
        <p:spPr>
          <a:xfrm>
            <a:off x="0" y="3628"/>
            <a:ext cx="12192000" cy="6850743"/>
          </a:xfrm>
          <a:prstGeom prst="rect">
            <a:avLst/>
          </a:prstGeom>
          <a:noFill/>
          <a:ln>
            <a:noFill/>
          </a:ln>
        </p:spPr>
      </p:pic>
    </p:spTree>
    <p:extLst>
      <p:ext uri="{BB962C8B-B14F-4D97-AF65-F5344CB8AC3E}">
        <p14:creationId xmlns:p14="http://schemas.microsoft.com/office/powerpoint/2010/main" val="391968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263354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spTree>
    <p:extLst>
      <p:ext uri="{BB962C8B-B14F-4D97-AF65-F5344CB8AC3E}">
        <p14:creationId xmlns:p14="http://schemas.microsoft.com/office/powerpoint/2010/main" val="3501682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29" name="Google Shape;29;p48"/>
          <p:cNvPicPr preferRelativeResize="0"/>
          <p:nvPr/>
        </p:nvPicPr>
        <p:blipFill rotWithShape="1">
          <a:blip r:embed="rId2">
            <a:alphaModFix/>
          </a:blip>
          <a:srcRect/>
          <a:stretch/>
        </p:blipFill>
        <p:spPr>
          <a:xfrm>
            <a:off x="0" y="1588"/>
            <a:ext cx="12192000" cy="6854823"/>
          </a:xfrm>
          <a:prstGeom prst="rect">
            <a:avLst/>
          </a:prstGeom>
          <a:noFill/>
          <a:ln>
            <a:noFill/>
          </a:ln>
        </p:spPr>
      </p:pic>
    </p:spTree>
    <p:extLst>
      <p:ext uri="{BB962C8B-B14F-4D97-AF65-F5344CB8AC3E}">
        <p14:creationId xmlns:p14="http://schemas.microsoft.com/office/powerpoint/2010/main" val="3963550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0"/>
        <p:cNvGrpSpPr/>
        <p:nvPr/>
      </p:nvGrpSpPr>
      <p:grpSpPr>
        <a:xfrm>
          <a:off x="0" y="0"/>
          <a:ext cx="0" cy="0"/>
          <a:chOff x="0" y="0"/>
          <a:chExt cx="0" cy="0"/>
        </a:xfrm>
      </p:grpSpPr>
      <p:sp>
        <p:nvSpPr>
          <p:cNvPr id="31" name="Google Shape;31;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 name="Google Shape;33;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37" name="Google Shape;37;p49"/>
          <p:cNvPicPr preferRelativeResize="0"/>
          <p:nvPr/>
        </p:nvPicPr>
        <p:blipFill rotWithShape="1">
          <a:blip r:embed="rId2">
            <a:alphaModFix/>
          </a:blip>
          <a:srcRect/>
          <a:stretch/>
        </p:blipFill>
        <p:spPr>
          <a:xfrm>
            <a:off x="0" y="3628"/>
            <a:ext cx="12192000" cy="6850743"/>
          </a:xfrm>
          <a:prstGeom prst="rect">
            <a:avLst/>
          </a:prstGeom>
          <a:noFill/>
          <a:ln>
            <a:noFill/>
          </a:ln>
        </p:spPr>
      </p:pic>
    </p:spTree>
    <p:extLst>
      <p:ext uri="{BB962C8B-B14F-4D97-AF65-F5344CB8AC3E}">
        <p14:creationId xmlns:p14="http://schemas.microsoft.com/office/powerpoint/2010/main" val="2202029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8"/>
        <p:cNvGrpSpPr/>
        <p:nvPr/>
      </p:nvGrpSpPr>
      <p:grpSpPr>
        <a:xfrm>
          <a:off x="0" y="0"/>
          <a:ext cx="0" cy="0"/>
          <a:chOff x="0" y="0"/>
          <a:chExt cx="0" cy="0"/>
        </a:xfrm>
      </p:grpSpPr>
      <p:sp>
        <p:nvSpPr>
          <p:cNvPr id="39" name="Google Shape;39;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43" name="Google Shape;43;p50"/>
          <p:cNvPicPr preferRelativeResize="0"/>
          <p:nvPr/>
        </p:nvPicPr>
        <p:blipFill rotWithShape="1">
          <a:blip r:embed="rId2">
            <a:alphaModFix/>
          </a:blip>
          <a:srcRect/>
          <a:stretch/>
        </p:blipFill>
        <p:spPr>
          <a:xfrm>
            <a:off x="0" y="3628"/>
            <a:ext cx="12192000" cy="6850743"/>
          </a:xfrm>
          <a:prstGeom prst="rect">
            <a:avLst/>
          </a:prstGeom>
          <a:noFill/>
          <a:ln>
            <a:noFill/>
          </a:ln>
        </p:spPr>
      </p:pic>
    </p:spTree>
    <p:extLst>
      <p:ext uri="{BB962C8B-B14F-4D97-AF65-F5344CB8AC3E}">
        <p14:creationId xmlns:p14="http://schemas.microsoft.com/office/powerpoint/2010/main" val="2442018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4"/>
        <p:cNvGrpSpPr/>
        <p:nvPr/>
      </p:nvGrpSpPr>
      <p:grpSpPr>
        <a:xfrm>
          <a:off x="0" y="0"/>
          <a:ext cx="0" cy="0"/>
          <a:chOff x="0" y="0"/>
          <a:chExt cx="0" cy="0"/>
        </a:xfrm>
      </p:grpSpPr>
      <p:sp>
        <p:nvSpPr>
          <p:cNvPr id="45" name="Google Shape;45;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50" name="Google Shape;50;p51"/>
          <p:cNvPicPr preferRelativeResize="0"/>
          <p:nvPr/>
        </p:nvPicPr>
        <p:blipFill rotWithShape="1">
          <a:blip r:embed="rId2">
            <a:alphaModFix/>
          </a:blip>
          <a:srcRect/>
          <a:stretch/>
        </p:blipFill>
        <p:spPr>
          <a:xfrm>
            <a:off x="0" y="7257"/>
            <a:ext cx="12192000" cy="6843486"/>
          </a:xfrm>
          <a:prstGeom prst="rect">
            <a:avLst/>
          </a:prstGeom>
          <a:noFill/>
          <a:ln>
            <a:noFill/>
          </a:ln>
        </p:spPr>
      </p:pic>
    </p:spTree>
    <p:extLst>
      <p:ext uri="{BB962C8B-B14F-4D97-AF65-F5344CB8AC3E}">
        <p14:creationId xmlns:p14="http://schemas.microsoft.com/office/powerpoint/2010/main" val="3453424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56" name="Google Shape;56;p52"/>
          <p:cNvPicPr preferRelativeResize="0"/>
          <p:nvPr/>
        </p:nvPicPr>
        <p:blipFill rotWithShape="1">
          <a:blip r:embed="rId2">
            <a:alphaModFix/>
          </a:blip>
          <a:srcRect/>
          <a:stretch/>
        </p:blipFill>
        <p:spPr>
          <a:xfrm>
            <a:off x="0" y="7257"/>
            <a:ext cx="12192000" cy="6843486"/>
          </a:xfrm>
          <a:prstGeom prst="rect">
            <a:avLst/>
          </a:prstGeom>
          <a:noFill/>
          <a:ln>
            <a:noFill/>
          </a:ln>
        </p:spPr>
      </p:pic>
      <p:pic>
        <p:nvPicPr>
          <p:cNvPr id="57" name="Google Shape;57;p52"/>
          <p:cNvPicPr preferRelativeResize="0"/>
          <p:nvPr/>
        </p:nvPicPr>
        <p:blipFill rotWithShape="1">
          <a:blip r:embed="rId3">
            <a:alphaModFix/>
          </a:blip>
          <a:srcRect/>
          <a:stretch/>
        </p:blipFill>
        <p:spPr>
          <a:xfrm>
            <a:off x="0" y="3628"/>
            <a:ext cx="12192000" cy="6850743"/>
          </a:xfrm>
          <a:prstGeom prst="rect">
            <a:avLst/>
          </a:prstGeom>
          <a:noFill/>
          <a:ln>
            <a:noFill/>
          </a:ln>
        </p:spPr>
      </p:pic>
    </p:spTree>
    <p:extLst>
      <p:ext uri="{BB962C8B-B14F-4D97-AF65-F5344CB8AC3E}">
        <p14:creationId xmlns:p14="http://schemas.microsoft.com/office/powerpoint/2010/main" val="4002195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8"/>
        <p:cNvGrpSpPr/>
        <p:nvPr/>
      </p:nvGrpSpPr>
      <p:grpSpPr>
        <a:xfrm>
          <a:off x="0" y="0"/>
          <a:ext cx="0" cy="0"/>
          <a:chOff x="0" y="0"/>
          <a:chExt cx="0" cy="0"/>
        </a:xfrm>
      </p:grpSpPr>
      <p:sp>
        <p:nvSpPr>
          <p:cNvPr id="59" name="Google Shape;5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65" name="Google Shape;65;p53"/>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4218552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6"/>
        <p:cNvGrpSpPr/>
        <p:nvPr/>
      </p:nvGrpSpPr>
      <p:grpSpPr>
        <a:xfrm>
          <a:off x="0" y="0"/>
          <a:ext cx="0" cy="0"/>
          <a:chOff x="0" y="0"/>
          <a:chExt cx="0" cy="0"/>
        </a:xfrm>
      </p:grpSpPr>
      <p:sp>
        <p:nvSpPr>
          <p:cNvPr id="67" name="Google Shape;67;p5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5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5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5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75" name="Google Shape;75;p54"/>
          <p:cNvPicPr preferRelativeResize="0"/>
          <p:nvPr/>
        </p:nvPicPr>
        <p:blipFill rotWithShape="1">
          <a:blip r:embed="rId2">
            <a:alphaModFix/>
          </a:blip>
          <a:srcRect/>
          <a:stretch/>
        </p:blipFill>
        <p:spPr>
          <a:xfrm>
            <a:off x="0" y="3628"/>
            <a:ext cx="12192000" cy="6850743"/>
          </a:xfrm>
          <a:prstGeom prst="rect">
            <a:avLst/>
          </a:prstGeom>
          <a:noFill/>
          <a:ln>
            <a:noFill/>
          </a:ln>
        </p:spPr>
      </p:pic>
    </p:spTree>
    <p:extLst>
      <p:ext uri="{BB962C8B-B14F-4D97-AF65-F5344CB8AC3E}">
        <p14:creationId xmlns:p14="http://schemas.microsoft.com/office/powerpoint/2010/main" val="754935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80" name="Google Shape;80;p55"/>
          <p:cNvPicPr preferRelativeResize="0"/>
          <p:nvPr/>
        </p:nvPicPr>
        <p:blipFill rotWithShape="1">
          <a:blip r:embed="rId2">
            <a:alphaModFix/>
          </a:blip>
          <a:srcRect/>
          <a:stretch/>
        </p:blipFill>
        <p:spPr>
          <a:xfrm>
            <a:off x="6444" y="0"/>
            <a:ext cx="12179111" cy="6858000"/>
          </a:xfrm>
          <a:prstGeom prst="rect">
            <a:avLst/>
          </a:prstGeom>
          <a:noFill/>
          <a:ln>
            <a:noFill/>
          </a:ln>
        </p:spPr>
      </p:pic>
    </p:spTree>
    <p:extLst>
      <p:ext uri="{BB962C8B-B14F-4D97-AF65-F5344CB8AC3E}">
        <p14:creationId xmlns:p14="http://schemas.microsoft.com/office/powerpoint/2010/main" val="565904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1"/>
        <p:cNvGrpSpPr/>
        <p:nvPr/>
      </p:nvGrpSpPr>
      <p:grpSpPr>
        <a:xfrm>
          <a:off x="0" y="0"/>
          <a:ext cx="0" cy="0"/>
          <a:chOff x="0" y="0"/>
          <a:chExt cx="0" cy="0"/>
        </a:xfrm>
      </p:grpSpPr>
      <p:sp>
        <p:nvSpPr>
          <p:cNvPr id="82" name="Google Shape;82;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56"/>
          <p:cNvSpPr>
            <a:spLocks noGrp="1"/>
          </p:cNvSpPr>
          <p:nvPr>
            <p:ph type="pic" idx="2"/>
          </p:nvPr>
        </p:nvSpPr>
        <p:spPr>
          <a:xfrm>
            <a:off x="5183188" y="987425"/>
            <a:ext cx="6172200" cy="4873625"/>
          </a:xfrm>
          <a:prstGeom prst="rect">
            <a:avLst/>
          </a:prstGeom>
          <a:noFill/>
          <a:ln>
            <a:noFill/>
          </a:ln>
        </p:spPr>
      </p:sp>
      <p:sp>
        <p:nvSpPr>
          <p:cNvPr id="84" name="Google Shape;84;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88" name="Google Shape;88;p56"/>
          <p:cNvPicPr preferRelativeResize="0"/>
          <p:nvPr/>
        </p:nvPicPr>
        <p:blipFill rotWithShape="1">
          <a:blip r:embed="rId2">
            <a:alphaModFix/>
          </a:blip>
          <a:srcRect/>
          <a:stretch/>
        </p:blipFill>
        <p:spPr>
          <a:xfrm>
            <a:off x="0" y="10885"/>
            <a:ext cx="12192000" cy="6836229"/>
          </a:xfrm>
          <a:prstGeom prst="rect">
            <a:avLst/>
          </a:prstGeom>
          <a:noFill/>
          <a:ln>
            <a:noFill/>
          </a:ln>
        </p:spPr>
      </p:pic>
    </p:spTree>
    <p:extLst>
      <p:ext uri="{BB962C8B-B14F-4D97-AF65-F5344CB8AC3E}">
        <p14:creationId xmlns:p14="http://schemas.microsoft.com/office/powerpoint/2010/main" val="3688396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9"/>
        <p:cNvGrpSpPr/>
        <p:nvPr/>
      </p:nvGrpSpPr>
      <p:grpSpPr>
        <a:xfrm>
          <a:off x="0" y="0"/>
          <a:ext cx="0" cy="0"/>
          <a:chOff x="0" y="0"/>
          <a:chExt cx="0" cy="0"/>
        </a:xfrm>
      </p:grpSpPr>
      <p:sp>
        <p:nvSpPr>
          <p:cNvPr id="90" name="Google Shape;9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95" name="Google Shape;95;p57"/>
          <p:cNvPicPr preferRelativeResize="0"/>
          <p:nvPr/>
        </p:nvPicPr>
        <p:blipFill rotWithShape="1">
          <a:blip r:embed="rId2">
            <a:alphaModFix/>
          </a:blip>
          <a:srcRect/>
          <a:stretch/>
        </p:blipFill>
        <p:spPr>
          <a:xfrm>
            <a:off x="0" y="3628"/>
            <a:ext cx="12192000" cy="6850743"/>
          </a:xfrm>
          <a:prstGeom prst="rect">
            <a:avLst/>
          </a:prstGeom>
          <a:noFill/>
          <a:ln>
            <a:noFill/>
          </a:ln>
        </p:spPr>
      </p:pic>
    </p:spTree>
    <p:extLst>
      <p:ext uri="{BB962C8B-B14F-4D97-AF65-F5344CB8AC3E}">
        <p14:creationId xmlns:p14="http://schemas.microsoft.com/office/powerpoint/2010/main" val="2525701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6"/>
        <p:cNvGrpSpPr/>
        <p:nvPr/>
      </p:nvGrpSpPr>
      <p:grpSpPr>
        <a:xfrm>
          <a:off x="0" y="0"/>
          <a:ext cx="0" cy="0"/>
          <a:chOff x="0" y="0"/>
          <a:chExt cx="0" cy="0"/>
        </a:xfrm>
      </p:grpSpPr>
      <p:sp>
        <p:nvSpPr>
          <p:cNvPr id="97" name="Google Shape;97;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101" name="Google Shape;101;p58"/>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427434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2"/>
        <p:cNvGrpSpPr/>
        <p:nvPr/>
      </p:nvGrpSpPr>
      <p:grpSpPr>
        <a:xfrm>
          <a:off x="0" y="0"/>
          <a:ext cx="0" cy="0"/>
          <a:chOff x="0" y="0"/>
          <a:chExt cx="0" cy="0"/>
        </a:xfrm>
      </p:grpSpPr>
      <p:sp>
        <p:nvSpPr>
          <p:cNvPr id="103" name="Google Shape;103;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107" name="Google Shape;107;p59"/>
          <p:cNvPicPr preferRelativeResize="0"/>
          <p:nvPr/>
        </p:nvPicPr>
        <p:blipFill rotWithShape="1">
          <a:blip r:embed="rId2">
            <a:alphaModFix/>
          </a:blip>
          <a:srcRect/>
          <a:stretch/>
        </p:blipFill>
        <p:spPr>
          <a:xfrm>
            <a:off x="0" y="3178"/>
            <a:ext cx="12192000" cy="6851643"/>
          </a:xfrm>
          <a:prstGeom prst="rect">
            <a:avLst/>
          </a:prstGeom>
          <a:noFill/>
          <a:ln>
            <a:noFill/>
          </a:ln>
        </p:spPr>
      </p:pic>
    </p:spTree>
    <p:extLst>
      <p:ext uri="{BB962C8B-B14F-4D97-AF65-F5344CB8AC3E}">
        <p14:creationId xmlns:p14="http://schemas.microsoft.com/office/powerpoint/2010/main" val="2371541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8"/>
        <p:cNvGrpSpPr/>
        <p:nvPr/>
      </p:nvGrpSpPr>
      <p:grpSpPr>
        <a:xfrm>
          <a:off x="0" y="0"/>
          <a:ext cx="0" cy="0"/>
          <a:chOff x="0" y="0"/>
          <a:chExt cx="0" cy="0"/>
        </a:xfrm>
      </p:grpSpPr>
      <p:sp>
        <p:nvSpPr>
          <p:cNvPr id="109" name="Google Shape;109;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113" name="Google Shape;113;p60"/>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4204538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4"/>
        <p:cNvGrpSpPr/>
        <p:nvPr/>
      </p:nvGrpSpPr>
      <p:grpSpPr>
        <a:xfrm>
          <a:off x="0" y="0"/>
          <a:ext cx="0" cy="0"/>
          <a:chOff x="0" y="0"/>
          <a:chExt cx="0" cy="0"/>
        </a:xfrm>
      </p:grpSpPr>
      <p:sp>
        <p:nvSpPr>
          <p:cNvPr id="115" name="Google Shape;115;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pic>
        <p:nvPicPr>
          <p:cNvPr id="119" name="Google Shape;119;p61"/>
          <p:cNvPicPr preferRelativeResize="0"/>
          <p:nvPr/>
        </p:nvPicPr>
        <p:blipFill rotWithShape="1">
          <a:blip r:embed="rId2">
            <a:alphaModFix/>
          </a:blip>
          <a:srcRect/>
          <a:stretch/>
        </p:blipFill>
        <p:spPr>
          <a:xfrm>
            <a:off x="6444" y="0"/>
            <a:ext cx="12179111" cy="6858000"/>
          </a:xfrm>
          <a:prstGeom prst="rect">
            <a:avLst/>
          </a:prstGeom>
          <a:noFill/>
          <a:ln>
            <a:noFill/>
          </a:ln>
        </p:spPr>
      </p:pic>
    </p:spTree>
    <p:extLst>
      <p:ext uri="{BB962C8B-B14F-4D97-AF65-F5344CB8AC3E}">
        <p14:creationId xmlns:p14="http://schemas.microsoft.com/office/powerpoint/2010/main" val="1019908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chemeClr val="lt1"/>
        </a:solidFill>
        <a:effectLst/>
      </p:bgPr>
    </p:bg>
    <p:spTree>
      <p:nvGrpSpPr>
        <p:cNvPr id="1" name="Shape 120"/>
        <p:cNvGrpSpPr/>
        <p:nvPr/>
      </p:nvGrpSpPr>
      <p:grpSpPr>
        <a:xfrm>
          <a:off x="0" y="0"/>
          <a:ext cx="0" cy="0"/>
          <a:chOff x="0" y="0"/>
          <a:chExt cx="0" cy="0"/>
        </a:xfrm>
      </p:grpSpPr>
      <p:sp>
        <p:nvSpPr>
          <p:cNvPr id="121" name="Google Shape;121;p62"/>
          <p:cNvSpPr>
            <a:spLocks noGrp="1"/>
          </p:cNvSpPr>
          <p:nvPr>
            <p:ph type="pic" idx="2"/>
          </p:nvPr>
        </p:nvSpPr>
        <p:spPr>
          <a:xfrm>
            <a:off x="655367" y="1056001"/>
            <a:ext cx="10896000" cy="4558151"/>
          </a:xfrm>
          <a:prstGeom prst="rect">
            <a:avLst/>
          </a:prstGeom>
          <a:solidFill>
            <a:srgbClr val="D8D8D8"/>
          </a:solidFill>
          <a:ln>
            <a:noFill/>
          </a:ln>
        </p:spPr>
      </p:sp>
      <p:sp>
        <p:nvSpPr>
          <p:cNvPr id="122" name="Google Shape;122;p62"/>
          <p:cNvSpPr txBox="1">
            <a:spLocks noGrp="1"/>
          </p:cNvSpPr>
          <p:nvPr>
            <p:ph type="title"/>
          </p:nvPr>
        </p:nvSpPr>
        <p:spPr>
          <a:xfrm>
            <a:off x="655367" y="528000"/>
            <a:ext cx="10896000" cy="528000"/>
          </a:xfrm>
          <a:prstGeom prst="rect">
            <a:avLst/>
          </a:prstGeom>
          <a:noFill/>
          <a:ln>
            <a:noFill/>
          </a:ln>
        </p:spPr>
        <p:txBody>
          <a:bodyPr spcFirstLastPara="1" wrap="square" lIns="91425" tIns="45700" rIns="91425" bIns="45700" anchor="t" anchorCtr="0">
            <a:normAutofit/>
          </a:bodyPr>
          <a:lstStyle>
            <a:lvl1pPr lvl="0" algn="l">
              <a:lnSpc>
                <a:spcPct val="124971"/>
              </a:lnSpc>
              <a:spcBef>
                <a:spcPts val="0"/>
              </a:spcBef>
              <a:spcAft>
                <a:spcPts val="0"/>
              </a:spcAft>
              <a:buClr>
                <a:schemeClr val="dk1"/>
              </a:buClr>
              <a:buSzPts val="2667"/>
              <a:buFont typeface="Calibri"/>
              <a:buNone/>
              <a:defRPr sz="2667" b="1">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‹Nº›</a:t>
            </a:fld>
            <a:endParaRPr/>
          </a:p>
        </p:txBody>
      </p:sp>
    </p:spTree>
    <p:extLst>
      <p:ext uri="{BB962C8B-B14F-4D97-AF65-F5344CB8AC3E}">
        <p14:creationId xmlns:p14="http://schemas.microsoft.com/office/powerpoint/2010/main" val="31280485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kst en afbeelding">
  <p:cSld name="Tekst en afbeelding">
    <p:bg>
      <p:bgPr>
        <a:solidFill>
          <a:schemeClr val="lt1"/>
        </a:solidFill>
        <a:effectLst/>
      </p:bgPr>
    </p:bg>
    <p:spTree>
      <p:nvGrpSpPr>
        <p:cNvPr id="1" name="Shape 126"/>
        <p:cNvGrpSpPr/>
        <p:nvPr/>
      </p:nvGrpSpPr>
      <p:grpSpPr>
        <a:xfrm>
          <a:off x="0" y="0"/>
          <a:ext cx="0" cy="0"/>
          <a:chOff x="0" y="0"/>
          <a:chExt cx="0" cy="0"/>
        </a:xfrm>
      </p:grpSpPr>
      <p:sp>
        <p:nvSpPr>
          <p:cNvPr id="127" name="Google Shape;127;p63"/>
          <p:cNvSpPr txBox="1">
            <a:spLocks noGrp="1"/>
          </p:cNvSpPr>
          <p:nvPr>
            <p:ph type="title"/>
          </p:nvPr>
        </p:nvSpPr>
        <p:spPr>
          <a:xfrm>
            <a:off x="655367" y="396000"/>
            <a:ext cx="5332799" cy="828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DCCD3"/>
              </a:buClr>
              <a:buSzPts val="4400"/>
              <a:buFont typeface="Calibri"/>
              <a:buNone/>
              <a:defRPr>
                <a:solidFill>
                  <a:srgbClr val="2DCCD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63"/>
          <p:cNvSpPr txBox="1">
            <a:spLocks noGrp="1"/>
          </p:cNvSpPr>
          <p:nvPr>
            <p:ph type="body" idx="1"/>
          </p:nvPr>
        </p:nvSpPr>
        <p:spPr>
          <a:xfrm>
            <a:off x="657600" y="1296000"/>
            <a:ext cx="5330565" cy="355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9" name="Google Shape;129;p63"/>
          <p:cNvSpPr txBox="1">
            <a:spLocks noGrp="1"/>
          </p:cNvSpPr>
          <p:nvPr>
            <p:ph type="body" idx="2"/>
          </p:nvPr>
        </p:nvSpPr>
        <p:spPr>
          <a:xfrm>
            <a:off x="655365" y="1600200"/>
            <a:ext cx="5332800" cy="43758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55600" algn="l">
              <a:lnSpc>
                <a:spcPct val="90000"/>
              </a:lnSpc>
              <a:spcBef>
                <a:spcPts val="500"/>
              </a:spcBef>
              <a:spcAft>
                <a:spcPts val="0"/>
              </a:spcAft>
              <a:buClr>
                <a:schemeClr val="dk1"/>
              </a:buClr>
              <a:buSzPts val="2000"/>
              <a:buChar char="•"/>
              <a:defRPr sz="2000"/>
            </a:lvl2pPr>
            <a:lvl3pPr marL="1371600" lvl="2" indent="-355600" algn="l">
              <a:lnSpc>
                <a:spcPct val="90000"/>
              </a:lnSpc>
              <a:spcBef>
                <a:spcPts val="500"/>
              </a:spcBef>
              <a:spcAft>
                <a:spcPts val="0"/>
              </a:spcAft>
              <a:buClr>
                <a:schemeClr val="dk1"/>
              </a:buClr>
              <a:buSzPts val="2000"/>
              <a:buChar char="•"/>
              <a:defRPr sz="20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30" name="Google Shape;130;p63"/>
          <p:cNvSpPr>
            <a:spLocks noGrp="1"/>
          </p:cNvSpPr>
          <p:nvPr>
            <p:ph type="pic" idx="3"/>
          </p:nvPr>
        </p:nvSpPr>
        <p:spPr>
          <a:xfrm>
            <a:off x="6191999" y="488950"/>
            <a:ext cx="5352000" cy="5029200"/>
          </a:xfrm>
          <a:prstGeom prst="rect">
            <a:avLst/>
          </a:prstGeom>
          <a:solidFill>
            <a:srgbClr val="D8D8D8"/>
          </a:solidFill>
          <a:ln>
            <a:noFill/>
          </a:ln>
        </p:spPr>
      </p:sp>
      <p:pic>
        <p:nvPicPr>
          <p:cNvPr id="131" name="Google Shape;131;p63" descr="ICE 2 blauw.png"/>
          <p:cNvPicPr preferRelativeResize="0"/>
          <p:nvPr/>
        </p:nvPicPr>
        <p:blipFill rotWithShape="1">
          <a:blip r:embed="rId2">
            <a:alphaModFix/>
          </a:blip>
          <a:srcRect/>
          <a:stretch/>
        </p:blipFill>
        <p:spPr>
          <a:xfrm>
            <a:off x="576340" y="6178204"/>
            <a:ext cx="2160000" cy="303907"/>
          </a:xfrm>
          <a:prstGeom prst="rect">
            <a:avLst/>
          </a:prstGeom>
          <a:noFill/>
          <a:ln>
            <a:noFill/>
          </a:ln>
        </p:spPr>
      </p:pic>
    </p:spTree>
    <p:extLst>
      <p:ext uri="{BB962C8B-B14F-4D97-AF65-F5344CB8AC3E}">
        <p14:creationId xmlns:p14="http://schemas.microsoft.com/office/powerpoint/2010/main" val="3945614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Empty slide">
  <p:cSld name="Empty slide">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4177668244"/>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BB784946-65D8-4D58-BD27-11325C08D4BA}" type="datetimeFigureOut">
              <a:rPr lang="nl-NL" smtClean="0"/>
              <a:t>5-1-2024</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‹Nº›</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84946-65D8-4D58-BD27-11325C08D4BA}" type="datetimeFigureOut">
              <a:rPr lang="nl-NL" smtClean="0"/>
              <a:t>5-1-2024</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‹Nº›</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5A18D-0649-4F87-B2F8-124A6316DFC5}" type="datetimeFigureOut">
              <a:rPr lang="nl-NL" smtClean="0"/>
              <a:t>5-1-2024</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B2741-CA3E-4D07-B942-2D20B5449194}" type="slidenum">
              <a:rPr lang="nl-NL" smtClean="0"/>
              <a:t>‹Nº›</a:t>
            </a:fld>
            <a:endParaRPr lang="nl-NL"/>
          </a:p>
        </p:txBody>
      </p:sp>
      <p:sp>
        <p:nvSpPr>
          <p:cNvPr id="7" name="Rectangle 6">
            <a:extLst>
              <a:ext uri="{FF2B5EF4-FFF2-40B4-BE49-F238E27FC236}">
                <a16:creationId xmlns:a16="http://schemas.microsoft.com/office/drawing/2014/main" id="{B71F5F68-3A88-4097-A411-E3A714030022}"/>
              </a:ext>
            </a:extLst>
          </p:cNvPr>
          <p:cNvSpPr/>
          <p:nvPr userDrawn="1"/>
        </p:nvSpPr>
        <p:spPr>
          <a:xfrm>
            <a:off x="9982200" y="0"/>
            <a:ext cx="2209800" cy="796925"/>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2549224"/>
      </p:ext>
    </p:extLst>
  </p:cSld>
  <p:clrMap bg1="lt1" tx1="dk1" bg2="lt2" tx2="dk2" accent1="accent1" accent2="accent2" accent3="accent3" accent4="accent4" accent5="accent5" accent6="accent6" hlink="hlink" folHlink="folHlink"/>
  <p:sldLayoutIdLst>
    <p:sldLayoutId id="2147483679" r:id="rId1"/>
    <p:sldLayoutId id="2147483699" r:id="rId2"/>
    <p:sldLayoutId id="214748370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‹Nº›</a:t>
            </a:fld>
            <a:endParaRPr/>
          </a:p>
        </p:txBody>
      </p:sp>
      <p:pic>
        <p:nvPicPr>
          <p:cNvPr id="15" name="Google Shape;15;p44"/>
          <p:cNvPicPr preferRelativeResize="0"/>
          <p:nvPr/>
        </p:nvPicPr>
        <p:blipFill rotWithShape="1">
          <a:blip r:embed="rId20">
            <a:alphaModFix/>
          </a:blip>
          <a:srcRect/>
          <a:stretch/>
        </p:blipFill>
        <p:spPr>
          <a:xfrm>
            <a:off x="0" y="0"/>
            <a:ext cx="12192000" cy="6858000"/>
          </a:xfrm>
          <a:prstGeom prst="rect">
            <a:avLst/>
          </a:prstGeom>
          <a:noFill/>
          <a:ln>
            <a:noFill/>
          </a:ln>
        </p:spPr>
      </p:pic>
      <p:sp>
        <p:nvSpPr>
          <p:cNvPr id="16" name="Google Shape;16;p44"/>
          <p:cNvSpPr txBox="1"/>
          <p:nvPr/>
        </p:nvSpPr>
        <p:spPr>
          <a:xfrm>
            <a:off x="0" y="6705600"/>
            <a:ext cx="1165225"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nl-NL" sz="1000" b="0" i="0" u="none" strike="noStrike" cap="none">
                <a:solidFill>
                  <a:srgbClr val="000000"/>
                </a:solidFill>
                <a:latin typeface="Calibri"/>
                <a:ea typeface="Calibri"/>
                <a:cs typeface="Calibri"/>
                <a:sym typeface="Calibri"/>
              </a:rPr>
              <a:t>Classification: Internal</a:t>
            </a:r>
            <a:endParaRPr/>
          </a:p>
        </p:txBody>
      </p:sp>
    </p:spTree>
    <p:extLst>
      <p:ext uri="{BB962C8B-B14F-4D97-AF65-F5344CB8AC3E}">
        <p14:creationId xmlns:p14="http://schemas.microsoft.com/office/powerpoint/2010/main" val="4000475760"/>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inkedin.com/in/luzparrondo"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hyperlink" Target="http://creativecommons.org/licenses/by-nc-sa/4.0/?ref=chooser-v1"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2.pn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chart" Target="../charts/chart1.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hyperlink" Target="https://creativecommons.org/licenses/by-nc/3.0/" TargetMode="External"/><Relationship Id="rId4" Type="http://schemas.openxmlformats.org/officeDocument/2006/relationships/hyperlink" Target="https://in5d.com/cosmic-consciousness-phenomena-the-overview-effec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2.pn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7.jpeg"/><Relationship Id="rId7" Type="http://schemas.openxmlformats.org/officeDocument/2006/relationships/diagramColors" Target="../diagrams/colors12.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creativecommons.org/licenses/by-nc-sa/4.0/?ref=chooser-v1" TargetMode="External"/><Relationship Id="rId5" Type="http://schemas.openxmlformats.org/officeDocument/2006/relationships/hyperlink" Target="https://www.linkedin.com/in/luzparrondo" TargetMode="Externa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16.xml"/><Relationship Id="rId6" Type="http://schemas.openxmlformats.org/officeDocument/2006/relationships/hyperlink" Target="http://creativecommons.org/licenses/by-nc-sa/4.0/?ref=chooser-v1" TargetMode="External"/><Relationship Id="rId5" Type="http://schemas.openxmlformats.org/officeDocument/2006/relationships/hyperlink" Target="https://www.linkedin.com/in/luzparrondo" TargetMode="Externa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pSp>
        <p:nvGrpSpPr>
          <p:cNvPr id="3" name="Grupo 2">
            <a:extLst>
              <a:ext uri="{FF2B5EF4-FFF2-40B4-BE49-F238E27FC236}">
                <a16:creationId xmlns:a16="http://schemas.microsoft.com/office/drawing/2014/main" id="{9DC4A872-04DA-6ACD-FA80-8CB314BECC21}"/>
              </a:ext>
            </a:extLst>
          </p:cNvPr>
          <p:cNvGrpSpPr/>
          <p:nvPr/>
        </p:nvGrpSpPr>
        <p:grpSpPr>
          <a:xfrm>
            <a:off x="8520545" y="4779817"/>
            <a:ext cx="3671455" cy="1510147"/>
            <a:chOff x="8520545" y="4779817"/>
            <a:chExt cx="3671455" cy="1510147"/>
          </a:xfrm>
        </p:grpSpPr>
        <p:sp>
          <p:nvSpPr>
            <p:cNvPr id="150" name="Google Shape;150;p1"/>
            <p:cNvSpPr/>
            <p:nvPr/>
          </p:nvSpPr>
          <p:spPr>
            <a:xfrm>
              <a:off x="8520545" y="4779817"/>
              <a:ext cx="3671455" cy="1510147"/>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err="1">
                  <a:effectLst/>
                  <a:latin typeface="Calibri" panose="020F0502020204030204" pitchFamily="34" charset="0"/>
                  <a:ea typeface="Calibri" panose="020F0502020204030204" pitchFamily="34" charset="0"/>
                  <a:cs typeface="Times New Roman" panose="02020603050405020304" pitchFamily="18" charset="0"/>
                </a:rPr>
                <a:t>Couscious</a:t>
              </a:r>
              <a:r>
                <a:rPr lang="en-US" sz="1000" dirty="0">
                  <a:effectLst/>
                  <a:latin typeface="Calibri" panose="020F0502020204030204" pitchFamily="34" charset="0"/>
                  <a:ea typeface="Calibri" panose="020F0502020204030204" pitchFamily="34" charset="0"/>
                  <a:cs typeface="Times New Roman" panose="02020603050405020304" pitchFamily="18" charset="0"/>
                </a:rPr>
                <a:t> Financial Management </a:t>
              </a:r>
              <a:r>
                <a:rPr lang="en-US" sz="10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 2023 by </a:t>
              </a:r>
              <a:r>
                <a:rPr lang="en-US" sz="1000" u="sng" dirty="0">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3"/>
                </a:rPr>
                <a:t>Luz </a:t>
              </a:r>
              <a:r>
                <a:rPr lang="en-US" sz="1000" u="sng" dirty="0" err="1">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3"/>
                </a:rPr>
                <a:t>Parrondo</a:t>
              </a:r>
              <a:r>
                <a:rPr lang="es-CO"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is licensed under </a:t>
              </a:r>
              <a:r>
                <a:rPr lang="en-US" sz="1000" u="sng" dirty="0">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4"/>
                </a:rPr>
                <a:t>CC BY-NC-SA 4.0 </a:t>
              </a:r>
              <a:endParaRPr kumimoji="0" sz="1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51" name="Google Shape;151;p1"/>
            <p:cNvPicPr preferRelativeResize="0"/>
            <p:nvPr/>
          </p:nvPicPr>
          <p:blipFill rotWithShape="1">
            <a:blip r:embed="rId5">
              <a:alphaModFix/>
            </a:blip>
            <a:srcRect l="5010" r="5010"/>
            <a:stretch/>
          </p:blipFill>
          <p:spPr>
            <a:xfrm>
              <a:off x="8672944" y="5316486"/>
              <a:ext cx="3366655" cy="902999"/>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QuadreDeText 3">
            <a:extLst>
              <a:ext uri="{FF2B5EF4-FFF2-40B4-BE49-F238E27FC236}">
                <a16:creationId xmlns:a16="http://schemas.microsoft.com/office/drawing/2014/main" id="{614677AC-A36C-2B12-B66B-504F334F5D73}"/>
              </a:ext>
            </a:extLst>
          </p:cNvPr>
          <p:cNvGraphicFramePr/>
          <p:nvPr>
            <p:extLst>
              <p:ext uri="{D42A27DB-BD31-4B8C-83A1-F6EECF244321}">
                <p14:modId xmlns:p14="http://schemas.microsoft.com/office/powerpoint/2010/main" val="1508599725"/>
              </p:ext>
            </p:extLst>
          </p:nvPr>
        </p:nvGraphicFramePr>
        <p:xfrm>
          <a:off x="609600" y="557188"/>
          <a:ext cx="10991850" cy="6043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12" descr="Text, logo&#10;&#10;Description automatically generated">
            <a:extLst>
              <a:ext uri="{FF2B5EF4-FFF2-40B4-BE49-F238E27FC236}">
                <a16:creationId xmlns:a16="http://schemas.microsoft.com/office/drawing/2014/main" id="{4C0DBFCF-60CC-E5D2-50F1-11DA930EF2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611996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8ED08A1D-4632-47AB-8832-C17BA008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ítulo 1">
            <a:extLst>
              <a:ext uri="{FF2B5EF4-FFF2-40B4-BE49-F238E27FC236}">
                <a16:creationId xmlns:a16="http://schemas.microsoft.com/office/drawing/2014/main" id="{91F7EE67-09B9-761F-5BA6-C6A6466F6449}"/>
              </a:ext>
            </a:extLst>
          </p:cNvPr>
          <p:cNvSpPr>
            <a:spLocks noGrp="1"/>
          </p:cNvSpPr>
          <p:nvPr>
            <p:ph type="title"/>
          </p:nvPr>
        </p:nvSpPr>
        <p:spPr>
          <a:xfrm>
            <a:off x="1251677" y="662399"/>
            <a:ext cx="4357499" cy="1494000"/>
          </a:xfrm>
        </p:spPr>
        <p:txBody>
          <a:bodyPr vert="horz" lIns="91440" tIns="45720" rIns="91440" bIns="45720" rtlCol="0" anchor="t">
            <a:normAutofit/>
          </a:bodyPr>
          <a:lstStyle/>
          <a:p>
            <a:r>
              <a:rPr lang="en-US" sz="4400" kern="1200">
                <a:solidFill>
                  <a:schemeClr val="tx1"/>
                </a:solidFill>
                <a:latin typeface="+mj-lt"/>
                <a:ea typeface="+mj-ea"/>
                <a:cs typeface="+mj-cs"/>
              </a:rPr>
              <a:t>1- Relevance</a:t>
            </a:r>
          </a:p>
        </p:txBody>
      </p:sp>
      <p:grpSp>
        <p:nvGrpSpPr>
          <p:cNvPr id="59" name="Group 58">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60"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es-CO"/>
            </a:p>
          </p:txBody>
        </p:sp>
        <p:sp>
          <p:nvSpPr>
            <p:cNvPr id="61"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s-CO"/>
            </a:p>
          </p:txBody>
        </p:sp>
      </p:grpSp>
      <p:sp>
        <p:nvSpPr>
          <p:cNvPr id="4" name="Marcador de texto 3">
            <a:extLst>
              <a:ext uri="{FF2B5EF4-FFF2-40B4-BE49-F238E27FC236}">
                <a16:creationId xmlns:a16="http://schemas.microsoft.com/office/drawing/2014/main" id="{7A8D35F4-043E-F140-C0C9-6658BECBD8EE}"/>
              </a:ext>
            </a:extLst>
          </p:cNvPr>
          <p:cNvSpPr>
            <a:spLocks noGrp="1"/>
          </p:cNvSpPr>
          <p:nvPr>
            <p:ph type="body" sz="half" idx="2"/>
          </p:nvPr>
        </p:nvSpPr>
        <p:spPr>
          <a:xfrm>
            <a:off x="1251678" y="2286000"/>
            <a:ext cx="4363595"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tx1">
                    <a:alpha val="60000"/>
                  </a:schemeClr>
                </a:solidFill>
              </a:rPr>
              <a:t>Accounting information is considered "value relevant" </a:t>
            </a:r>
            <a:r>
              <a:rPr lang="en-US" sz="2000" b="1">
                <a:solidFill>
                  <a:schemeClr val="tx1">
                    <a:alpha val="60000"/>
                  </a:schemeClr>
                </a:solidFill>
              </a:rPr>
              <a:t>if it has the ability to change the expectations and behaviours of decision makers</a:t>
            </a:r>
            <a:r>
              <a:rPr lang="en-US" sz="2000">
                <a:solidFill>
                  <a:schemeClr val="tx1">
                    <a:alpha val="60000"/>
                  </a:schemeClr>
                </a:solidFill>
              </a:rPr>
              <a:t>. </a:t>
            </a:r>
          </a:p>
        </p:txBody>
      </p:sp>
      <p:pic>
        <p:nvPicPr>
          <p:cNvPr id="8" name="Contenidor d'imatge 7">
            <a:extLst>
              <a:ext uri="{FF2B5EF4-FFF2-40B4-BE49-F238E27FC236}">
                <a16:creationId xmlns:a16="http://schemas.microsoft.com/office/drawing/2014/main" id="{E84FE3C6-D264-258E-7349-324609025AEA}"/>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61" b="161"/>
          <a:stretch>
            <a:fillRect/>
          </a:stretch>
        </p:blipFill>
        <p:spPr>
          <a:xfrm>
            <a:off x="5214938" y="992188"/>
            <a:ext cx="6172200" cy="4873625"/>
          </a:xfrm>
          <a:prstGeom prst="rect">
            <a:avLst/>
          </a:prstGeom>
        </p:spPr>
      </p:pic>
      <p:pic>
        <p:nvPicPr>
          <p:cNvPr id="2" name="Picture 12" descr="Text, logo&#10;&#10;Description automatically generated">
            <a:extLst>
              <a:ext uri="{FF2B5EF4-FFF2-40B4-BE49-F238E27FC236}">
                <a16:creationId xmlns:a16="http://schemas.microsoft.com/office/drawing/2014/main" id="{BE8D088B-9999-7600-575B-86C5BF41C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2945336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9A6DE-62F5-A99C-7E56-AD5C807AA2EB}"/>
              </a:ext>
            </a:extLst>
          </p:cNvPr>
          <p:cNvSpPr>
            <a:spLocks noGrp="1"/>
          </p:cNvSpPr>
          <p:nvPr>
            <p:ph type="title"/>
          </p:nvPr>
        </p:nvSpPr>
        <p:spPr>
          <a:xfrm>
            <a:off x="1653363" y="365760"/>
            <a:ext cx="9367203" cy="1188720"/>
          </a:xfrm>
        </p:spPr>
        <p:txBody>
          <a:bodyPr vert="horz" lIns="91440" tIns="45720" rIns="91440" bIns="45720" rtlCol="0" anchor="ctr">
            <a:normAutofit/>
          </a:bodyPr>
          <a:lstStyle/>
          <a:p>
            <a:r>
              <a:rPr lang="en-US" sz="3700" kern="1200">
                <a:solidFill>
                  <a:schemeClr val="tx1"/>
                </a:solidFill>
                <a:latin typeface="+mj-lt"/>
                <a:ea typeface="+mj-ea"/>
                <a:cs typeface="+mj-cs"/>
              </a:rPr>
              <a:t>Decline in the value relevance of accounting information</a:t>
            </a:r>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QuadreDeText 3">
            <a:extLst>
              <a:ext uri="{FF2B5EF4-FFF2-40B4-BE49-F238E27FC236}">
                <a16:creationId xmlns:a16="http://schemas.microsoft.com/office/drawing/2014/main" id="{F837B3B8-45C3-614C-D856-4A94BFE4E6A9}"/>
              </a:ext>
            </a:extLst>
          </p:cNvPr>
          <p:cNvSpPr txBox="1"/>
          <p:nvPr/>
        </p:nvSpPr>
        <p:spPr>
          <a:xfrm>
            <a:off x="3813463" y="1920240"/>
            <a:ext cx="8277367" cy="404164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dirty="0">
                <a:effectLst/>
              </a:rPr>
              <a:t>Factors:</a:t>
            </a:r>
          </a:p>
          <a:p>
            <a:pPr marL="228600">
              <a:lnSpc>
                <a:spcPct val="90000"/>
              </a:lnSpc>
              <a:spcAft>
                <a:spcPts val="600"/>
              </a:spcAft>
            </a:pPr>
            <a:r>
              <a:rPr lang="en-US" sz="1700" dirty="0">
                <a:effectLst/>
              </a:rPr>
              <a:t> </a:t>
            </a:r>
          </a:p>
          <a:p>
            <a:pPr marL="342900" lvl="0" indent="-228600">
              <a:lnSpc>
                <a:spcPct val="90000"/>
              </a:lnSpc>
              <a:spcAft>
                <a:spcPts val="600"/>
              </a:spcAft>
              <a:buFont typeface="Arial" panose="020B0604020202020204" pitchFamily="34" charset="0"/>
              <a:buChar char="•"/>
            </a:pPr>
            <a:r>
              <a:rPr lang="en-US" sz="1700" dirty="0">
                <a:effectLst/>
              </a:rPr>
              <a:t>The lower persistence of earnings due to special components, such as </a:t>
            </a:r>
            <a:r>
              <a:rPr lang="en-US" sz="1700" b="1" dirty="0">
                <a:effectLst/>
              </a:rPr>
              <a:t>one-time events or non-recurring charges</a:t>
            </a:r>
            <a:r>
              <a:rPr lang="en-US" sz="1700" dirty="0">
                <a:effectLst/>
              </a:rPr>
              <a:t>.</a:t>
            </a:r>
          </a:p>
          <a:p>
            <a:pPr marL="342900" lvl="0" indent="-228600">
              <a:lnSpc>
                <a:spcPct val="90000"/>
              </a:lnSpc>
              <a:spcAft>
                <a:spcPts val="600"/>
              </a:spcAft>
              <a:buFont typeface="Arial" panose="020B0604020202020204" pitchFamily="34" charset="0"/>
              <a:buChar char="•"/>
            </a:pPr>
            <a:r>
              <a:rPr lang="en-US" sz="1700" dirty="0">
                <a:effectLst/>
              </a:rPr>
              <a:t>The shift in the economy from traditional, industrial firms to "</a:t>
            </a:r>
            <a:r>
              <a:rPr lang="en-US" sz="1700" b="1" dirty="0">
                <a:effectLst/>
              </a:rPr>
              <a:t>new economy" firms</a:t>
            </a:r>
            <a:r>
              <a:rPr lang="en-US" sz="1700" dirty="0">
                <a:effectLst/>
              </a:rPr>
              <a:t>, whose values are largely based on intangible assets like brand and intellectual property.</a:t>
            </a:r>
          </a:p>
          <a:p>
            <a:pPr marL="342900" lvl="0" indent="-228600">
              <a:lnSpc>
                <a:spcPct val="90000"/>
              </a:lnSpc>
              <a:spcAft>
                <a:spcPts val="600"/>
              </a:spcAft>
              <a:buFont typeface="Arial" panose="020B0604020202020204" pitchFamily="34" charset="0"/>
              <a:buChar char="•"/>
            </a:pPr>
            <a:r>
              <a:rPr lang="en-US" sz="1700" dirty="0">
                <a:effectLst/>
              </a:rPr>
              <a:t>The </a:t>
            </a:r>
            <a:r>
              <a:rPr lang="en-US" sz="1700" b="1" dirty="0">
                <a:effectLst/>
              </a:rPr>
              <a:t>increase in the number of losses </a:t>
            </a:r>
            <a:r>
              <a:rPr lang="en-US" sz="1700" dirty="0">
                <a:effectLst/>
              </a:rPr>
              <a:t>reported by companies, which may reduce the ability of earnings to predict future returns.</a:t>
            </a:r>
          </a:p>
          <a:p>
            <a:pPr marL="342900" lvl="0" indent="-228600">
              <a:lnSpc>
                <a:spcPct val="90000"/>
              </a:lnSpc>
              <a:spcAft>
                <a:spcPts val="600"/>
              </a:spcAft>
              <a:buFont typeface="Arial" panose="020B0604020202020204" pitchFamily="34" charset="0"/>
              <a:buChar char="•"/>
            </a:pPr>
            <a:r>
              <a:rPr lang="en-US" sz="1700" dirty="0">
                <a:effectLst/>
              </a:rPr>
              <a:t>The value relevance of accounting measures may vary </a:t>
            </a:r>
            <a:r>
              <a:rPr lang="en-US" sz="1700" b="1" dirty="0">
                <a:effectLst/>
              </a:rPr>
              <a:t>depending on the economic environment</a:t>
            </a:r>
            <a:r>
              <a:rPr lang="en-US" sz="1700" dirty="0">
                <a:effectLst/>
              </a:rPr>
              <a:t>.</a:t>
            </a:r>
          </a:p>
          <a:p>
            <a:pPr marL="342900" lvl="0" indent="-228600">
              <a:lnSpc>
                <a:spcPct val="90000"/>
              </a:lnSpc>
              <a:spcAft>
                <a:spcPts val="600"/>
              </a:spcAft>
              <a:buFont typeface="Arial" panose="020B0604020202020204" pitchFamily="34" charset="0"/>
              <a:buChar char="•"/>
            </a:pPr>
            <a:r>
              <a:rPr lang="en-US" sz="1700" dirty="0">
                <a:effectLst/>
              </a:rPr>
              <a:t>The </a:t>
            </a:r>
            <a:r>
              <a:rPr lang="en-US" sz="1700" b="1" dirty="0">
                <a:solidFill>
                  <a:schemeClr val="accent1">
                    <a:lumMod val="50000"/>
                  </a:schemeClr>
                </a:solidFill>
                <a:effectLst/>
              </a:rPr>
              <a:t>subjectivity of accounting information management,</a:t>
            </a:r>
            <a:r>
              <a:rPr lang="en-US" sz="1700" dirty="0">
                <a:effectLst/>
              </a:rPr>
              <a:t> which can range from mild earnings management to aggressive fraud.</a:t>
            </a:r>
          </a:p>
        </p:txBody>
      </p:sp>
    </p:spTree>
    <p:extLst>
      <p:ext uri="{BB962C8B-B14F-4D97-AF65-F5344CB8AC3E}">
        <p14:creationId xmlns:p14="http://schemas.microsoft.com/office/powerpoint/2010/main" val="4032643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lculator on a notebook">
            <a:extLst>
              <a:ext uri="{FF2B5EF4-FFF2-40B4-BE49-F238E27FC236}">
                <a16:creationId xmlns:a16="http://schemas.microsoft.com/office/drawing/2014/main" id="{610D44A4-F0C7-582A-4447-50443AA9CD97}"/>
              </a:ext>
            </a:extLst>
          </p:cNvPr>
          <p:cNvPicPr>
            <a:picLocks noChangeAspect="1"/>
          </p:cNvPicPr>
          <p:nvPr/>
        </p:nvPicPr>
        <p:blipFill rotWithShape="1">
          <a:blip r:embed="rId2"/>
          <a:srcRect l="24494" r="18541" b="-2"/>
          <a:stretch/>
        </p:blipFill>
        <p:spPr>
          <a:xfrm>
            <a:off x="-9526" y="619125"/>
            <a:ext cx="4686302" cy="5491418"/>
          </a:xfrm>
          <a:prstGeom prst="rect">
            <a:avLst/>
          </a:prstGeom>
        </p:spPr>
      </p:pic>
      <p:grpSp>
        <p:nvGrpSpPr>
          <p:cNvPr id="12" name="Group 11">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13" name="Freeform: Shape 12">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dirty="0"/>
            </a:p>
          </p:txBody>
        </p:sp>
        <p:sp useBgFill="1">
          <p:nvSpPr>
            <p:cNvPr id="16" name="Freeform: Shape 15">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dirty="0"/>
            </a:p>
          </p:txBody>
        </p:sp>
      </p:grpSp>
      <p:sp>
        <p:nvSpPr>
          <p:cNvPr id="4" name="Título 1">
            <a:extLst>
              <a:ext uri="{FF2B5EF4-FFF2-40B4-BE49-F238E27FC236}">
                <a16:creationId xmlns:a16="http://schemas.microsoft.com/office/drawing/2014/main" id="{8D9928E1-31CF-9845-0AD0-378355F3F558}"/>
              </a:ext>
            </a:extLst>
          </p:cNvPr>
          <p:cNvSpPr txBox="1">
            <a:spLocks/>
          </p:cNvSpPr>
          <p:nvPr/>
        </p:nvSpPr>
        <p:spPr>
          <a:xfrm>
            <a:off x="5118188" y="542926"/>
            <a:ext cx="5953893" cy="106987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chemeClr val="tx2"/>
                </a:solidFill>
              </a:rPr>
              <a:t>1.1.	Valuation of assets (specially intangibles)</a:t>
            </a:r>
          </a:p>
        </p:txBody>
      </p:sp>
      <p:sp>
        <p:nvSpPr>
          <p:cNvPr id="3" name="QuadreDeText 2">
            <a:extLst>
              <a:ext uri="{FF2B5EF4-FFF2-40B4-BE49-F238E27FC236}">
                <a16:creationId xmlns:a16="http://schemas.microsoft.com/office/drawing/2014/main" id="{ADA3B69D-CCD1-28C1-AAEC-E7B5626E15AA}"/>
              </a:ext>
            </a:extLst>
          </p:cNvPr>
          <p:cNvSpPr txBox="1"/>
          <p:nvPr/>
        </p:nvSpPr>
        <p:spPr>
          <a:xfrm>
            <a:off x="5135013" y="2139682"/>
            <a:ext cx="5933139" cy="3915363"/>
          </a:xfrm>
          <a:prstGeom prst="rect">
            <a:avLst/>
          </a:prstGeom>
        </p:spPr>
        <p:txBody>
          <a:bodyPr vert="horz" lIns="91440" tIns="45720" rIns="91440" bIns="45720" rtlCol="0" anchor="ctr">
            <a:normAutofit/>
          </a:bodyPr>
          <a:lstStyle/>
          <a:p>
            <a:pPr marL="342900" lvl="0" indent="-228600">
              <a:lnSpc>
                <a:spcPct val="90000"/>
              </a:lnSpc>
              <a:spcAft>
                <a:spcPts val="600"/>
              </a:spcAft>
              <a:buFont typeface="Arial" panose="020B0604020202020204" pitchFamily="34" charset="0"/>
              <a:buChar char="•"/>
            </a:pPr>
            <a:r>
              <a:rPr lang="en-US" sz="1600" dirty="0">
                <a:solidFill>
                  <a:schemeClr val="tx2"/>
                </a:solidFill>
                <a:effectLst/>
              </a:rPr>
              <a:t>First, asset valuation helps identify the </a:t>
            </a:r>
            <a:r>
              <a:rPr lang="en-US" sz="1600" b="1" dirty="0">
                <a:solidFill>
                  <a:schemeClr val="tx2"/>
                </a:solidFill>
                <a:effectLst/>
              </a:rPr>
              <a:t>right price for an asset</a:t>
            </a:r>
            <a:r>
              <a:rPr lang="en-US" sz="1600" dirty="0">
                <a:solidFill>
                  <a:schemeClr val="tx2"/>
                </a:solidFill>
                <a:effectLst/>
              </a:rPr>
              <a:t>, especially when it is offered to be bought or sold. It is beneficial to both the buyer and the seller because the former won’t mistakenly overpay for the asset, nor will the latter erroneously accept a discounted price to sell the asset. </a:t>
            </a:r>
          </a:p>
          <a:p>
            <a:pPr marL="342900" lvl="0" indent="-228600">
              <a:lnSpc>
                <a:spcPct val="90000"/>
              </a:lnSpc>
              <a:spcAft>
                <a:spcPts val="600"/>
              </a:spcAft>
              <a:buFont typeface="Arial" panose="020B0604020202020204" pitchFamily="34" charset="0"/>
              <a:buChar char="•"/>
            </a:pPr>
            <a:r>
              <a:rPr lang="en-US" sz="1600" dirty="0">
                <a:solidFill>
                  <a:schemeClr val="tx2"/>
                </a:solidFill>
                <a:effectLst/>
              </a:rPr>
              <a:t>Second, in the event that two companies are merging, or if a company is to be taken over, asset valuation is important because it helps both parties determine the </a:t>
            </a:r>
            <a:r>
              <a:rPr lang="en-US" sz="1600" b="1" dirty="0">
                <a:solidFill>
                  <a:schemeClr val="tx2"/>
                </a:solidFill>
                <a:effectLst/>
              </a:rPr>
              <a:t>true value of the business.</a:t>
            </a:r>
            <a:r>
              <a:rPr lang="en-US" sz="1600" dirty="0">
                <a:solidFill>
                  <a:schemeClr val="tx2"/>
                </a:solidFill>
                <a:effectLst/>
              </a:rPr>
              <a:t> </a:t>
            </a:r>
          </a:p>
          <a:p>
            <a:pPr marL="342900" lvl="0" indent="-228600">
              <a:lnSpc>
                <a:spcPct val="90000"/>
              </a:lnSpc>
              <a:spcAft>
                <a:spcPts val="600"/>
              </a:spcAft>
              <a:buFont typeface="Arial" panose="020B0604020202020204" pitchFamily="34" charset="0"/>
              <a:buChar char="•"/>
            </a:pPr>
            <a:r>
              <a:rPr lang="en-US" sz="1600" dirty="0">
                <a:solidFill>
                  <a:schemeClr val="tx2"/>
                </a:solidFill>
                <a:effectLst/>
              </a:rPr>
              <a:t>Third, when a company applies for a loan, the bank or financial institution may require collateral as </a:t>
            </a:r>
            <a:r>
              <a:rPr lang="en-US" sz="1600" b="1" dirty="0">
                <a:solidFill>
                  <a:schemeClr val="tx2"/>
                </a:solidFill>
                <a:effectLst/>
              </a:rPr>
              <a:t>protection against possible debt default</a:t>
            </a:r>
            <a:r>
              <a:rPr lang="en-US" sz="1600" dirty="0">
                <a:solidFill>
                  <a:schemeClr val="tx2"/>
                </a:solidFill>
                <a:effectLst/>
              </a:rPr>
              <a:t>. Asset valuation is needed for the lender to determine whether the loan amount is covered by the assets as collateral. </a:t>
            </a:r>
          </a:p>
          <a:p>
            <a:pPr marL="342900" lvl="0" indent="-228600">
              <a:lnSpc>
                <a:spcPct val="90000"/>
              </a:lnSpc>
              <a:spcAft>
                <a:spcPts val="600"/>
              </a:spcAft>
              <a:buFont typeface="Arial" panose="020B0604020202020204" pitchFamily="34" charset="0"/>
              <a:buChar char="•"/>
            </a:pPr>
            <a:r>
              <a:rPr lang="en-US" sz="1600" dirty="0">
                <a:solidFill>
                  <a:schemeClr val="tx2"/>
                </a:solidFill>
                <a:effectLst/>
              </a:rPr>
              <a:t>Forth, all public companies are regulated, which means they need to present audited financial statements for </a:t>
            </a:r>
            <a:r>
              <a:rPr lang="en-US" sz="1600" b="1" dirty="0">
                <a:solidFill>
                  <a:schemeClr val="tx2"/>
                </a:solidFill>
                <a:effectLst/>
              </a:rPr>
              <a:t>transparency</a:t>
            </a:r>
            <a:r>
              <a:rPr lang="en-US" sz="1600" dirty="0">
                <a:solidFill>
                  <a:schemeClr val="tx2"/>
                </a:solidFill>
                <a:effectLst/>
              </a:rPr>
              <a:t>. Part of the audit process involves verifying the value of assets.</a:t>
            </a:r>
          </a:p>
        </p:txBody>
      </p:sp>
      <p:pic>
        <p:nvPicPr>
          <p:cNvPr id="2" name="Picture 12" descr="Text, logo&#10;&#10;Description automatically generated">
            <a:extLst>
              <a:ext uri="{FF2B5EF4-FFF2-40B4-BE49-F238E27FC236}">
                <a16:creationId xmlns:a16="http://schemas.microsoft.com/office/drawing/2014/main" id="{6ED65C85-4F4B-B80B-9558-E875CFCFD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2752422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idor de contingut 4" descr="Business Valuation Glossary">
            <a:extLst>
              <a:ext uri="{FF2B5EF4-FFF2-40B4-BE49-F238E27FC236}">
                <a16:creationId xmlns:a16="http://schemas.microsoft.com/office/drawing/2014/main" id="{DFB590F7-A738-39C6-6C08-7A14F46121F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503" t="15406" r="8420" b="13963"/>
          <a:stretch/>
        </p:blipFill>
        <p:spPr bwMode="auto">
          <a:xfrm>
            <a:off x="643467" y="852447"/>
            <a:ext cx="10905066" cy="5153104"/>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852768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ED08A1D-4632-47AB-8832-C17BA008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5AEF878-796F-A8C4-7EEF-A550E385B8FB}"/>
              </a:ext>
            </a:extLst>
          </p:cNvPr>
          <p:cNvSpPr>
            <a:spLocks noGrp="1"/>
          </p:cNvSpPr>
          <p:nvPr>
            <p:ph type="title"/>
          </p:nvPr>
        </p:nvSpPr>
        <p:spPr>
          <a:xfrm>
            <a:off x="1251677" y="662399"/>
            <a:ext cx="5530123" cy="1494000"/>
          </a:xfrm>
        </p:spPr>
        <p:txBody>
          <a:bodyPr vert="horz" lIns="91440" tIns="45720" rIns="91440" bIns="45720" rtlCol="0" anchor="t">
            <a:normAutofit/>
          </a:bodyPr>
          <a:lstStyle/>
          <a:p>
            <a:r>
              <a:rPr lang="en-US" sz="4400" dirty="0"/>
              <a:t>1.1 </a:t>
            </a:r>
            <a:r>
              <a:rPr lang="en-US" sz="4400" kern="1200" dirty="0">
                <a:solidFill>
                  <a:schemeClr val="tx1"/>
                </a:solidFill>
                <a:latin typeface="+mj-lt"/>
                <a:ea typeface="+mj-ea"/>
                <a:cs typeface="+mj-cs"/>
              </a:rPr>
              <a:t>Valuation of assets</a:t>
            </a:r>
          </a:p>
        </p:txBody>
      </p:sp>
      <p:grpSp>
        <p:nvGrpSpPr>
          <p:cNvPr id="30" name="Group 29">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31"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es-CO"/>
            </a:p>
          </p:txBody>
        </p:sp>
        <p:sp>
          <p:nvSpPr>
            <p:cNvPr id="32"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s-CO"/>
            </a:p>
          </p:txBody>
        </p:sp>
      </p:grpSp>
      <p:sp>
        <p:nvSpPr>
          <p:cNvPr id="4" name="Marcador de texto 3">
            <a:extLst>
              <a:ext uri="{FF2B5EF4-FFF2-40B4-BE49-F238E27FC236}">
                <a16:creationId xmlns:a16="http://schemas.microsoft.com/office/drawing/2014/main" id="{46262E63-2BDB-73C9-A4A5-EEDD82B10981}"/>
              </a:ext>
            </a:extLst>
          </p:cNvPr>
          <p:cNvSpPr>
            <a:spLocks noGrp="1"/>
          </p:cNvSpPr>
          <p:nvPr>
            <p:ph type="body" sz="half" idx="2"/>
          </p:nvPr>
        </p:nvSpPr>
        <p:spPr>
          <a:xfrm>
            <a:off x="1251678" y="2286000"/>
            <a:ext cx="4363595"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tx1">
                    <a:alpha val="60000"/>
                  </a:schemeClr>
                </a:solidFill>
              </a:rPr>
              <a:t>The complexity of valuating intangible assets, such as goodwill, can lead to a high degree of subjectivity in the decision-making process. Financial agents and accountants make numerous small decisions that directly or indirectly impact the valuation of these assets, and this subjectivity results in a grey and ambiguous area in financial reporting.</a:t>
            </a:r>
          </a:p>
          <a:p>
            <a:pPr indent="-228600">
              <a:buFont typeface="Arial" panose="020B0604020202020204" pitchFamily="34" charset="0"/>
              <a:buChar char="•"/>
            </a:pPr>
            <a:endParaRPr lang="en-US" sz="2000">
              <a:solidFill>
                <a:schemeClr val="tx1">
                  <a:alpha val="60000"/>
                </a:schemeClr>
              </a:solidFill>
            </a:endParaRPr>
          </a:p>
        </p:txBody>
      </p:sp>
      <p:pic>
        <p:nvPicPr>
          <p:cNvPr id="5" name="Contenidor d'imatge 4">
            <a:extLst>
              <a:ext uri="{FF2B5EF4-FFF2-40B4-BE49-F238E27FC236}">
                <a16:creationId xmlns:a16="http://schemas.microsoft.com/office/drawing/2014/main" id="{8952156E-E44B-2A3E-9DCB-FCEFBFB96D38}"/>
              </a:ext>
            </a:extLst>
          </p:cNvPr>
          <p:cNvPicPr>
            <a:picLocks noGrp="1" noChangeAspect="1"/>
          </p:cNvPicPr>
          <p:nvPr>
            <p:ph type="pic" idx="1"/>
          </p:nvPr>
        </p:nvPicPr>
        <p:blipFill rotWithShape="1">
          <a:blip r:embed="rId2"/>
          <a:srcRect r="18004" b="2"/>
          <a:stretch/>
        </p:blipFill>
        <p:spPr bwMode="auto">
          <a:xfrm>
            <a:off x="5757663" y="1228794"/>
            <a:ext cx="5852275" cy="4621288"/>
          </a:xfrm>
          <a:prstGeom prst="rect">
            <a:avLst/>
          </a:prstGeom>
          <a:extLst>
            <a:ext uri="{53640926-AAD7-44D8-BBD7-CCE9431645EC}">
              <a14:shadowObscured xmlns:a14="http://schemas.microsoft.com/office/drawing/2010/main"/>
            </a:ext>
          </a:extLst>
        </p:spPr>
      </p:pic>
      <p:pic>
        <p:nvPicPr>
          <p:cNvPr id="3" name="Picture 12" descr="Text, logo&#10;&#10;Description automatically generated">
            <a:extLst>
              <a:ext uri="{FF2B5EF4-FFF2-40B4-BE49-F238E27FC236}">
                <a16:creationId xmlns:a16="http://schemas.microsoft.com/office/drawing/2014/main" id="{FA1B9364-7400-C396-E5C2-D675BE47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2124976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3771857-8D65-7C6F-5244-8D95EA5D33FB}"/>
              </a:ext>
            </a:extLst>
          </p:cNvPr>
          <p:cNvSpPr>
            <a:spLocks noGrp="1"/>
          </p:cNvSpPr>
          <p:nvPr>
            <p:ph type="title"/>
          </p:nvPr>
        </p:nvSpPr>
        <p:spPr>
          <a:xfrm>
            <a:off x="838200" y="556995"/>
            <a:ext cx="10515600" cy="1133693"/>
          </a:xfrm>
        </p:spPr>
        <p:txBody>
          <a:bodyPr>
            <a:normAutofit/>
          </a:bodyPr>
          <a:lstStyle/>
          <a:p>
            <a:r>
              <a:rPr lang="en-GB" sz="5200"/>
              <a:t>1.2.	Money vs value</a:t>
            </a:r>
          </a:p>
        </p:txBody>
      </p:sp>
      <p:graphicFrame>
        <p:nvGraphicFramePr>
          <p:cNvPr id="8" name="Contenidor de contingut 5">
            <a:extLst>
              <a:ext uri="{FF2B5EF4-FFF2-40B4-BE49-F238E27FC236}">
                <a16:creationId xmlns:a16="http://schemas.microsoft.com/office/drawing/2014/main" id="{F0F02000-9EAB-A7AC-E1ED-1F9FB9B181F4}"/>
              </a:ext>
            </a:extLst>
          </p:cNvPr>
          <p:cNvGraphicFramePr>
            <a:graphicFrameLocks noGrp="1"/>
          </p:cNvGraphicFramePr>
          <p:nvPr>
            <p:ph idx="1"/>
            <p:extLst>
              <p:ext uri="{D42A27DB-BD31-4B8C-83A1-F6EECF244321}">
                <p14:modId xmlns:p14="http://schemas.microsoft.com/office/powerpoint/2010/main" val="2456614472"/>
              </p:ext>
            </p:extLst>
          </p:nvPr>
        </p:nvGraphicFramePr>
        <p:xfrm>
          <a:off x="817418"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12" descr="Text, logo&#10;&#10;Description automatically generated">
            <a:extLst>
              <a:ext uri="{FF2B5EF4-FFF2-40B4-BE49-F238E27FC236}">
                <a16:creationId xmlns:a16="http://schemas.microsoft.com/office/drawing/2014/main" id="{749CD7AD-4FF6-8230-7D90-509B8A1A4A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608826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ol 1">
            <a:extLst>
              <a:ext uri="{FF2B5EF4-FFF2-40B4-BE49-F238E27FC236}">
                <a16:creationId xmlns:a16="http://schemas.microsoft.com/office/drawing/2014/main" id="{74DEADE2-FE0E-8E72-E9D8-48FFE9DF3E66}"/>
              </a:ext>
            </a:extLst>
          </p:cNvPr>
          <p:cNvSpPr>
            <a:spLocks noGrp="1"/>
          </p:cNvSpPr>
          <p:nvPr>
            <p:ph type="title"/>
          </p:nvPr>
        </p:nvSpPr>
        <p:spPr>
          <a:xfrm>
            <a:off x="454965" y="4356138"/>
            <a:ext cx="3505495" cy="1622321"/>
          </a:xfrm>
        </p:spPr>
        <p:txBody>
          <a:bodyPr vert="horz" lIns="91440" tIns="45720" rIns="91440" bIns="45720" rtlCol="0" anchor="ctr">
            <a:normAutofit fontScale="90000"/>
          </a:bodyPr>
          <a:lstStyle/>
          <a:p>
            <a:r>
              <a:rPr lang="en-US" sz="4400" dirty="0">
                <a:solidFill>
                  <a:schemeClr val="bg1"/>
                </a:solidFill>
              </a:rPr>
              <a:t>Conscious dimension of finance</a:t>
            </a:r>
            <a:endParaRPr lang="en-US" sz="4400" kern="1200" dirty="0">
              <a:solidFill>
                <a:schemeClr val="bg1"/>
              </a:solidFill>
              <a:latin typeface="+mj-lt"/>
              <a:ea typeface="+mj-ea"/>
              <a:cs typeface="+mj-cs"/>
            </a:endParaRPr>
          </a:p>
        </p:txBody>
      </p:sp>
      <p:sp>
        <p:nvSpPr>
          <p:cNvPr id="5" name="Títol 1">
            <a:extLst>
              <a:ext uri="{FF2B5EF4-FFF2-40B4-BE49-F238E27FC236}">
                <a16:creationId xmlns:a16="http://schemas.microsoft.com/office/drawing/2014/main" id="{C4FF49CB-2189-3B9D-A95F-7BFD98335D44}"/>
              </a:ext>
            </a:extLst>
          </p:cNvPr>
          <p:cNvSpPr txBox="1">
            <a:spLocks/>
          </p:cNvSpPr>
          <p:nvPr/>
        </p:nvSpPr>
        <p:spPr>
          <a:xfrm>
            <a:off x="694888" y="879541"/>
            <a:ext cx="350549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chemeClr val="bg1"/>
                </a:solidFill>
              </a:rPr>
              <a:t>Section 2</a:t>
            </a:r>
          </a:p>
        </p:txBody>
      </p:sp>
      <p:graphicFrame>
        <p:nvGraphicFramePr>
          <p:cNvPr id="6" name="QuadreDeText 4">
            <a:extLst>
              <a:ext uri="{FF2B5EF4-FFF2-40B4-BE49-F238E27FC236}">
                <a16:creationId xmlns:a16="http://schemas.microsoft.com/office/drawing/2014/main" id="{98055AC0-16B4-BECA-9A1E-AA72A204FE72}"/>
              </a:ext>
            </a:extLst>
          </p:cNvPr>
          <p:cNvGraphicFramePr/>
          <p:nvPr>
            <p:extLst>
              <p:ext uri="{D42A27DB-BD31-4B8C-83A1-F6EECF244321}">
                <p14:modId xmlns:p14="http://schemas.microsoft.com/office/powerpoint/2010/main" val="2179751256"/>
              </p:ext>
            </p:extLst>
          </p:nvPr>
        </p:nvGraphicFramePr>
        <p:xfrm>
          <a:off x="4721087" y="1690701"/>
          <a:ext cx="6361043" cy="3652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1548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2AC420E-F79A-4FB7-8013-94B1E8B63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592824" cy="3233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30B7B3F-8D02-D54B-D77A-78EFEB568B6F}"/>
              </a:ext>
            </a:extLst>
          </p:cNvPr>
          <p:cNvSpPr>
            <a:spLocks noGrp="1"/>
          </p:cNvSpPr>
          <p:nvPr>
            <p:ph type="title"/>
          </p:nvPr>
        </p:nvSpPr>
        <p:spPr>
          <a:xfrm>
            <a:off x="1166648" y="655591"/>
            <a:ext cx="4929352" cy="2315616"/>
          </a:xfrm>
        </p:spPr>
        <p:txBody>
          <a:bodyPr vert="horz" lIns="91440" tIns="45720" rIns="91440" bIns="45720" rtlCol="0" anchor="ctr">
            <a:normAutofit/>
          </a:bodyPr>
          <a:lstStyle/>
          <a:p>
            <a:r>
              <a:rPr lang="en-US" kern="1200">
                <a:solidFill>
                  <a:schemeClr val="tx1"/>
                </a:solidFill>
                <a:latin typeface="+mj-lt"/>
                <a:ea typeface="+mj-ea"/>
                <a:cs typeface="+mj-cs"/>
              </a:rPr>
              <a:t>Two dimensions</a:t>
            </a:r>
          </a:p>
        </p:txBody>
      </p:sp>
      <p:sp>
        <p:nvSpPr>
          <p:cNvPr id="12" name="Rectangle 11">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E8872B6-836E-4281-A971-D133C61875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5" name="Rectangle 64">
              <a:extLst>
                <a:ext uri="{FF2B5EF4-FFF2-40B4-BE49-F238E27FC236}">
                  <a16:creationId xmlns:a16="http://schemas.microsoft.com/office/drawing/2014/main" id="{0B655FA0-F08E-419A-83F5-23E3ADA5A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AD8E9261-7E3D-4B22-9B39-8CC1D4F43F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632485D7-A2AD-470C-BD26-EABCF63F9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22BD4173-4E70-447E-9DFE-F4E5CB830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037F912F-356C-4A91-B15E-7A1D626E6D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49B3E584-4770-448C-AEA7-2CEE9F85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B0DAED8-C4B6-4A57-9196-B11759865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72B27AFA-86A5-4FB9-9FE1-33E25039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55899FB-5538-4E4C-B95A-D3BA49BBD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885694C0-F226-4392-885A-1056B163F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483E3282-BB58-46D8-BB45-F7F2DBCCF1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402E8DFE-1141-4DAF-AB0C-A74CC0EFD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B261BAA8-8B84-4751-80F6-9153C68F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10FB8389-B4B0-4276-A6EB-553593773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7E496AA7-168D-4B53-A954-31C3A61C22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E0223324-6476-4A1F-B26F-77CB4E5AA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81E2E8B6-2216-47C5-A3C2-1DBAD819E3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A0ABF1C-7928-4DD3-B9A6-6B599599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8D1F42DA-9F6E-477D-B3BB-92EC089DBC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9457FA40-677B-4BAA-BF89-253A485DD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606971"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a 2">
            <a:extLst>
              <a:ext uri="{FF2B5EF4-FFF2-40B4-BE49-F238E27FC236}">
                <a16:creationId xmlns:a16="http://schemas.microsoft.com/office/drawing/2014/main" id="{38A9B8DB-0586-B39D-3875-935446980E27}"/>
              </a:ext>
            </a:extLst>
          </p:cNvPr>
          <p:cNvGraphicFramePr/>
          <p:nvPr>
            <p:extLst>
              <p:ext uri="{D42A27DB-BD31-4B8C-83A1-F6EECF244321}">
                <p14:modId xmlns:p14="http://schemas.microsoft.com/office/powerpoint/2010/main" val="4248937804"/>
              </p:ext>
            </p:extLst>
          </p:nvPr>
        </p:nvGraphicFramePr>
        <p:xfrm>
          <a:off x="7152499" y="1014016"/>
          <a:ext cx="4496426" cy="5957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12" descr="Text, logo&#10;&#10;Description automatically generated">
            <a:extLst>
              <a:ext uri="{FF2B5EF4-FFF2-40B4-BE49-F238E27FC236}">
                <a16:creationId xmlns:a16="http://schemas.microsoft.com/office/drawing/2014/main" id="{A78A0AFC-7BEB-8663-9CE4-8A75B35D85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2785610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3771857-8D65-7C6F-5244-8D95EA5D33FB}"/>
              </a:ext>
            </a:extLst>
          </p:cNvPr>
          <p:cNvSpPr>
            <a:spLocks noGrp="1"/>
          </p:cNvSpPr>
          <p:nvPr>
            <p:ph type="title"/>
          </p:nvPr>
        </p:nvSpPr>
        <p:spPr>
          <a:xfrm>
            <a:off x="838200" y="556995"/>
            <a:ext cx="10515600" cy="1133693"/>
          </a:xfrm>
        </p:spPr>
        <p:txBody>
          <a:bodyPr>
            <a:normAutofit/>
          </a:bodyPr>
          <a:lstStyle/>
          <a:p>
            <a:r>
              <a:rPr lang="en-US" sz="5200"/>
              <a:t>2.1.	Ethical dimension of the finance </a:t>
            </a:r>
            <a:endParaRPr lang="en-GB" sz="5200"/>
          </a:p>
        </p:txBody>
      </p:sp>
      <p:graphicFrame>
        <p:nvGraphicFramePr>
          <p:cNvPr id="21" name="Contenidor de contingut 3">
            <a:extLst>
              <a:ext uri="{FF2B5EF4-FFF2-40B4-BE49-F238E27FC236}">
                <a16:creationId xmlns:a16="http://schemas.microsoft.com/office/drawing/2014/main" id="{7D5A19FF-99F9-B33E-AC05-E3CC723B8DCD}"/>
              </a:ext>
            </a:extLst>
          </p:cNvPr>
          <p:cNvGraphicFramePr>
            <a:graphicFrameLocks noGrp="1"/>
          </p:cNvGraphicFramePr>
          <p:nvPr>
            <p:ph idx="1"/>
            <p:extLst>
              <p:ext uri="{D42A27DB-BD31-4B8C-83A1-F6EECF244321}">
                <p14:modId xmlns:p14="http://schemas.microsoft.com/office/powerpoint/2010/main" val="264201107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12" descr="Text, logo&#10;&#10;Description automatically generated">
            <a:extLst>
              <a:ext uri="{FF2B5EF4-FFF2-40B4-BE49-F238E27FC236}">
                <a16:creationId xmlns:a16="http://schemas.microsoft.com/office/drawing/2014/main" id="{D9A33380-6EEB-C4B8-DE8A-29633DC26C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2778279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52D3B-1EB0-5D21-23E8-8BFD7FE3FF3A}"/>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E472A5A5-DD94-61EB-93AA-AB623B6269EF}"/>
              </a:ext>
            </a:extLst>
          </p:cNvPr>
          <p:cNvSpPr txBox="1"/>
          <p:nvPr/>
        </p:nvSpPr>
        <p:spPr>
          <a:xfrm>
            <a:off x="326880" y="512684"/>
            <a:ext cx="10784731"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ea typeface="Calibri"/>
                <a:cs typeface="Calibri"/>
              </a:rPr>
              <a:t>Introduction into Conscious Business Education</a:t>
            </a:r>
            <a:endParaRPr lang="en-US" sz="1400" dirty="0">
              <a:ea typeface="Calibri"/>
              <a:cs typeface="Calibri"/>
            </a:endParaRPr>
          </a:p>
          <a:p>
            <a:endParaRPr lang="en-US" sz="1400" dirty="0">
              <a:ea typeface="Calibri"/>
              <a:cs typeface="Calibri"/>
            </a:endParaRPr>
          </a:p>
          <a:p>
            <a:r>
              <a:rPr lang="en-US" sz="1400" dirty="0">
                <a:ea typeface="Calibri"/>
                <a:cs typeface="Calibri"/>
              </a:rPr>
              <a:t>Our purpose is to educate the current and next generation of business leaders and entrepreneurs in Europe to conduct business consciously.​ </a:t>
            </a:r>
            <a:r>
              <a:rPr lang="en-US" sz="1400" i="1" dirty="0">
                <a:ea typeface="Calibri"/>
                <a:cs typeface="Calibri"/>
              </a:rPr>
              <a:t>Consciously</a:t>
            </a:r>
            <a:r>
              <a:rPr lang="en-US" sz="1400" dirty="0">
                <a:ea typeface="Calibri"/>
                <a:cs typeface="Calibri"/>
              </a:rPr>
              <a:t> refers to conducting business in a way that is purpose-driven, ethical, human-centered, sustainable, and inclusive, and where all Business Stakeholders (not only shareholders and managers) benefit. For the last 10-15 years, researchers are increasingly demonstrating that consciously led companies create benefits for all stakeholders while prospering financially above and beyond shareholder-driven companies in many cases. Consciously led companies break through the false choice of </a:t>
            </a:r>
            <a:r>
              <a:rPr lang="en-US" sz="1400" i="1" dirty="0">
                <a:ea typeface="Calibri"/>
                <a:cs typeface="Calibri"/>
              </a:rPr>
              <a:t>either</a:t>
            </a:r>
            <a:r>
              <a:rPr lang="en-US" sz="1400" dirty="0">
                <a:ea typeface="Calibri"/>
                <a:cs typeface="Calibri"/>
              </a:rPr>
              <a:t> you are financially successful, </a:t>
            </a:r>
            <a:r>
              <a:rPr lang="en-US" sz="1400" i="1" dirty="0">
                <a:ea typeface="Calibri"/>
                <a:cs typeface="Calibri"/>
              </a:rPr>
              <a:t>or</a:t>
            </a:r>
            <a:r>
              <a:rPr lang="en-US" sz="1400" dirty="0">
                <a:ea typeface="Calibri"/>
                <a:cs typeface="Calibri"/>
              </a:rPr>
              <a:t> you do good. Conscious businesses have shown to be financially highly successful </a:t>
            </a:r>
            <a:r>
              <a:rPr lang="en-US" sz="1400" i="1" dirty="0">
                <a:ea typeface="Calibri"/>
                <a:cs typeface="Calibri"/>
              </a:rPr>
              <a:t>and</a:t>
            </a:r>
            <a:r>
              <a:rPr lang="en-US" sz="1400" dirty="0">
                <a:ea typeface="Calibri"/>
                <a:cs typeface="Calibri"/>
              </a:rPr>
              <a:t> generate benefits for all stakeholders at the same time. ​However, the practices of conscious business – and what might be different from a traditional view of business – is not yet an explicit part of business education in Europe. </a:t>
            </a:r>
            <a:br>
              <a:rPr lang="en-US" sz="1400" dirty="0"/>
            </a:br>
            <a:r>
              <a:rPr lang="en-US" sz="1400" dirty="0">
                <a:ea typeface="Calibri"/>
                <a:cs typeface="Calibri"/>
              </a:rPr>
              <a:t>The current economic system is under rising pressure because of unsustainable exploitation of resources and increasing pollution of our planet. Climate change, resource exhaustion, societal inequalities in wealth and access to opportunities are rising. These problems are not separate crises – they can all be rooted in fundamental flaws of the current economic system. A conscious business approach implies a fundamental change towards an economy that is sustainable, circular, prosperous, and inclusive. </a:t>
            </a:r>
            <a:br>
              <a:rPr lang="en-US" sz="1400" dirty="0"/>
            </a:br>
            <a:r>
              <a:rPr lang="en-US" sz="1400" dirty="0">
                <a:ea typeface="Calibri"/>
                <a:cs typeface="Calibri"/>
              </a:rPr>
              <a:t>Many of the challenges Europe faces require businesses, or support from businesses to create innovative solutions​. Businesses are the dominant drivers for innovation, jobs, and economic wealth, which in turn address real problems of real people.  Conscious businesses can do this while making healthy profits and without causing ‘collateral’ damage to nature, employees, health, equality, or local communities.​ Currently, too many businesses are still operating in the old paradigm of material gain while depleting resources, making them (major) contributors to some of our biggest problems such as climate change, inequality, public health, and loss of biodiversity. </a:t>
            </a:r>
            <a:br>
              <a:rPr lang="en-US" sz="1400" dirty="0"/>
            </a:br>
            <a:r>
              <a:rPr lang="en-US" sz="1400" dirty="0">
                <a:ea typeface="Calibri"/>
                <a:cs typeface="Calibri"/>
              </a:rPr>
              <a:t>We believe businesses can be drivers of good, if they design, organize, and create their business consciously. Therefore, it is of paramount importance to educate current and future business leaders regarding how to manage more consciously so that potential damage is eliminated or minimized, and to increase benefits to society and the planet. We aim to address this challenge by creating and teaching an innovative business syllabus which includes Conscious Business Practices for bachelor-, master- and executive-level education.​ Based upon the Syllabus, Conscious Business Education trains current business teachers how to incorporate the Syllabus into their business education courses and/or programs.​</a:t>
            </a:r>
            <a:br>
              <a:rPr lang="en-US" sz="1400" dirty="0"/>
            </a:br>
            <a:endParaRPr lang="en-US" sz="1400" dirty="0">
              <a:ea typeface="Calibri"/>
              <a:cs typeface="Calibri"/>
            </a:endParaRPr>
          </a:p>
        </p:txBody>
      </p:sp>
    </p:spTree>
    <p:extLst>
      <p:ext uri="{BB962C8B-B14F-4D97-AF65-F5344CB8AC3E}">
        <p14:creationId xmlns:p14="http://schemas.microsoft.com/office/powerpoint/2010/main" val="3714781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30">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7" name="Group 1032">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34"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6"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0"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5"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6"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7"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8"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9"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0"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1"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2"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3"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C3771857-8D65-7C6F-5244-8D95EA5D33FB}"/>
              </a:ext>
            </a:extLst>
          </p:cNvPr>
          <p:cNvSpPr>
            <a:spLocks noGrp="1"/>
          </p:cNvSpPr>
          <p:nvPr>
            <p:ph type="title"/>
          </p:nvPr>
        </p:nvSpPr>
        <p:spPr>
          <a:xfrm>
            <a:off x="904877" y="795527"/>
            <a:ext cx="10488547" cy="1190912"/>
          </a:xfrm>
        </p:spPr>
        <p:txBody>
          <a:bodyPr>
            <a:normAutofit/>
          </a:bodyPr>
          <a:lstStyle/>
          <a:p>
            <a:pPr algn="ctr"/>
            <a:r>
              <a:rPr lang="en-US" sz="4000"/>
              <a:t>2.2.	Financial information full of grey areas</a:t>
            </a:r>
            <a:endParaRPr lang="en-GB" sz="4000"/>
          </a:p>
        </p:txBody>
      </p:sp>
      <p:sp>
        <p:nvSpPr>
          <p:cNvPr id="1056" name="Rectangle 1055">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rgbClr val="3AF9C5"/>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iving with Ambiguity">
            <a:extLst>
              <a:ext uri="{FF2B5EF4-FFF2-40B4-BE49-F238E27FC236}">
                <a16:creationId xmlns:a16="http://schemas.microsoft.com/office/drawing/2014/main" id="{C0F82049-9A20-31DF-1381-57EEB1BC0C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03257" y="2817011"/>
            <a:ext cx="4626864" cy="2544775"/>
          </a:xfrm>
          <a:prstGeom prst="rect">
            <a:avLst/>
          </a:prstGeom>
          <a:noFill/>
          <a:ln w="12700">
            <a:noFill/>
          </a:ln>
          <a:extLst>
            <a:ext uri="{909E8E84-426E-40DD-AFC4-6F175D3DCCD1}">
              <a14:hiddenFill xmlns:a14="http://schemas.microsoft.com/office/drawing/2010/main">
                <a:solidFill>
                  <a:srgbClr val="FFFFFF"/>
                </a:solidFill>
              </a14:hiddenFill>
            </a:ext>
          </a:extLst>
        </p:spPr>
      </p:pic>
      <p:graphicFrame>
        <p:nvGraphicFramePr>
          <p:cNvPr id="3" name="Diagrama 2">
            <a:extLst>
              <a:ext uri="{FF2B5EF4-FFF2-40B4-BE49-F238E27FC236}">
                <a16:creationId xmlns:a16="http://schemas.microsoft.com/office/drawing/2014/main" id="{6D92DFA3-39C3-72AB-0524-3B098536D4B6}"/>
              </a:ext>
            </a:extLst>
          </p:cNvPr>
          <p:cNvGraphicFramePr/>
          <p:nvPr>
            <p:extLst>
              <p:ext uri="{D42A27DB-BD31-4B8C-83A1-F6EECF244321}">
                <p14:modId xmlns:p14="http://schemas.microsoft.com/office/powerpoint/2010/main" val="792139488"/>
              </p:ext>
            </p:extLst>
          </p:nvPr>
        </p:nvGraphicFramePr>
        <p:xfrm>
          <a:off x="6380703" y="2228850"/>
          <a:ext cx="5028928" cy="3699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12" descr="Text, logo&#10;&#10;Description automatically generated">
            <a:extLst>
              <a:ext uri="{FF2B5EF4-FFF2-40B4-BE49-F238E27FC236}">
                <a16:creationId xmlns:a16="http://schemas.microsoft.com/office/drawing/2014/main" id="{59C228FD-2ADC-5B0C-AAEB-BC34ECA08B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4208180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3771857-8D65-7C6F-5244-8D95EA5D33FB}"/>
              </a:ext>
            </a:extLst>
          </p:cNvPr>
          <p:cNvSpPr>
            <a:spLocks noGrp="1"/>
          </p:cNvSpPr>
          <p:nvPr>
            <p:ph type="title"/>
          </p:nvPr>
        </p:nvSpPr>
        <p:spPr>
          <a:xfrm>
            <a:off x="1166650" y="1332952"/>
            <a:ext cx="3926898" cy="3921176"/>
          </a:xfrm>
        </p:spPr>
        <p:txBody>
          <a:bodyPr anchor="ctr">
            <a:normAutofit/>
          </a:bodyPr>
          <a:lstStyle/>
          <a:p>
            <a:r>
              <a:rPr lang="en-US" sz="5400" dirty="0"/>
              <a:t>2.2.Financial information full of grey areas</a:t>
            </a:r>
            <a:endParaRPr lang="en-GB" sz="5400" dirty="0"/>
          </a:p>
        </p:txBody>
      </p:sp>
      <p:grpSp>
        <p:nvGrpSpPr>
          <p:cNvPr id="32" name="Group 31">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33"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idor de contingut 3">
            <a:extLst>
              <a:ext uri="{FF2B5EF4-FFF2-40B4-BE49-F238E27FC236}">
                <a16:creationId xmlns:a16="http://schemas.microsoft.com/office/drawing/2014/main" id="{9B7A6F15-9DB4-F8DB-E73C-ED35F89C6484}"/>
              </a:ext>
            </a:extLst>
          </p:cNvPr>
          <p:cNvSpPr>
            <a:spLocks noGrp="1"/>
          </p:cNvSpPr>
          <p:nvPr>
            <p:ph idx="1"/>
          </p:nvPr>
        </p:nvSpPr>
        <p:spPr>
          <a:xfrm>
            <a:off x="6094476" y="829617"/>
            <a:ext cx="5100320" cy="5581226"/>
          </a:xfrm>
        </p:spPr>
        <p:txBody>
          <a:bodyPr anchor="ctr">
            <a:normAutofit/>
          </a:bodyPr>
          <a:lstStyle/>
          <a:p>
            <a:pPr marL="0" indent="0">
              <a:buNone/>
            </a:pPr>
            <a:r>
              <a:rPr lang="en-US" sz="2000" dirty="0"/>
              <a:t>However, perception is ambiguous and subjective, as it is value. We all have heard the famous Warren Buffet quote: “Price is what you pay. Value is what you get.” Price is precise, value is not.  Many are the factors that affect stakeholders’ perception of a company, we want to highlight some of the most relevant ones:  </a:t>
            </a:r>
          </a:p>
          <a:p>
            <a:pPr marL="0" indent="0">
              <a:buNone/>
            </a:pPr>
            <a:endParaRPr lang="en-US" sz="2000" dirty="0"/>
          </a:p>
          <a:p>
            <a:pPr marL="457200" indent="-457200">
              <a:buFont typeface="+mj-lt"/>
              <a:buAutoNum type="arabicPeriod"/>
            </a:pPr>
            <a:r>
              <a:rPr lang="en-US" sz="2000" b="1" dirty="0"/>
              <a:t>Valuation of intangibles</a:t>
            </a:r>
            <a:r>
              <a:rPr lang="en-US" sz="2000" dirty="0"/>
              <a:t>. This might be a complex challenge; Steve Jobs once said that “brand in a company is like reputation of a person” (talking about subjectivity). </a:t>
            </a:r>
          </a:p>
          <a:p>
            <a:pPr marL="457200" indent="-457200">
              <a:buFont typeface="+mj-lt"/>
              <a:buAutoNum type="arabicPeriod"/>
            </a:pPr>
            <a:r>
              <a:rPr lang="en-US" sz="2000" b="1" dirty="0"/>
              <a:t>Financial health </a:t>
            </a:r>
            <a:r>
              <a:rPr lang="en-US" sz="2000" dirty="0"/>
              <a:t>of a company may be hard to determine</a:t>
            </a:r>
          </a:p>
          <a:p>
            <a:pPr marL="457200" indent="-457200">
              <a:buFont typeface="+mj-lt"/>
              <a:buAutoNum type="arabicPeriod"/>
            </a:pPr>
            <a:r>
              <a:rPr lang="en-US" sz="2000" b="1" dirty="0"/>
              <a:t>Corporate governance and managerial ethics</a:t>
            </a:r>
          </a:p>
          <a:p>
            <a:endParaRPr lang="ca-ES" sz="2000" dirty="0"/>
          </a:p>
        </p:txBody>
      </p:sp>
      <p:pic>
        <p:nvPicPr>
          <p:cNvPr id="3" name="Picture 12" descr="Text, logo&#10;&#10;Description automatically generated">
            <a:extLst>
              <a:ext uri="{FF2B5EF4-FFF2-40B4-BE49-F238E27FC236}">
                <a16:creationId xmlns:a16="http://schemas.microsoft.com/office/drawing/2014/main" id="{701C8B04-7578-5721-07AB-C5AAD3DC4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3846100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771857-8D65-7C6F-5244-8D95EA5D33FB}"/>
              </a:ext>
            </a:extLst>
          </p:cNvPr>
          <p:cNvSpPr>
            <a:spLocks noGrp="1"/>
          </p:cNvSpPr>
          <p:nvPr>
            <p:ph type="title"/>
          </p:nvPr>
        </p:nvSpPr>
        <p:spPr>
          <a:xfrm>
            <a:off x="841248" y="334644"/>
            <a:ext cx="10509504" cy="1076914"/>
          </a:xfrm>
        </p:spPr>
        <p:txBody>
          <a:bodyPr anchor="ctr">
            <a:normAutofit/>
          </a:bodyPr>
          <a:lstStyle/>
          <a:p>
            <a:r>
              <a:rPr lang="en-US" sz="4000"/>
              <a:t>2.2.1.	Valuation of intangibles</a:t>
            </a:r>
            <a:endParaRPr lang="en-US" sz="4000" dirty="0"/>
          </a:p>
        </p:txBody>
      </p:sp>
      <p:graphicFrame>
        <p:nvGraphicFramePr>
          <p:cNvPr id="6" name="Contenidor de contingut 3">
            <a:extLst>
              <a:ext uri="{FF2B5EF4-FFF2-40B4-BE49-F238E27FC236}">
                <a16:creationId xmlns:a16="http://schemas.microsoft.com/office/drawing/2014/main" id="{A4AE6852-8BD4-0E82-E135-A72EE8D5BDA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3986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771857-8D65-7C6F-5244-8D95EA5D33FB}"/>
              </a:ext>
            </a:extLst>
          </p:cNvPr>
          <p:cNvSpPr>
            <a:spLocks noGrp="1"/>
          </p:cNvSpPr>
          <p:nvPr>
            <p:ph type="title"/>
          </p:nvPr>
        </p:nvSpPr>
        <p:spPr>
          <a:xfrm>
            <a:off x="841248" y="334644"/>
            <a:ext cx="10509504" cy="1076914"/>
          </a:xfrm>
        </p:spPr>
        <p:txBody>
          <a:bodyPr anchor="ctr">
            <a:normAutofit/>
          </a:bodyPr>
          <a:lstStyle/>
          <a:p>
            <a:r>
              <a:rPr lang="en-US" sz="4000" dirty="0"/>
              <a:t>2.2.2.	Assessing financial health of a company</a:t>
            </a:r>
          </a:p>
        </p:txBody>
      </p:sp>
      <p:graphicFrame>
        <p:nvGraphicFramePr>
          <p:cNvPr id="6" name="Contenidor de contingut 3">
            <a:extLst>
              <a:ext uri="{FF2B5EF4-FFF2-40B4-BE49-F238E27FC236}">
                <a16:creationId xmlns:a16="http://schemas.microsoft.com/office/drawing/2014/main" id="{A4AE6852-8BD4-0E82-E135-A72EE8D5BDAC}"/>
              </a:ext>
            </a:extLst>
          </p:cNvPr>
          <p:cNvGraphicFramePr>
            <a:graphicFrameLocks noGrp="1"/>
          </p:cNvGraphicFramePr>
          <p:nvPr>
            <p:ph idx="1"/>
            <p:extLst>
              <p:ext uri="{D42A27DB-BD31-4B8C-83A1-F6EECF244321}">
                <p14:modId xmlns:p14="http://schemas.microsoft.com/office/powerpoint/2010/main" val="14215108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4873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771857-8D65-7C6F-5244-8D95EA5D33FB}"/>
              </a:ext>
            </a:extLst>
          </p:cNvPr>
          <p:cNvSpPr>
            <a:spLocks noGrp="1"/>
          </p:cNvSpPr>
          <p:nvPr>
            <p:ph type="title"/>
          </p:nvPr>
        </p:nvSpPr>
        <p:spPr>
          <a:xfrm>
            <a:off x="841248" y="334644"/>
            <a:ext cx="10509504" cy="1076914"/>
          </a:xfrm>
        </p:spPr>
        <p:txBody>
          <a:bodyPr anchor="ctr">
            <a:normAutofit fontScale="90000"/>
          </a:bodyPr>
          <a:lstStyle/>
          <a:p>
            <a:r>
              <a:rPr lang="en-US" sz="4000" dirty="0"/>
              <a:t>2.2.3.	Corporate governance and managerial ethics</a:t>
            </a:r>
          </a:p>
        </p:txBody>
      </p:sp>
      <p:graphicFrame>
        <p:nvGraphicFramePr>
          <p:cNvPr id="6" name="Contenidor de contingut 3">
            <a:extLst>
              <a:ext uri="{FF2B5EF4-FFF2-40B4-BE49-F238E27FC236}">
                <a16:creationId xmlns:a16="http://schemas.microsoft.com/office/drawing/2014/main" id="{A4AE6852-8BD4-0E82-E135-A72EE8D5BDAC}"/>
              </a:ext>
            </a:extLst>
          </p:cNvPr>
          <p:cNvGraphicFramePr>
            <a:graphicFrameLocks noGrp="1"/>
          </p:cNvGraphicFramePr>
          <p:nvPr>
            <p:ph idx="1"/>
            <p:extLst>
              <p:ext uri="{D42A27DB-BD31-4B8C-83A1-F6EECF244321}">
                <p14:modId xmlns:p14="http://schemas.microsoft.com/office/powerpoint/2010/main" val="372574657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3438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A09976C-54D6-79A0-C813-EB5AB2D6CA3A}"/>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4400" kern="1200" dirty="0">
                <a:solidFill>
                  <a:schemeClr val="tx1"/>
                </a:solidFill>
                <a:latin typeface="+mj-lt"/>
                <a:ea typeface="+mj-ea"/>
                <a:cs typeface="+mj-cs"/>
              </a:rPr>
              <a:t>2.5 Corporate governance </a:t>
            </a:r>
          </a:p>
        </p:txBody>
      </p:sp>
      <p:sp>
        <p:nvSpPr>
          <p:cNvPr id="4" name="Contenidor de text 3">
            <a:extLst>
              <a:ext uri="{FF2B5EF4-FFF2-40B4-BE49-F238E27FC236}">
                <a16:creationId xmlns:a16="http://schemas.microsoft.com/office/drawing/2014/main" id="{E8F0DDD9-4CB7-80C8-FF85-49FE9EC5AA17}"/>
              </a:ext>
            </a:extLst>
          </p:cNvPr>
          <p:cNvSpPr>
            <a:spLocks noGrp="1"/>
          </p:cNvSpPr>
          <p:nvPr>
            <p:ph type="body" sz="half" idx="2"/>
          </p:nvPr>
        </p:nvSpPr>
        <p:spPr>
          <a:xfrm>
            <a:off x="648930" y="2390354"/>
            <a:ext cx="3505494" cy="3785419"/>
          </a:xfrm>
        </p:spPr>
        <p:txBody>
          <a:bodyPr vert="horz" lIns="91440" tIns="45720" rIns="91440" bIns="45720" rtlCol="0">
            <a:normAutofit lnSpcReduction="10000"/>
          </a:bodyPr>
          <a:lstStyle/>
          <a:p>
            <a:pPr indent="-228600">
              <a:buFont typeface="Arial" panose="020B0604020202020204" pitchFamily="34" charset="0"/>
              <a:buChar char="•"/>
            </a:pPr>
            <a:r>
              <a:rPr lang="en-US" dirty="0"/>
              <a:t>The system by which business corporations are directed and controlled. </a:t>
            </a:r>
          </a:p>
          <a:p>
            <a:pPr indent="-228600">
              <a:buFont typeface="Arial" panose="020B0604020202020204" pitchFamily="34" charset="0"/>
              <a:buChar char="•"/>
            </a:pPr>
            <a:r>
              <a:rPr lang="en-US" dirty="0"/>
              <a:t>The governance structure specifies the distribution of rights and responsibilities among different participants in the corporation, such as, the board, managers, shareholders, and other stakeholders and spells out the rules and procedures for making decisions in corporate affairs. </a:t>
            </a:r>
          </a:p>
          <a:p>
            <a:pPr indent="-228600">
              <a:buFont typeface="Arial" panose="020B0604020202020204" pitchFamily="34" charset="0"/>
              <a:buChar char="•"/>
            </a:pPr>
            <a:r>
              <a:rPr lang="en-US" dirty="0"/>
              <a:t>By doing this, it also provides the structure through which the company objectives are set and the means of attaining those objectives and monitoring performance.</a:t>
            </a:r>
          </a:p>
        </p:txBody>
      </p:sp>
      <p:sp>
        <p:nvSpPr>
          <p:cNvPr id="2055" name="Rectangle 205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Significance of Corporate Governance">
            <a:extLst>
              <a:ext uri="{FF2B5EF4-FFF2-40B4-BE49-F238E27FC236}">
                <a16:creationId xmlns:a16="http://schemas.microsoft.com/office/drawing/2014/main" id="{E7ED8CF5-97FF-C4C7-FF57-9796D32C7D7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704344"/>
            <a:ext cx="6019331" cy="344606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553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adreDeText 2">
            <a:extLst>
              <a:ext uri="{FF2B5EF4-FFF2-40B4-BE49-F238E27FC236}">
                <a16:creationId xmlns:a16="http://schemas.microsoft.com/office/drawing/2014/main" id="{C26EFE61-2E9B-C430-568E-B4FB79B26931}"/>
              </a:ext>
            </a:extLst>
          </p:cNvPr>
          <p:cNvSpPr txBox="1"/>
          <p:nvPr/>
        </p:nvSpPr>
        <p:spPr>
          <a:xfrm>
            <a:off x="1029565" y="1902546"/>
            <a:ext cx="7501949" cy="4590329"/>
          </a:xfrm>
          <a:prstGeom prst="rect">
            <a:avLst/>
          </a:prstGeom>
          <a:noFill/>
        </p:spPr>
        <p:txBody>
          <a:bodyPr wrap="square" anchor="t">
            <a:normAutofit/>
          </a:bodyPr>
          <a:lstStyle/>
          <a:p>
            <a:pPr algn="just">
              <a:spcAft>
                <a:spcPts val="600"/>
              </a:spcAft>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From this definition, we see that corporate governance includes: </a:t>
            </a:r>
            <a:endParaRPr lang="es-E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600"/>
              </a:spcAft>
              <a:buFont typeface="Wingdings" panose="05000000000000000000" pitchFamily="2" charset="2"/>
              <a:buChar char=""/>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relationship of a company to its shareholders and society </a:t>
            </a:r>
            <a:endParaRPr lang="es-E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600"/>
              </a:spcAft>
              <a:buFont typeface="Wingdings" panose="05000000000000000000" pitchFamily="2" charset="2"/>
              <a:buChar char=""/>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promotion of fairness, transparency, and accountability</a:t>
            </a:r>
            <a:endParaRPr lang="es-E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600"/>
              </a:spcAft>
              <a:buFont typeface="Wingdings" panose="05000000000000000000" pitchFamily="2" charset="2"/>
              <a:buChar char=""/>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reference to mechanisms that are used to ‘‘govern’’ managers and to ensure that actions taken are consistent with the interests of key stakeholder groups</a:t>
            </a:r>
            <a:endParaRPr lang="es-E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ítol 1">
            <a:extLst>
              <a:ext uri="{FF2B5EF4-FFF2-40B4-BE49-F238E27FC236}">
                <a16:creationId xmlns:a16="http://schemas.microsoft.com/office/drawing/2014/main" id="{F5036A20-BD79-480D-B072-F0DA8827AC86}"/>
              </a:ext>
            </a:extLst>
          </p:cNvPr>
          <p:cNvSpPr>
            <a:spLocks noGrp="1"/>
          </p:cNvSpPr>
          <p:nvPr>
            <p:ph type="title"/>
          </p:nvPr>
        </p:nvSpPr>
        <p:spPr>
          <a:xfrm>
            <a:off x="559905" y="484395"/>
            <a:ext cx="10515600"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2.5  Corporate governance </a:t>
            </a:r>
          </a:p>
        </p:txBody>
      </p:sp>
      <p:sp>
        <p:nvSpPr>
          <p:cNvPr id="5" name="QuadreDeText 4">
            <a:extLst>
              <a:ext uri="{FF2B5EF4-FFF2-40B4-BE49-F238E27FC236}">
                <a16:creationId xmlns:a16="http://schemas.microsoft.com/office/drawing/2014/main" id="{73B5F47C-C5D8-B5CB-49CF-D4C0CE69C573}"/>
              </a:ext>
            </a:extLst>
          </p:cNvPr>
          <p:cNvSpPr txBox="1"/>
          <p:nvPr/>
        </p:nvSpPr>
        <p:spPr>
          <a:xfrm>
            <a:off x="4472609" y="4719573"/>
            <a:ext cx="3644348" cy="1865890"/>
          </a:xfrm>
          <a:prstGeom prst="rect">
            <a:avLst/>
          </a:prstGeom>
          <a:noFill/>
        </p:spPr>
        <p:txBody>
          <a:bodyPr wrap="square" rtlCol="0" anchor="t">
            <a:noAutofit/>
          </a:bodyPr>
          <a:lstStyle/>
          <a:p>
            <a:pPr>
              <a:lnSpc>
                <a:spcPct val="90000"/>
              </a:lnSpc>
              <a:spcAft>
                <a:spcPts val="600"/>
              </a:spcAft>
            </a:pPr>
            <a:r>
              <a:rPr lang="ca-ES" sz="3600" dirty="0"/>
              <a:t>DEBATE:</a:t>
            </a:r>
          </a:p>
          <a:p>
            <a:pPr>
              <a:lnSpc>
                <a:spcPct val="90000"/>
              </a:lnSpc>
              <a:spcAft>
                <a:spcPts val="600"/>
              </a:spcAft>
            </a:pPr>
            <a:r>
              <a:rPr lang="ca-ES" sz="3600" dirty="0"/>
              <a:t>LNR CASE</a:t>
            </a:r>
          </a:p>
        </p:txBody>
      </p:sp>
    </p:spTree>
    <p:extLst>
      <p:ext uri="{BB962C8B-B14F-4D97-AF65-F5344CB8AC3E}">
        <p14:creationId xmlns:p14="http://schemas.microsoft.com/office/powerpoint/2010/main" val="2844596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ol 1">
            <a:extLst>
              <a:ext uri="{FF2B5EF4-FFF2-40B4-BE49-F238E27FC236}">
                <a16:creationId xmlns:a16="http://schemas.microsoft.com/office/drawing/2014/main" id="{09979FC5-4536-6508-1154-806B321893DC}"/>
              </a:ext>
            </a:extLst>
          </p:cNvPr>
          <p:cNvSpPr>
            <a:spLocks noGrp="1"/>
          </p:cNvSpPr>
          <p:nvPr>
            <p:ph type="title"/>
          </p:nvPr>
        </p:nvSpPr>
        <p:spPr>
          <a:xfrm>
            <a:off x="454965" y="4356138"/>
            <a:ext cx="3505495" cy="1622321"/>
          </a:xfrm>
        </p:spPr>
        <p:txBody>
          <a:bodyPr vert="horz" lIns="91440" tIns="45720" rIns="91440" bIns="45720" rtlCol="0" anchor="ctr">
            <a:normAutofit/>
          </a:bodyPr>
          <a:lstStyle/>
          <a:p>
            <a:r>
              <a:rPr lang="en-US" sz="4400" dirty="0">
                <a:solidFill>
                  <a:schemeClr val="bg1"/>
                </a:solidFill>
              </a:rPr>
              <a:t>Legal Framework</a:t>
            </a:r>
            <a:endParaRPr lang="en-US" sz="4400" kern="1200" dirty="0">
              <a:solidFill>
                <a:schemeClr val="bg1"/>
              </a:solidFill>
              <a:latin typeface="+mj-lt"/>
              <a:ea typeface="+mj-ea"/>
              <a:cs typeface="+mj-cs"/>
            </a:endParaRPr>
          </a:p>
        </p:txBody>
      </p:sp>
      <p:sp>
        <p:nvSpPr>
          <p:cNvPr id="6" name="QuadreDeText 5">
            <a:extLst>
              <a:ext uri="{FF2B5EF4-FFF2-40B4-BE49-F238E27FC236}">
                <a16:creationId xmlns:a16="http://schemas.microsoft.com/office/drawing/2014/main" id="{0721396A-E43C-B0F9-9D85-8D589C026F2E}"/>
              </a:ext>
            </a:extLst>
          </p:cNvPr>
          <p:cNvSpPr txBox="1"/>
          <p:nvPr/>
        </p:nvSpPr>
        <p:spPr>
          <a:xfrm>
            <a:off x="4440306" y="1440426"/>
            <a:ext cx="6097656" cy="3970318"/>
          </a:xfrm>
          <a:prstGeom prst="rect">
            <a:avLst/>
          </a:prstGeom>
          <a:noFill/>
        </p:spPr>
        <p:txBody>
          <a:bodyPr wrap="square">
            <a:spAutoFit/>
          </a:bodyPr>
          <a:lstStyle/>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difficulty with legal compliance mechanisms is that many cases of abuse that have enraged the public are entirely legal,.</a:t>
            </a:r>
          </a:p>
          <a:p>
            <a:pPr algn="just"/>
            <a:endParaRPr lang="en-GB"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example, companies can file misleading accounting statements that are in complete compliance with accounting regulations. </a:t>
            </a:r>
          </a:p>
          <a:p>
            <a:pPr algn="just"/>
            <a:endParaRPr lang="en-GB"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Accounting regulation is in many cases ambiguous, and well-counselled executives have plenty of tricks for distancing themselves from responsibilities </a:t>
            </a:r>
          </a:p>
          <a:p>
            <a:pPr algn="just"/>
            <a:endParaRPr lang="en-GB"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(Enron and the individual officers all deny they have broken any laws), and the fact that criminal law applies only to extreme cases. As a result, violations are hard to enforce. </a:t>
            </a:r>
            <a:endParaRPr lang="es-E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ítol 1">
            <a:extLst>
              <a:ext uri="{FF2B5EF4-FFF2-40B4-BE49-F238E27FC236}">
                <a16:creationId xmlns:a16="http://schemas.microsoft.com/office/drawing/2014/main" id="{86847FD6-4685-E424-F42B-0157ED40864E}"/>
              </a:ext>
            </a:extLst>
          </p:cNvPr>
          <p:cNvSpPr txBox="1">
            <a:spLocks/>
          </p:cNvSpPr>
          <p:nvPr/>
        </p:nvSpPr>
        <p:spPr>
          <a:xfrm>
            <a:off x="694888" y="879541"/>
            <a:ext cx="350549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chemeClr val="bg1"/>
                </a:solidFill>
              </a:rPr>
              <a:t>Section 3</a:t>
            </a:r>
          </a:p>
        </p:txBody>
      </p:sp>
    </p:spTree>
    <p:extLst>
      <p:ext uri="{BB962C8B-B14F-4D97-AF65-F5344CB8AC3E}">
        <p14:creationId xmlns:p14="http://schemas.microsoft.com/office/powerpoint/2010/main" val="738053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QuadreDeText 4">
            <a:extLst>
              <a:ext uri="{FF2B5EF4-FFF2-40B4-BE49-F238E27FC236}">
                <a16:creationId xmlns:a16="http://schemas.microsoft.com/office/drawing/2014/main" id="{7A80E9D0-1F90-9917-E591-C46DA27EEF4F}"/>
              </a:ext>
            </a:extLst>
          </p:cNvPr>
          <p:cNvSpPr txBox="1"/>
          <p:nvPr/>
        </p:nvSpPr>
        <p:spPr>
          <a:xfrm>
            <a:off x="765313" y="1596170"/>
            <a:ext cx="8729041" cy="3970318"/>
          </a:xfrm>
          <a:prstGeom prst="rect">
            <a:avLst/>
          </a:prstGeom>
          <a:noFill/>
        </p:spPr>
        <p:txBody>
          <a:bodyPr wrap="square">
            <a:spAutoFit/>
          </a:bodyPr>
          <a:lstStyle/>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Based upon in-depth interviews with 30 graduates of the Harvard MBA program,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Badaracco</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Webb (1995) revealed several disturbing patterns.</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First, young managers received explicit instructions from their middle-manager bosses or felt strong organizational pressures to do things that they believed were sleazy, unethical, or sometimes illegal.</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Secondly, legal compliance mechanisms (corporate ethics programs, codes of conduct, mission statements, hotlines, and so on) provided little help in such environments.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Thirdly, many of the young managers believed that their company’s executives were out-of-touch with ethical issues; either they were too busy or they sought to avoid responsibility.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Finally, the young managers resolved the dilemmas they faced largely based on personal reflection and individual values, not through reliance on corporate credos or company loyalty.</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9349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ol 1">
            <a:extLst>
              <a:ext uri="{FF2B5EF4-FFF2-40B4-BE49-F238E27FC236}">
                <a16:creationId xmlns:a16="http://schemas.microsoft.com/office/drawing/2014/main" id="{1609BF54-ED65-F54F-C887-0AEF70CDD934}"/>
              </a:ext>
            </a:extLst>
          </p:cNvPr>
          <p:cNvSpPr>
            <a:spLocks noGrp="1"/>
          </p:cNvSpPr>
          <p:nvPr>
            <p:ph type="title"/>
          </p:nvPr>
        </p:nvSpPr>
        <p:spPr>
          <a:xfrm>
            <a:off x="6702006" y="681392"/>
            <a:ext cx="5140175" cy="2262731"/>
          </a:xfrm>
        </p:spPr>
        <p:txBody>
          <a:bodyPr vert="horz" lIns="91440" tIns="45720" rIns="91440" bIns="45720" rtlCol="0" anchor="b">
            <a:normAutofit/>
          </a:bodyPr>
          <a:lstStyle/>
          <a:p>
            <a:r>
              <a:rPr lang="en-US" sz="5000" kern="1200">
                <a:solidFill>
                  <a:schemeClr val="tx1"/>
                </a:solidFill>
                <a:latin typeface="+mj-lt"/>
                <a:ea typeface="+mj-ea"/>
                <a:cs typeface="+mj-cs"/>
              </a:rPr>
              <a:t>3.1 Earnings management vs Accounting Fraud</a:t>
            </a:r>
          </a:p>
        </p:txBody>
      </p:sp>
      <p:sp>
        <p:nvSpPr>
          <p:cNvPr id="36" name="Rectangle 1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tge 3" descr="Imatge que conté text&#10;&#10;Descripció generada automàticament">
            <a:extLst>
              <a:ext uri="{FF2B5EF4-FFF2-40B4-BE49-F238E27FC236}">
                <a16:creationId xmlns:a16="http://schemas.microsoft.com/office/drawing/2014/main" id="{95236516-0502-EFF8-83ED-A825CF714685}"/>
              </a:ext>
            </a:extLst>
          </p:cNvPr>
          <p:cNvPicPr>
            <a:picLocks noChangeAspect="1"/>
          </p:cNvPicPr>
          <p:nvPr/>
        </p:nvPicPr>
        <p:blipFill rotWithShape="1">
          <a:blip r:embed="rId2"/>
          <a:srcRect l="3309" r="-2" b="-2"/>
          <a:stretch/>
        </p:blipFill>
        <p:spPr>
          <a:xfrm>
            <a:off x="945228" y="1992086"/>
            <a:ext cx="3985029" cy="4670134"/>
          </a:xfrm>
          <a:prstGeom prst="rect">
            <a:avLst/>
          </a:prstGeom>
        </p:spPr>
      </p:pic>
      <p:grpSp>
        <p:nvGrpSpPr>
          <p:cNvPr id="15" name="Group 14">
            <a:extLst>
              <a:ext uri="{FF2B5EF4-FFF2-40B4-BE49-F238E27FC236}">
                <a16:creationId xmlns:a16="http://schemas.microsoft.com/office/drawing/2014/main" id="{5BB7B70B-173F-432C-904D-5244F3758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98147" y="73152"/>
            <a:ext cx="1178966" cy="232963"/>
            <a:chOff x="7763256" y="73152"/>
            <a:chExt cx="1178966" cy="232963"/>
          </a:xfrm>
        </p:grpSpPr>
        <p:sp>
          <p:nvSpPr>
            <p:cNvPr id="16" name="Rectangle 64">
              <a:extLst>
                <a:ext uri="{FF2B5EF4-FFF2-40B4-BE49-F238E27FC236}">
                  <a16:creationId xmlns:a16="http://schemas.microsoft.com/office/drawing/2014/main" id="{A09E805E-6402-47E6-A142-F8E0A0AED7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7DA76C73-DAF6-42C7-BC45-3878F65ED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8B54BA31-989D-4461-8CE5-2AD9698F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6A1B34FE-9E6F-450E-AB45-9A578C681D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1DBB7E17-92ED-4E19-8BF0-FE8D14740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0ED1D3BE-8CB8-4EB4-B17F-936E5DB99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DE48EAB1-5A68-41C2-A54C-AF321092B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AA25ACA6-C980-4F2E-9592-D9997E817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D202F562-21F5-4601-AA6A-321ED79C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4E19B742-A05A-4CB2-B8DD-A1D6EBEC43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311B334-A6AC-453F-B5AC-269462143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B7207A1D-3074-4226-9DC6-01BF7E8C72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5DA99F79-FA1E-4268-9C94-AA27C462E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3C1EE48C-9FF6-478D-8066-332913053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C9A42AB-727A-4D70-AF0A-3BAE92AFC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9297607F-0591-4894-AB9B-C4AA353EA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443F1EE6-38AF-4A90-8075-C0896B707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46F77AA2-0668-4D0D-AC6F-33D85CB2F4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BE367113-9B86-4065-BDC1-16444AD83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FAA975D8-3FFE-4F8F-A16F-E9DC51779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Imatge 2" descr="Imatge que conté taula&#10;&#10;Descripció generada automàticament">
            <a:extLst>
              <a:ext uri="{FF2B5EF4-FFF2-40B4-BE49-F238E27FC236}">
                <a16:creationId xmlns:a16="http://schemas.microsoft.com/office/drawing/2014/main" id="{E564B9B2-B0F1-048C-628A-B79A940F228F}"/>
              </a:ext>
            </a:extLst>
          </p:cNvPr>
          <p:cNvPicPr>
            <a:picLocks noChangeAspect="1"/>
          </p:cNvPicPr>
          <p:nvPr/>
        </p:nvPicPr>
        <p:blipFill rotWithShape="1">
          <a:blip r:embed="rId3"/>
          <a:srcRect r="3909" b="-3"/>
          <a:stretch/>
        </p:blipFill>
        <p:spPr bwMode="auto">
          <a:xfrm>
            <a:off x="5360328" y="3233984"/>
            <a:ext cx="6584617" cy="3117976"/>
          </a:xfrm>
          <a:prstGeom prst="rect">
            <a:avLst/>
          </a:prstGeom>
          <a:extLst>
            <a:ext uri="{53640926-AAD7-44D8-BBD7-CCE9431645EC}">
              <a14:shadowObscured xmlns:a14="http://schemas.microsoft.com/office/drawing/2010/main"/>
            </a:ext>
          </a:extLst>
        </p:spPr>
      </p:pic>
      <p:pic>
        <p:nvPicPr>
          <p:cNvPr id="5" name="Picture 12" descr="Text, logo&#10;&#10;Description automatically generated">
            <a:extLst>
              <a:ext uri="{FF2B5EF4-FFF2-40B4-BE49-F238E27FC236}">
                <a16:creationId xmlns:a16="http://schemas.microsoft.com/office/drawing/2014/main" id="{954DE29F-F9AF-7C75-5395-9B0CD2382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4040032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A935F36-A654-CCAC-3AC2-65FC36D3531F}"/>
              </a:ext>
            </a:extLst>
          </p:cNvPr>
          <p:cNvSpPr txBox="1"/>
          <p:nvPr/>
        </p:nvSpPr>
        <p:spPr>
          <a:xfrm>
            <a:off x="363166" y="1190017"/>
            <a:ext cx="10784731"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dirty="0"/>
            </a:br>
            <a:r>
              <a:rPr lang="en-US" sz="1400" b="1" dirty="0">
                <a:ea typeface="Calibri"/>
                <a:cs typeface="Calibri"/>
              </a:rPr>
              <a:t>Goals for the complete syllabus on Conscious Business (21 courses): </a:t>
            </a:r>
            <a:endParaRPr lang="es-ES" sz="1400">
              <a:ea typeface="Calibri"/>
              <a:cs typeface="Calibri"/>
            </a:endParaRPr>
          </a:p>
          <a:p>
            <a:pPr marL="228600" indent="-228600">
              <a:buAutoNum type="arabicPeriod"/>
            </a:pPr>
            <a:r>
              <a:rPr lang="en-US" sz="1400" dirty="0">
                <a:ea typeface="Calibri"/>
                <a:cs typeface="Calibri"/>
              </a:rPr>
              <a:t>Describe and teach innovative methodologies to help business students become more conscious leaders. </a:t>
            </a:r>
            <a:endParaRPr lang="en-US" sz="1400">
              <a:ea typeface="Calibri"/>
              <a:cs typeface="Calibri"/>
            </a:endParaRPr>
          </a:p>
          <a:p>
            <a:pPr marL="228600" indent="-228600">
              <a:buAutoNum type="arabicPeriod"/>
            </a:pPr>
            <a:r>
              <a:rPr lang="en-US" sz="1400" dirty="0">
                <a:ea typeface="Calibri"/>
                <a:cs typeface="Calibri"/>
              </a:rPr>
              <a:t>Understand tools and methodologies for conscious business.</a:t>
            </a:r>
            <a:endParaRPr lang="en-US" sz="1400">
              <a:ea typeface="Calibri"/>
              <a:cs typeface="Calibri"/>
            </a:endParaRPr>
          </a:p>
          <a:p>
            <a:pPr marL="228600" indent="-228600">
              <a:buAutoNum type="arabicPeriod"/>
            </a:pPr>
            <a:r>
              <a:rPr lang="en-US" sz="1400" dirty="0">
                <a:ea typeface="Calibri"/>
                <a:cs typeface="Calibri"/>
              </a:rPr>
              <a:t>Apply tools and methodologies to manage businesses better.</a:t>
            </a:r>
            <a:endParaRPr lang="en-US" sz="1400">
              <a:ea typeface="Calibri"/>
              <a:cs typeface="Calibri"/>
            </a:endParaRPr>
          </a:p>
          <a:p>
            <a:pPr marL="228600" indent="-228600">
              <a:buAutoNum type="arabicPeriod"/>
            </a:pPr>
            <a:r>
              <a:rPr lang="en-US" sz="1400" dirty="0">
                <a:ea typeface="Calibri"/>
                <a:cs typeface="Calibri"/>
              </a:rPr>
              <a:t>Embed ethics and ethical dilemmas in every course. </a:t>
            </a:r>
            <a:endParaRPr lang="en-US" sz="1400">
              <a:ea typeface="Calibri"/>
              <a:cs typeface="Calibri"/>
            </a:endParaRPr>
          </a:p>
          <a:p>
            <a:pPr marL="228600" indent="-228600">
              <a:buAutoNum type="arabicPeriod"/>
            </a:pPr>
            <a:r>
              <a:rPr lang="en-US" sz="1400" dirty="0">
                <a:ea typeface="Calibri"/>
                <a:cs typeface="Calibri"/>
              </a:rPr>
              <a:t>Stimulate reflection and development of leaders to become more system-oriented, ethical, inclusive, and conscious. </a:t>
            </a:r>
            <a:endParaRPr lang="en-US" sz="1400">
              <a:ea typeface="Calibri"/>
              <a:cs typeface="Calibri"/>
            </a:endParaRPr>
          </a:p>
          <a:p>
            <a:pPr marL="228600" indent="-228600">
              <a:buAutoNum type="arabicPeriod"/>
            </a:pPr>
            <a:r>
              <a:rPr lang="en-US" sz="1400" dirty="0">
                <a:ea typeface="Calibri"/>
                <a:cs typeface="Calibri"/>
              </a:rPr>
              <a:t>Highlight the superiority of purpose-driven companies.</a:t>
            </a:r>
            <a:endParaRPr lang="en-US" sz="1400">
              <a:ea typeface="Calibri"/>
              <a:cs typeface="Calibri"/>
            </a:endParaRPr>
          </a:p>
        </p:txBody>
      </p:sp>
    </p:spTree>
    <p:extLst>
      <p:ext uri="{BB962C8B-B14F-4D97-AF65-F5344CB8AC3E}">
        <p14:creationId xmlns:p14="http://schemas.microsoft.com/office/powerpoint/2010/main" val="1267471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QuadreDeText 2">
            <a:extLst>
              <a:ext uri="{FF2B5EF4-FFF2-40B4-BE49-F238E27FC236}">
                <a16:creationId xmlns:a16="http://schemas.microsoft.com/office/drawing/2014/main" id="{80E99E16-623D-0C33-EEC9-A546E54930BC}"/>
              </a:ext>
            </a:extLst>
          </p:cNvPr>
          <p:cNvSpPr txBox="1"/>
          <p:nvPr/>
        </p:nvSpPr>
        <p:spPr>
          <a:xfrm>
            <a:off x="686834" y="1153572"/>
            <a:ext cx="3200400" cy="4461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rgbClr val="FFFFFF"/>
                </a:solidFill>
                <a:effectLst/>
                <a:latin typeface="+mj-lt"/>
                <a:ea typeface="+mj-ea"/>
                <a:cs typeface="+mj-cs"/>
              </a:rPr>
              <a:t>Earnings management definition and detection (the role of auditors)</a:t>
            </a:r>
            <a:endParaRPr lang="en-US" sz="4400" kern="1200" dirty="0">
              <a:solidFill>
                <a:srgbClr val="FFFFFF"/>
              </a:solidFill>
              <a:effectLst/>
              <a:latin typeface="+mj-lt"/>
              <a:ea typeface="+mj-ea"/>
              <a:cs typeface="+mj-cs"/>
            </a:endParaRP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QuadreDeText 4">
            <a:extLst>
              <a:ext uri="{FF2B5EF4-FFF2-40B4-BE49-F238E27FC236}">
                <a16:creationId xmlns:a16="http://schemas.microsoft.com/office/drawing/2014/main" id="{1F08ACA5-F1E3-72F0-1C5B-9572A0ED1AF7}"/>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a:lnSpc>
                <a:spcPct val="90000"/>
              </a:lnSpc>
              <a:spcAft>
                <a:spcPts val="600"/>
              </a:spcAft>
            </a:pPr>
            <a:r>
              <a:rPr lang="en-US" sz="1400" dirty="0"/>
              <a:t>A</a:t>
            </a:r>
            <a:r>
              <a:rPr lang="en-US" sz="1400" dirty="0">
                <a:effectLst/>
              </a:rPr>
              <a:t>cademics have no consensus on what earnings management is. There have been at least three attempts at defining earnings management:</a:t>
            </a:r>
          </a:p>
          <a:p>
            <a:pPr>
              <a:lnSpc>
                <a:spcPct val="90000"/>
              </a:lnSpc>
              <a:spcAft>
                <a:spcPts val="600"/>
              </a:spcAft>
            </a:pPr>
            <a:endParaRPr lang="en-US" sz="1400" dirty="0">
              <a:effectLst/>
            </a:endParaRPr>
          </a:p>
          <a:p>
            <a:pPr marL="742950" lvl="1" indent="-228600">
              <a:lnSpc>
                <a:spcPct val="90000"/>
              </a:lnSpc>
              <a:spcAft>
                <a:spcPts val="600"/>
              </a:spcAft>
              <a:buFont typeface="Arial" panose="020B0604020202020204" pitchFamily="34" charset="0"/>
              <a:buChar char="•"/>
            </a:pPr>
            <a:r>
              <a:rPr lang="en-US" sz="1400" dirty="0">
                <a:effectLst/>
              </a:rPr>
              <a:t>Managing earnings is “</a:t>
            </a:r>
            <a:r>
              <a:rPr lang="en-US" sz="1400" i="1" dirty="0">
                <a:effectLst/>
              </a:rPr>
              <a:t>the process of taking deliberate steps within the constraints of generally accepted accounting principles to bring about a </a:t>
            </a:r>
            <a:r>
              <a:rPr lang="en-US" sz="1400" b="1" i="1" dirty="0">
                <a:effectLst/>
              </a:rPr>
              <a:t>desired level of reported earnings</a:t>
            </a:r>
            <a:r>
              <a:rPr lang="en-US" sz="1400" dirty="0">
                <a:effectLst/>
              </a:rPr>
              <a:t>.” (Davidson, Stickney, and Weil, 1987, cited in Schipper, 1989, p.92). </a:t>
            </a:r>
          </a:p>
          <a:p>
            <a:pPr marL="742950" lvl="1" indent="-228600">
              <a:lnSpc>
                <a:spcPct val="90000"/>
              </a:lnSpc>
              <a:spcAft>
                <a:spcPts val="600"/>
              </a:spcAft>
              <a:buFont typeface="Arial" panose="020B0604020202020204" pitchFamily="34" charset="0"/>
              <a:buChar char="•"/>
            </a:pPr>
            <a:r>
              <a:rPr lang="en-US" sz="1400" dirty="0">
                <a:effectLst/>
              </a:rPr>
              <a:t>Managing earnings is “</a:t>
            </a:r>
            <a:r>
              <a:rPr lang="en-US" sz="1400" i="1" dirty="0">
                <a:effectLst/>
              </a:rPr>
              <a:t>a purposeful </a:t>
            </a:r>
            <a:r>
              <a:rPr lang="en-US" sz="1400" b="1" i="1" dirty="0">
                <a:effectLst/>
              </a:rPr>
              <a:t>intervention</a:t>
            </a:r>
            <a:r>
              <a:rPr lang="en-US" sz="1400" i="1" dirty="0">
                <a:effectLst/>
              </a:rPr>
              <a:t> in the external financial reporting process, with the intent of obtaining some private gain (as opposed to say, merely facilitating the neutral operation of the process</a:t>
            </a:r>
            <a:r>
              <a:rPr lang="en-US" sz="1400" dirty="0">
                <a:effectLst/>
              </a:rPr>
              <a:t>).” ... “A minor extension of this definition would encompass “</a:t>
            </a:r>
            <a:r>
              <a:rPr lang="en-US" sz="1400" u="sng" dirty="0">
                <a:effectLst/>
              </a:rPr>
              <a:t>real” earnings management</a:t>
            </a:r>
            <a:r>
              <a:rPr lang="en-US" sz="1400" dirty="0">
                <a:effectLst/>
              </a:rPr>
              <a:t> which are the opportunistic decisions that affect business </a:t>
            </a:r>
            <a:r>
              <a:rPr lang="en-US" sz="1400" u="sng" dirty="0">
                <a:effectLst/>
              </a:rPr>
              <a:t>transactions</a:t>
            </a:r>
            <a:r>
              <a:rPr lang="en-US" sz="1400" dirty="0">
                <a:effectLst/>
              </a:rPr>
              <a:t>, but the underlying intention is the “image” of the financial statements. </a:t>
            </a:r>
          </a:p>
          <a:p>
            <a:pPr marL="742950" lvl="1" indent="-228600">
              <a:lnSpc>
                <a:spcPct val="90000"/>
              </a:lnSpc>
              <a:spcAft>
                <a:spcPts val="600"/>
              </a:spcAft>
              <a:buFont typeface="Arial" panose="020B0604020202020204" pitchFamily="34" charset="0"/>
              <a:buChar char="•"/>
            </a:pPr>
            <a:r>
              <a:rPr lang="en-US" sz="1400" dirty="0">
                <a:effectLst/>
              </a:rPr>
              <a:t>“</a:t>
            </a:r>
            <a:r>
              <a:rPr lang="en-US" sz="1400" i="1" dirty="0">
                <a:effectLst/>
              </a:rPr>
              <a:t>Earnings management occurs when managers use </a:t>
            </a:r>
            <a:r>
              <a:rPr lang="en-US" sz="1400" b="1" i="1" dirty="0">
                <a:effectLst/>
              </a:rPr>
              <a:t>judgment</a:t>
            </a:r>
            <a:r>
              <a:rPr lang="en-US" sz="1400" i="1" dirty="0">
                <a:effectLst/>
              </a:rPr>
              <a:t> in financial reporting and in structuring transactions to alter financial reports to either mislead some stakeholders about the underlying economic performance of the company or to influence contractual outcomes that depend on reported accounting numbers</a:t>
            </a:r>
            <a:r>
              <a:rPr lang="en-US" sz="1400" dirty="0">
                <a:effectLst/>
              </a:rPr>
              <a:t>.” (Healy and </a:t>
            </a:r>
            <a:r>
              <a:rPr lang="en-US" sz="1400" dirty="0" err="1">
                <a:effectLst/>
              </a:rPr>
              <a:t>Wahlen</a:t>
            </a:r>
            <a:r>
              <a:rPr lang="en-US" sz="1400" dirty="0">
                <a:effectLst/>
              </a:rPr>
              <a:t>, 1999, p.368).</a:t>
            </a:r>
          </a:p>
          <a:p>
            <a:pPr>
              <a:lnSpc>
                <a:spcPct val="90000"/>
              </a:lnSpc>
              <a:spcAft>
                <a:spcPts val="600"/>
              </a:spcAft>
            </a:pPr>
            <a:endParaRPr lang="en-US" sz="1400" dirty="0"/>
          </a:p>
          <a:p>
            <a:pPr>
              <a:lnSpc>
                <a:spcPct val="90000"/>
              </a:lnSpc>
              <a:spcAft>
                <a:spcPts val="600"/>
              </a:spcAft>
            </a:pPr>
            <a:endParaRPr lang="en-US" sz="1400" dirty="0">
              <a:effectLst/>
            </a:endParaRPr>
          </a:p>
          <a:p>
            <a:pPr>
              <a:lnSpc>
                <a:spcPct val="90000"/>
              </a:lnSpc>
              <a:spcAft>
                <a:spcPts val="600"/>
              </a:spcAft>
            </a:pPr>
            <a:r>
              <a:rPr lang="en-US" sz="1400" dirty="0" err="1">
                <a:effectLst/>
              </a:rPr>
              <a:t>Beneish</a:t>
            </a:r>
            <a:r>
              <a:rPr lang="en-US" sz="1400" dirty="0">
                <a:effectLst/>
              </a:rPr>
              <a:t>, M. D. (2001). Earnings management: A perspective. </a:t>
            </a:r>
            <a:r>
              <a:rPr lang="en-US" sz="1400" i="1" dirty="0">
                <a:effectLst/>
              </a:rPr>
              <a:t>Managerial finance</a:t>
            </a:r>
            <a:r>
              <a:rPr lang="en-US" sz="1400" dirty="0">
                <a:effectLst/>
              </a:rPr>
              <a:t>.</a:t>
            </a:r>
          </a:p>
        </p:txBody>
      </p:sp>
    </p:spTree>
    <p:extLst>
      <p:ext uri="{BB962C8B-B14F-4D97-AF65-F5344CB8AC3E}">
        <p14:creationId xmlns:p14="http://schemas.microsoft.com/office/powerpoint/2010/main" val="1823550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eDeText 3">
            <a:extLst>
              <a:ext uri="{FF2B5EF4-FFF2-40B4-BE49-F238E27FC236}">
                <a16:creationId xmlns:a16="http://schemas.microsoft.com/office/drawing/2014/main" id="{D4CD9E7B-24CD-DB25-810B-8C3C415EA32E}"/>
              </a:ext>
            </a:extLst>
          </p:cNvPr>
          <p:cNvSpPr txBox="1"/>
          <p:nvPr/>
        </p:nvSpPr>
        <p:spPr>
          <a:xfrm>
            <a:off x="1156138" y="2837563"/>
            <a:ext cx="7830207" cy="2862322"/>
          </a:xfrm>
          <a:prstGeom prst="rect">
            <a:avLst/>
          </a:prstGeom>
          <a:noFill/>
        </p:spPr>
        <p:txBody>
          <a:bodyPr wrap="square">
            <a:spAutoFit/>
          </a:bodyPr>
          <a:lstStyle/>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need to be aware that under IFRS managers operate with a relatively </a:t>
            </a: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 level of flexibility in defining accounting policies</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that may have caused an increase in the managerial use of real activities for firms that have strong incentives for upward earnings management.</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role of auditors in detecting the management of earnings has been highly debated but is still more relevant to their failure to identify financial problems at several high-profile corporations. Insufficient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skepticism</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has been considered a recurring finding, where the Big 4 auditors have failed to attain a target of “limited improvement requirement”.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ítol 5">
            <a:extLst>
              <a:ext uri="{FF2B5EF4-FFF2-40B4-BE49-F238E27FC236}">
                <a16:creationId xmlns:a16="http://schemas.microsoft.com/office/drawing/2014/main" id="{83DF67F7-920F-87CB-3C23-A16B65196DD2}"/>
              </a:ext>
            </a:extLst>
          </p:cNvPr>
          <p:cNvSpPr txBox="1">
            <a:spLocks noGrp="1"/>
          </p:cNvSpPr>
          <p:nvPr>
            <p:ph type="title"/>
          </p:nvPr>
        </p:nvSpPr>
        <p:spPr>
          <a:xfrm>
            <a:off x="838200" y="932683"/>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effectLst/>
                <a:latin typeface="+mj-lt"/>
                <a:ea typeface="+mj-ea"/>
                <a:cs typeface="+mj-cs"/>
              </a:rPr>
              <a:t>Earnings management definition and detection (the role of auditors)</a:t>
            </a:r>
            <a:endParaRPr lang="en-US" sz="4400" kern="1200" dirty="0">
              <a:effectLst/>
              <a:latin typeface="+mj-lt"/>
              <a:ea typeface="+mj-ea"/>
              <a:cs typeface="+mj-cs"/>
            </a:endParaRPr>
          </a:p>
        </p:txBody>
      </p:sp>
    </p:spTree>
    <p:extLst>
      <p:ext uri="{BB962C8B-B14F-4D97-AF65-F5344CB8AC3E}">
        <p14:creationId xmlns:p14="http://schemas.microsoft.com/office/powerpoint/2010/main" val="4099784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ol 5">
            <a:extLst>
              <a:ext uri="{FF2B5EF4-FFF2-40B4-BE49-F238E27FC236}">
                <a16:creationId xmlns:a16="http://schemas.microsoft.com/office/drawing/2014/main" id="{B44C3CD4-1D3C-B722-2237-389426F13022}"/>
              </a:ext>
            </a:extLst>
          </p:cNvPr>
          <p:cNvSpPr txBox="1">
            <a:spLocks/>
          </p:cNvSpPr>
          <p:nvPr/>
        </p:nvSpPr>
        <p:spPr>
          <a:xfrm>
            <a:off x="680545" y="8275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t>Earnings management definition and detection (the role of auditors)</a:t>
            </a:r>
            <a:endParaRPr lang="en-US" dirty="0"/>
          </a:p>
        </p:txBody>
      </p:sp>
      <p:sp>
        <p:nvSpPr>
          <p:cNvPr id="6" name="QuadreDeText 5">
            <a:extLst>
              <a:ext uri="{FF2B5EF4-FFF2-40B4-BE49-F238E27FC236}">
                <a16:creationId xmlns:a16="http://schemas.microsoft.com/office/drawing/2014/main" id="{A6C40094-6189-88B5-1DC0-4A4D759E1882}"/>
              </a:ext>
            </a:extLst>
          </p:cNvPr>
          <p:cNvSpPr txBox="1"/>
          <p:nvPr/>
        </p:nvSpPr>
        <p:spPr>
          <a:xfrm>
            <a:off x="1093075" y="2504209"/>
            <a:ext cx="9228083" cy="4031873"/>
          </a:xfrm>
          <a:prstGeom prst="rect">
            <a:avLst/>
          </a:prstGeom>
          <a:noFill/>
        </p:spPr>
        <p:txBody>
          <a:bodyPr wrap="square">
            <a:spAutoFit/>
          </a:bodyPr>
          <a:lstStyle/>
          <a:p>
            <a:pPr algn="just"/>
            <a:r>
              <a:rPr lang="en-GB"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identify ex-ante companies that might be carrying out accounts’ manipulation authors have focused on </a:t>
            </a:r>
            <a:r>
              <a:rPr lang="en-GB" sz="16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qualitative</a:t>
            </a:r>
            <a:r>
              <a:rPr lang="en-GB"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to a lesser extent, quantitative information. </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Qualitative indicators usually rely on personal traits and environmental factors prompting managers to manipulate the accounts, see Cressey (1953) and (1986).</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Quantitative indicators look for traces of manipulation in the financial statements of the company. </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Courier New" panose="02070309020205020404" pitchFamily="49" charset="0"/>
              <a:buChar char="o"/>
            </a:pP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Some of the most relevant quantitative indicators are the M-score (</a:t>
            </a:r>
            <a:r>
              <a:rPr lang="en-GB" sz="16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Beneish</a:t>
            </a: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1999), the Sloan ratio (Sloan, 1996), and the Z-score (Vladu, Amat, &amp; </a:t>
            </a:r>
            <a:r>
              <a:rPr lang="en-GB" sz="16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Cuzdriorean</a:t>
            </a: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2017) inspired, to a certain extent, by Altman (1968).</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Courier New" panose="02070309020205020404" pitchFamily="49" charset="0"/>
              <a:buChar char="o"/>
            </a:pP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Alternatively, the Accounting Quality &amp; Risk Matrix developed by Audit Analytics, for example, is an online investment tool that monitors companies for “</a:t>
            </a:r>
            <a:r>
              <a:rPr lang="en-GB" sz="1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indicators of potential earnings management and other accounting quality issues</a:t>
            </a: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Courier New" panose="02070309020205020404" pitchFamily="49" charset="0"/>
              <a:buChar char="o"/>
            </a:pP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There’s also the Accounting and Governance Risk (AGR) Metric, offered by MSCI Inc. It assigns a score ranging from 1 (representing a “very aggressive” company) to 100 (representing a “conservative” company) that acts as a composite measure reflecting the risk associated with a company’s financial reporting and corporate governance practices.</a:t>
            </a:r>
            <a:endParaRPr lang="es-E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8612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QuadreDeText 2">
            <a:extLst>
              <a:ext uri="{FF2B5EF4-FFF2-40B4-BE49-F238E27FC236}">
                <a16:creationId xmlns:a16="http://schemas.microsoft.com/office/drawing/2014/main" id="{80E99E16-623D-0C33-EEC9-A546E54930BC}"/>
              </a:ext>
            </a:extLst>
          </p:cNvPr>
          <p:cNvSpPr txBox="1"/>
          <p:nvPr/>
        </p:nvSpPr>
        <p:spPr>
          <a:xfrm>
            <a:off x="686834" y="1153572"/>
            <a:ext cx="3200400" cy="4461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rgbClr val="FFFFFF"/>
                </a:solidFill>
                <a:effectLst/>
                <a:latin typeface="+mj-lt"/>
                <a:ea typeface="+mj-ea"/>
                <a:cs typeface="+mj-cs"/>
              </a:rPr>
              <a:t>Financial Fraud definition and detection</a:t>
            </a:r>
            <a:endParaRPr lang="en-US" sz="4400" kern="1200">
              <a:solidFill>
                <a:srgbClr val="FFFFFF"/>
              </a:solidFill>
              <a:effectLst/>
              <a:latin typeface="+mj-lt"/>
              <a:ea typeface="+mj-ea"/>
              <a:cs typeface="+mj-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QuadreDeText 3">
            <a:extLst>
              <a:ext uri="{FF2B5EF4-FFF2-40B4-BE49-F238E27FC236}">
                <a16:creationId xmlns:a16="http://schemas.microsoft.com/office/drawing/2014/main" id="{4BBC0ACC-BD23-A5D5-FA69-12795DB48D8F}"/>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effectLst/>
              </a:rPr>
              <a:t>Differently from earnings management, financial fraud can be defined as “</a:t>
            </a:r>
            <a:r>
              <a:rPr lang="en-US" i="1">
                <a:effectLst/>
              </a:rPr>
              <a:t>the intentional use of illegal methods or practices to obtain financial gain</a:t>
            </a:r>
            <a:r>
              <a:rPr lang="en-US">
                <a:effectLst/>
              </a:rPr>
              <a:t>.” </a:t>
            </a:r>
          </a:p>
          <a:p>
            <a:pPr indent="-228600">
              <a:lnSpc>
                <a:spcPct val="90000"/>
              </a:lnSpc>
              <a:spcAft>
                <a:spcPts val="600"/>
              </a:spcAft>
              <a:buFont typeface="Arial" panose="020B0604020202020204" pitchFamily="34" charset="0"/>
              <a:buChar char="•"/>
            </a:pPr>
            <a:endParaRPr lang="en-US">
              <a:effectLst/>
            </a:endParaRPr>
          </a:p>
          <a:p>
            <a:pPr indent="-228600">
              <a:lnSpc>
                <a:spcPct val="90000"/>
              </a:lnSpc>
              <a:spcAft>
                <a:spcPts val="600"/>
              </a:spcAft>
              <a:buFont typeface="Arial" panose="020B0604020202020204" pitchFamily="34" charset="0"/>
              <a:buChar char="•"/>
            </a:pPr>
            <a:r>
              <a:rPr lang="en-US">
                <a:effectLst/>
              </a:rPr>
              <a:t>There are many different types of financial fraud, as well as a variety of data mining methods, and research is continually being undertaken to find the best approach for each case. The common financial fraud categories are three:</a:t>
            </a:r>
          </a:p>
          <a:p>
            <a:pPr indent="-228600">
              <a:lnSpc>
                <a:spcPct val="90000"/>
              </a:lnSpc>
              <a:spcAft>
                <a:spcPts val="600"/>
              </a:spcAft>
              <a:buFont typeface="Arial" panose="020B0604020202020204" pitchFamily="34" charset="0"/>
              <a:buChar char="•"/>
            </a:pPr>
            <a:endParaRPr lang="en-US">
              <a:effectLst/>
            </a:endParaRPr>
          </a:p>
          <a:p>
            <a:pPr marL="342900" lvl="0" indent="-228600">
              <a:lnSpc>
                <a:spcPct val="90000"/>
              </a:lnSpc>
              <a:spcAft>
                <a:spcPts val="600"/>
              </a:spcAft>
              <a:buFont typeface="Arial" panose="020B0604020202020204" pitchFamily="34" charset="0"/>
              <a:buChar char="•"/>
            </a:pPr>
            <a:r>
              <a:rPr lang="en-US">
                <a:effectLst/>
              </a:rPr>
              <a:t>Bank Fraud (Credit card fraud. Mortgage fraud and Money Laundering)</a:t>
            </a:r>
          </a:p>
          <a:p>
            <a:pPr marL="342900" lvl="0" indent="-228600">
              <a:lnSpc>
                <a:spcPct val="90000"/>
              </a:lnSpc>
              <a:spcAft>
                <a:spcPts val="600"/>
              </a:spcAft>
              <a:buFont typeface="Arial" panose="020B0604020202020204" pitchFamily="34" charset="0"/>
              <a:buChar char="•"/>
            </a:pPr>
            <a:r>
              <a:rPr lang="en-US">
                <a:effectLst/>
              </a:rPr>
              <a:t>Corporate Fraud (Financial Statement Fraud and Securities and Commodities fraud) </a:t>
            </a:r>
          </a:p>
          <a:p>
            <a:pPr marL="342900" lvl="0" indent="-228600">
              <a:lnSpc>
                <a:spcPct val="90000"/>
              </a:lnSpc>
              <a:spcAft>
                <a:spcPts val="600"/>
              </a:spcAft>
              <a:buFont typeface="Arial" panose="020B0604020202020204" pitchFamily="34" charset="0"/>
              <a:buChar char="•"/>
            </a:pPr>
            <a:r>
              <a:rPr lang="en-US">
                <a:effectLst/>
              </a:rPr>
              <a:t>Insurance Fraud (Automobile Insurance Fraud and Health care Fraud)</a:t>
            </a:r>
          </a:p>
          <a:p>
            <a:pPr marL="342900" lvl="0" indent="-228600">
              <a:lnSpc>
                <a:spcPct val="90000"/>
              </a:lnSpc>
              <a:spcAft>
                <a:spcPts val="600"/>
              </a:spcAft>
              <a:buFont typeface="Arial" panose="020B0604020202020204" pitchFamily="34" charset="0"/>
              <a:buChar char="•"/>
            </a:pPr>
            <a:r>
              <a:rPr lang="en-US">
                <a:effectLst/>
              </a:rPr>
              <a:t>Other (Mobile fraud. identity and social fraud…)</a:t>
            </a:r>
          </a:p>
        </p:txBody>
      </p:sp>
      <p:pic>
        <p:nvPicPr>
          <p:cNvPr id="2" name="Picture 12" descr="Text, logo&#10;&#10;Description automatically generated">
            <a:extLst>
              <a:ext uri="{FF2B5EF4-FFF2-40B4-BE49-F238E27FC236}">
                <a16:creationId xmlns:a16="http://schemas.microsoft.com/office/drawing/2014/main" id="{3F0F250F-B0ED-3E3E-D930-C1A135F38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1234031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95CC993-1097-2BF8-EA99-15C9CDB3C430}"/>
              </a:ext>
            </a:extLst>
          </p:cNvPr>
          <p:cNvSpPr>
            <a:spLocks noGrp="1"/>
          </p:cNvSpPr>
          <p:nvPr>
            <p:ph type="title"/>
          </p:nvPr>
        </p:nvSpPr>
        <p:spPr>
          <a:xfrm>
            <a:off x="1580017" y="751114"/>
            <a:ext cx="6910841" cy="576943"/>
          </a:xfrm>
        </p:spPr>
        <p:txBody>
          <a:bodyPr/>
          <a:lstStyle/>
          <a:p>
            <a:r>
              <a:rPr lang="en-US" dirty="0"/>
              <a:t>Financial Fraud definition and detection</a:t>
            </a:r>
            <a:endParaRPr lang="ca-ES" dirty="0"/>
          </a:p>
        </p:txBody>
      </p:sp>
      <p:pic>
        <p:nvPicPr>
          <p:cNvPr id="5" name="Imatge 4">
            <a:extLst>
              <a:ext uri="{FF2B5EF4-FFF2-40B4-BE49-F238E27FC236}">
                <a16:creationId xmlns:a16="http://schemas.microsoft.com/office/drawing/2014/main" id="{48F7A19B-1BB2-63D3-05E9-AC9BA62CDDAD}"/>
              </a:ext>
            </a:extLst>
          </p:cNvPr>
          <p:cNvPicPr>
            <a:picLocks noChangeAspect="1"/>
          </p:cNvPicPr>
          <p:nvPr/>
        </p:nvPicPr>
        <p:blipFill>
          <a:blip r:embed="rId2"/>
          <a:stretch>
            <a:fillRect/>
          </a:stretch>
        </p:blipFill>
        <p:spPr>
          <a:xfrm>
            <a:off x="547097" y="1897965"/>
            <a:ext cx="8771073" cy="4507493"/>
          </a:xfrm>
          <a:prstGeom prst="rect">
            <a:avLst/>
          </a:prstGeom>
        </p:spPr>
      </p:pic>
    </p:spTree>
    <p:extLst>
      <p:ext uri="{BB962C8B-B14F-4D97-AF65-F5344CB8AC3E}">
        <p14:creationId xmlns:p14="http://schemas.microsoft.com/office/powerpoint/2010/main" val="424427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Imatge 1">
            <a:extLst>
              <a:ext uri="{FF2B5EF4-FFF2-40B4-BE49-F238E27FC236}">
                <a16:creationId xmlns:a16="http://schemas.microsoft.com/office/drawing/2014/main" id="{664870D3-B33C-1822-10AA-83EC6B884B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26" r="-1" b="19543"/>
          <a:stretch/>
        </p:blipFill>
        <p:spPr bwMode="auto">
          <a:xfrm>
            <a:off x="321733" y="321733"/>
            <a:ext cx="11548534" cy="6214534"/>
          </a:xfrm>
          <a:prstGeom prst="rect">
            <a:avLst/>
          </a:prstGeom>
          <a:noFill/>
        </p:spPr>
      </p:pic>
    </p:spTree>
    <p:extLst>
      <p:ext uri="{BB962C8B-B14F-4D97-AF65-F5344CB8AC3E}">
        <p14:creationId xmlns:p14="http://schemas.microsoft.com/office/powerpoint/2010/main" val="333730818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idor de contingut 8">
            <a:extLst>
              <a:ext uri="{FF2B5EF4-FFF2-40B4-BE49-F238E27FC236}">
                <a16:creationId xmlns:a16="http://schemas.microsoft.com/office/drawing/2014/main" id="{5E9A5F73-30C8-0BF1-B8AC-75BEF2A5BEE9}"/>
              </a:ext>
            </a:extLst>
          </p:cNvPr>
          <p:cNvGraphicFramePr>
            <a:graphicFrameLocks noGrp="1"/>
          </p:cNvGraphicFramePr>
          <p:nvPr>
            <p:ph sz="quarter" idx="4"/>
            <p:extLst>
              <p:ext uri="{D42A27DB-BD31-4B8C-83A1-F6EECF244321}">
                <p14:modId xmlns:p14="http://schemas.microsoft.com/office/powerpoint/2010/main" val="687323765"/>
              </p:ext>
            </p:extLst>
          </p:nvPr>
        </p:nvGraphicFramePr>
        <p:xfrm>
          <a:off x="5735782" y="930267"/>
          <a:ext cx="5935293" cy="5719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texto 2">
            <a:extLst>
              <a:ext uri="{FF2B5EF4-FFF2-40B4-BE49-F238E27FC236}">
                <a16:creationId xmlns:a16="http://schemas.microsoft.com/office/drawing/2014/main" id="{B9FC8970-61AF-0B14-EA29-DF25917075AB}"/>
              </a:ext>
            </a:extLst>
          </p:cNvPr>
          <p:cNvSpPr>
            <a:spLocks noGrp="1"/>
          </p:cNvSpPr>
          <p:nvPr>
            <p:ph type="body" idx="1"/>
          </p:nvPr>
        </p:nvSpPr>
        <p:spPr>
          <a:xfrm>
            <a:off x="251208" y="256381"/>
            <a:ext cx="5157787" cy="823912"/>
          </a:xfrm>
        </p:spPr>
        <p:txBody>
          <a:bodyPr>
            <a:normAutofit/>
          </a:bodyPr>
          <a:lstStyle/>
          <a:p>
            <a:r>
              <a:rPr lang="en-GB" dirty="0"/>
              <a:t>Median loss per Fraud Scheme</a:t>
            </a:r>
          </a:p>
          <a:p>
            <a:endParaRPr lang="en-GB" dirty="0"/>
          </a:p>
        </p:txBody>
      </p:sp>
      <p:graphicFrame>
        <p:nvGraphicFramePr>
          <p:cNvPr id="8" name="Contenidor de contingut 7">
            <a:extLst>
              <a:ext uri="{FF2B5EF4-FFF2-40B4-BE49-F238E27FC236}">
                <a16:creationId xmlns:a16="http://schemas.microsoft.com/office/drawing/2014/main" id="{810C9477-C855-356E-2A7B-6A379A8F8ABC}"/>
              </a:ext>
            </a:extLst>
          </p:cNvPr>
          <p:cNvGraphicFramePr>
            <a:graphicFrameLocks noGrp="1"/>
          </p:cNvGraphicFramePr>
          <p:nvPr>
            <p:ph sz="half" idx="2"/>
            <p:extLst>
              <p:ext uri="{D42A27DB-BD31-4B8C-83A1-F6EECF244321}">
                <p14:modId xmlns:p14="http://schemas.microsoft.com/office/powerpoint/2010/main" val="94327879"/>
              </p:ext>
            </p:extLst>
          </p:nvPr>
        </p:nvGraphicFramePr>
        <p:xfrm>
          <a:off x="251208" y="930267"/>
          <a:ext cx="5079328" cy="4763951"/>
        </p:xfrm>
        <a:graphic>
          <a:graphicData uri="http://schemas.openxmlformats.org/drawingml/2006/chart">
            <c:chart xmlns:c="http://schemas.openxmlformats.org/drawingml/2006/chart" xmlns:r="http://schemas.openxmlformats.org/officeDocument/2006/relationships" r:id="rId7"/>
          </a:graphicData>
        </a:graphic>
      </p:graphicFrame>
      <p:sp>
        <p:nvSpPr>
          <p:cNvPr id="5" name="Marcador de texto 4">
            <a:extLst>
              <a:ext uri="{FF2B5EF4-FFF2-40B4-BE49-F238E27FC236}">
                <a16:creationId xmlns:a16="http://schemas.microsoft.com/office/drawing/2014/main" id="{B1173A92-D32A-DB6B-B422-70A082358E54}"/>
              </a:ext>
            </a:extLst>
          </p:cNvPr>
          <p:cNvSpPr>
            <a:spLocks noGrp="1"/>
          </p:cNvSpPr>
          <p:nvPr>
            <p:ph type="body" sz="quarter" idx="3"/>
          </p:nvPr>
        </p:nvSpPr>
        <p:spPr>
          <a:xfrm>
            <a:off x="6583168" y="0"/>
            <a:ext cx="5183188" cy="823912"/>
          </a:xfrm>
        </p:spPr>
        <p:txBody>
          <a:bodyPr>
            <a:normAutofit/>
          </a:bodyPr>
          <a:lstStyle/>
          <a:p>
            <a:r>
              <a:rPr lang="en-US" dirty="0"/>
              <a:t>Warning Signs</a:t>
            </a:r>
          </a:p>
        </p:txBody>
      </p:sp>
    </p:spTree>
    <p:extLst>
      <p:ext uri="{BB962C8B-B14F-4D97-AF65-F5344CB8AC3E}">
        <p14:creationId xmlns:p14="http://schemas.microsoft.com/office/powerpoint/2010/main" val="2571931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A3AA287-DEF5-8607-A0FC-90B092B7ECC0}"/>
              </a:ext>
            </a:extLst>
          </p:cNvPr>
          <p:cNvSpPr>
            <a:spLocks noGrp="1"/>
          </p:cNvSpPr>
          <p:nvPr>
            <p:ph type="title"/>
          </p:nvPr>
        </p:nvSpPr>
        <p:spPr>
          <a:xfrm>
            <a:off x="3762531" y="2002631"/>
            <a:ext cx="7738568" cy="2852737"/>
          </a:xfrm>
        </p:spPr>
        <p:txBody>
          <a:bodyPr/>
          <a:lstStyle/>
          <a:p>
            <a:r>
              <a:rPr lang="en-US" dirty="0"/>
              <a:t>3.2.	Selected examples of Fraud and Earnings Management</a:t>
            </a:r>
            <a:endParaRPr lang="ca-ES" dirty="0"/>
          </a:p>
        </p:txBody>
      </p:sp>
    </p:spTree>
    <p:extLst>
      <p:ext uri="{BB962C8B-B14F-4D97-AF65-F5344CB8AC3E}">
        <p14:creationId xmlns:p14="http://schemas.microsoft.com/office/powerpoint/2010/main" val="4110366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ol 1">
            <a:extLst>
              <a:ext uri="{FF2B5EF4-FFF2-40B4-BE49-F238E27FC236}">
                <a16:creationId xmlns:a16="http://schemas.microsoft.com/office/drawing/2014/main" id="{DB138ADB-3DC8-2487-A138-491F52C70C4A}"/>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kern="1200">
                <a:solidFill>
                  <a:schemeClr val="tx1"/>
                </a:solidFill>
                <a:latin typeface="+mj-lt"/>
                <a:ea typeface="+mj-ea"/>
                <a:cs typeface="+mj-cs"/>
              </a:rPr>
              <a:t>The Microsoft Case</a:t>
            </a:r>
          </a:p>
        </p:txBody>
      </p:sp>
      <p:sp>
        <p:nvSpPr>
          <p:cNvPr id="43" name="Rectangle 4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idor de text 3">
            <a:extLst>
              <a:ext uri="{FF2B5EF4-FFF2-40B4-BE49-F238E27FC236}">
                <a16:creationId xmlns:a16="http://schemas.microsoft.com/office/drawing/2014/main" id="{1BA1DACC-A920-CB13-2DC1-222FF77976CF}"/>
              </a:ext>
            </a:extLst>
          </p:cNvPr>
          <p:cNvSpPr>
            <a:spLocks noGrp="1"/>
          </p:cNvSpPr>
          <p:nvPr>
            <p:ph type="body" sz="half" idx="2"/>
          </p:nvPr>
        </p:nvSpPr>
        <p:spPr>
          <a:xfrm>
            <a:off x="645066" y="2031101"/>
            <a:ext cx="4282984" cy="3511943"/>
          </a:xfrm>
        </p:spPr>
        <p:txBody>
          <a:bodyPr vert="horz" lIns="91440" tIns="45720" rIns="91440" bIns="45720" rtlCol="0" anchor="ctr">
            <a:normAutofit/>
          </a:bodyPr>
          <a:lstStyle/>
          <a:p>
            <a:pPr indent="-228600">
              <a:buFont typeface="Arial" panose="020B0604020202020204" pitchFamily="34" charset="0"/>
              <a:buChar char="•"/>
            </a:pPr>
            <a:r>
              <a:rPr lang="en-US" sz="1800"/>
              <a:t>In April, Xerox Corp. agreed to pay a record $10 million civil penalty and revise its financial statements back to 1997 to settle the SEC's allegations of accounting fraud. The SEC said the office-equipment maker used "accounting tricks" and "accounting opportunities" to boost its earnings by some $1.5 billion and hide its true performance from investors.</a:t>
            </a:r>
          </a:p>
        </p:txBody>
      </p:sp>
      <p:sp>
        <p:nvSpPr>
          <p:cNvPr id="45" name="Rectangle 4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idor de contingut 5" descr="Imatge que conté text&#10;&#10;Descripció generada automàticament">
            <a:extLst>
              <a:ext uri="{FF2B5EF4-FFF2-40B4-BE49-F238E27FC236}">
                <a16:creationId xmlns:a16="http://schemas.microsoft.com/office/drawing/2014/main" id="{E183E607-B9F9-95A3-C63B-39B3F161DAC3}"/>
              </a:ext>
            </a:extLst>
          </p:cNvPr>
          <p:cNvPicPr>
            <a:picLocks noGrp="1" noChangeAspect="1"/>
          </p:cNvPicPr>
          <p:nvPr>
            <p:ph idx="1"/>
          </p:nvPr>
        </p:nvPicPr>
        <p:blipFill>
          <a:blip r:embed="rId3"/>
          <a:stretch>
            <a:fillRect/>
          </a:stretch>
        </p:blipFill>
        <p:spPr>
          <a:xfrm>
            <a:off x="5987738" y="1581950"/>
            <a:ext cx="5628018" cy="3461230"/>
          </a:xfrm>
          <a:prstGeom prst="rect">
            <a:avLst/>
          </a:prstGeom>
        </p:spPr>
      </p:pic>
      <p:pic>
        <p:nvPicPr>
          <p:cNvPr id="3" name="Picture 12" descr="Text, logo&#10;&#10;Description automatically generated">
            <a:extLst>
              <a:ext uri="{FF2B5EF4-FFF2-40B4-BE49-F238E27FC236}">
                <a16:creationId xmlns:a16="http://schemas.microsoft.com/office/drawing/2014/main" id="{DDE904FA-F2D7-0655-AFA5-601452C3B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648947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ol 1">
            <a:extLst>
              <a:ext uri="{FF2B5EF4-FFF2-40B4-BE49-F238E27FC236}">
                <a16:creationId xmlns:a16="http://schemas.microsoft.com/office/drawing/2014/main" id="{DB138ADB-3DC8-2487-A138-491F52C70C4A}"/>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kern="1200">
                <a:solidFill>
                  <a:schemeClr val="tx1"/>
                </a:solidFill>
                <a:latin typeface="+mj-lt"/>
                <a:ea typeface="+mj-ea"/>
                <a:cs typeface="+mj-cs"/>
              </a:rPr>
              <a:t>The Time Warner Case </a:t>
            </a:r>
          </a:p>
        </p:txBody>
      </p:sp>
      <p:sp>
        <p:nvSpPr>
          <p:cNvPr id="35" name="Rectangle 3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idor de text 3">
            <a:extLst>
              <a:ext uri="{FF2B5EF4-FFF2-40B4-BE49-F238E27FC236}">
                <a16:creationId xmlns:a16="http://schemas.microsoft.com/office/drawing/2014/main" id="{1BA1DACC-A920-CB13-2DC1-222FF77976CF}"/>
              </a:ext>
            </a:extLst>
          </p:cNvPr>
          <p:cNvSpPr>
            <a:spLocks noGrp="1"/>
          </p:cNvSpPr>
          <p:nvPr>
            <p:ph type="body" sz="half" idx="2"/>
          </p:nvPr>
        </p:nvSpPr>
        <p:spPr>
          <a:xfrm>
            <a:off x="645066" y="2031101"/>
            <a:ext cx="4282984" cy="3511943"/>
          </a:xfrm>
        </p:spPr>
        <p:txBody>
          <a:bodyPr vert="horz" lIns="91440" tIns="45720" rIns="91440" bIns="45720" rtlCol="0" anchor="ctr">
            <a:normAutofit/>
          </a:bodyPr>
          <a:lstStyle/>
          <a:p>
            <a:pPr indent="-228600">
              <a:buFont typeface="Arial" panose="020B0604020202020204" pitchFamily="34" charset="0"/>
              <a:buChar char="•"/>
            </a:pPr>
            <a:r>
              <a:rPr lang="en-US" sz="1800" dirty="0"/>
              <a:t>Time Warner established reserves of $2,253 billion and $2,229 billion on December 31, 2009, and 2008, respectively. </a:t>
            </a:r>
          </a:p>
          <a:p>
            <a:pPr indent="-228600">
              <a:buFont typeface="Arial" panose="020B0604020202020204" pitchFamily="34" charset="0"/>
              <a:buChar char="•"/>
            </a:pPr>
            <a:r>
              <a:rPr lang="en-US" sz="1800" dirty="0"/>
              <a:t>These estimates represent about 30 percent of gross accounts receivable in both years. </a:t>
            </a:r>
          </a:p>
          <a:p>
            <a:pPr indent="-228600">
              <a:buFont typeface="Arial" panose="020B0604020202020204" pitchFamily="34" charset="0"/>
              <a:buChar char="•"/>
            </a:pPr>
            <a:r>
              <a:rPr lang="en-US" sz="1800" dirty="0"/>
              <a:t>Management explains that this is an “area of judgment affecting reported revenues and net income”</a:t>
            </a:r>
          </a:p>
          <a:p>
            <a:pPr indent="-228600">
              <a:buFont typeface="Arial" panose="020B0604020202020204" pitchFamily="34" charset="0"/>
              <a:buChar char="•"/>
            </a:pPr>
            <a:r>
              <a:rPr lang="en-US" sz="1800" dirty="0"/>
              <a:t>This is perhaps an example of conservative to neutral earnings management. </a:t>
            </a:r>
          </a:p>
        </p:txBody>
      </p:sp>
      <p:sp>
        <p:nvSpPr>
          <p:cNvPr id="37" name="Rectangle 3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idor de contingut 9">
            <a:extLst>
              <a:ext uri="{FF2B5EF4-FFF2-40B4-BE49-F238E27FC236}">
                <a16:creationId xmlns:a16="http://schemas.microsoft.com/office/drawing/2014/main" id="{EF73431D-22BD-E8D5-AD4C-B1B296DEE191}"/>
              </a:ext>
            </a:extLst>
          </p:cNvPr>
          <p:cNvPicPr>
            <a:picLocks noGrp="1" noChangeAspect="1"/>
          </p:cNvPicPr>
          <p:nvPr>
            <p:ph idx="1"/>
          </p:nvPr>
        </p:nvPicPr>
        <p:blipFill>
          <a:blip r:embed="rId3"/>
          <a:stretch>
            <a:fillRect/>
          </a:stretch>
        </p:blipFill>
        <p:spPr>
          <a:xfrm>
            <a:off x="5987738" y="1476424"/>
            <a:ext cx="5628018" cy="3672281"/>
          </a:xfrm>
          <a:prstGeom prst="rect">
            <a:avLst/>
          </a:prstGeom>
        </p:spPr>
      </p:pic>
      <p:pic>
        <p:nvPicPr>
          <p:cNvPr id="3" name="Picture 12" descr="Text, logo&#10;&#10;Description automatically generated">
            <a:extLst>
              <a:ext uri="{FF2B5EF4-FFF2-40B4-BE49-F238E27FC236}">
                <a16:creationId xmlns:a16="http://schemas.microsoft.com/office/drawing/2014/main" id="{C3A3C382-0748-2D0E-01B2-35A678904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2654175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2D9A-2657-803E-1F9B-3A397F45DC60}"/>
              </a:ext>
            </a:extLst>
          </p:cNvPr>
          <p:cNvSpPr>
            <a:spLocks noGrp="1"/>
          </p:cNvSpPr>
          <p:nvPr>
            <p:ph type="title"/>
          </p:nvPr>
        </p:nvSpPr>
        <p:spPr/>
        <p:txBody>
          <a:bodyPr/>
          <a:lstStyle/>
          <a:p>
            <a:r>
              <a:rPr lang="en-US" dirty="0"/>
              <a:t>Consciousness</a:t>
            </a:r>
          </a:p>
        </p:txBody>
      </p:sp>
      <p:pic>
        <p:nvPicPr>
          <p:cNvPr id="6" name="Picture Placeholder 5" descr="A picture containing cup, pitcher&#10;&#10;Description automatically generated">
            <a:extLst>
              <a:ext uri="{FF2B5EF4-FFF2-40B4-BE49-F238E27FC236}">
                <a16:creationId xmlns:a16="http://schemas.microsoft.com/office/drawing/2014/main" id="{F2CBEAE3-3AF8-A56A-170E-C35F65C45C58}"/>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520" b="10520"/>
          <a:stretch>
            <a:fillRect/>
          </a:stretch>
        </p:blipFill>
        <p:spPr/>
      </p:pic>
      <p:sp>
        <p:nvSpPr>
          <p:cNvPr id="4" name="Text Placeholder 3">
            <a:extLst>
              <a:ext uri="{FF2B5EF4-FFF2-40B4-BE49-F238E27FC236}">
                <a16:creationId xmlns:a16="http://schemas.microsoft.com/office/drawing/2014/main" id="{0C8174E8-65C7-6A7D-F7EC-1CB6D539D231}"/>
              </a:ext>
            </a:extLst>
          </p:cNvPr>
          <p:cNvSpPr>
            <a:spLocks noGrp="1"/>
          </p:cNvSpPr>
          <p:nvPr>
            <p:ph type="body" sz="half" idx="2"/>
          </p:nvPr>
        </p:nvSpPr>
        <p:spPr>
          <a:xfrm>
            <a:off x="839788" y="2057400"/>
            <a:ext cx="3932237" cy="4034482"/>
          </a:xfrm>
        </p:spPr>
        <p:txBody>
          <a:bodyPr>
            <a:normAutofit fontScale="85000" lnSpcReduction="10000"/>
          </a:bodyPr>
          <a:lstStyle/>
          <a:p>
            <a:pPr>
              <a:lnSpc>
                <a:spcPct val="115000"/>
              </a:lnSpc>
              <a:spcBef>
                <a:spcPts val="0"/>
              </a:spcBef>
              <a:spcAft>
                <a:spcPts val="600"/>
              </a:spcAft>
            </a:pPr>
            <a:r>
              <a:rPr lang="en-US" sz="2400" dirty="0">
                <a:latin typeface="Arial" panose="020B0604020202020204" pitchFamily="34" charset="0"/>
                <a:cs typeface="Arial" panose="020B0604020202020204" pitchFamily="34" charset="0"/>
              </a:rPr>
              <a:t>What does it mean to be conscious?</a:t>
            </a:r>
          </a:p>
          <a:p>
            <a:pPr>
              <a:lnSpc>
                <a:spcPct val="115000"/>
              </a:lnSpc>
              <a:spcBef>
                <a:spcPts val="0"/>
              </a:spcBef>
              <a:spcAft>
                <a:spcPts val="600"/>
              </a:spcAft>
            </a:pPr>
            <a:endParaRPr lang="en-US" sz="2000" dirty="0"/>
          </a:p>
          <a:p>
            <a:pPr>
              <a:lnSpc>
                <a:spcPct val="115000"/>
              </a:lnSpc>
              <a:spcBef>
                <a:spcPts val="0"/>
              </a:spcBef>
              <a:spcAft>
                <a:spcPts val="600"/>
              </a:spcAft>
            </a:pPr>
            <a:r>
              <a:rPr lang="en-US" sz="2000" i="1" dirty="0">
                <a:effectLst/>
                <a:latin typeface="Arial" panose="020B0604020202020204" pitchFamily="34" charset="0"/>
                <a:ea typeface="MS Mincho" panose="02020609040205080304" pitchFamily="49" charset="-128"/>
              </a:rPr>
              <a:t>To be conscious means to be aware of our inner and outer worlds, to be fully awake. </a:t>
            </a:r>
          </a:p>
          <a:p>
            <a:pPr>
              <a:lnSpc>
                <a:spcPct val="115000"/>
              </a:lnSpc>
              <a:spcBef>
                <a:spcPts val="0"/>
              </a:spcBef>
              <a:spcAft>
                <a:spcPts val="600"/>
              </a:spcAft>
            </a:pPr>
            <a:r>
              <a:rPr lang="en-US" sz="2000" i="1" dirty="0">
                <a:effectLst/>
                <a:latin typeface="Arial" panose="020B0604020202020204" pitchFamily="34" charset="0"/>
                <a:ea typeface="MS Mincho" panose="02020609040205080304" pitchFamily="49" charset="-128"/>
              </a:rPr>
              <a:t>It includes self-reflection on one’s own beliefs, emotions, motives, values, goals and impact. </a:t>
            </a:r>
          </a:p>
          <a:p>
            <a:pPr>
              <a:lnSpc>
                <a:spcPct val="115000"/>
              </a:lnSpc>
              <a:spcBef>
                <a:spcPts val="0"/>
              </a:spcBef>
              <a:spcAft>
                <a:spcPts val="600"/>
              </a:spcAft>
            </a:pPr>
            <a:r>
              <a:rPr lang="en-US" sz="2000" i="1" dirty="0">
                <a:effectLst/>
                <a:latin typeface="Arial" panose="020B0604020202020204" pitchFamily="34" charset="0"/>
                <a:ea typeface="MS Mincho" panose="02020609040205080304" pitchFamily="49" charset="-128"/>
              </a:rPr>
              <a:t>Consciousness also includes the capacity for abstraction which allows humans to manage complexity.</a:t>
            </a:r>
            <a:endParaRPr lang="en-US" sz="2000" dirty="0">
              <a:effectLst/>
              <a:latin typeface="Arial" panose="020B0604020202020204" pitchFamily="34" charset="0"/>
              <a:ea typeface="MS Mincho" panose="02020609040205080304" pitchFamily="49" charset="-128"/>
            </a:endParaRPr>
          </a:p>
        </p:txBody>
      </p:sp>
      <p:sp>
        <p:nvSpPr>
          <p:cNvPr id="7" name="TextBox 6">
            <a:extLst>
              <a:ext uri="{FF2B5EF4-FFF2-40B4-BE49-F238E27FC236}">
                <a16:creationId xmlns:a16="http://schemas.microsoft.com/office/drawing/2014/main" id="{A01A00C9-4B17-83F3-CF17-64AD076DAE66}"/>
              </a:ext>
            </a:extLst>
          </p:cNvPr>
          <p:cNvSpPr txBox="1"/>
          <p:nvPr/>
        </p:nvSpPr>
        <p:spPr>
          <a:xfrm>
            <a:off x="5183188" y="5861050"/>
            <a:ext cx="6172200" cy="230832"/>
          </a:xfrm>
          <a:prstGeom prst="rect">
            <a:avLst/>
          </a:prstGeom>
          <a:noFill/>
        </p:spPr>
        <p:txBody>
          <a:bodyPr wrap="square" rtlCol="0">
            <a:spAutoFit/>
          </a:bodyPr>
          <a:lstStyle/>
          <a:p>
            <a:r>
              <a:rPr lang="en-US" sz="900">
                <a:hlinkClick r:id="rId4" tooltip="https://in5d.com/cosmic-consciousness-phenomena-the-overview-effect/"/>
              </a:rPr>
              <a:t>This Photo</a:t>
            </a:r>
            <a:r>
              <a:rPr lang="en-US" sz="900"/>
              <a:t> by Unknown Author is licensed under </a:t>
            </a:r>
            <a:r>
              <a:rPr lang="en-US" sz="900">
                <a:hlinkClick r:id="rId5" tooltip="https://creativecommons.org/licenses/by-nc/3.0/"/>
              </a:rPr>
              <a:t>CC BY-NC</a:t>
            </a:r>
            <a:endParaRPr lang="en-US" sz="900"/>
          </a:p>
        </p:txBody>
      </p:sp>
      <p:sp>
        <p:nvSpPr>
          <p:cNvPr id="3" name="TextBox 2">
            <a:extLst>
              <a:ext uri="{FF2B5EF4-FFF2-40B4-BE49-F238E27FC236}">
                <a16:creationId xmlns:a16="http://schemas.microsoft.com/office/drawing/2014/main" id="{C4A3CDA3-6574-DA03-447C-FAE115AA5D7E}"/>
              </a:ext>
            </a:extLst>
          </p:cNvPr>
          <p:cNvSpPr txBox="1"/>
          <p:nvPr/>
        </p:nvSpPr>
        <p:spPr>
          <a:xfrm>
            <a:off x="223284" y="6169967"/>
            <a:ext cx="6830973" cy="461665"/>
          </a:xfrm>
          <a:prstGeom prst="rect">
            <a:avLst/>
          </a:prstGeom>
          <a:noFill/>
        </p:spPr>
        <p:txBody>
          <a:bodyPr wrap="none" rtlCol="0">
            <a:spAutoFit/>
          </a:bodyPr>
          <a:lstStyle/>
          <a:p>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Key Source:</a:t>
            </a:r>
          </a:p>
          <a:p>
            <a:r>
              <a:rPr lang="en-US" sz="12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Kofman</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 (2008). </a:t>
            </a:r>
            <a:r>
              <a:rPr lang="en-US" sz="12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Conscious business: How to build value through values</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(Vol. 1). </a:t>
            </a:r>
            <a:r>
              <a:rPr lang="en-US" sz="12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ReadHowYouWant</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9385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ol 1">
            <a:extLst>
              <a:ext uri="{FF2B5EF4-FFF2-40B4-BE49-F238E27FC236}">
                <a16:creationId xmlns:a16="http://schemas.microsoft.com/office/drawing/2014/main" id="{DB138ADB-3DC8-2487-A138-491F52C70C4A}"/>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kern="1200">
                <a:solidFill>
                  <a:schemeClr val="tx1"/>
                </a:solidFill>
                <a:latin typeface="+mj-lt"/>
                <a:ea typeface="+mj-ea"/>
                <a:cs typeface="+mj-cs"/>
              </a:rPr>
              <a:t>The Southwest Airlines </a:t>
            </a:r>
          </a:p>
        </p:txBody>
      </p:sp>
      <p:sp>
        <p:nvSpPr>
          <p:cNvPr id="24" name="Rectangle 2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QuadreDeText 6">
            <a:extLst>
              <a:ext uri="{FF2B5EF4-FFF2-40B4-BE49-F238E27FC236}">
                <a16:creationId xmlns:a16="http://schemas.microsoft.com/office/drawing/2014/main" id="{33FC18C1-CB3A-2364-D207-191161CD0EB2}"/>
              </a:ext>
            </a:extLst>
          </p:cNvPr>
          <p:cNvSpPr txBox="1"/>
          <p:nvPr/>
        </p:nvSpPr>
        <p:spPr>
          <a:xfrm>
            <a:off x="645066" y="2031101"/>
            <a:ext cx="4282984" cy="3511943"/>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1600" dirty="0"/>
              <a:t> Southwest Airlines changed the estimated lives of its airplanes from 22 years to 27 years under the reasoning that improved maintenance methods enabled the company to get more useful years out of the aircraft.</a:t>
            </a:r>
          </a:p>
          <a:p>
            <a:pPr indent="-228600">
              <a:lnSpc>
                <a:spcPct val="90000"/>
              </a:lnSpc>
              <a:spcAft>
                <a:spcPts val="600"/>
              </a:spcAft>
              <a:buFont typeface="Arial" panose="020B0604020202020204" pitchFamily="34" charset="0"/>
              <a:buChar char="•"/>
            </a:pPr>
            <a:r>
              <a:rPr lang="en-US" sz="1600" dirty="0"/>
              <a:t> This change in accounting estimate, which does not require a consistent disclosure in the auditor’s report, had the effect of enabling Southwest to continue to show year-to-year earnings growth.</a:t>
            </a:r>
          </a:p>
          <a:p>
            <a:pPr indent="-228600">
              <a:lnSpc>
                <a:spcPct val="90000"/>
              </a:lnSpc>
              <a:spcAft>
                <a:spcPts val="600"/>
              </a:spcAft>
              <a:buFont typeface="Arial" panose="020B0604020202020204" pitchFamily="34" charset="0"/>
              <a:buChar char="•"/>
            </a:pPr>
            <a:r>
              <a:rPr lang="en-US" sz="1600" dirty="0"/>
              <a:t> The change of estimate and its effect were disclosed in a note to the financial statements. </a:t>
            </a:r>
          </a:p>
          <a:p>
            <a:pPr indent="-228600">
              <a:lnSpc>
                <a:spcPct val="90000"/>
              </a:lnSpc>
              <a:spcAft>
                <a:spcPts val="600"/>
              </a:spcAft>
              <a:buFont typeface="Arial" panose="020B0604020202020204" pitchFamily="34" charset="0"/>
              <a:buChar char="•"/>
            </a:pPr>
            <a:r>
              <a:rPr lang="en-US" sz="1600" dirty="0"/>
              <a:t>This is perhaps an example of acceptable neutral to aggressive (not overly aggressive) earnings management</a:t>
            </a:r>
          </a:p>
        </p:txBody>
      </p:sp>
      <p:sp>
        <p:nvSpPr>
          <p:cNvPr id="31" name="Rectangle 2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idor de contingut 9">
            <a:extLst>
              <a:ext uri="{FF2B5EF4-FFF2-40B4-BE49-F238E27FC236}">
                <a16:creationId xmlns:a16="http://schemas.microsoft.com/office/drawing/2014/main" id="{5717CD6F-3883-239B-5D1E-7D0FB80A2FD7}"/>
              </a:ext>
            </a:extLst>
          </p:cNvPr>
          <p:cNvPicPr>
            <a:picLocks noGrp="1" noChangeAspect="1"/>
          </p:cNvPicPr>
          <p:nvPr>
            <p:ph idx="1"/>
          </p:nvPr>
        </p:nvPicPr>
        <p:blipFill>
          <a:blip r:embed="rId3"/>
          <a:stretch>
            <a:fillRect/>
          </a:stretch>
        </p:blipFill>
        <p:spPr>
          <a:xfrm>
            <a:off x="5987738" y="2074401"/>
            <a:ext cx="5628018" cy="2476327"/>
          </a:xfrm>
          <a:prstGeom prst="rect">
            <a:avLst/>
          </a:prstGeom>
        </p:spPr>
      </p:pic>
      <p:pic>
        <p:nvPicPr>
          <p:cNvPr id="3" name="Picture 12" descr="Text, logo&#10;&#10;Description automatically generated">
            <a:extLst>
              <a:ext uri="{FF2B5EF4-FFF2-40B4-BE49-F238E27FC236}">
                <a16:creationId xmlns:a16="http://schemas.microsoft.com/office/drawing/2014/main" id="{D81D5CD5-964F-EE99-B541-9860906CD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1532283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ol 1">
            <a:extLst>
              <a:ext uri="{FF2B5EF4-FFF2-40B4-BE49-F238E27FC236}">
                <a16:creationId xmlns:a16="http://schemas.microsoft.com/office/drawing/2014/main" id="{DB138ADB-3DC8-2487-A138-491F52C70C4A}"/>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kern="1200" dirty="0">
                <a:solidFill>
                  <a:schemeClr val="tx1"/>
                </a:solidFill>
                <a:latin typeface="+mj-lt"/>
                <a:ea typeface="+mj-ea"/>
                <a:cs typeface="+mj-cs"/>
              </a:rPr>
              <a:t>AT&amp;T Inc. and Verizon Communications</a:t>
            </a:r>
          </a:p>
        </p:txBody>
      </p:sp>
      <p:sp>
        <p:nvSpPr>
          <p:cNvPr id="14" name="Rectangle 1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QuadreDeText 6">
            <a:extLst>
              <a:ext uri="{FF2B5EF4-FFF2-40B4-BE49-F238E27FC236}">
                <a16:creationId xmlns:a16="http://schemas.microsoft.com/office/drawing/2014/main" id="{33FC18C1-CB3A-2364-D207-191161CD0EB2}"/>
              </a:ext>
            </a:extLst>
          </p:cNvPr>
          <p:cNvSpPr txBox="1"/>
          <p:nvPr/>
        </p:nvSpPr>
        <p:spPr>
          <a:xfrm>
            <a:off x="645066" y="2031101"/>
            <a:ext cx="4741494" cy="3888671"/>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1600" dirty="0"/>
              <a:t>In 2008–2009, these companies incurred very large losses: $23 billion for AT&amp;T and $12 billion for Verizon. </a:t>
            </a:r>
          </a:p>
          <a:p>
            <a:pPr indent="-228600">
              <a:lnSpc>
                <a:spcPct val="90000"/>
              </a:lnSpc>
              <a:spcAft>
                <a:spcPts val="600"/>
              </a:spcAft>
              <a:buFont typeface="Arial" panose="020B0604020202020204" pitchFamily="34" charset="0"/>
              <a:buChar char="•"/>
            </a:pPr>
            <a:r>
              <a:rPr lang="en-US" sz="1600" dirty="0"/>
              <a:t>Rather than recognize these losses, the companies elected by current U.S. standards to amortize them over future years (Rapoport 2011). </a:t>
            </a:r>
          </a:p>
          <a:p>
            <a:pPr indent="-228600">
              <a:lnSpc>
                <a:spcPct val="90000"/>
              </a:lnSpc>
              <a:spcAft>
                <a:spcPts val="600"/>
              </a:spcAft>
              <a:buFont typeface="Arial" panose="020B0604020202020204" pitchFamily="34" charset="0"/>
              <a:buChar char="•"/>
            </a:pPr>
            <a:r>
              <a:rPr lang="en-US" sz="1600" dirty="0"/>
              <a:t>In the 2010 financial statements, these companies decided to change their accounting for pension funds to mark-to-market accounting in line with international standards and to restate prior years’ financial statements. </a:t>
            </a:r>
          </a:p>
          <a:p>
            <a:pPr indent="-228600">
              <a:lnSpc>
                <a:spcPct val="90000"/>
              </a:lnSpc>
              <a:spcAft>
                <a:spcPts val="600"/>
              </a:spcAft>
              <a:buFont typeface="Arial" panose="020B0604020202020204" pitchFamily="34" charset="0"/>
              <a:buChar char="•"/>
            </a:pPr>
            <a:r>
              <a:rPr lang="en-US" sz="1600" dirty="0"/>
              <a:t>The effect of this change is that the large losses in 2008–2009 will never be reflected in the current year’s financial statements, and 2010 earnings will be much better than they would have been</a:t>
            </a:r>
          </a:p>
        </p:txBody>
      </p:sp>
      <p:sp>
        <p:nvSpPr>
          <p:cNvPr id="16" name="Rectangle 1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idor de contingut 5">
            <a:extLst>
              <a:ext uri="{FF2B5EF4-FFF2-40B4-BE49-F238E27FC236}">
                <a16:creationId xmlns:a16="http://schemas.microsoft.com/office/drawing/2014/main" id="{36045692-1479-E246-B3F6-98BB45939864}"/>
              </a:ext>
            </a:extLst>
          </p:cNvPr>
          <p:cNvPicPr>
            <a:picLocks noGrp="1" noChangeAspect="1"/>
          </p:cNvPicPr>
          <p:nvPr>
            <p:ph idx="1"/>
          </p:nvPr>
        </p:nvPicPr>
        <p:blipFill>
          <a:blip r:embed="rId3"/>
          <a:stretch>
            <a:fillRect/>
          </a:stretch>
        </p:blipFill>
        <p:spPr>
          <a:xfrm>
            <a:off x="6074215" y="650494"/>
            <a:ext cx="5455063" cy="5324142"/>
          </a:xfrm>
          <a:prstGeom prst="rect">
            <a:avLst/>
          </a:prstGeom>
        </p:spPr>
      </p:pic>
      <p:pic>
        <p:nvPicPr>
          <p:cNvPr id="3" name="Picture 12" descr="Text, logo&#10;&#10;Description automatically generated">
            <a:extLst>
              <a:ext uri="{FF2B5EF4-FFF2-40B4-BE49-F238E27FC236}">
                <a16:creationId xmlns:a16="http://schemas.microsoft.com/office/drawing/2014/main" id="{F55EA401-98C9-011F-637E-2E29D926D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1056749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0" name="Rectangle 108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ol 1">
            <a:extLst>
              <a:ext uri="{FF2B5EF4-FFF2-40B4-BE49-F238E27FC236}">
                <a16:creationId xmlns:a16="http://schemas.microsoft.com/office/drawing/2014/main" id="{6C332592-D65E-7C2A-770A-1D8F835FB985}"/>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kern="1200">
                <a:solidFill>
                  <a:schemeClr val="tx1"/>
                </a:solidFill>
                <a:latin typeface="+mj-lt"/>
                <a:ea typeface="+mj-ea"/>
                <a:cs typeface="+mj-cs"/>
              </a:rPr>
              <a:t>The Enron Case </a:t>
            </a:r>
          </a:p>
        </p:txBody>
      </p:sp>
      <p:sp>
        <p:nvSpPr>
          <p:cNvPr id="1092" name="Rectangle 109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idor de text 3">
            <a:extLst>
              <a:ext uri="{FF2B5EF4-FFF2-40B4-BE49-F238E27FC236}">
                <a16:creationId xmlns:a16="http://schemas.microsoft.com/office/drawing/2014/main" id="{8169DD3F-FB53-9FE3-36C8-DDB4905E9E77}"/>
              </a:ext>
            </a:extLst>
          </p:cNvPr>
          <p:cNvSpPr>
            <a:spLocks noGrp="1"/>
          </p:cNvSpPr>
          <p:nvPr>
            <p:ph type="body" sz="half" idx="2"/>
          </p:nvPr>
        </p:nvSpPr>
        <p:spPr>
          <a:xfrm>
            <a:off x="645066" y="2031101"/>
            <a:ext cx="4282984" cy="3511943"/>
          </a:xfrm>
        </p:spPr>
        <p:txBody>
          <a:bodyPr vert="horz" lIns="91440" tIns="45720" rIns="91440" bIns="45720" rtlCol="0" anchor="ctr">
            <a:normAutofit/>
          </a:bodyPr>
          <a:lstStyle/>
          <a:p>
            <a:pPr marL="285750" indent="-228600">
              <a:buFont typeface="Arial" panose="020B0604020202020204" pitchFamily="34" charset="0"/>
              <a:buChar char="•"/>
            </a:pPr>
            <a:r>
              <a:rPr lang="en-US" sz="1400"/>
              <a:t>Enron operated several SPEs fraudulently by raising off-balance sheet financing. </a:t>
            </a:r>
          </a:p>
          <a:p>
            <a:pPr marL="285750" indent="-228600">
              <a:buFont typeface="Arial" panose="020B0604020202020204" pitchFamily="34" charset="0"/>
              <a:buChar char="•"/>
            </a:pPr>
            <a:r>
              <a:rPr lang="en-US" sz="1400"/>
              <a:t>In 1997, Enron planned to buy a stake from a partner in a joint venture and to avoid having to consolidate the debt from the acquisition. </a:t>
            </a:r>
          </a:p>
          <a:p>
            <a:pPr marL="285750" indent="-228600">
              <a:buFont typeface="Arial" panose="020B0604020202020204" pitchFamily="34" charset="0"/>
              <a:buChar char="•"/>
            </a:pPr>
            <a:r>
              <a:rPr lang="en-US" sz="1400"/>
              <a:t>Enron formed an SPE called "Chewco“ and Chewco took out huge amounts of debt, which were guaranteed by Enron. </a:t>
            </a:r>
          </a:p>
          <a:p>
            <a:pPr marL="285750" indent="-228600">
              <a:buFont typeface="Arial" panose="020B0604020202020204" pitchFamily="34" charset="0"/>
              <a:buChar char="•"/>
            </a:pPr>
            <a:r>
              <a:rPr lang="en-US" sz="1400"/>
              <a:t>Enron then sold financial assets to this SPE, using secret contracts. </a:t>
            </a:r>
          </a:p>
          <a:p>
            <a:pPr marL="285750" indent="-228600">
              <a:buFont typeface="Arial" panose="020B0604020202020204" pitchFamily="34" charset="0"/>
              <a:buChar char="•"/>
            </a:pPr>
            <a:r>
              <a:rPr lang="en-US" sz="1400"/>
              <a:t>Consequently, Enron's balance sheet undervalued its debt and overstated its revenue and equity, inflating several important financial ratios and making the company look extremely attractive to (potential) investors. </a:t>
            </a:r>
          </a:p>
        </p:txBody>
      </p:sp>
      <p:sp>
        <p:nvSpPr>
          <p:cNvPr id="1094" name="Rectangle 109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ectangle 109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Rectangle 109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0 años después de Enron... ¿Qué lecciones no hemos aprendimos aún? -  Telefónica">
            <a:extLst>
              <a:ext uri="{FF2B5EF4-FFF2-40B4-BE49-F238E27FC236}">
                <a16:creationId xmlns:a16="http://schemas.microsoft.com/office/drawing/2014/main" id="{39BED140-320F-8B3C-91A5-91D45EAA565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3025"/>
          <a:stretch/>
        </p:blipFill>
        <p:spPr bwMode="auto">
          <a:xfrm>
            <a:off x="6240692" y="650494"/>
            <a:ext cx="5122109" cy="53241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Text, logo&#10;&#10;Description automatically generated">
            <a:extLst>
              <a:ext uri="{FF2B5EF4-FFF2-40B4-BE49-F238E27FC236}">
                <a16:creationId xmlns:a16="http://schemas.microsoft.com/office/drawing/2014/main" id="{FCD196FA-A853-87E2-D1BF-8F6F0CABA4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1092382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ol 1">
            <a:extLst>
              <a:ext uri="{FF2B5EF4-FFF2-40B4-BE49-F238E27FC236}">
                <a16:creationId xmlns:a16="http://schemas.microsoft.com/office/drawing/2014/main" id="{6C332592-D65E-7C2A-770A-1D8F835FB985}"/>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kern="1200">
                <a:solidFill>
                  <a:schemeClr val="tx1"/>
                </a:solidFill>
                <a:latin typeface="+mj-lt"/>
                <a:ea typeface="+mj-ea"/>
                <a:cs typeface="+mj-cs"/>
              </a:rPr>
              <a:t>FTX case</a:t>
            </a:r>
          </a:p>
        </p:txBody>
      </p:sp>
      <p:sp>
        <p:nvSpPr>
          <p:cNvPr id="2057" name="Rectangle 205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idor de text 3">
            <a:extLst>
              <a:ext uri="{FF2B5EF4-FFF2-40B4-BE49-F238E27FC236}">
                <a16:creationId xmlns:a16="http://schemas.microsoft.com/office/drawing/2014/main" id="{8169DD3F-FB53-9FE3-36C8-DDB4905E9E77}"/>
              </a:ext>
            </a:extLst>
          </p:cNvPr>
          <p:cNvSpPr>
            <a:spLocks noGrp="1"/>
          </p:cNvSpPr>
          <p:nvPr>
            <p:ph type="body" sz="half" idx="2"/>
          </p:nvPr>
        </p:nvSpPr>
        <p:spPr>
          <a:xfrm>
            <a:off x="645066" y="2031101"/>
            <a:ext cx="4282984" cy="3511943"/>
          </a:xfrm>
        </p:spPr>
        <p:txBody>
          <a:bodyPr vert="horz" lIns="91440" tIns="45720" rIns="91440" bIns="45720" rtlCol="0" anchor="ctr">
            <a:normAutofit/>
          </a:bodyPr>
          <a:lstStyle/>
          <a:p>
            <a:pPr marL="285750" indent="-228600">
              <a:buFont typeface="Arial" panose="020B0604020202020204" pitchFamily="34" charset="0"/>
              <a:buChar char="•"/>
            </a:pPr>
            <a:r>
              <a:rPr lang="en-US" sz="1300"/>
              <a:t>FTX reached its peak in 2021 when it was reported that the company was averaging 10$ billion a day in trading volume. It was involved in every corner of the crypto space. </a:t>
            </a:r>
          </a:p>
          <a:p>
            <a:pPr marL="285750" indent="-228600">
              <a:buFont typeface="Arial" panose="020B0604020202020204" pitchFamily="34" charset="0"/>
              <a:buChar char="•"/>
            </a:pPr>
            <a:r>
              <a:rPr lang="en-US" sz="1300"/>
              <a:t>In 2022 it was announced that digital US crypto tokens were to be released, not only by the government but also by one of the biggest banks. And FTX was going to be at the centre. </a:t>
            </a:r>
          </a:p>
          <a:p>
            <a:pPr marL="285750" indent="-228600">
              <a:buFont typeface="Arial" panose="020B0604020202020204" pitchFamily="34" charset="0"/>
              <a:buChar char="•"/>
            </a:pPr>
            <a:r>
              <a:rPr lang="en-US" sz="1300"/>
              <a:t>However, the reality was far from those expectations. </a:t>
            </a:r>
          </a:p>
          <a:p>
            <a:pPr marL="285750" indent="-228600">
              <a:buFont typeface="Arial" panose="020B0604020202020204" pitchFamily="34" charset="0"/>
              <a:buChar char="•"/>
            </a:pPr>
            <a:r>
              <a:rPr lang="en-US" sz="1300"/>
              <a:t>By the fall of 2022, FTX collapsed. </a:t>
            </a:r>
          </a:p>
          <a:p>
            <a:pPr marL="285750" indent="-228600">
              <a:buFont typeface="Arial" panose="020B0604020202020204" pitchFamily="34" charset="0"/>
              <a:buChar char="•"/>
            </a:pPr>
            <a:r>
              <a:rPr lang="en-US" sz="1300"/>
              <a:t>The reason behind the fall was the manipulation of the market price of the FTT </a:t>
            </a:r>
          </a:p>
          <a:p>
            <a:pPr marL="285750" indent="-228600">
              <a:buFont typeface="Arial" panose="020B0604020202020204" pitchFamily="34" charset="0"/>
              <a:buChar char="•"/>
            </a:pPr>
            <a:r>
              <a:rPr lang="en-US" sz="1300"/>
              <a:t>Insider information trading, wrongful accounting, no consolidation, and misuse of customer custodied assets. </a:t>
            </a:r>
          </a:p>
        </p:txBody>
      </p:sp>
      <p:sp>
        <p:nvSpPr>
          <p:cNvPr id="2059" name="Rectangle 205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EP81 S2 - The Fall Of FTX | Cryptopulse">
            <a:extLst>
              <a:ext uri="{FF2B5EF4-FFF2-40B4-BE49-F238E27FC236}">
                <a16:creationId xmlns:a16="http://schemas.microsoft.com/office/drawing/2014/main" id="{FD866CCA-53EF-B700-5D65-2370B536F1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87738" y="1652300"/>
            <a:ext cx="5628018" cy="33205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Text, logo&#10;&#10;Description automatically generated">
            <a:extLst>
              <a:ext uri="{FF2B5EF4-FFF2-40B4-BE49-F238E27FC236}">
                <a16:creationId xmlns:a16="http://schemas.microsoft.com/office/drawing/2014/main" id="{BCF73C11-E8C6-1FEA-443F-6FBEC22BA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891408" cy="672601"/>
          </a:xfrm>
          <a:prstGeom prst="rect">
            <a:avLst/>
          </a:prstGeom>
        </p:spPr>
      </p:pic>
    </p:spTree>
    <p:extLst>
      <p:ext uri="{BB962C8B-B14F-4D97-AF65-F5344CB8AC3E}">
        <p14:creationId xmlns:p14="http://schemas.microsoft.com/office/powerpoint/2010/main" val="1270811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A3AA287-DEF5-8607-A0FC-90B092B7ECC0}"/>
              </a:ext>
            </a:extLst>
          </p:cNvPr>
          <p:cNvSpPr>
            <a:spLocks noGrp="1"/>
          </p:cNvSpPr>
          <p:nvPr>
            <p:ph type="title"/>
          </p:nvPr>
        </p:nvSpPr>
        <p:spPr>
          <a:xfrm>
            <a:off x="3762531" y="2002631"/>
            <a:ext cx="7738568" cy="2852737"/>
          </a:xfrm>
        </p:spPr>
        <p:txBody>
          <a:bodyPr/>
          <a:lstStyle/>
          <a:p>
            <a:r>
              <a:rPr lang="en-US" dirty="0"/>
              <a:t>3.3.	Managing earnings within legality</a:t>
            </a:r>
            <a:endParaRPr lang="ca-ES" dirty="0"/>
          </a:p>
        </p:txBody>
      </p:sp>
    </p:spTree>
    <p:extLst>
      <p:ext uri="{BB962C8B-B14F-4D97-AF65-F5344CB8AC3E}">
        <p14:creationId xmlns:p14="http://schemas.microsoft.com/office/powerpoint/2010/main" val="4117534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QuadreDeText 2">
            <a:extLst>
              <a:ext uri="{FF2B5EF4-FFF2-40B4-BE49-F238E27FC236}">
                <a16:creationId xmlns:a16="http://schemas.microsoft.com/office/drawing/2014/main" id="{B2C2D763-1C62-4E72-22EC-D97A1D428684}"/>
              </a:ext>
            </a:extLst>
          </p:cNvPr>
          <p:cNvSpPr txBox="1">
            <a:spLocks noGrp="1" noRot="1" noMove="1" noResize="1" noEditPoints="1" noAdjustHandles="1" noChangeArrowheads="1" noChangeShapeType="1"/>
          </p:cNvSpPr>
          <p:nvPr/>
        </p:nvSpPr>
        <p:spPr>
          <a:xfrm>
            <a:off x="793662" y="386930"/>
            <a:ext cx="10066122" cy="12984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dirty="0">
                <a:solidFill>
                  <a:schemeClr val="tx1"/>
                </a:solidFill>
                <a:effectLst/>
                <a:latin typeface="+mj-lt"/>
                <a:ea typeface="+mj-ea"/>
                <a:cs typeface="+mj-cs"/>
              </a:rPr>
              <a:t>Managing earnings within legality</a:t>
            </a:r>
            <a:endParaRPr lang="en-US" sz="4800" kern="1200" dirty="0">
              <a:solidFill>
                <a:schemeClr val="tx1"/>
              </a:solidFill>
              <a:effectLst/>
              <a:latin typeface="+mj-lt"/>
              <a:ea typeface="+mj-ea"/>
              <a:cs typeface="+mj-cs"/>
            </a:endParaRP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QuadreDeText 4">
            <a:extLst>
              <a:ext uri="{FF2B5EF4-FFF2-40B4-BE49-F238E27FC236}">
                <a16:creationId xmlns:a16="http://schemas.microsoft.com/office/drawing/2014/main" id="{28E1E225-A3F2-BFD3-4033-95A9D0C31D6D}"/>
              </a:ext>
            </a:extLst>
          </p:cNvPr>
          <p:cNvSpPr txBox="1"/>
          <p:nvPr/>
        </p:nvSpPr>
        <p:spPr>
          <a:xfrm>
            <a:off x="737407" y="2407312"/>
            <a:ext cx="5430368" cy="4267991"/>
          </a:xfrm>
          <a:prstGeom prst="rect">
            <a:avLst/>
          </a:prstGeom>
        </p:spPr>
        <p:txBody>
          <a:bodyPr vert="horz" lIns="91440" tIns="45720" rIns="91440" bIns="45720" rtlCol="0" anchor="ctr">
            <a:normAutofit fontScale="92500" lnSpcReduction="10000"/>
          </a:bodyPr>
          <a:lstStyle/>
          <a:p>
            <a:pPr marL="342900" lvl="0" indent="-228600">
              <a:lnSpc>
                <a:spcPct val="90000"/>
              </a:lnSpc>
              <a:spcAft>
                <a:spcPts val="600"/>
              </a:spcAft>
              <a:buFont typeface="Arial" panose="020B0604020202020204" pitchFamily="34" charset="0"/>
              <a:buChar char="•"/>
            </a:pPr>
            <a:r>
              <a:rPr lang="en-US" dirty="0">
                <a:effectLst/>
              </a:rPr>
              <a:t>Some regulators take a conservative approach by cautioning against inherently “bad” earnings management, arguing that it </a:t>
            </a:r>
            <a:r>
              <a:rPr lang="en-US" b="1" dirty="0">
                <a:effectLst/>
              </a:rPr>
              <a:t>distorts a company’s true earnings</a:t>
            </a:r>
            <a:r>
              <a:rPr lang="en-US" dirty="0">
                <a:effectLst/>
              </a:rPr>
              <a:t> and misleads the investing public. </a:t>
            </a:r>
          </a:p>
          <a:p>
            <a:pPr marL="342900" lvl="0" indent="-228600">
              <a:lnSpc>
                <a:spcPct val="90000"/>
              </a:lnSpc>
              <a:spcAft>
                <a:spcPts val="600"/>
              </a:spcAft>
              <a:buFont typeface="Arial" panose="020B0604020202020204" pitchFamily="34" charset="0"/>
              <a:buChar char="•"/>
            </a:pPr>
            <a:r>
              <a:rPr lang="en-US" dirty="0">
                <a:effectLst/>
              </a:rPr>
              <a:t>Others regard the discretion inherent in reported earnings as a valuable tool that can be used to </a:t>
            </a:r>
            <a:r>
              <a:rPr lang="en-US" b="1" dirty="0">
                <a:effectLst/>
              </a:rPr>
              <a:t>incorporate management’s private information</a:t>
            </a:r>
            <a:r>
              <a:rPr lang="en-US" dirty="0">
                <a:effectLst/>
              </a:rPr>
              <a:t> and company-specific circumstances into accounting transactions. </a:t>
            </a:r>
            <a:r>
              <a:rPr lang="en-US" dirty="0">
                <a:solidFill>
                  <a:srgbClr val="FF0000"/>
                </a:solidFill>
                <a:effectLst/>
              </a:rPr>
              <a:t>These proponents argue that financial statements are more useful when such discretion is incorporated. </a:t>
            </a:r>
          </a:p>
          <a:p>
            <a:pPr marL="342900" lvl="0" indent="-228600">
              <a:lnSpc>
                <a:spcPct val="90000"/>
              </a:lnSpc>
              <a:spcAft>
                <a:spcPts val="600"/>
              </a:spcAft>
              <a:buFont typeface="Arial" panose="020B0604020202020204" pitchFamily="34" charset="0"/>
              <a:buChar char="•"/>
            </a:pPr>
            <a:r>
              <a:rPr lang="en-US" dirty="0">
                <a:effectLst/>
              </a:rPr>
              <a:t>Finally, some take a middle-of-the-road approach by recognizing that earnings management falls along a </a:t>
            </a:r>
            <a:r>
              <a:rPr lang="en-US" b="1" dirty="0">
                <a:effectLst/>
              </a:rPr>
              <a:t>continuum ranging from justifiable interpretations of accounting standards</a:t>
            </a:r>
            <a:r>
              <a:rPr lang="en-US" dirty="0">
                <a:effectLst/>
              </a:rPr>
              <a:t> to outright fraud with many accounting choices falling within a grey area that’s neither completely good nor bad.</a:t>
            </a:r>
          </a:p>
          <a:p>
            <a:pPr>
              <a:lnSpc>
                <a:spcPct val="90000"/>
              </a:lnSpc>
              <a:spcAft>
                <a:spcPts val="600"/>
              </a:spcAft>
            </a:pPr>
            <a:endParaRPr lang="en-US" dirty="0">
              <a:effectLst/>
            </a:endParaRPr>
          </a:p>
        </p:txBody>
      </p:sp>
      <p:pic>
        <p:nvPicPr>
          <p:cNvPr id="2" name="Imatge 1">
            <a:extLst>
              <a:ext uri="{FF2B5EF4-FFF2-40B4-BE49-F238E27FC236}">
                <a16:creationId xmlns:a16="http://schemas.microsoft.com/office/drawing/2014/main" id="{CEF20C9A-8273-13A2-2E77-772DB499B89B}"/>
              </a:ext>
            </a:extLst>
          </p:cNvPr>
          <p:cNvPicPr>
            <a:picLocks noChangeAspect="1"/>
          </p:cNvPicPr>
          <p:nvPr/>
        </p:nvPicPr>
        <p:blipFill rotWithShape="1">
          <a:blip r:embed="rId3"/>
          <a:srcRect l="3233" t="2163" r="5051"/>
          <a:stretch/>
        </p:blipFill>
        <p:spPr bwMode="auto">
          <a:xfrm>
            <a:off x="6905181" y="2479952"/>
            <a:ext cx="4140600" cy="3714244"/>
          </a:xfrm>
          <a:prstGeom prst="rect">
            <a:avLst/>
          </a:prstGeom>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descr="Text, logo&#10;&#10;Description automatically generated">
            <a:extLst>
              <a:ext uri="{FF2B5EF4-FFF2-40B4-BE49-F238E27FC236}">
                <a16:creationId xmlns:a16="http://schemas.microsoft.com/office/drawing/2014/main" id="{40F6F041-FAAD-6866-5904-65DE75062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2239988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QuadreDeText 4">
            <a:extLst>
              <a:ext uri="{FF2B5EF4-FFF2-40B4-BE49-F238E27FC236}">
                <a16:creationId xmlns:a16="http://schemas.microsoft.com/office/drawing/2014/main" id="{D1EB24D1-EF92-E413-45B0-9FADDC80F3DE}"/>
              </a:ext>
            </a:extLst>
          </p:cNvPr>
          <p:cNvSpPr txBox="1"/>
          <p:nvPr/>
        </p:nvSpPr>
        <p:spPr>
          <a:xfrm>
            <a:off x="655320" y="347651"/>
            <a:ext cx="10515600" cy="113349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b="1" kern="1200" dirty="0">
                <a:solidFill>
                  <a:schemeClr val="tx1"/>
                </a:solidFill>
                <a:effectLst/>
                <a:latin typeface="+mj-lt"/>
                <a:ea typeface="+mj-ea"/>
                <a:cs typeface="+mj-cs"/>
              </a:rPr>
              <a:t>Implications for CFOs</a:t>
            </a:r>
          </a:p>
        </p:txBody>
      </p:sp>
      <p:graphicFrame>
        <p:nvGraphicFramePr>
          <p:cNvPr id="7" name="QuadreDeText 2">
            <a:extLst>
              <a:ext uri="{FF2B5EF4-FFF2-40B4-BE49-F238E27FC236}">
                <a16:creationId xmlns:a16="http://schemas.microsoft.com/office/drawing/2014/main" id="{860EE91F-9D3E-BB74-D72F-0E713191EB81}"/>
              </a:ext>
            </a:extLst>
          </p:cNvPr>
          <p:cNvGraphicFramePr/>
          <p:nvPr>
            <p:extLst>
              <p:ext uri="{D42A27DB-BD31-4B8C-83A1-F6EECF244321}">
                <p14:modId xmlns:p14="http://schemas.microsoft.com/office/powerpoint/2010/main" val="839453256"/>
              </p:ext>
            </p:extLst>
          </p:nvPr>
        </p:nvGraphicFramePr>
        <p:xfrm>
          <a:off x="838199" y="1259840"/>
          <a:ext cx="10988041" cy="4921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2" descr="Text, logo&#10;&#10;Description automatically generated">
            <a:extLst>
              <a:ext uri="{FF2B5EF4-FFF2-40B4-BE49-F238E27FC236}">
                <a16:creationId xmlns:a16="http://schemas.microsoft.com/office/drawing/2014/main" id="{1BC25CF8-2C65-576C-AAEB-BB966708EC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2291873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ol 1">
            <a:extLst>
              <a:ext uri="{FF2B5EF4-FFF2-40B4-BE49-F238E27FC236}">
                <a16:creationId xmlns:a16="http://schemas.microsoft.com/office/drawing/2014/main" id="{09979FC5-4536-6508-1154-806B321893DC}"/>
              </a:ext>
            </a:extLst>
          </p:cNvPr>
          <p:cNvSpPr>
            <a:spLocks noGrp="1"/>
          </p:cNvSpPr>
          <p:nvPr>
            <p:ph type="title"/>
          </p:nvPr>
        </p:nvSpPr>
        <p:spPr>
          <a:xfrm>
            <a:off x="454965" y="4356138"/>
            <a:ext cx="3505495" cy="1622321"/>
          </a:xfrm>
        </p:spPr>
        <p:txBody>
          <a:bodyPr vert="horz" lIns="91440" tIns="45720" rIns="91440" bIns="45720" rtlCol="0" anchor="ctr">
            <a:normAutofit/>
          </a:bodyPr>
          <a:lstStyle/>
          <a:p>
            <a:r>
              <a:rPr lang="en-US" sz="4400" dirty="0">
                <a:solidFill>
                  <a:schemeClr val="bg1"/>
                </a:solidFill>
              </a:rPr>
              <a:t>Ethical Framework</a:t>
            </a:r>
            <a:endParaRPr lang="en-US" sz="4400" kern="1200" dirty="0">
              <a:solidFill>
                <a:schemeClr val="bg1"/>
              </a:solidFill>
              <a:latin typeface="+mj-lt"/>
              <a:ea typeface="+mj-ea"/>
              <a:cs typeface="+mj-cs"/>
            </a:endParaRPr>
          </a:p>
        </p:txBody>
      </p:sp>
      <p:sp>
        <p:nvSpPr>
          <p:cNvPr id="6" name="QuadreDeText 5">
            <a:extLst>
              <a:ext uri="{FF2B5EF4-FFF2-40B4-BE49-F238E27FC236}">
                <a16:creationId xmlns:a16="http://schemas.microsoft.com/office/drawing/2014/main" id="{0721396A-E43C-B0F9-9D85-8D589C026F2E}"/>
              </a:ext>
            </a:extLst>
          </p:cNvPr>
          <p:cNvSpPr txBox="1"/>
          <p:nvPr/>
        </p:nvSpPr>
        <p:spPr>
          <a:xfrm>
            <a:off x="4440306" y="1440426"/>
            <a:ext cx="6097656" cy="2862322"/>
          </a:xfrm>
          <a:prstGeom prst="rect">
            <a:avLst/>
          </a:prstGeom>
          <a:noFill/>
        </p:spPr>
        <p:txBody>
          <a:bodyPr wrap="square">
            <a:spAutoFit/>
          </a:bodyPr>
          <a:lstStyle/>
          <a:p>
            <a:pPr algn="just"/>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Research  has suggested that specific characteristics of legal compliance programs matter less than broader perceptions of the management orientation toward values and ethical aspirations. </a:t>
            </a:r>
          </a:p>
          <a:p>
            <a:pPr algn="just"/>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line of research finds that what is most helpful is the consistency between policies and actions as well as dimensions of the organization’s </a:t>
            </a: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ethical climate such as conscious leadership, fair treatment of employees, and open discussion of ethics</a:t>
            </a:r>
            <a:endParaRPr lang="es-E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ítol 1">
            <a:extLst>
              <a:ext uri="{FF2B5EF4-FFF2-40B4-BE49-F238E27FC236}">
                <a16:creationId xmlns:a16="http://schemas.microsoft.com/office/drawing/2014/main" id="{86847FD6-4685-E424-F42B-0157ED40864E}"/>
              </a:ext>
            </a:extLst>
          </p:cNvPr>
          <p:cNvSpPr txBox="1">
            <a:spLocks/>
          </p:cNvSpPr>
          <p:nvPr/>
        </p:nvSpPr>
        <p:spPr>
          <a:xfrm>
            <a:off x="694888" y="879541"/>
            <a:ext cx="350549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chemeClr val="bg1"/>
                </a:solidFill>
              </a:rPr>
              <a:t>Section 4</a:t>
            </a:r>
          </a:p>
        </p:txBody>
      </p:sp>
    </p:spTree>
    <p:extLst>
      <p:ext uri="{BB962C8B-B14F-4D97-AF65-F5344CB8AC3E}">
        <p14:creationId xmlns:p14="http://schemas.microsoft.com/office/powerpoint/2010/main" val="3122398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A3AA287-DEF5-8607-A0FC-90B092B7ECC0}"/>
              </a:ext>
            </a:extLst>
          </p:cNvPr>
          <p:cNvSpPr>
            <a:spLocks noGrp="1"/>
          </p:cNvSpPr>
          <p:nvPr>
            <p:ph type="title"/>
          </p:nvPr>
        </p:nvSpPr>
        <p:spPr>
          <a:xfrm>
            <a:off x="3762531" y="2002631"/>
            <a:ext cx="7738568" cy="2852737"/>
          </a:xfrm>
        </p:spPr>
        <p:txBody>
          <a:bodyPr/>
          <a:lstStyle/>
          <a:p>
            <a:r>
              <a:rPr lang="en-US" dirty="0"/>
              <a:t>4.1.	How to be a conscious financial manager</a:t>
            </a:r>
            <a:endParaRPr lang="ca-ES" dirty="0"/>
          </a:p>
        </p:txBody>
      </p:sp>
    </p:spTree>
    <p:extLst>
      <p:ext uri="{BB962C8B-B14F-4D97-AF65-F5344CB8AC3E}">
        <p14:creationId xmlns:p14="http://schemas.microsoft.com/office/powerpoint/2010/main" val="2854543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5">
            <a:extLst>
              <a:ext uri="{FF2B5EF4-FFF2-40B4-BE49-F238E27FC236}">
                <a16:creationId xmlns:a16="http://schemas.microsoft.com/office/drawing/2014/main" id="{970E495F-843C-8FAF-03EB-381318E997AA}"/>
              </a:ext>
            </a:extLst>
          </p:cNvPr>
          <p:cNvPicPr>
            <a:picLocks noChangeAspect="1"/>
          </p:cNvPicPr>
          <p:nvPr/>
        </p:nvPicPr>
        <p:blipFill rotWithShape="1">
          <a:blip r:embed="rId3"/>
          <a:srcRect t="877" b="14853"/>
          <a:stretch/>
        </p:blipFill>
        <p:spPr>
          <a:xfrm>
            <a:off x="20" y="10"/>
            <a:ext cx="12191981" cy="6857990"/>
          </a:xfrm>
          <a:prstGeom prst="rect">
            <a:avLst/>
          </a:prstGeom>
        </p:spPr>
      </p:pic>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7E53D95-AF10-F87E-8BAA-B1F3AAC28E36}"/>
              </a:ext>
            </a:extLst>
          </p:cNvPr>
          <p:cNvSpPr>
            <a:spLocks noGrp="1"/>
          </p:cNvSpPr>
          <p:nvPr>
            <p:ph type="title"/>
          </p:nvPr>
        </p:nvSpPr>
        <p:spPr>
          <a:xfrm>
            <a:off x="643467" y="321734"/>
            <a:ext cx="6891186" cy="1135737"/>
          </a:xfrm>
        </p:spPr>
        <p:txBody>
          <a:bodyPr vert="horz" lIns="91440" tIns="45720" rIns="91440" bIns="45720" rtlCol="0" anchor="ctr">
            <a:normAutofit/>
          </a:bodyPr>
          <a:lstStyle/>
          <a:p>
            <a:r>
              <a:rPr lang="en-US" sz="3600" dirty="0"/>
              <a:t>How to be a conscious financial manager</a:t>
            </a:r>
          </a:p>
        </p:txBody>
      </p:sp>
      <p:grpSp>
        <p:nvGrpSpPr>
          <p:cNvPr id="12" name="Group 1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7"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Marcador de contenido 2">
            <a:extLst>
              <a:ext uri="{FF2B5EF4-FFF2-40B4-BE49-F238E27FC236}">
                <a16:creationId xmlns:a16="http://schemas.microsoft.com/office/drawing/2014/main" id="{D10C276D-8DD5-862F-38E5-8895AFA36DBA}"/>
              </a:ext>
            </a:extLst>
          </p:cNvPr>
          <p:cNvGraphicFramePr>
            <a:graphicFrameLocks noGrp="1"/>
          </p:cNvGraphicFramePr>
          <p:nvPr>
            <p:ph idx="1"/>
            <p:extLst>
              <p:ext uri="{D42A27DB-BD31-4B8C-83A1-F6EECF244321}">
                <p14:modId xmlns:p14="http://schemas.microsoft.com/office/powerpoint/2010/main" val="2169117473"/>
              </p:ext>
            </p:extLst>
          </p:nvPr>
        </p:nvGraphicFramePr>
        <p:xfrm>
          <a:off x="643467" y="1782981"/>
          <a:ext cx="6891187"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1894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DBBBF-4491-5A6C-4768-C70E57FCA81E}"/>
              </a:ext>
            </a:extLst>
          </p:cNvPr>
          <p:cNvSpPr>
            <a:spLocks noGrp="1"/>
          </p:cNvSpPr>
          <p:nvPr>
            <p:ph type="title"/>
          </p:nvPr>
        </p:nvSpPr>
        <p:spPr>
          <a:xfrm>
            <a:off x="899940" y="796843"/>
            <a:ext cx="10515600" cy="1325563"/>
          </a:xfrm>
        </p:spPr>
        <p:txBody>
          <a:bodyPr>
            <a:normAutofit/>
          </a:bodyPr>
          <a:lstStyle/>
          <a:p>
            <a:r>
              <a:rPr lang="en-US" sz="4000" dirty="0"/>
              <a:t>Definition of Conscious Business</a:t>
            </a:r>
          </a:p>
        </p:txBody>
      </p:sp>
      <p:sp>
        <p:nvSpPr>
          <p:cNvPr id="4" name="Foliennummernplatzhalter 3">
            <a:extLst>
              <a:ext uri="{FF2B5EF4-FFF2-40B4-BE49-F238E27FC236}">
                <a16:creationId xmlns:a16="http://schemas.microsoft.com/office/drawing/2014/main" id="{6A43F010-E042-6051-2698-AF38CEED2F3F}"/>
              </a:ext>
            </a:extLst>
          </p:cNvPr>
          <p:cNvSpPr>
            <a:spLocks noGrp="1"/>
          </p:cNvSpPr>
          <p:nvPr>
            <p:ph type="sldNum" sz="quarter" idx="12"/>
          </p:nvPr>
        </p:nvSpPr>
        <p:spPr/>
        <p:txBody>
          <a:bodyPr/>
          <a:lstStyle/>
          <a:p>
            <a:fld id="{BC1DBF59-FCF1-4C99-ADD5-833B8FF11D94}" type="slidenum">
              <a:rPr lang="nl-NL" smtClean="0"/>
              <a:t>5</a:t>
            </a:fld>
            <a:endParaRPr lang="nl-NL"/>
          </a:p>
        </p:txBody>
      </p:sp>
      <p:sp>
        <p:nvSpPr>
          <p:cNvPr id="3" name="TextBox 2">
            <a:extLst>
              <a:ext uri="{FF2B5EF4-FFF2-40B4-BE49-F238E27FC236}">
                <a16:creationId xmlns:a16="http://schemas.microsoft.com/office/drawing/2014/main" id="{0BCA8EA9-74EC-49C1-DB49-0C80F907425E}"/>
              </a:ext>
            </a:extLst>
          </p:cNvPr>
          <p:cNvSpPr txBox="1"/>
          <p:nvPr/>
        </p:nvSpPr>
        <p:spPr>
          <a:xfrm>
            <a:off x="558800" y="1950032"/>
            <a:ext cx="7296046" cy="4111125"/>
          </a:xfrm>
          <a:prstGeom prst="rect">
            <a:avLst/>
          </a:prstGeom>
          <a:noFill/>
        </p:spPr>
        <p:txBody>
          <a:bodyPr wrap="square" rtlCol="0">
            <a:spAutoFit/>
          </a:bodyPr>
          <a:lstStyle/>
          <a:p>
            <a:pPr algn="l">
              <a:lnSpc>
                <a:spcPct val="105000"/>
              </a:lnSpc>
              <a:spcAft>
                <a:spcPts val="600"/>
              </a:spcAft>
            </a:pPr>
            <a:r>
              <a:rPr lang="en-US" sz="2000" b="0" i="0" dirty="0">
                <a:effectLst/>
              </a:rPr>
              <a:t>In the context of "conscious business," being conscious generally refers to an approach to business that takes into consideration the direct and indirect impacts of business practices on all stakeholders, including employees, customers, the environment, and society at large.</a:t>
            </a:r>
          </a:p>
          <a:p>
            <a:pPr algn="l">
              <a:lnSpc>
                <a:spcPct val="105000"/>
              </a:lnSpc>
              <a:spcAft>
                <a:spcPts val="600"/>
              </a:spcAft>
            </a:pPr>
            <a:r>
              <a:rPr lang="en-US" sz="2000" b="0" i="0" dirty="0">
                <a:effectLst/>
              </a:rPr>
              <a:t>Being conscious in the context of conscious business also involves cultivating a culture of mindfulness and awareness among employees, promoting collaboration and empathy, and encouraging personal and professional growth and development.</a:t>
            </a:r>
          </a:p>
          <a:p>
            <a:pPr algn="l">
              <a:lnSpc>
                <a:spcPct val="105000"/>
              </a:lnSpc>
              <a:spcAft>
                <a:spcPts val="600"/>
              </a:spcAft>
            </a:pPr>
            <a:r>
              <a:rPr lang="en-US" sz="2000" b="0" i="0" dirty="0">
                <a:effectLst/>
              </a:rPr>
              <a:t>Ultimately, conscious business aims to create a more equitable, resilient and flourishing world by using the power and resources of business to contribute to the greater good.</a:t>
            </a:r>
          </a:p>
        </p:txBody>
      </p:sp>
      <p:sp>
        <p:nvSpPr>
          <p:cNvPr id="5" name="TextBox 4">
            <a:extLst>
              <a:ext uri="{FF2B5EF4-FFF2-40B4-BE49-F238E27FC236}">
                <a16:creationId xmlns:a16="http://schemas.microsoft.com/office/drawing/2014/main" id="{D209115E-DAB0-E2B2-8DE8-7CC5185F7FD0}"/>
              </a:ext>
            </a:extLst>
          </p:cNvPr>
          <p:cNvSpPr txBox="1"/>
          <p:nvPr/>
        </p:nvSpPr>
        <p:spPr>
          <a:xfrm>
            <a:off x="558800" y="6233531"/>
            <a:ext cx="6830973" cy="461665"/>
          </a:xfrm>
          <a:prstGeom prst="rect">
            <a:avLst/>
          </a:prstGeom>
          <a:noFill/>
        </p:spPr>
        <p:txBody>
          <a:bodyPr wrap="none" rtlCol="0">
            <a:spAutoFit/>
          </a:bodyPr>
          <a:lstStyle/>
          <a:p>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Key Source:</a:t>
            </a:r>
          </a:p>
          <a:p>
            <a:r>
              <a:rPr lang="en-US" sz="12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Kofman</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 (2008). </a:t>
            </a:r>
            <a:r>
              <a:rPr lang="en-US" sz="12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Conscious business: How to build value through values</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(Vol. 1). </a:t>
            </a:r>
            <a:r>
              <a:rPr lang="en-US" sz="12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ReadHowYouWant</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1135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307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ol 1">
            <a:extLst>
              <a:ext uri="{FF2B5EF4-FFF2-40B4-BE49-F238E27FC236}">
                <a16:creationId xmlns:a16="http://schemas.microsoft.com/office/drawing/2014/main" id="{A964F65A-C7B5-6A76-8C3D-8A46155DF8E6}"/>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a:t>How to be a conscious financial manager</a:t>
            </a:r>
          </a:p>
        </p:txBody>
      </p:sp>
      <p:sp>
        <p:nvSpPr>
          <p:cNvPr id="3088" name="Rectangle 308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Isosceles Triangle 308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Isosceles Triangle 308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he Mindful CFO - Fractional CFO Services">
            <a:extLst>
              <a:ext uri="{FF2B5EF4-FFF2-40B4-BE49-F238E27FC236}">
                <a16:creationId xmlns:a16="http://schemas.microsoft.com/office/drawing/2014/main" id="{4A616E38-3A0E-E541-61FA-62FB01392A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88" r="33650" b="1"/>
          <a:stretch/>
        </p:blipFill>
        <p:spPr bwMode="auto">
          <a:xfrm>
            <a:off x="8129870" y="2236816"/>
            <a:ext cx="3486312" cy="3486312"/>
          </a:xfrm>
          <a:custGeom>
            <a:avLst/>
            <a:gdLst/>
            <a:ahLst/>
            <a:cxnLst/>
            <a:rect l="l" t="t" r="r" b="b"/>
            <a:pathLst>
              <a:path w="4291285" h="4291285">
                <a:moveTo>
                  <a:pt x="2145643" y="0"/>
                </a:moveTo>
                <a:lnTo>
                  <a:pt x="4291285" y="2145643"/>
                </a:lnTo>
                <a:lnTo>
                  <a:pt x="2145643" y="4291285"/>
                </a:lnTo>
                <a:lnTo>
                  <a:pt x="0" y="2145643"/>
                </a:lnTo>
                <a:close/>
              </a:path>
            </a:pathLst>
          </a:custGeom>
          <a:noFill/>
          <a:extLst>
            <a:ext uri="{909E8E84-426E-40DD-AFC4-6F175D3DCCD1}">
              <a14:hiddenFill xmlns:a14="http://schemas.microsoft.com/office/drawing/2010/main">
                <a:solidFill>
                  <a:srgbClr val="FFFFFF"/>
                </a:solidFill>
              </a14:hiddenFill>
            </a:ext>
          </a:extLst>
        </p:spPr>
      </p:pic>
      <p:graphicFrame>
        <p:nvGraphicFramePr>
          <p:cNvPr id="6" name="Contenidor de contingut 2">
            <a:extLst>
              <a:ext uri="{FF2B5EF4-FFF2-40B4-BE49-F238E27FC236}">
                <a16:creationId xmlns:a16="http://schemas.microsoft.com/office/drawing/2014/main" id="{875D1819-47D4-3520-F425-2216C6202C78}"/>
              </a:ext>
            </a:extLst>
          </p:cNvPr>
          <p:cNvGraphicFramePr>
            <a:graphicFrameLocks noGrp="1"/>
          </p:cNvGraphicFramePr>
          <p:nvPr>
            <p:ph idx="1"/>
            <p:extLst>
              <p:ext uri="{D42A27DB-BD31-4B8C-83A1-F6EECF244321}">
                <p14:modId xmlns:p14="http://schemas.microsoft.com/office/powerpoint/2010/main" val="2103231325"/>
              </p:ext>
            </p:extLst>
          </p:nvPr>
        </p:nvGraphicFramePr>
        <p:xfrm>
          <a:off x="643468" y="1782981"/>
          <a:ext cx="6842935"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12" descr="Text, logo&#10;&#10;Description automatically generated">
            <a:extLst>
              <a:ext uri="{FF2B5EF4-FFF2-40B4-BE49-F238E27FC236}">
                <a16:creationId xmlns:a16="http://schemas.microsoft.com/office/drawing/2014/main" id="{ECEC6EC9-7AA0-0856-6D62-F692E697E3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1023149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2" name="Rectangle 410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ol 1">
            <a:extLst>
              <a:ext uri="{FF2B5EF4-FFF2-40B4-BE49-F238E27FC236}">
                <a16:creationId xmlns:a16="http://schemas.microsoft.com/office/drawing/2014/main" id="{ECB1F459-96BD-B6E2-BB18-C4674654AFCF}"/>
              </a:ext>
            </a:extLst>
          </p:cNvPr>
          <p:cNvSpPr>
            <a:spLocks noGrp="1"/>
          </p:cNvSpPr>
          <p:nvPr>
            <p:ph type="title"/>
          </p:nvPr>
        </p:nvSpPr>
        <p:spPr>
          <a:xfrm>
            <a:off x="643467" y="636524"/>
            <a:ext cx="10905066" cy="1135737"/>
          </a:xfrm>
        </p:spPr>
        <p:txBody>
          <a:bodyPr vert="horz" lIns="91440" tIns="45720" rIns="91440" bIns="45720" rtlCol="0" anchor="ctr">
            <a:normAutofit/>
          </a:bodyPr>
          <a:lstStyle/>
          <a:p>
            <a:r>
              <a:rPr lang="en-US" sz="3600" kern="1200" dirty="0">
                <a:solidFill>
                  <a:schemeClr val="tx1"/>
                </a:solidFill>
                <a:latin typeface="+mj-lt"/>
                <a:ea typeface="+mj-ea"/>
                <a:cs typeface="+mj-cs"/>
              </a:rPr>
              <a:t>How to accomplish this code of conduct</a:t>
            </a:r>
          </a:p>
        </p:txBody>
      </p:sp>
      <p:sp>
        <p:nvSpPr>
          <p:cNvPr id="3" name="Contenidor de contingut 2">
            <a:extLst>
              <a:ext uri="{FF2B5EF4-FFF2-40B4-BE49-F238E27FC236}">
                <a16:creationId xmlns:a16="http://schemas.microsoft.com/office/drawing/2014/main" id="{103BEB09-0D89-0315-054C-48475137E618}"/>
              </a:ext>
            </a:extLst>
          </p:cNvPr>
          <p:cNvSpPr>
            <a:spLocks noGrp="1"/>
          </p:cNvSpPr>
          <p:nvPr>
            <p:ph idx="1"/>
          </p:nvPr>
        </p:nvSpPr>
        <p:spPr>
          <a:xfrm>
            <a:off x="643467" y="1636343"/>
            <a:ext cx="5923586" cy="4836096"/>
          </a:xfrm>
        </p:spPr>
        <p:txBody>
          <a:bodyPr vert="horz" lIns="91440" tIns="45720" rIns="91440" bIns="45720" rtlCol="0">
            <a:normAutofit lnSpcReduction="10000"/>
          </a:bodyPr>
          <a:lstStyle/>
          <a:p>
            <a:pPr marL="0" indent="0">
              <a:buNone/>
            </a:pPr>
            <a:r>
              <a:rPr lang="en-US" sz="1400" b="1" u="sng" dirty="0"/>
              <a:t>Alignment of reward and values</a:t>
            </a:r>
          </a:p>
          <a:p>
            <a:r>
              <a:rPr lang="en-US" sz="1400" dirty="0"/>
              <a:t>One problem with living up to a code of ethics in finance is that the system sometimes rewards unethical </a:t>
            </a:r>
            <a:r>
              <a:rPr lang="en-US" sz="1400" dirty="0" err="1"/>
              <a:t>behaviour</a:t>
            </a:r>
            <a:r>
              <a:rPr lang="en-US" sz="1400" dirty="0"/>
              <a:t>. </a:t>
            </a:r>
          </a:p>
          <a:p>
            <a:r>
              <a:rPr lang="en-US" sz="1400" dirty="0"/>
              <a:t>If an organization rewards financial managers for making decisions that benefit the company, not the clients, some financial managers will stumble.</a:t>
            </a:r>
          </a:p>
          <a:p>
            <a:pPr lvl="1"/>
            <a:r>
              <a:rPr lang="en-US" sz="1100" dirty="0"/>
              <a:t>Wells Fargo, for example, wound up in trouble when it turned out employees had opened accounts without customers' permission to meet sales targets. </a:t>
            </a:r>
          </a:p>
          <a:p>
            <a:pPr lvl="1"/>
            <a:r>
              <a:rPr lang="en-US" sz="1100" dirty="0"/>
              <a:t>In the banking industry, </a:t>
            </a:r>
            <a:r>
              <a:rPr lang="en-US" sz="1100" dirty="0" err="1"/>
              <a:t>misselling</a:t>
            </a:r>
            <a:r>
              <a:rPr lang="en-US" sz="1100" dirty="0"/>
              <a:t> to customers is a serious breach of ethics. If the rewards system prioritizes targets over ethics, it's too tempting for some to pass up.</a:t>
            </a:r>
          </a:p>
          <a:p>
            <a:pPr marL="0"/>
            <a:endParaRPr lang="en-US" sz="1400" dirty="0"/>
          </a:p>
          <a:p>
            <a:pPr marL="0" indent="0">
              <a:buNone/>
            </a:pPr>
            <a:r>
              <a:rPr lang="en-US" sz="1400" b="1" u="sng" dirty="0"/>
              <a:t>Strong governance principles </a:t>
            </a:r>
          </a:p>
          <a:p>
            <a:r>
              <a:rPr lang="en-US" sz="1400" dirty="0"/>
              <a:t>In a recent speech (September 2022) the president of </a:t>
            </a:r>
            <a:r>
              <a:rPr lang="en-US" sz="1400" dirty="0" err="1"/>
              <a:t>CaixaBank</a:t>
            </a:r>
            <a:r>
              <a:rPr lang="en-US" sz="1400" dirty="0"/>
              <a:t> (J.I. </a:t>
            </a:r>
            <a:r>
              <a:rPr lang="en-US" sz="1400" dirty="0" err="1"/>
              <a:t>Goirigolzarri</a:t>
            </a:r>
            <a:r>
              <a:rPr lang="en-US" sz="1400" dirty="0"/>
              <a:t>) stressed that the real recipient of the award "</a:t>
            </a:r>
            <a:r>
              <a:rPr lang="en-US" sz="1400" i="1" dirty="0"/>
              <a:t>is not me but the whole company’s team" because "</a:t>
            </a:r>
            <a:r>
              <a:rPr lang="en-US" sz="1400" b="1" i="1" dirty="0"/>
              <a:t>I do not believe in personalist or charismatic leadership</a:t>
            </a:r>
            <a:r>
              <a:rPr lang="en-US" sz="1400" dirty="0"/>
              <a:t>". </a:t>
            </a:r>
          </a:p>
          <a:p>
            <a:r>
              <a:rPr lang="en-US" sz="1400" dirty="0"/>
              <a:t>This type of leadership, although it can have results at specific times, entails "</a:t>
            </a:r>
            <a:r>
              <a:rPr lang="en-US" sz="1400" i="1" dirty="0"/>
              <a:t>dangers for the sustainability of the projects</a:t>
            </a:r>
            <a:r>
              <a:rPr lang="en-US" sz="1400" dirty="0"/>
              <a:t>." </a:t>
            </a:r>
            <a:r>
              <a:rPr lang="en-US" sz="1400" b="1" dirty="0">
                <a:solidFill>
                  <a:srgbClr val="FF0000"/>
                </a:solidFill>
              </a:rPr>
              <a:t>Therefore, he opted for "</a:t>
            </a:r>
            <a:r>
              <a:rPr lang="en-US" sz="1400" b="1" i="1" dirty="0">
                <a:solidFill>
                  <a:srgbClr val="FF0000"/>
                </a:solidFill>
              </a:rPr>
              <a:t>institutional leadership, a culture based on strong values that inspire the company's strategy</a:t>
            </a:r>
            <a:r>
              <a:rPr lang="en-US" sz="1400" dirty="0"/>
              <a:t>". </a:t>
            </a:r>
          </a:p>
          <a:p>
            <a:r>
              <a:rPr lang="en-US" sz="1400" dirty="0"/>
              <a:t>"</a:t>
            </a:r>
            <a:r>
              <a:rPr lang="en-US" sz="1400" b="1" i="1" dirty="0"/>
              <a:t>There are no sustainable projects without deep-seated values</a:t>
            </a:r>
            <a:r>
              <a:rPr lang="en-US" sz="1400" b="1" dirty="0"/>
              <a:t>" although he agreed that also these projects must be profitable, as well. </a:t>
            </a:r>
          </a:p>
          <a:p>
            <a:endParaRPr lang="en-US" sz="1400" dirty="0"/>
          </a:p>
          <a:p>
            <a:endParaRPr lang="en-US" sz="1400" dirty="0"/>
          </a:p>
        </p:txBody>
      </p:sp>
      <p:grpSp>
        <p:nvGrpSpPr>
          <p:cNvPr id="4113" name="Group 410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4106" name="Isosceles Triangle 410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4" name="Rectangle 410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PRBX-Code-of-conduct-1300×800 | Powerbox">
            <a:extLst>
              <a:ext uri="{FF2B5EF4-FFF2-40B4-BE49-F238E27FC236}">
                <a16:creationId xmlns:a16="http://schemas.microsoft.com/office/drawing/2014/main" id="{DAA6142D-FA9E-5D7D-AFF1-9B0B7729D04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60475" y="2321372"/>
            <a:ext cx="5027048" cy="3091634"/>
          </a:xfrm>
          <a:prstGeom prst="rect">
            <a:avLst/>
          </a:prstGeom>
          <a:noFill/>
          <a:extLst>
            <a:ext uri="{909E8E84-426E-40DD-AFC4-6F175D3DCCD1}">
              <a14:hiddenFill xmlns:a14="http://schemas.microsoft.com/office/drawing/2010/main">
                <a:solidFill>
                  <a:srgbClr val="FFFFFF"/>
                </a:solidFill>
              </a14:hiddenFill>
            </a:ext>
          </a:extLst>
        </p:spPr>
      </p:pic>
      <p:grpSp>
        <p:nvGrpSpPr>
          <p:cNvPr id="4109" name="Group 4108">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4110" name="Rectangle 4109">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Isosceles Triangle 4110">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12" descr="Text, logo&#10;&#10;Description automatically generated">
            <a:extLst>
              <a:ext uri="{FF2B5EF4-FFF2-40B4-BE49-F238E27FC236}">
                <a16:creationId xmlns:a16="http://schemas.microsoft.com/office/drawing/2014/main" id="{1B712625-8652-D369-1781-790EC5F8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91408" cy="672601"/>
          </a:xfrm>
          <a:prstGeom prst="rect">
            <a:avLst/>
          </a:prstGeom>
        </p:spPr>
      </p:pic>
    </p:spTree>
    <p:extLst>
      <p:ext uri="{BB962C8B-B14F-4D97-AF65-F5344CB8AC3E}">
        <p14:creationId xmlns:p14="http://schemas.microsoft.com/office/powerpoint/2010/main" val="209829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tge 4">
            <a:extLst>
              <a:ext uri="{FF2B5EF4-FFF2-40B4-BE49-F238E27FC236}">
                <a16:creationId xmlns:a16="http://schemas.microsoft.com/office/drawing/2014/main" id="{F6EAA3BB-22FD-01BA-723F-3ABF3297F1EF}"/>
              </a:ext>
            </a:extLst>
          </p:cNvPr>
          <p:cNvPicPr>
            <a:picLocks noChangeAspect="1"/>
          </p:cNvPicPr>
          <p:nvPr/>
        </p:nvPicPr>
        <p:blipFill rotWithShape="1">
          <a:blip r:embed="rId2"/>
          <a:srcRect r="10466"/>
          <a:stretch/>
        </p:blipFill>
        <p:spPr>
          <a:xfrm>
            <a:off x="1"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ol 1">
            <a:extLst>
              <a:ext uri="{FF2B5EF4-FFF2-40B4-BE49-F238E27FC236}">
                <a16:creationId xmlns:a16="http://schemas.microsoft.com/office/drawing/2014/main" id="{4F366C07-1FEE-F343-D04A-0ABF2BF39AB6}"/>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4.2.	The underlying reasons (Image)</a:t>
            </a:r>
          </a:p>
        </p:txBody>
      </p:sp>
      <p:sp>
        <p:nvSpPr>
          <p:cNvPr id="3" name="Contenidor de contingut 2">
            <a:extLst>
              <a:ext uri="{FF2B5EF4-FFF2-40B4-BE49-F238E27FC236}">
                <a16:creationId xmlns:a16="http://schemas.microsoft.com/office/drawing/2014/main" id="{466AA63C-5937-F9BF-28C9-CB6A53D070AC}"/>
              </a:ext>
            </a:extLst>
          </p:cNvPr>
          <p:cNvSpPr>
            <a:spLocks noGrp="1"/>
          </p:cNvSpPr>
          <p:nvPr>
            <p:ph idx="1"/>
          </p:nvPr>
        </p:nvSpPr>
        <p:spPr>
          <a:xfrm>
            <a:off x="7531610" y="2434201"/>
            <a:ext cx="3822189" cy="3742762"/>
          </a:xfrm>
        </p:spPr>
        <p:txBody>
          <a:bodyPr vert="horz" lIns="91440" tIns="45720" rIns="91440" bIns="45720" rtlCol="0">
            <a:normAutofit/>
          </a:bodyPr>
          <a:lstStyle/>
          <a:p>
            <a:r>
              <a:rPr lang="en-US" sz="1300" dirty="0"/>
              <a:t>To hide financial distress, as to protect its reputation or appear attractive to potential investors or creditors</a:t>
            </a:r>
          </a:p>
          <a:p>
            <a:r>
              <a:rPr lang="en-US" sz="1300" dirty="0"/>
              <a:t>To evade debt contract violations, evading technical default on debts agreements</a:t>
            </a:r>
          </a:p>
          <a:p>
            <a:r>
              <a:rPr lang="en-US" sz="1300" dirty="0"/>
              <a:t>To </a:t>
            </a:r>
            <a:r>
              <a:rPr lang="en-US" sz="1300" dirty="0" err="1"/>
              <a:t>favour</a:t>
            </a:r>
            <a:r>
              <a:rPr lang="en-US" sz="1300" dirty="0"/>
              <a:t> agreements from employees, lenders, customers, or suppliers</a:t>
            </a:r>
          </a:p>
          <a:p>
            <a:r>
              <a:rPr lang="en-US" sz="1300" dirty="0"/>
              <a:t>To hide bad performance</a:t>
            </a:r>
          </a:p>
          <a:p>
            <a:r>
              <a:rPr lang="en-US" sz="1300" dirty="0"/>
              <a:t>To evade tax</a:t>
            </a:r>
          </a:p>
          <a:p>
            <a:r>
              <a:rPr lang="en-US" sz="1300" dirty="0"/>
              <a:t>To show better financial performance than past</a:t>
            </a:r>
          </a:p>
          <a:p>
            <a:r>
              <a:rPr lang="en-US" sz="1300" dirty="0"/>
              <a:t>To avoid negative earnings</a:t>
            </a:r>
          </a:p>
          <a:p>
            <a:r>
              <a:rPr lang="en-US" sz="1300" dirty="0"/>
              <a:t>To beat the expectations of the analysts</a:t>
            </a:r>
          </a:p>
          <a:p>
            <a:r>
              <a:rPr lang="en-US" sz="1300" dirty="0"/>
              <a:t>To ensure better securities price</a:t>
            </a:r>
          </a:p>
          <a:p>
            <a:endParaRPr lang="en-US" sz="1300" dirty="0"/>
          </a:p>
        </p:txBody>
      </p:sp>
      <p:pic>
        <p:nvPicPr>
          <p:cNvPr id="4" name="Picture 12" descr="Text, logo&#10;&#10;Description automatically generated">
            <a:extLst>
              <a:ext uri="{FF2B5EF4-FFF2-40B4-BE49-F238E27FC236}">
                <a16:creationId xmlns:a16="http://schemas.microsoft.com/office/drawing/2014/main" id="{911FE9EE-561B-5583-1D78-BF4E25B13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461142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rofessional Integrity">
            <a:extLst>
              <a:ext uri="{FF2B5EF4-FFF2-40B4-BE49-F238E27FC236}">
                <a16:creationId xmlns:a16="http://schemas.microsoft.com/office/drawing/2014/main" id="{44CB2B7F-0A3B-ABED-1C3B-5DE32F7B2B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76" r="20150"/>
          <a:stretch/>
        </p:blipFill>
        <p:spPr bwMode="auto">
          <a:xfrm>
            <a:off x="2555441"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36" name="Rectangle 51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ol 1">
            <a:extLst>
              <a:ext uri="{FF2B5EF4-FFF2-40B4-BE49-F238E27FC236}">
                <a16:creationId xmlns:a16="http://schemas.microsoft.com/office/drawing/2014/main" id="{F9B935D2-731C-B0E0-87F1-2F8A93E04C89}"/>
              </a:ext>
            </a:extLst>
          </p:cNvPr>
          <p:cNvSpPr>
            <a:spLocks noGrp="1"/>
          </p:cNvSpPr>
          <p:nvPr>
            <p:ph type="title"/>
          </p:nvPr>
        </p:nvSpPr>
        <p:spPr>
          <a:xfrm>
            <a:off x="838200" y="754866"/>
            <a:ext cx="3822189" cy="1899912"/>
          </a:xfrm>
        </p:spPr>
        <p:txBody>
          <a:bodyPr vert="horz" lIns="91440" tIns="45720" rIns="91440" bIns="45720" rtlCol="0" anchor="ctr">
            <a:normAutofit/>
          </a:bodyPr>
          <a:lstStyle/>
          <a:p>
            <a:r>
              <a:rPr lang="en-US" sz="3100" dirty="0"/>
              <a:t>4.3.	The impact of </a:t>
            </a:r>
            <a:r>
              <a:rPr lang="en-US" sz="3100" dirty="0" err="1"/>
              <a:t>UNtruthful</a:t>
            </a:r>
            <a:r>
              <a:rPr lang="en-US" sz="3100" dirty="0"/>
              <a:t> information to external stakeholders </a:t>
            </a:r>
          </a:p>
        </p:txBody>
      </p:sp>
      <p:sp>
        <p:nvSpPr>
          <p:cNvPr id="3" name="Contenidor de contingut 2">
            <a:extLst>
              <a:ext uri="{FF2B5EF4-FFF2-40B4-BE49-F238E27FC236}">
                <a16:creationId xmlns:a16="http://schemas.microsoft.com/office/drawing/2014/main" id="{D270059F-0E88-5F31-4364-1073D7434F58}"/>
              </a:ext>
            </a:extLst>
          </p:cNvPr>
          <p:cNvSpPr>
            <a:spLocks noGrp="1"/>
          </p:cNvSpPr>
          <p:nvPr>
            <p:ph idx="1"/>
          </p:nvPr>
        </p:nvSpPr>
        <p:spPr>
          <a:xfrm>
            <a:off x="519545" y="2654778"/>
            <a:ext cx="4623955" cy="4426708"/>
          </a:xfrm>
        </p:spPr>
        <p:txBody>
          <a:bodyPr vert="horz" lIns="91440" tIns="45720" rIns="91440" bIns="45720" rtlCol="0">
            <a:normAutofit/>
          </a:bodyPr>
          <a:lstStyle/>
          <a:p>
            <a:r>
              <a:rPr lang="en-US" sz="1400" dirty="0"/>
              <a:t>to establish </a:t>
            </a:r>
            <a:r>
              <a:rPr lang="en-US" sz="1400" b="1" dirty="0"/>
              <a:t>community ties </a:t>
            </a:r>
            <a:r>
              <a:rPr lang="en-US" sz="1400" dirty="0"/>
              <a:t>and become socially integrated and build </a:t>
            </a:r>
            <a:r>
              <a:rPr lang="en-US" sz="1400" b="1" dirty="0"/>
              <a:t>reputation capital</a:t>
            </a:r>
            <a:r>
              <a:rPr lang="en-US" sz="1400" dirty="0"/>
              <a:t>, improving their ability to negotiate more attractive contracts with suppliers and governments</a:t>
            </a:r>
          </a:p>
          <a:p>
            <a:r>
              <a:rPr lang="en-US" sz="1400" dirty="0"/>
              <a:t>to charge </a:t>
            </a:r>
            <a:r>
              <a:rPr lang="en-US" sz="1400" b="1" dirty="0"/>
              <a:t>premium prices </a:t>
            </a:r>
            <a:r>
              <a:rPr lang="en-US" sz="1400" dirty="0"/>
              <a:t>for goods and services</a:t>
            </a:r>
          </a:p>
          <a:p>
            <a:r>
              <a:rPr lang="en-US" sz="1400" dirty="0"/>
              <a:t>to </a:t>
            </a:r>
            <a:r>
              <a:rPr lang="en-US" sz="1400" b="1" dirty="0"/>
              <a:t>reduce their cost of capital</a:t>
            </a:r>
          </a:p>
          <a:p>
            <a:r>
              <a:rPr lang="en-US" sz="1400" dirty="0"/>
              <a:t>to gain </a:t>
            </a:r>
            <a:r>
              <a:rPr lang="en-US" sz="1400" b="1" dirty="0"/>
              <a:t>support</a:t>
            </a:r>
            <a:r>
              <a:rPr lang="en-US" sz="1400" dirty="0"/>
              <a:t> from its different stakeholders: employee commitment, customer loyalty, and collaboration from partners</a:t>
            </a:r>
          </a:p>
          <a:p>
            <a:r>
              <a:rPr lang="en-US" sz="1400" dirty="0"/>
              <a:t>to obtain more </a:t>
            </a:r>
            <a:r>
              <a:rPr lang="en-US" sz="1400" b="1" dirty="0" err="1"/>
              <a:t>favourable</a:t>
            </a:r>
            <a:r>
              <a:rPr lang="en-US" sz="1400" b="1" dirty="0"/>
              <a:t> regulatory treatment</a:t>
            </a:r>
          </a:p>
          <a:p>
            <a:r>
              <a:rPr lang="en-US" sz="1400" dirty="0"/>
              <a:t>to obtain </a:t>
            </a:r>
            <a:r>
              <a:rPr lang="en-US" sz="1400" b="1" dirty="0"/>
              <a:t>endorsements</a:t>
            </a:r>
            <a:r>
              <a:rPr lang="en-US" sz="1400" dirty="0"/>
              <a:t> from activist groups</a:t>
            </a:r>
          </a:p>
          <a:p>
            <a:r>
              <a:rPr lang="en-US" sz="1400" dirty="0"/>
              <a:t>to obtain </a:t>
            </a:r>
            <a:r>
              <a:rPr lang="en-US" sz="1400" b="1" dirty="0"/>
              <a:t>legitimacy</a:t>
            </a:r>
            <a:r>
              <a:rPr lang="en-US" sz="1400" dirty="0"/>
              <a:t> from the community</a:t>
            </a:r>
          </a:p>
          <a:p>
            <a:r>
              <a:rPr lang="en-US" sz="1400" dirty="0"/>
              <a:t>to obtain </a:t>
            </a:r>
            <a:r>
              <a:rPr lang="en-US" sz="1400" dirty="0" err="1"/>
              <a:t>favourable</a:t>
            </a:r>
            <a:r>
              <a:rPr lang="en-US" sz="1400" dirty="0"/>
              <a:t> coverage from the </a:t>
            </a:r>
            <a:r>
              <a:rPr lang="en-US" sz="1400" b="1" dirty="0"/>
              <a:t>media</a:t>
            </a:r>
          </a:p>
          <a:p>
            <a:r>
              <a:rPr lang="en-US" sz="1400" dirty="0"/>
              <a:t>to </a:t>
            </a:r>
            <a:r>
              <a:rPr lang="en-US" sz="1400" b="1" dirty="0"/>
              <a:t>avoid</a:t>
            </a:r>
            <a:r>
              <a:rPr lang="en-US" sz="1400" dirty="0"/>
              <a:t> the eventual </a:t>
            </a:r>
            <a:r>
              <a:rPr lang="en-US" sz="1400" b="1" dirty="0"/>
              <a:t>detrimental impact of government actions </a:t>
            </a:r>
          </a:p>
          <a:p>
            <a:endParaRPr lang="en-US" sz="1400" dirty="0"/>
          </a:p>
        </p:txBody>
      </p:sp>
      <p:pic>
        <p:nvPicPr>
          <p:cNvPr id="4" name="Picture 12" descr="Text, logo&#10;&#10;Description automatically generated">
            <a:extLst>
              <a:ext uri="{FF2B5EF4-FFF2-40B4-BE49-F238E27FC236}">
                <a16:creationId xmlns:a16="http://schemas.microsoft.com/office/drawing/2014/main" id="{A9DEED3C-338D-BA40-472D-C7DB5BE73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91408" cy="672601"/>
          </a:xfrm>
          <a:prstGeom prst="rect">
            <a:avLst/>
          </a:prstGeom>
        </p:spPr>
      </p:pic>
    </p:spTree>
    <p:extLst>
      <p:ext uri="{BB962C8B-B14F-4D97-AF65-F5344CB8AC3E}">
        <p14:creationId xmlns:p14="http://schemas.microsoft.com/office/powerpoint/2010/main" val="3417045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My Hands Were Tied': How Readers Handled Unethical Workplace Requests - The  New York Times">
            <a:extLst>
              <a:ext uri="{FF2B5EF4-FFF2-40B4-BE49-F238E27FC236}">
                <a16:creationId xmlns:a16="http://schemas.microsoft.com/office/drawing/2014/main" id="{DF83DF81-D261-272D-7A00-C4622199FA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615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ol 1">
            <a:extLst>
              <a:ext uri="{FF2B5EF4-FFF2-40B4-BE49-F238E27FC236}">
                <a16:creationId xmlns:a16="http://schemas.microsoft.com/office/drawing/2014/main" id="{74B05A6A-3071-0F7C-1199-D18A615803D9}"/>
              </a:ext>
            </a:extLst>
          </p:cNvPr>
          <p:cNvSpPr>
            <a:spLocks noGrp="1"/>
          </p:cNvSpPr>
          <p:nvPr>
            <p:ph type="title"/>
          </p:nvPr>
        </p:nvSpPr>
        <p:spPr>
          <a:xfrm>
            <a:off x="643467" y="321734"/>
            <a:ext cx="6891186" cy="1135737"/>
          </a:xfrm>
        </p:spPr>
        <p:txBody>
          <a:bodyPr vert="horz" lIns="91440" tIns="45720" rIns="91440" bIns="45720" rtlCol="0" anchor="ctr">
            <a:normAutofit/>
          </a:bodyPr>
          <a:lstStyle/>
          <a:p>
            <a:r>
              <a:rPr lang="en-US" sz="3600"/>
              <a:t>Consequences of illegal (and unethical) financial fraud</a:t>
            </a:r>
          </a:p>
        </p:txBody>
      </p:sp>
      <p:sp>
        <p:nvSpPr>
          <p:cNvPr id="3" name="Contenidor de contingut 2">
            <a:extLst>
              <a:ext uri="{FF2B5EF4-FFF2-40B4-BE49-F238E27FC236}">
                <a16:creationId xmlns:a16="http://schemas.microsoft.com/office/drawing/2014/main" id="{3A9D7C73-555A-5FA2-E3BA-0C09B080D05C}"/>
              </a:ext>
            </a:extLst>
          </p:cNvPr>
          <p:cNvSpPr>
            <a:spLocks noGrp="1"/>
          </p:cNvSpPr>
          <p:nvPr>
            <p:ph idx="1"/>
          </p:nvPr>
        </p:nvSpPr>
        <p:spPr>
          <a:xfrm>
            <a:off x="643467" y="1782981"/>
            <a:ext cx="6891187" cy="4393982"/>
          </a:xfrm>
        </p:spPr>
        <p:txBody>
          <a:bodyPr vert="horz" lIns="91440" tIns="45720" rIns="91440" bIns="45720" rtlCol="0">
            <a:normAutofit/>
          </a:bodyPr>
          <a:lstStyle/>
          <a:p>
            <a:r>
              <a:rPr lang="en-US" sz="2000"/>
              <a:t>Loss of shareholders and debt holders’ investments</a:t>
            </a:r>
          </a:p>
          <a:p>
            <a:r>
              <a:rPr lang="en-US" sz="2000"/>
              <a:t>Loss of employees and top executives’ jobs</a:t>
            </a:r>
          </a:p>
          <a:p>
            <a:r>
              <a:rPr lang="en-US" sz="2000"/>
              <a:t>Criminal and civil litigations resulting in penalties and imprisonment</a:t>
            </a:r>
          </a:p>
          <a:p>
            <a:r>
              <a:rPr lang="en-US" sz="2000"/>
              <a:t>Companies delisted and businesses closed down - It may affect associated businesses such as suppliers</a:t>
            </a:r>
          </a:p>
          <a:p>
            <a:r>
              <a:rPr lang="en-US" sz="2000"/>
              <a:t>Loss of employees’ pension benefits</a:t>
            </a:r>
          </a:p>
          <a:p>
            <a:r>
              <a:rPr lang="en-US" sz="2000"/>
              <a:t>Loss of tax revenue to the government</a:t>
            </a:r>
          </a:p>
          <a:p>
            <a:endParaRPr lang="en-US" sz="2000"/>
          </a:p>
        </p:txBody>
      </p:sp>
      <p:grpSp>
        <p:nvGrpSpPr>
          <p:cNvPr id="6153" name="Group 615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6154" name="Rectangle 615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Isosceles Triangle 615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57" name="Isosceles Triangle 615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9" name="Rectangle 615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295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FO e funzione Finance, un futuro da primo supporto del CEO. Con l'aiuto  del digitale - Digital4">
            <a:extLst>
              <a:ext uri="{FF2B5EF4-FFF2-40B4-BE49-F238E27FC236}">
                <a16:creationId xmlns:a16="http://schemas.microsoft.com/office/drawing/2014/main" id="{75CF4BF8-843A-138C-7EE8-B6345D90D8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78" r="10111"/>
          <a:stretch/>
        </p:blipFill>
        <p:spPr bwMode="auto">
          <a:xfrm>
            <a:off x="1" y="10"/>
            <a:ext cx="9669642" cy="6857990"/>
          </a:xfrm>
          <a:prstGeom prst="rect">
            <a:avLst/>
          </a:prstGeom>
          <a:gradFill>
            <a:gsLst>
              <a:gs pos="1600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8"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ol 1">
            <a:extLst>
              <a:ext uri="{FF2B5EF4-FFF2-40B4-BE49-F238E27FC236}">
                <a16:creationId xmlns:a16="http://schemas.microsoft.com/office/drawing/2014/main" id="{B91E3120-F922-5E6F-0814-D40683487AF4}"/>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Conclusions</a:t>
            </a:r>
          </a:p>
        </p:txBody>
      </p:sp>
      <p:sp>
        <p:nvSpPr>
          <p:cNvPr id="3" name="Contenidor de contingut 2">
            <a:extLst>
              <a:ext uri="{FF2B5EF4-FFF2-40B4-BE49-F238E27FC236}">
                <a16:creationId xmlns:a16="http://schemas.microsoft.com/office/drawing/2014/main" id="{DFF08650-5664-B9F3-0A5E-38F052ADCE57}"/>
              </a:ext>
            </a:extLst>
          </p:cNvPr>
          <p:cNvSpPr>
            <a:spLocks noGrp="1"/>
          </p:cNvSpPr>
          <p:nvPr>
            <p:ph idx="1"/>
          </p:nvPr>
        </p:nvSpPr>
        <p:spPr>
          <a:xfrm>
            <a:off x="7531610" y="2434201"/>
            <a:ext cx="3822189" cy="3742762"/>
          </a:xfrm>
        </p:spPr>
        <p:txBody>
          <a:bodyPr vert="horz" lIns="91440" tIns="45720" rIns="91440" bIns="45720" rtlCol="0">
            <a:normAutofit/>
          </a:bodyPr>
          <a:lstStyle/>
          <a:p>
            <a:r>
              <a:rPr lang="en-US" sz="2000"/>
              <a:t>Critical role of CFO</a:t>
            </a:r>
          </a:p>
          <a:p>
            <a:r>
              <a:rPr lang="en-US" sz="2000"/>
              <a:t>Transparency is key</a:t>
            </a:r>
          </a:p>
          <a:p>
            <a:r>
              <a:rPr lang="en-US" sz="2000"/>
              <a:t>Responsibility of CFO</a:t>
            </a:r>
          </a:p>
          <a:p>
            <a:r>
              <a:rPr lang="en-US" sz="2000"/>
              <a:t>Regulatory compliance</a:t>
            </a:r>
          </a:p>
          <a:p>
            <a:r>
              <a:rPr lang="en-US" sz="2000"/>
              <a:t>Ethical compliance</a:t>
            </a:r>
          </a:p>
          <a:p>
            <a:endParaRPr lang="en-US" sz="2000"/>
          </a:p>
        </p:txBody>
      </p:sp>
      <p:pic>
        <p:nvPicPr>
          <p:cNvPr id="4" name="Picture 12" descr="Text, logo&#10;&#10;Description automatically generated">
            <a:extLst>
              <a:ext uri="{FF2B5EF4-FFF2-40B4-BE49-F238E27FC236}">
                <a16:creationId xmlns:a16="http://schemas.microsoft.com/office/drawing/2014/main" id="{EB9973E1-0D90-23EE-8D42-E36409970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0592" y="0"/>
            <a:ext cx="1891408" cy="672601"/>
          </a:xfrm>
          <a:prstGeom prst="rect">
            <a:avLst/>
          </a:prstGeom>
        </p:spPr>
      </p:pic>
    </p:spTree>
    <p:extLst>
      <p:ext uri="{BB962C8B-B14F-4D97-AF65-F5344CB8AC3E}">
        <p14:creationId xmlns:p14="http://schemas.microsoft.com/office/powerpoint/2010/main" val="1518347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3185F-D507-4F62-A64B-65DE0F30F7EE}"/>
              </a:ext>
            </a:extLst>
          </p:cNvPr>
          <p:cNvSpPr>
            <a:spLocks noChangeAspect="1"/>
          </p:cNvSpPr>
          <p:nvPr/>
        </p:nvSpPr>
        <p:spPr>
          <a:xfrm>
            <a:off x="-1" y="0"/>
            <a:ext cx="9906001" cy="6858000"/>
          </a:xfrm>
          <a:prstGeom prst="rect">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ardrop 6">
            <a:extLst>
              <a:ext uri="{FF2B5EF4-FFF2-40B4-BE49-F238E27FC236}">
                <a16:creationId xmlns:a16="http://schemas.microsoft.com/office/drawing/2014/main" id="{30CE2227-BBF6-46B6-AF40-B083A46A4DAC}"/>
              </a:ext>
            </a:extLst>
          </p:cNvPr>
          <p:cNvSpPr>
            <a:spLocks noChangeAspect="1"/>
          </p:cNvSpPr>
          <p:nvPr/>
        </p:nvSpPr>
        <p:spPr>
          <a:xfrm>
            <a:off x="2929183" y="-178420"/>
            <a:ext cx="8118695" cy="7805854"/>
          </a:xfrm>
          <a:custGeom>
            <a:avLst/>
            <a:gdLst>
              <a:gd name="connsiteX0" fmla="*/ 0 w 7682455"/>
              <a:gd name="connsiteY0" fmla="*/ 3794318 h 7588635"/>
              <a:gd name="connsiteX1" fmla="*/ 3841228 w 7682455"/>
              <a:gd name="connsiteY1" fmla="*/ 0 h 7588635"/>
              <a:gd name="connsiteX2" fmla="*/ 7682455 w 7682455"/>
              <a:gd name="connsiteY2" fmla="*/ 0 h 7588635"/>
              <a:gd name="connsiteX3" fmla="*/ 7682455 w 7682455"/>
              <a:gd name="connsiteY3" fmla="*/ 3794318 h 7588635"/>
              <a:gd name="connsiteX4" fmla="*/ 3841227 w 7682455"/>
              <a:gd name="connsiteY4" fmla="*/ 7588636 h 7588635"/>
              <a:gd name="connsiteX5" fmla="*/ -1 w 7682455"/>
              <a:gd name="connsiteY5" fmla="*/ 3794318 h 7588635"/>
              <a:gd name="connsiteX6" fmla="*/ 0 w 7682455"/>
              <a:gd name="connsiteY6" fmla="*/ 3794318 h 7588635"/>
              <a:gd name="connsiteX0" fmla="*/ 1 w 7719032"/>
              <a:gd name="connsiteY0" fmla="*/ 3794318 h 7595378"/>
              <a:gd name="connsiteX1" fmla="*/ 3841229 w 7719032"/>
              <a:gd name="connsiteY1" fmla="*/ 0 h 7595378"/>
              <a:gd name="connsiteX2" fmla="*/ 7682456 w 7719032"/>
              <a:gd name="connsiteY2" fmla="*/ 0 h 7595378"/>
              <a:gd name="connsiteX3" fmla="*/ 7719032 w 7719032"/>
              <a:gd name="connsiteY3" fmla="*/ 5714558 h 7595378"/>
              <a:gd name="connsiteX4" fmla="*/ 3841228 w 7719032"/>
              <a:gd name="connsiteY4" fmla="*/ 7588636 h 7595378"/>
              <a:gd name="connsiteX5" fmla="*/ 0 w 7719032"/>
              <a:gd name="connsiteY5" fmla="*/ 3794318 h 7595378"/>
              <a:gd name="connsiteX6" fmla="*/ 1 w 7719032"/>
              <a:gd name="connsiteY6" fmla="*/ 3794318 h 75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032" h="7595378">
                <a:moveTo>
                  <a:pt x="1" y="3794318"/>
                </a:moveTo>
                <a:cubicBezTo>
                  <a:pt x="1" y="1698774"/>
                  <a:pt x="1719777" y="0"/>
                  <a:pt x="3841229" y="0"/>
                </a:cubicBezTo>
                <a:lnTo>
                  <a:pt x="7682456" y="0"/>
                </a:lnTo>
                <a:cubicBezTo>
                  <a:pt x="7682456" y="1264773"/>
                  <a:pt x="7719032" y="4449785"/>
                  <a:pt x="7719032" y="5714558"/>
                </a:cubicBezTo>
                <a:cubicBezTo>
                  <a:pt x="7719032" y="7810102"/>
                  <a:pt x="5962680" y="7588636"/>
                  <a:pt x="3841228" y="7588636"/>
                </a:cubicBezTo>
                <a:cubicBezTo>
                  <a:pt x="1719776" y="7588636"/>
                  <a:pt x="0" y="5889862"/>
                  <a:pt x="0" y="3794318"/>
                </a:cubicBezTo>
                <a:lnTo>
                  <a:pt x="1" y="3794318"/>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92D050"/>
              </a:solidFill>
            </a:endParaRPr>
          </a:p>
        </p:txBody>
      </p:sp>
      <p:pic>
        <p:nvPicPr>
          <p:cNvPr id="3" name="Picture 2" descr="A city with a river running through it&#10;&#10;Description automatically generated with low confidence">
            <a:extLst>
              <a:ext uri="{FF2B5EF4-FFF2-40B4-BE49-F238E27FC236}">
                <a16:creationId xmlns:a16="http://schemas.microsoft.com/office/drawing/2014/main" id="{94CEBF55-76E6-4506-9CC1-0F69D1DA1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086" y="-485192"/>
            <a:ext cx="9539344" cy="8350103"/>
          </a:xfrm>
          <a:prstGeom prst="ellipse">
            <a:avLst/>
          </a:prstGeom>
          <a:ln w="63500" cap="rnd">
            <a:noFill/>
          </a:ln>
          <a:effectLst>
            <a:outerShdw blurRad="381000" dist="292100" dir="5400000" sx="-80000" sy="-18000" rotWithShape="0">
              <a:srgbClr val="000000">
                <a:alpha val="22000"/>
              </a:srgbClr>
            </a:outerShdw>
          </a:effectLst>
        </p:spPr>
      </p:pic>
      <p:sp>
        <p:nvSpPr>
          <p:cNvPr id="17" name="Rectangle 16">
            <a:extLst>
              <a:ext uri="{FF2B5EF4-FFF2-40B4-BE49-F238E27FC236}">
                <a16:creationId xmlns:a16="http://schemas.microsoft.com/office/drawing/2014/main" id="{B20D8B35-2F24-437F-9FF8-41F1A3706620}"/>
              </a:ext>
            </a:extLst>
          </p:cNvPr>
          <p:cNvSpPr>
            <a:spLocks noChangeAspect="1"/>
          </p:cNvSpPr>
          <p:nvPr/>
        </p:nvSpPr>
        <p:spPr>
          <a:xfrm>
            <a:off x="0" y="4772025"/>
            <a:ext cx="7877175" cy="151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Text, logo&#10;&#10;Description automatically generated">
            <a:extLst>
              <a:ext uri="{FF2B5EF4-FFF2-40B4-BE49-F238E27FC236}">
                <a16:creationId xmlns:a16="http://schemas.microsoft.com/office/drawing/2014/main" id="{503C7EC9-F23F-4507-8A98-156B988C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80" y="4772525"/>
            <a:ext cx="3835680" cy="136400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0B47A18-5B36-482E-8504-0A42F821A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080" y="5059325"/>
            <a:ext cx="4135684" cy="890499"/>
          </a:xfrm>
          <a:prstGeom prst="rect">
            <a:avLst/>
          </a:prstGeom>
        </p:spPr>
      </p:pic>
      <p:sp>
        <p:nvSpPr>
          <p:cNvPr id="15" name="Google Shape;159;p2">
            <a:extLst>
              <a:ext uri="{FF2B5EF4-FFF2-40B4-BE49-F238E27FC236}">
                <a16:creationId xmlns:a16="http://schemas.microsoft.com/office/drawing/2014/main" id="{96A0D91D-B4D9-97FD-E991-72B0F80E5546}"/>
              </a:ext>
            </a:extLst>
          </p:cNvPr>
          <p:cNvSpPr/>
          <p:nvPr/>
        </p:nvSpPr>
        <p:spPr>
          <a:xfrm>
            <a:off x="208337" y="833645"/>
            <a:ext cx="6780027" cy="46166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kumimoji="0" lang="en-US" sz="5600" b="1" i="0" u="none" strike="noStrike" kern="1200" cap="none" spc="0" normalizeH="0" baseline="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CONSCIOUS FINANCIAL MANAGEMENT</a:t>
            </a:r>
            <a:br>
              <a:rPr kumimoji="0" lang="nl-NL"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br>
            <a:endPar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l" rtl="0">
              <a:lnSpc>
                <a:spcPct val="100000"/>
              </a:lnSpc>
              <a:spcBef>
                <a:spcPts val="0"/>
              </a:spcBef>
              <a:spcAft>
                <a:spcPts val="0"/>
              </a:spcAft>
              <a:buClr>
                <a:srgbClr val="FFFFFF"/>
              </a:buClr>
              <a:buSzPts val="1800"/>
              <a:buFont typeface="Calibri"/>
              <a:buNone/>
            </a:pPr>
            <a:br>
              <a:rPr lang="nl-NL" sz="1800" b="0" i="0" u="none" strike="noStrike" cap="none" dirty="0">
                <a:solidFill>
                  <a:srgbClr val="FFFFFF"/>
                </a:solidFill>
                <a:latin typeface="Calibri"/>
                <a:ea typeface="Calibri"/>
                <a:cs typeface="Calibri"/>
                <a:sym typeface="Calibri"/>
              </a:rPr>
            </a:br>
            <a:endParaRPr lang="nl-NL" sz="5400" b="0" i="0" u="none" strike="noStrike" cap="none" dirty="0">
              <a:solidFill>
                <a:srgbClr val="FFFFFF"/>
              </a:solidFill>
              <a:latin typeface="Calibri"/>
              <a:ea typeface="Calibri"/>
              <a:cs typeface="Calibri"/>
              <a:sym typeface="Calibri"/>
            </a:endParaRPr>
          </a:p>
        </p:txBody>
      </p:sp>
      <p:grpSp>
        <p:nvGrpSpPr>
          <p:cNvPr id="2" name="Grupo 1">
            <a:extLst>
              <a:ext uri="{FF2B5EF4-FFF2-40B4-BE49-F238E27FC236}">
                <a16:creationId xmlns:a16="http://schemas.microsoft.com/office/drawing/2014/main" id="{32985A0A-69D3-D73A-C386-C8FED58B721E}"/>
              </a:ext>
            </a:extLst>
          </p:cNvPr>
          <p:cNvGrpSpPr/>
          <p:nvPr/>
        </p:nvGrpSpPr>
        <p:grpSpPr>
          <a:xfrm>
            <a:off x="8520545" y="4779817"/>
            <a:ext cx="3671455" cy="1510147"/>
            <a:chOff x="8520545" y="4779817"/>
            <a:chExt cx="3671455" cy="1510147"/>
          </a:xfrm>
        </p:grpSpPr>
        <p:sp>
          <p:nvSpPr>
            <p:cNvPr id="7" name="Google Shape;150;p1">
              <a:extLst>
                <a:ext uri="{FF2B5EF4-FFF2-40B4-BE49-F238E27FC236}">
                  <a16:creationId xmlns:a16="http://schemas.microsoft.com/office/drawing/2014/main" id="{5D462930-BD46-F914-A3AE-E25F6ADEF449}"/>
                </a:ext>
              </a:extLst>
            </p:cNvPr>
            <p:cNvSpPr/>
            <p:nvPr/>
          </p:nvSpPr>
          <p:spPr>
            <a:xfrm>
              <a:off x="8520545" y="4779817"/>
              <a:ext cx="3671455" cy="1510147"/>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err="1">
                  <a:effectLst/>
                  <a:latin typeface="Calibri" panose="020F0502020204030204" pitchFamily="34" charset="0"/>
                  <a:ea typeface="Calibri" panose="020F0502020204030204" pitchFamily="34" charset="0"/>
                  <a:cs typeface="Times New Roman" panose="02020603050405020304" pitchFamily="18" charset="0"/>
                </a:rPr>
                <a:t>Couscious</a:t>
              </a:r>
              <a:r>
                <a:rPr lang="en-US" sz="1000" dirty="0">
                  <a:effectLst/>
                  <a:latin typeface="Calibri" panose="020F0502020204030204" pitchFamily="34" charset="0"/>
                  <a:ea typeface="Calibri" panose="020F0502020204030204" pitchFamily="34" charset="0"/>
                  <a:cs typeface="Times New Roman" panose="02020603050405020304" pitchFamily="18" charset="0"/>
                </a:rPr>
                <a:t> Financial Management </a:t>
              </a:r>
              <a:r>
                <a:rPr lang="en-US" sz="10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 2023 by </a:t>
              </a:r>
              <a:r>
                <a:rPr lang="en-US" sz="1000" u="sng" dirty="0">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5"/>
                </a:rPr>
                <a:t>Luz </a:t>
              </a:r>
              <a:r>
                <a:rPr lang="en-US" sz="1000" u="sng" dirty="0" err="1">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5"/>
                </a:rPr>
                <a:t>Parrondo</a:t>
              </a:r>
              <a:r>
                <a:rPr lang="es-CO"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is licensed under </a:t>
              </a:r>
              <a:r>
                <a:rPr lang="en-US" sz="1000" u="sng" dirty="0">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6"/>
                </a:rPr>
                <a:t>CC BY-NC-SA 4.0 </a:t>
              </a:r>
              <a:endParaRPr kumimoji="0" sz="1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 name="Google Shape;151;p1">
              <a:extLst>
                <a:ext uri="{FF2B5EF4-FFF2-40B4-BE49-F238E27FC236}">
                  <a16:creationId xmlns:a16="http://schemas.microsoft.com/office/drawing/2014/main" id="{3F525A32-394F-24E7-74D6-D949DDD6F0B8}"/>
                </a:ext>
              </a:extLst>
            </p:cNvPr>
            <p:cNvPicPr preferRelativeResize="0"/>
            <p:nvPr/>
          </p:nvPicPr>
          <p:blipFill rotWithShape="1">
            <a:blip r:embed="rId7">
              <a:alphaModFix/>
            </a:blip>
            <a:srcRect l="5010" r="5010"/>
            <a:stretch/>
          </p:blipFill>
          <p:spPr>
            <a:xfrm>
              <a:off x="8672944" y="5316486"/>
              <a:ext cx="3366655" cy="902999"/>
            </a:xfrm>
            <a:prstGeom prst="rect">
              <a:avLst/>
            </a:prstGeom>
            <a:noFill/>
            <a:ln>
              <a:noFill/>
            </a:ln>
          </p:spPr>
        </p:pic>
      </p:grpSp>
    </p:spTree>
    <p:extLst>
      <p:ext uri="{BB962C8B-B14F-4D97-AF65-F5344CB8AC3E}">
        <p14:creationId xmlns:p14="http://schemas.microsoft.com/office/powerpoint/2010/main" val="2786791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831850" y="1795356"/>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nl-NL" b="1"/>
              <a:t>WELCOME TO THE COURSE</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3185F-D507-4F62-A64B-65DE0F30F7EE}"/>
              </a:ext>
            </a:extLst>
          </p:cNvPr>
          <p:cNvSpPr>
            <a:spLocks noChangeAspect="1"/>
          </p:cNvSpPr>
          <p:nvPr/>
        </p:nvSpPr>
        <p:spPr>
          <a:xfrm>
            <a:off x="-1" y="0"/>
            <a:ext cx="9906001" cy="6858000"/>
          </a:xfrm>
          <a:prstGeom prst="rect">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ardrop 6">
            <a:extLst>
              <a:ext uri="{FF2B5EF4-FFF2-40B4-BE49-F238E27FC236}">
                <a16:creationId xmlns:a16="http://schemas.microsoft.com/office/drawing/2014/main" id="{30CE2227-BBF6-46B6-AF40-B083A46A4DAC}"/>
              </a:ext>
            </a:extLst>
          </p:cNvPr>
          <p:cNvSpPr>
            <a:spLocks noChangeAspect="1"/>
          </p:cNvSpPr>
          <p:nvPr/>
        </p:nvSpPr>
        <p:spPr>
          <a:xfrm>
            <a:off x="2929183" y="-178420"/>
            <a:ext cx="8118695" cy="7805854"/>
          </a:xfrm>
          <a:custGeom>
            <a:avLst/>
            <a:gdLst>
              <a:gd name="connsiteX0" fmla="*/ 0 w 7682455"/>
              <a:gd name="connsiteY0" fmla="*/ 3794318 h 7588635"/>
              <a:gd name="connsiteX1" fmla="*/ 3841228 w 7682455"/>
              <a:gd name="connsiteY1" fmla="*/ 0 h 7588635"/>
              <a:gd name="connsiteX2" fmla="*/ 7682455 w 7682455"/>
              <a:gd name="connsiteY2" fmla="*/ 0 h 7588635"/>
              <a:gd name="connsiteX3" fmla="*/ 7682455 w 7682455"/>
              <a:gd name="connsiteY3" fmla="*/ 3794318 h 7588635"/>
              <a:gd name="connsiteX4" fmla="*/ 3841227 w 7682455"/>
              <a:gd name="connsiteY4" fmla="*/ 7588636 h 7588635"/>
              <a:gd name="connsiteX5" fmla="*/ -1 w 7682455"/>
              <a:gd name="connsiteY5" fmla="*/ 3794318 h 7588635"/>
              <a:gd name="connsiteX6" fmla="*/ 0 w 7682455"/>
              <a:gd name="connsiteY6" fmla="*/ 3794318 h 7588635"/>
              <a:gd name="connsiteX0" fmla="*/ 1 w 7719032"/>
              <a:gd name="connsiteY0" fmla="*/ 3794318 h 7595378"/>
              <a:gd name="connsiteX1" fmla="*/ 3841229 w 7719032"/>
              <a:gd name="connsiteY1" fmla="*/ 0 h 7595378"/>
              <a:gd name="connsiteX2" fmla="*/ 7682456 w 7719032"/>
              <a:gd name="connsiteY2" fmla="*/ 0 h 7595378"/>
              <a:gd name="connsiteX3" fmla="*/ 7719032 w 7719032"/>
              <a:gd name="connsiteY3" fmla="*/ 5714558 h 7595378"/>
              <a:gd name="connsiteX4" fmla="*/ 3841228 w 7719032"/>
              <a:gd name="connsiteY4" fmla="*/ 7588636 h 7595378"/>
              <a:gd name="connsiteX5" fmla="*/ 0 w 7719032"/>
              <a:gd name="connsiteY5" fmla="*/ 3794318 h 7595378"/>
              <a:gd name="connsiteX6" fmla="*/ 1 w 7719032"/>
              <a:gd name="connsiteY6" fmla="*/ 3794318 h 75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032" h="7595378">
                <a:moveTo>
                  <a:pt x="1" y="3794318"/>
                </a:moveTo>
                <a:cubicBezTo>
                  <a:pt x="1" y="1698774"/>
                  <a:pt x="1719777" y="0"/>
                  <a:pt x="3841229" y="0"/>
                </a:cubicBezTo>
                <a:lnTo>
                  <a:pt x="7682456" y="0"/>
                </a:lnTo>
                <a:cubicBezTo>
                  <a:pt x="7682456" y="1264773"/>
                  <a:pt x="7719032" y="4449785"/>
                  <a:pt x="7719032" y="5714558"/>
                </a:cubicBezTo>
                <a:cubicBezTo>
                  <a:pt x="7719032" y="7810102"/>
                  <a:pt x="5962680" y="7588636"/>
                  <a:pt x="3841228" y="7588636"/>
                </a:cubicBezTo>
                <a:cubicBezTo>
                  <a:pt x="1719776" y="7588636"/>
                  <a:pt x="0" y="5889862"/>
                  <a:pt x="0" y="3794318"/>
                </a:cubicBezTo>
                <a:lnTo>
                  <a:pt x="1" y="3794318"/>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92D050"/>
              </a:solidFill>
            </a:endParaRPr>
          </a:p>
        </p:txBody>
      </p:sp>
      <p:pic>
        <p:nvPicPr>
          <p:cNvPr id="3" name="Picture 2" descr="A city with a river running through it&#10;&#10;Description automatically generated with low confidence">
            <a:extLst>
              <a:ext uri="{FF2B5EF4-FFF2-40B4-BE49-F238E27FC236}">
                <a16:creationId xmlns:a16="http://schemas.microsoft.com/office/drawing/2014/main" id="{94CEBF55-76E6-4506-9CC1-0F69D1DA1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086" y="-485192"/>
            <a:ext cx="9539344" cy="8350103"/>
          </a:xfrm>
          <a:prstGeom prst="ellipse">
            <a:avLst/>
          </a:prstGeom>
          <a:ln w="63500" cap="rnd">
            <a:noFill/>
          </a:ln>
          <a:effectLst>
            <a:outerShdw blurRad="381000" dist="292100" dir="5400000" sx="-80000" sy="-18000" rotWithShape="0">
              <a:srgbClr val="000000">
                <a:alpha val="22000"/>
              </a:srgbClr>
            </a:outerShdw>
          </a:effectLst>
        </p:spPr>
      </p:pic>
      <p:sp>
        <p:nvSpPr>
          <p:cNvPr id="17" name="Rectangle 16">
            <a:extLst>
              <a:ext uri="{FF2B5EF4-FFF2-40B4-BE49-F238E27FC236}">
                <a16:creationId xmlns:a16="http://schemas.microsoft.com/office/drawing/2014/main" id="{B20D8B35-2F24-437F-9FF8-41F1A3706620}"/>
              </a:ext>
            </a:extLst>
          </p:cNvPr>
          <p:cNvSpPr>
            <a:spLocks noChangeAspect="1"/>
          </p:cNvSpPr>
          <p:nvPr/>
        </p:nvSpPr>
        <p:spPr>
          <a:xfrm>
            <a:off x="0" y="4772025"/>
            <a:ext cx="7877175" cy="151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Text, logo&#10;&#10;Description automatically generated">
            <a:extLst>
              <a:ext uri="{FF2B5EF4-FFF2-40B4-BE49-F238E27FC236}">
                <a16:creationId xmlns:a16="http://schemas.microsoft.com/office/drawing/2014/main" id="{503C7EC9-F23F-4507-8A98-156B988C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80" y="4772525"/>
            <a:ext cx="3835680" cy="136400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0B47A18-5B36-482E-8504-0A42F821A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080" y="5059325"/>
            <a:ext cx="4135684" cy="890499"/>
          </a:xfrm>
          <a:prstGeom prst="rect">
            <a:avLst/>
          </a:prstGeom>
        </p:spPr>
      </p:pic>
      <p:sp>
        <p:nvSpPr>
          <p:cNvPr id="15" name="Google Shape;159;p2">
            <a:extLst>
              <a:ext uri="{FF2B5EF4-FFF2-40B4-BE49-F238E27FC236}">
                <a16:creationId xmlns:a16="http://schemas.microsoft.com/office/drawing/2014/main" id="{96A0D91D-B4D9-97FD-E991-72B0F80E5546}"/>
              </a:ext>
            </a:extLst>
          </p:cNvPr>
          <p:cNvSpPr/>
          <p:nvPr/>
        </p:nvSpPr>
        <p:spPr>
          <a:xfrm>
            <a:off x="208337" y="833645"/>
            <a:ext cx="6780027" cy="4893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nl-NL" sz="1800" b="1" i="0" u="none" strike="noStrike" cap="none" dirty="0">
                <a:solidFill>
                  <a:srgbClr val="FFFFFF"/>
                </a:solidFill>
                <a:latin typeface="Calibri"/>
                <a:ea typeface="Calibri"/>
                <a:cs typeface="Calibri"/>
                <a:sym typeface="Calibri"/>
              </a:rPr>
              <a:t>COURSE</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CONSCIOUS FINANCIAL MANAGEMENT</a:t>
            </a:r>
            <a:br>
              <a:rPr kumimoji="0" lang="nl-NL"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br>
            <a:endParaRPr kumimoji="0" lang="en-US" sz="54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l" rtl="0">
              <a:lnSpc>
                <a:spcPct val="100000"/>
              </a:lnSpc>
              <a:spcBef>
                <a:spcPts val="0"/>
              </a:spcBef>
              <a:spcAft>
                <a:spcPts val="0"/>
              </a:spcAft>
              <a:buClr>
                <a:srgbClr val="FFFFFF"/>
              </a:buClr>
              <a:buSzPts val="1800"/>
              <a:buFont typeface="Calibri"/>
              <a:buNone/>
            </a:pPr>
            <a:br>
              <a:rPr lang="nl-NL" sz="1800" b="0" i="0" u="none" strike="noStrike" cap="none" dirty="0">
                <a:solidFill>
                  <a:srgbClr val="FFFFFF"/>
                </a:solidFill>
                <a:latin typeface="Calibri"/>
                <a:ea typeface="Calibri"/>
                <a:cs typeface="Calibri"/>
                <a:sym typeface="Calibri"/>
              </a:rPr>
            </a:br>
            <a:endParaRPr lang="nl-NL" sz="5400" b="0" i="0" u="none" strike="noStrike" cap="none" dirty="0">
              <a:solidFill>
                <a:srgbClr val="FFFFFF"/>
              </a:solidFill>
              <a:latin typeface="Calibri"/>
              <a:ea typeface="Calibri"/>
              <a:cs typeface="Calibri"/>
              <a:sym typeface="Calibri"/>
            </a:endParaRPr>
          </a:p>
        </p:txBody>
      </p:sp>
      <p:grpSp>
        <p:nvGrpSpPr>
          <p:cNvPr id="2" name="Grupo 1">
            <a:extLst>
              <a:ext uri="{FF2B5EF4-FFF2-40B4-BE49-F238E27FC236}">
                <a16:creationId xmlns:a16="http://schemas.microsoft.com/office/drawing/2014/main" id="{DE132F8C-0598-D16C-3A5F-6CBC719733CB}"/>
              </a:ext>
            </a:extLst>
          </p:cNvPr>
          <p:cNvGrpSpPr/>
          <p:nvPr/>
        </p:nvGrpSpPr>
        <p:grpSpPr>
          <a:xfrm>
            <a:off x="8520545" y="4779817"/>
            <a:ext cx="3671455" cy="1510147"/>
            <a:chOff x="8520545" y="4779817"/>
            <a:chExt cx="3671455" cy="1510147"/>
          </a:xfrm>
        </p:grpSpPr>
        <p:sp>
          <p:nvSpPr>
            <p:cNvPr id="7" name="Google Shape;150;p1">
              <a:extLst>
                <a:ext uri="{FF2B5EF4-FFF2-40B4-BE49-F238E27FC236}">
                  <a16:creationId xmlns:a16="http://schemas.microsoft.com/office/drawing/2014/main" id="{02407985-4EA7-872C-BDCF-64070088A12B}"/>
                </a:ext>
              </a:extLst>
            </p:cNvPr>
            <p:cNvSpPr/>
            <p:nvPr/>
          </p:nvSpPr>
          <p:spPr>
            <a:xfrm>
              <a:off x="8520545" y="4779817"/>
              <a:ext cx="3671455" cy="1510147"/>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err="1">
                  <a:effectLst/>
                  <a:latin typeface="Calibri" panose="020F0502020204030204" pitchFamily="34" charset="0"/>
                  <a:ea typeface="Calibri" panose="020F0502020204030204" pitchFamily="34" charset="0"/>
                  <a:cs typeface="Times New Roman" panose="02020603050405020304" pitchFamily="18" charset="0"/>
                </a:rPr>
                <a:t>Couscious</a:t>
              </a:r>
              <a:r>
                <a:rPr lang="en-US" sz="1000" dirty="0">
                  <a:effectLst/>
                  <a:latin typeface="Calibri" panose="020F0502020204030204" pitchFamily="34" charset="0"/>
                  <a:ea typeface="Calibri" panose="020F0502020204030204" pitchFamily="34" charset="0"/>
                  <a:cs typeface="Times New Roman" panose="02020603050405020304" pitchFamily="18" charset="0"/>
                </a:rPr>
                <a:t> Financial Management </a:t>
              </a:r>
              <a:r>
                <a:rPr lang="en-US" sz="10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 2023 by </a:t>
              </a:r>
              <a:r>
                <a:rPr lang="en-US" sz="1000" u="sng" dirty="0">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5"/>
                </a:rPr>
                <a:t>Luz </a:t>
              </a:r>
              <a:r>
                <a:rPr lang="en-US" sz="1000" u="sng" dirty="0" err="1">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5"/>
                </a:rPr>
                <a:t>Parrondo</a:t>
              </a:r>
              <a:r>
                <a:rPr lang="es-CO"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is licensed under </a:t>
              </a:r>
              <a:r>
                <a:rPr lang="en-US" sz="1000" u="sng" dirty="0">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hlinkClick r:id="rId6"/>
                </a:rPr>
                <a:t>CC BY-NC-SA 4.0 </a:t>
              </a:r>
              <a:endParaRPr kumimoji="0" sz="1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 name="Google Shape;151;p1">
              <a:extLst>
                <a:ext uri="{FF2B5EF4-FFF2-40B4-BE49-F238E27FC236}">
                  <a16:creationId xmlns:a16="http://schemas.microsoft.com/office/drawing/2014/main" id="{49E42D3C-9CDA-D3C6-9A23-11116B56AA5D}"/>
                </a:ext>
              </a:extLst>
            </p:cNvPr>
            <p:cNvPicPr preferRelativeResize="0"/>
            <p:nvPr/>
          </p:nvPicPr>
          <p:blipFill rotWithShape="1">
            <a:blip r:embed="rId7">
              <a:alphaModFix/>
            </a:blip>
            <a:srcRect l="5010" r="5010"/>
            <a:stretch/>
          </p:blipFill>
          <p:spPr>
            <a:xfrm>
              <a:off x="8672944" y="5316486"/>
              <a:ext cx="3366655" cy="902999"/>
            </a:xfrm>
            <a:prstGeom prst="rect">
              <a:avLst/>
            </a:prstGeom>
            <a:noFill/>
            <a:ln>
              <a:noFill/>
            </a:ln>
          </p:spPr>
        </p:pic>
      </p:grpSp>
    </p:spTree>
    <p:extLst>
      <p:ext uri="{BB962C8B-B14F-4D97-AF65-F5344CB8AC3E}">
        <p14:creationId xmlns:p14="http://schemas.microsoft.com/office/powerpoint/2010/main" val="818146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adreDeText 2">
            <a:extLst>
              <a:ext uri="{FF2B5EF4-FFF2-40B4-BE49-F238E27FC236}">
                <a16:creationId xmlns:a16="http://schemas.microsoft.com/office/drawing/2014/main" id="{BDD4960E-9FAA-D707-BF3F-005BFE44CEEA}"/>
              </a:ext>
            </a:extLst>
          </p:cNvPr>
          <p:cNvSpPr txBox="1"/>
          <p:nvPr/>
        </p:nvSpPr>
        <p:spPr>
          <a:xfrm>
            <a:off x="400049" y="951161"/>
            <a:ext cx="9744075" cy="5386090"/>
          </a:xfrm>
          <a:prstGeom prst="rect">
            <a:avLst/>
          </a:prstGeom>
          <a:noFill/>
        </p:spPr>
        <p:txBody>
          <a:bodyPr wrap="square">
            <a:spAutoFit/>
          </a:bodyPr>
          <a:lstStyle/>
          <a:p>
            <a:pPr algn="just"/>
            <a:r>
              <a:rPr lang="en-GB" sz="2800" b="1" kern="1400" spc="-50" dirty="0">
                <a:solidFill>
                  <a:schemeClr val="accent1"/>
                </a:solidFill>
                <a:effectLst/>
                <a:latin typeface="Calibri Light" panose="020F0302020204030204" pitchFamily="34" charset="0"/>
                <a:ea typeface="SimSun" panose="02010600030101010101" pitchFamily="2" charset="-122"/>
                <a:cs typeface="Times New Roman" panose="02020603050405020304" pitchFamily="18" charset="0"/>
              </a:rPr>
              <a:t>Presentation</a:t>
            </a:r>
            <a:endParaRPr lang="es-ES" sz="2800" b="1" kern="1400" spc="-50" dirty="0">
              <a:solidFill>
                <a:schemeClr val="accent1"/>
              </a:solidFill>
              <a:effectLst/>
              <a:latin typeface="Calibri Light" panose="020F0302020204030204" pitchFamily="34" charset="0"/>
              <a:ea typeface="SimSun" panose="02010600030101010101" pitchFamily="2" charset="-122"/>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Introductory course on Conscious Financial Management for understanding the relevance of accounting information and its consequences when it is distrustful and misleading.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this course. students will be introduced to conscious financial decision-making as an approach to determine the weaknesses and strengths of financial disclosure. They will realize the significance of earnings management. as the financial task of providing advantageous information for the company while remains trustworthy. reliable. and efficient for decision-making.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2800" b="1" kern="1400" spc="-50" dirty="0">
                <a:solidFill>
                  <a:schemeClr val="accent1"/>
                </a:solidFill>
                <a:effectLst/>
                <a:latin typeface="Calibri Light" panose="020F0302020204030204" pitchFamily="34" charset="0"/>
                <a:ea typeface="SimSun" panose="02010600030101010101" pitchFamily="2" charset="-122"/>
                <a:cs typeface="Times New Roman" panose="02020603050405020304" pitchFamily="18" charset="0"/>
              </a:rPr>
              <a:t>Objectives</a:t>
            </a:r>
            <a:endParaRPr lang="es-ES" sz="2800" b="1" kern="1400" spc="-50" dirty="0">
              <a:solidFill>
                <a:schemeClr val="accent1"/>
              </a:solidFill>
              <a:effectLst/>
              <a:latin typeface="Calibri Light" panose="020F0302020204030204" pitchFamily="34" charset="0"/>
              <a:ea typeface="SimSun" panose="02010600030101010101" pitchFamily="2" charset="-122"/>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objective of this course is to refresh </a:t>
            </a: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basic accounting concepts</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for students who are already familiar with the subject and to provide </a:t>
            </a: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basic knowledge</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for students without prior knowledge of accounting.</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Objectives:</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Learn and understand the basic concepts of value and money </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Learn and understand the basic elements of the ethical dimension of financial decision-making</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Learn and understand the basic elements of Earning management vs Fraud.</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Understand how to be a conscious financial manager</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Understand the implications of financial information for stakeholders</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476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E template .potx" id="{7F4D7AEA-6349-484D-AD5D-7B6AD08AA3D7}" vid="{06741EF1-C78F-4A90-ADC7-E50518D4DC0D}"/>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8391C403BD10846915ADAE108BADACB" ma:contentTypeVersion="16" ma:contentTypeDescription="Ein neues Dokument erstellen." ma:contentTypeScope="" ma:versionID="63ce503538179f9fc24b05e6cc7b90f9">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2a2812f8f9d87840434103b2669e0ba2"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c27a0a7-8611-46d0-bbb2-f45a8872e5ef" xsi:nil="true"/>
    <lcf76f155ced4ddcb4097134ff3c332f xmlns="82861209-8bf3-47c7-8004-08d07fe7874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CB2782-4E57-4131-A1F1-0A57799D92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861209-8bf3-47c7-8004-08d07fe78748"/>
    <ds:schemaRef ds:uri="ec27a0a7-8611-46d0-bbb2-f45a8872e5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E309B4-CEBC-4EF3-B154-0F564FF7D4B0}">
  <ds:schemaRefs>
    <ds:schemaRef ds:uri="82861209-8bf3-47c7-8004-08d07fe78748"/>
    <ds:schemaRef ds:uri="http://purl.org/dc/elements/1.1/"/>
    <ds:schemaRef ds:uri="http://schemas.openxmlformats.org/package/2006/metadata/core-properties"/>
    <ds:schemaRef ds:uri="http://purl.org/dc/dcmitype/"/>
    <ds:schemaRef ds:uri="http://schemas.microsoft.com/office/2006/metadata/properties"/>
    <ds:schemaRef ds:uri="http://schemas.microsoft.com/office/2006/documentManagement/types"/>
    <ds:schemaRef ds:uri="http://schemas.microsoft.com/office/infopath/2007/PartnerControls"/>
    <ds:schemaRef ds:uri="ec27a0a7-8611-46d0-bbb2-f45a8872e5ef"/>
    <ds:schemaRef ds:uri="http://www.w3.org/XML/1998/namespace"/>
    <ds:schemaRef ds:uri="http://purl.org/dc/terms/"/>
  </ds:schemaRefs>
</ds:datastoreItem>
</file>

<file path=customXml/itemProps3.xml><?xml version="1.0" encoding="utf-8"?>
<ds:datastoreItem xmlns:ds="http://schemas.openxmlformats.org/officeDocument/2006/customXml" ds:itemID="{4688F01C-E7E5-4202-8F1E-14B5F98906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797</TotalTime>
  <Words>7531</Words>
  <Application>Microsoft Office PowerPoint</Application>
  <PresentationFormat>Panorámica</PresentationFormat>
  <Paragraphs>370</Paragraphs>
  <Slides>56</Slides>
  <Notes>15</Notes>
  <HiddenSlides>0</HiddenSlides>
  <MMClips>0</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56</vt:i4>
      </vt:variant>
    </vt:vector>
  </HeadingPairs>
  <TitlesOfParts>
    <vt:vector size="66" baseType="lpstr">
      <vt:lpstr>Arial</vt:lpstr>
      <vt:lpstr>Calibri</vt:lpstr>
      <vt:lpstr>Calibri Light</vt:lpstr>
      <vt:lpstr>Courier New</vt:lpstr>
      <vt:lpstr>Source Sans Pro</vt:lpstr>
      <vt:lpstr>Symbol</vt:lpstr>
      <vt:lpstr>Wingdings</vt:lpstr>
      <vt:lpstr>Office Theme</vt:lpstr>
      <vt:lpstr>Office Theme</vt:lpstr>
      <vt:lpstr>1_Office Theme</vt:lpstr>
      <vt:lpstr>Presentación de PowerPoint</vt:lpstr>
      <vt:lpstr>Presentación de PowerPoint</vt:lpstr>
      <vt:lpstr>Presentación de PowerPoint</vt:lpstr>
      <vt:lpstr>Consciousness</vt:lpstr>
      <vt:lpstr>Definition of Conscious Business</vt:lpstr>
      <vt:lpstr>Presentación de PowerPoint</vt:lpstr>
      <vt:lpstr>WELCOME TO THE COURSE</vt:lpstr>
      <vt:lpstr>Presentación de PowerPoint</vt:lpstr>
      <vt:lpstr>Presentación de PowerPoint</vt:lpstr>
      <vt:lpstr>Presentación de PowerPoint</vt:lpstr>
      <vt:lpstr>1- Relevance</vt:lpstr>
      <vt:lpstr>Decline in the value relevance of accounting information</vt:lpstr>
      <vt:lpstr>Presentación de PowerPoint</vt:lpstr>
      <vt:lpstr>Presentación de PowerPoint</vt:lpstr>
      <vt:lpstr>1.1 Valuation of assets</vt:lpstr>
      <vt:lpstr>1.2. Money vs value</vt:lpstr>
      <vt:lpstr>Conscious dimension of finance</vt:lpstr>
      <vt:lpstr>Two dimensions</vt:lpstr>
      <vt:lpstr>2.1. Ethical dimension of the finance </vt:lpstr>
      <vt:lpstr>2.2. Financial information full of grey areas</vt:lpstr>
      <vt:lpstr>2.2.Financial information full of grey areas</vt:lpstr>
      <vt:lpstr>2.2.1. Valuation of intangibles</vt:lpstr>
      <vt:lpstr>2.2.2. Assessing financial health of a company</vt:lpstr>
      <vt:lpstr>2.2.3. Corporate governance and managerial ethics</vt:lpstr>
      <vt:lpstr>2.5 Corporate governance </vt:lpstr>
      <vt:lpstr>2.5  Corporate governance </vt:lpstr>
      <vt:lpstr>Legal Framework</vt:lpstr>
      <vt:lpstr>Presentación de PowerPoint</vt:lpstr>
      <vt:lpstr>3.1 Earnings management vs Accounting Fraud</vt:lpstr>
      <vt:lpstr>Presentación de PowerPoint</vt:lpstr>
      <vt:lpstr>Earnings management definition and detection (the role of auditors)</vt:lpstr>
      <vt:lpstr>Presentación de PowerPoint</vt:lpstr>
      <vt:lpstr>Presentación de PowerPoint</vt:lpstr>
      <vt:lpstr>Financial Fraud definition and detection</vt:lpstr>
      <vt:lpstr>Presentación de PowerPoint</vt:lpstr>
      <vt:lpstr>Presentación de PowerPoint</vt:lpstr>
      <vt:lpstr>3.2. Selected examples of Fraud and Earnings Management</vt:lpstr>
      <vt:lpstr>The Microsoft Case</vt:lpstr>
      <vt:lpstr>The Time Warner Case </vt:lpstr>
      <vt:lpstr>The Southwest Airlines </vt:lpstr>
      <vt:lpstr>AT&amp;T Inc. and Verizon Communications</vt:lpstr>
      <vt:lpstr>The Enron Case </vt:lpstr>
      <vt:lpstr>FTX case</vt:lpstr>
      <vt:lpstr>3.3. Managing earnings within legality</vt:lpstr>
      <vt:lpstr>Presentación de PowerPoint</vt:lpstr>
      <vt:lpstr>Presentación de PowerPoint</vt:lpstr>
      <vt:lpstr>Ethical Framework</vt:lpstr>
      <vt:lpstr>4.1. How to be a conscious financial manager</vt:lpstr>
      <vt:lpstr>How to be a conscious financial manager</vt:lpstr>
      <vt:lpstr>How to be a conscious financial manager</vt:lpstr>
      <vt:lpstr>How to accomplish this code of conduct</vt:lpstr>
      <vt:lpstr>4.2. The underlying reasons (Image)</vt:lpstr>
      <vt:lpstr>4.3. The impact of UNtruthful information to external stakeholders </vt:lpstr>
      <vt:lpstr>Consequences of illegal (and unethical) financial fraud</vt:lpstr>
      <vt:lpstr>Conclusions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Put</dc:creator>
  <cp:lastModifiedBy>Enrique Schonberg</cp:lastModifiedBy>
  <cp:revision>25</cp:revision>
  <dcterms:created xsi:type="dcterms:W3CDTF">2022-07-13T14:46:59Z</dcterms:created>
  <dcterms:modified xsi:type="dcterms:W3CDTF">2024-01-05T17:06:25Z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0x01010088391C403BD10846915ADAE108BADACB</vt:lpwstr>
  </property>
  <property fmtid="{D5CDD505-2E9C-101B-9397-08002B2CF9AE}" pid="3" name="MediaServiceImageTags">
    <vt:lpwstr/>
  </property>
</Properties>
</file>