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14"/>
  </p:notesMasterIdLst>
  <p:sldIdLst>
    <p:sldId id="2133" r:id="rId6"/>
    <p:sldId id="2147" r:id="rId7"/>
    <p:sldId id="2146" r:id="rId8"/>
    <p:sldId id="283" r:id="rId9"/>
    <p:sldId id="2151" r:id="rId10"/>
    <p:sldId id="2148" r:id="rId11"/>
    <p:sldId id="2150" r:id="rId12"/>
    <p:sldId id="2152"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8AC36"/>
    <a:srgbClr val="CED818"/>
    <a:srgbClr val="C4251B"/>
    <a:srgbClr val="50B1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5041" autoAdjust="0"/>
  </p:normalViewPr>
  <p:slideViewPr>
    <p:cSldViewPr snapToGrid="0">
      <p:cViewPr varScale="1">
        <p:scale>
          <a:sx n="114" d="100"/>
          <a:sy n="114" d="100"/>
        </p:scale>
        <p:origin x="184" y="20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32D48-00F7-4E48-8EDF-1CBC9482D1E4}" type="datetimeFigureOut">
              <a:rPr lang="en-US" smtClean="0"/>
              <a:t>1/10/24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2E5-D2BD-43CB-8D48-DFFE374A9762}" type="slidenum">
              <a:rPr lang="en-US" smtClean="0"/>
              <a:t>‹Nº›</a:t>
            </a:fld>
            <a:endParaRPr lang="en-US"/>
          </a:p>
        </p:txBody>
      </p:sp>
    </p:spTree>
    <p:extLst>
      <p:ext uri="{BB962C8B-B14F-4D97-AF65-F5344CB8AC3E}">
        <p14:creationId xmlns:p14="http://schemas.microsoft.com/office/powerpoint/2010/main" val="2705174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1</a:t>
            </a:fld>
            <a:endParaRPr lang="en-US" dirty="0"/>
          </a:p>
        </p:txBody>
      </p:sp>
    </p:spTree>
    <p:extLst>
      <p:ext uri="{BB962C8B-B14F-4D97-AF65-F5344CB8AC3E}">
        <p14:creationId xmlns:p14="http://schemas.microsoft.com/office/powerpoint/2010/main" val="13049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‹Nº›</a:t>
            </a:fld>
            <a:endParaRPr lang="nl-NL"/>
          </a:p>
        </p:txBody>
      </p:sp>
    </p:spTree>
    <p:extLst>
      <p:ext uri="{BB962C8B-B14F-4D97-AF65-F5344CB8AC3E}">
        <p14:creationId xmlns:p14="http://schemas.microsoft.com/office/powerpoint/2010/main" val="25580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‹Nº›</a:t>
            </a:fld>
            <a:endParaRPr lang="nl-NL"/>
          </a:p>
        </p:txBody>
      </p:sp>
    </p:spTree>
    <p:extLst>
      <p:ext uri="{BB962C8B-B14F-4D97-AF65-F5344CB8AC3E}">
        <p14:creationId xmlns:p14="http://schemas.microsoft.com/office/powerpoint/2010/main" val="2558095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10-01-2024</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‹Nº›</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10-01-2024</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‹Nº›</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10-01-2024</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‹Nº›</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22.emf"/><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188D87-88AE-F307-95B3-E89BAD6DD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063" y="6419850"/>
            <a:ext cx="923925" cy="323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DF72E6FD-FC4A-CA98-132E-3466E0FAF772}"/>
              </a:ext>
            </a:extLst>
          </p:cNvPr>
          <p:cNvSpPr txBox="1">
            <a:spLocks/>
          </p:cNvSpPr>
          <p:nvPr/>
        </p:nvSpPr>
        <p:spPr>
          <a:xfrm>
            <a:off x="332120" y="3319210"/>
            <a:ext cx="10515600" cy="15001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accent6">
                    <a:lumMod val="50000"/>
                  </a:schemeClr>
                </a:solidFill>
              </a:rPr>
              <a:t>Cluster Finance</a:t>
            </a:r>
          </a:p>
        </p:txBody>
      </p:sp>
    </p:spTree>
    <p:extLst>
      <p:ext uri="{BB962C8B-B14F-4D97-AF65-F5344CB8AC3E}">
        <p14:creationId xmlns:p14="http://schemas.microsoft.com/office/powerpoint/2010/main" val="357734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feld 48">
            <a:extLst>
              <a:ext uri="{FF2B5EF4-FFF2-40B4-BE49-F238E27FC236}">
                <a16:creationId xmlns:a16="http://schemas.microsoft.com/office/drawing/2014/main" id="{3B92F689-C0C3-DBD0-FCBB-6581641E1629}"/>
              </a:ext>
            </a:extLst>
          </p:cNvPr>
          <p:cNvSpPr txBox="1"/>
          <p:nvPr/>
        </p:nvSpPr>
        <p:spPr>
          <a:xfrm>
            <a:off x="4412512" y="1494919"/>
            <a:ext cx="7672808" cy="4339650"/>
          </a:xfrm>
          <a:prstGeom prst="rect">
            <a:avLst/>
          </a:prstGeom>
          <a:noFill/>
        </p:spPr>
        <p:txBody>
          <a:bodyPr wrap="square" rtlCol="0">
            <a:spAutoFit/>
          </a:bodyPr>
          <a:lstStyle/>
          <a:p>
            <a:r>
              <a:rPr lang="en-GB" sz="6000" b="1" dirty="0"/>
              <a:t>Finance is a main driver for systemic change</a:t>
            </a:r>
          </a:p>
          <a:p>
            <a:endParaRPr lang="en-GB" sz="6000" b="1" dirty="0"/>
          </a:p>
          <a:p>
            <a:r>
              <a:rPr lang="en-GB" sz="4800" dirty="0"/>
              <a:t>Not just another functional area or another industry</a:t>
            </a:r>
          </a:p>
        </p:txBody>
      </p:sp>
      <p:pic>
        <p:nvPicPr>
          <p:cNvPr id="51" name="Grafik 6">
            <a:extLst>
              <a:ext uri="{FF2B5EF4-FFF2-40B4-BE49-F238E27FC236}">
                <a16:creationId xmlns:a16="http://schemas.microsoft.com/office/drawing/2014/main" id="{9F75309F-7EB8-6A35-5A94-E4D7A6578773}"/>
              </a:ext>
            </a:extLst>
          </p:cNvPr>
          <p:cNvPicPr>
            <a:picLocks noChangeAspect="1"/>
          </p:cNvPicPr>
          <p:nvPr/>
        </p:nvPicPr>
        <p:blipFill>
          <a:blip r:embed="rId2"/>
          <a:stretch>
            <a:fillRect/>
          </a:stretch>
        </p:blipFill>
        <p:spPr>
          <a:xfrm>
            <a:off x="11217245" y="6425955"/>
            <a:ext cx="838200" cy="295275"/>
          </a:xfrm>
          <a:prstGeom prst="rect">
            <a:avLst/>
          </a:prstGeom>
        </p:spPr>
      </p:pic>
      <p:sp>
        <p:nvSpPr>
          <p:cNvPr id="2" name="Titel 1">
            <a:extLst>
              <a:ext uri="{FF2B5EF4-FFF2-40B4-BE49-F238E27FC236}">
                <a16:creationId xmlns:a16="http://schemas.microsoft.com/office/drawing/2014/main" id="{DB54D46B-C857-F064-2A5E-EC01AB7B5701}"/>
              </a:ext>
            </a:extLst>
          </p:cNvPr>
          <p:cNvSpPr>
            <a:spLocks noGrp="1"/>
          </p:cNvSpPr>
          <p:nvPr>
            <p:ph type="title"/>
          </p:nvPr>
        </p:nvSpPr>
        <p:spPr>
          <a:xfrm>
            <a:off x="838200" y="365125"/>
            <a:ext cx="10515600" cy="1325563"/>
          </a:xfrm>
        </p:spPr>
        <p:txBody>
          <a:bodyPr>
            <a:normAutofit/>
          </a:bodyPr>
          <a:lstStyle/>
          <a:p>
            <a:r>
              <a:rPr lang="de-DE" sz="3200" dirty="0"/>
              <a:t>Cluster Finance</a:t>
            </a:r>
          </a:p>
        </p:txBody>
      </p:sp>
    </p:spTree>
    <p:extLst>
      <p:ext uri="{BB962C8B-B14F-4D97-AF65-F5344CB8AC3E}">
        <p14:creationId xmlns:p14="http://schemas.microsoft.com/office/powerpoint/2010/main" val="30164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Grafik 6">
            <a:extLst>
              <a:ext uri="{FF2B5EF4-FFF2-40B4-BE49-F238E27FC236}">
                <a16:creationId xmlns:a16="http://schemas.microsoft.com/office/drawing/2014/main" id="{942DBB98-8A3A-F78C-4DB0-1A1470DBB3C2}"/>
              </a:ext>
            </a:extLst>
          </p:cNvPr>
          <p:cNvPicPr>
            <a:picLocks noChangeAspect="1"/>
          </p:cNvPicPr>
          <p:nvPr/>
        </p:nvPicPr>
        <p:blipFill>
          <a:blip r:embed="rId2"/>
          <a:stretch>
            <a:fillRect/>
          </a:stretch>
        </p:blipFill>
        <p:spPr>
          <a:xfrm>
            <a:off x="11217245" y="6425955"/>
            <a:ext cx="838200" cy="295275"/>
          </a:xfrm>
          <a:prstGeom prst="rect">
            <a:avLst/>
          </a:prstGeom>
        </p:spPr>
      </p:pic>
      <p:sp>
        <p:nvSpPr>
          <p:cNvPr id="48" name="Textfeld 47">
            <a:extLst>
              <a:ext uri="{FF2B5EF4-FFF2-40B4-BE49-F238E27FC236}">
                <a16:creationId xmlns:a16="http://schemas.microsoft.com/office/drawing/2014/main" id="{D8C6E1D8-96E0-34D6-9381-C41DB1F0675B}"/>
              </a:ext>
            </a:extLst>
          </p:cNvPr>
          <p:cNvSpPr txBox="1"/>
          <p:nvPr/>
        </p:nvSpPr>
        <p:spPr>
          <a:xfrm>
            <a:off x="1622" y="6607458"/>
            <a:ext cx="6094378" cy="246221"/>
          </a:xfrm>
          <a:prstGeom prst="rect">
            <a:avLst/>
          </a:prstGeom>
          <a:noFill/>
        </p:spPr>
        <p:txBody>
          <a:bodyPr wrap="square">
            <a:spAutoFit/>
          </a:bodyPr>
          <a:lstStyle/>
          <a:p>
            <a:r>
              <a:rPr lang="de-DE" sz="1000" dirty="0"/>
              <a:t>Source: Porter (1985)</a:t>
            </a:r>
          </a:p>
        </p:txBody>
      </p:sp>
      <p:sp>
        <p:nvSpPr>
          <p:cNvPr id="6" name="Titel 1">
            <a:extLst>
              <a:ext uri="{FF2B5EF4-FFF2-40B4-BE49-F238E27FC236}">
                <a16:creationId xmlns:a16="http://schemas.microsoft.com/office/drawing/2014/main" id="{68EFBF7A-D5FA-02AC-8922-4F9336068EB1}"/>
              </a:ext>
            </a:extLst>
          </p:cNvPr>
          <p:cNvSpPr txBox="1">
            <a:spLocks/>
          </p:cNvSpPr>
          <p:nvPr/>
        </p:nvSpPr>
        <p:spPr>
          <a:xfrm>
            <a:off x="838200" y="2612774"/>
            <a:ext cx="30323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3200" dirty="0"/>
          </a:p>
          <a:p>
            <a:r>
              <a:rPr lang="de-DE" sz="3200" dirty="0"/>
              <a:t>Cluster Finance</a:t>
            </a:r>
          </a:p>
        </p:txBody>
      </p:sp>
      <p:sp>
        <p:nvSpPr>
          <p:cNvPr id="28" name="CuadroTexto 27">
            <a:extLst>
              <a:ext uri="{FF2B5EF4-FFF2-40B4-BE49-F238E27FC236}">
                <a16:creationId xmlns:a16="http://schemas.microsoft.com/office/drawing/2014/main" id="{4EAB609D-6325-639C-521C-F1F219209D31}"/>
              </a:ext>
            </a:extLst>
          </p:cNvPr>
          <p:cNvSpPr txBox="1"/>
          <p:nvPr/>
        </p:nvSpPr>
        <p:spPr>
          <a:xfrm>
            <a:off x="4121063" y="2167003"/>
            <a:ext cx="2342367" cy="646331"/>
          </a:xfrm>
          <a:prstGeom prst="rect">
            <a:avLst/>
          </a:prstGeom>
          <a:noFill/>
        </p:spPr>
        <p:txBody>
          <a:bodyPr wrap="square" rtlCol="0">
            <a:spAutoFit/>
          </a:bodyPr>
          <a:lstStyle/>
          <a:p>
            <a:r>
              <a:rPr lang="es-ES" dirty="0" err="1"/>
              <a:t>Finance</a:t>
            </a:r>
            <a:r>
              <a:rPr lang="es-ES" dirty="0"/>
              <a:t> … as </a:t>
            </a:r>
            <a:r>
              <a:rPr lang="es-ES" dirty="0" err="1"/>
              <a:t>an</a:t>
            </a:r>
            <a:r>
              <a:rPr lang="es-ES" dirty="0"/>
              <a:t> </a:t>
            </a:r>
            <a:r>
              <a:rPr lang="es-ES" dirty="0" err="1"/>
              <a:t>agent</a:t>
            </a:r>
            <a:r>
              <a:rPr lang="es-ES" dirty="0"/>
              <a:t> </a:t>
            </a:r>
            <a:r>
              <a:rPr lang="es-ES" dirty="0" err="1"/>
              <a:t>for</a:t>
            </a:r>
            <a:r>
              <a:rPr lang="es-ES" dirty="0"/>
              <a:t> </a:t>
            </a:r>
            <a:r>
              <a:rPr lang="es-ES" dirty="0" err="1"/>
              <a:t>change</a:t>
            </a:r>
            <a:endParaRPr lang="es-ES" dirty="0"/>
          </a:p>
        </p:txBody>
      </p:sp>
      <p:sp>
        <p:nvSpPr>
          <p:cNvPr id="29" name="CuadroTexto 28">
            <a:extLst>
              <a:ext uri="{FF2B5EF4-FFF2-40B4-BE49-F238E27FC236}">
                <a16:creationId xmlns:a16="http://schemas.microsoft.com/office/drawing/2014/main" id="{0778CC3A-7163-987B-1B1A-C1E38F383190}"/>
              </a:ext>
            </a:extLst>
          </p:cNvPr>
          <p:cNvSpPr txBox="1"/>
          <p:nvPr/>
        </p:nvSpPr>
        <p:spPr>
          <a:xfrm>
            <a:off x="4121062" y="3059668"/>
            <a:ext cx="2718149" cy="923330"/>
          </a:xfrm>
          <a:prstGeom prst="rect">
            <a:avLst/>
          </a:prstGeom>
          <a:noFill/>
        </p:spPr>
        <p:txBody>
          <a:bodyPr wrap="square" rtlCol="0">
            <a:spAutoFit/>
          </a:bodyPr>
          <a:lstStyle/>
          <a:p>
            <a:r>
              <a:rPr lang="es-ES" dirty="0" err="1"/>
              <a:t>Finance</a:t>
            </a:r>
            <a:r>
              <a:rPr lang="es-ES" dirty="0"/>
              <a:t> … as a </a:t>
            </a:r>
            <a:r>
              <a:rPr lang="es-ES" dirty="0" err="1"/>
              <a:t>methodological</a:t>
            </a:r>
            <a:r>
              <a:rPr lang="es-ES" dirty="0"/>
              <a:t> </a:t>
            </a:r>
            <a:r>
              <a:rPr lang="es-ES" dirty="0" err="1"/>
              <a:t>tool</a:t>
            </a:r>
            <a:r>
              <a:rPr lang="es-ES" dirty="0"/>
              <a:t> </a:t>
            </a:r>
            <a:r>
              <a:rPr lang="es-ES" dirty="0" err="1"/>
              <a:t>to</a:t>
            </a:r>
            <a:r>
              <a:rPr lang="es-ES" dirty="0"/>
              <a:t> </a:t>
            </a:r>
            <a:r>
              <a:rPr lang="es-ES" dirty="0" err="1"/>
              <a:t>make</a:t>
            </a:r>
            <a:r>
              <a:rPr lang="es-ES" dirty="0"/>
              <a:t> </a:t>
            </a:r>
            <a:r>
              <a:rPr lang="es-ES" dirty="0" err="1"/>
              <a:t>conscious</a:t>
            </a:r>
            <a:r>
              <a:rPr lang="es-ES" dirty="0"/>
              <a:t> </a:t>
            </a:r>
            <a:r>
              <a:rPr lang="es-ES" dirty="0" err="1"/>
              <a:t>decisions</a:t>
            </a:r>
            <a:endParaRPr lang="es-ES" dirty="0"/>
          </a:p>
        </p:txBody>
      </p:sp>
      <p:sp>
        <p:nvSpPr>
          <p:cNvPr id="30" name="CuadroTexto 29">
            <a:extLst>
              <a:ext uri="{FF2B5EF4-FFF2-40B4-BE49-F238E27FC236}">
                <a16:creationId xmlns:a16="http://schemas.microsoft.com/office/drawing/2014/main" id="{001249A8-AE89-8A99-3ABF-88085E45039C}"/>
              </a:ext>
            </a:extLst>
          </p:cNvPr>
          <p:cNvSpPr txBox="1"/>
          <p:nvPr/>
        </p:nvSpPr>
        <p:spPr>
          <a:xfrm>
            <a:off x="4121062" y="4229332"/>
            <a:ext cx="2517733" cy="923330"/>
          </a:xfrm>
          <a:prstGeom prst="rect">
            <a:avLst/>
          </a:prstGeom>
          <a:noFill/>
        </p:spPr>
        <p:txBody>
          <a:bodyPr wrap="square" rtlCol="0">
            <a:spAutoFit/>
          </a:bodyPr>
          <a:lstStyle/>
          <a:p>
            <a:r>
              <a:rPr lang="es-ES" dirty="0" err="1"/>
              <a:t>Finance</a:t>
            </a:r>
            <a:r>
              <a:rPr lang="es-ES" dirty="0"/>
              <a:t> … as a </a:t>
            </a:r>
            <a:r>
              <a:rPr lang="es-ES" dirty="0" err="1"/>
              <a:t>main</a:t>
            </a:r>
            <a:r>
              <a:rPr lang="es-ES" dirty="0"/>
              <a:t> pillar </a:t>
            </a:r>
            <a:r>
              <a:rPr lang="es-ES" dirty="0" err="1"/>
              <a:t>to</a:t>
            </a:r>
            <a:r>
              <a:rPr lang="es-ES" dirty="0"/>
              <a:t> </a:t>
            </a:r>
            <a:r>
              <a:rPr lang="es-ES" dirty="0" err="1"/>
              <a:t>consciously</a:t>
            </a:r>
            <a:r>
              <a:rPr lang="es-ES" dirty="0"/>
              <a:t> </a:t>
            </a:r>
            <a:r>
              <a:rPr lang="es-ES" dirty="0" err="1"/>
              <a:t>manage</a:t>
            </a:r>
            <a:r>
              <a:rPr lang="es-ES" dirty="0"/>
              <a:t> a </a:t>
            </a:r>
            <a:r>
              <a:rPr lang="es-ES" dirty="0" err="1"/>
              <a:t>company</a:t>
            </a:r>
            <a:endParaRPr lang="es-ES" dirty="0"/>
          </a:p>
        </p:txBody>
      </p:sp>
      <p:sp>
        <p:nvSpPr>
          <p:cNvPr id="36" name="CuadroTexto 35">
            <a:extLst>
              <a:ext uri="{FF2B5EF4-FFF2-40B4-BE49-F238E27FC236}">
                <a16:creationId xmlns:a16="http://schemas.microsoft.com/office/drawing/2014/main" id="{E9D45DEB-5D72-88BA-50D5-3034B3989398}"/>
              </a:ext>
            </a:extLst>
          </p:cNvPr>
          <p:cNvSpPr txBox="1"/>
          <p:nvPr/>
        </p:nvSpPr>
        <p:spPr>
          <a:xfrm>
            <a:off x="4121062" y="1390389"/>
            <a:ext cx="2342367" cy="369332"/>
          </a:xfrm>
          <a:prstGeom prst="rect">
            <a:avLst/>
          </a:prstGeom>
          <a:noFill/>
        </p:spPr>
        <p:txBody>
          <a:bodyPr wrap="square" rtlCol="0">
            <a:spAutoFit/>
          </a:bodyPr>
          <a:lstStyle/>
          <a:p>
            <a:r>
              <a:rPr lang="es-ES" b="1" dirty="0" err="1">
                <a:solidFill>
                  <a:srgbClr val="FF0000"/>
                </a:solidFill>
              </a:rPr>
              <a:t>What</a:t>
            </a:r>
            <a:r>
              <a:rPr lang="es-ES" b="1" dirty="0">
                <a:solidFill>
                  <a:srgbClr val="FF0000"/>
                </a:solidFill>
              </a:rPr>
              <a:t> </a:t>
            </a:r>
            <a:r>
              <a:rPr lang="es-ES" b="1" dirty="0" err="1">
                <a:solidFill>
                  <a:srgbClr val="FF0000"/>
                </a:solidFill>
              </a:rPr>
              <a:t>for</a:t>
            </a:r>
            <a:r>
              <a:rPr lang="es-ES" b="1" dirty="0">
                <a:solidFill>
                  <a:srgbClr val="FF0000"/>
                </a:solidFill>
              </a:rPr>
              <a:t>?</a:t>
            </a:r>
          </a:p>
        </p:txBody>
      </p:sp>
      <p:sp>
        <p:nvSpPr>
          <p:cNvPr id="37" name="CuadroTexto 36">
            <a:extLst>
              <a:ext uri="{FF2B5EF4-FFF2-40B4-BE49-F238E27FC236}">
                <a16:creationId xmlns:a16="http://schemas.microsoft.com/office/drawing/2014/main" id="{0A0DC0A4-3259-58E4-F8D5-E3C419A7E3B1}"/>
              </a:ext>
            </a:extLst>
          </p:cNvPr>
          <p:cNvSpPr txBox="1"/>
          <p:nvPr/>
        </p:nvSpPr>
        <p:spPr>
          <a:xfrm>
            <a:off x="7091818" y="1390389"/>
            <a:ext cx="2342367" cy="369332"/>
          </a:xfrm>
          <a:prstGeom prst="rect">
            <a:avLst/>
          </a:prstGeom>
          <a:noFill/>
        </p:spPr>
        <p:txBody>
          <a:bodyPr wrap="square" rtlCol="0">
            <a:spAutoFit/>
          </a:bodyPr>
          <a:lstStyle/>
          <a:p>
            <a:r>
              <a:rPr lang="es-ES" b="1" dirty="0" err="1">
                <a:solidFill>
                  <a:srgbClr val="FF0000"/>
                </a:solidFill>
              </a:rPr>
              <a:t>Courses</a:t>
            </a:r>
            <a:endParaRPr lang="es-ES" b="1" dirty="0">
              <a:solidFill>
                <a:srgbClr val="FF0000"/>
              </a:solidFill>
            </a:endParaRPr>
          </a:p>
        </p:txBody>
      </p:sp>
      <p:sp>
        <p:nvSpPr>
          <p:cNvPr id="38" name="CuadroTexto 37">
            <a:extLst>
              <a:ext uri="{FF2B5EF4-FFF2-40B4-BE49-F238E27FC236}">
                <a16:creationId xmlns:a16="http://schemas.microsoft.com/office/drawing/2014/main" id="{709018E7-7B9F-97E9-4E5B-16D7AEC5486A}"/>
              </a:ext>
            </a:extLst>
          </p:cNvPr>
          <p:cNvSpPr txBox="1"/>
          <p:nvPr/>
        </p:nvSpPr>
        <p:spPr>
          <a:xfrm>
            <a:off x="7091818" y="1979112"/>
            <a:ext cx="2991634" cy="923330"/>
          </a:xfrm>
          <a:prstGeom prst="rect">
            <a:avLst/>
          </a:prstGeom>
          <a:noFill/>
        </p:spPr>
        <p:txBody>
          <a:bodyPr wrap="square" rtlCol="0">
            <a:spAutoFit/>
          </a:bodyPr>
          <a:lstStyle/>
          <a:p>
            <a:pPr marL="285750" indent="-285750">
              <a:buFont typeface="Arial" panose="020B0604020202020204" pitchFamily="34" charset="0"/>
              <a:buChar char="•"/>
            </a:pPr>
            <a:r>
              <a:rPr lang="es-ES" b="1" i="1" dirty="0" err="1"/>
              <a:t>Sustainable</a:t>
            </a:r>
            <a:r>
              <a:rPr lang="es-ES" b="1" i="1" dirty="0"/>
              <a:t> </a:t>
            </a:r>
            <a:r>
              <a:rPr lang="es-ES" b="1" i="1" dirty="0" err="1"/>
              <a:t>Finance</a:t>
            </a:r>
            <a:endParaRPr lang="es-ES" b="1" i="1" dirty="0"/>
          </a:p>
          <a:p>
            <a:pPr marL="285750" indent="-285750">
              <a:buFont typeface="Arial" panose="020B0604020202020204" pitchFamily="34" charset="0"/>
              <a:buChar char="•"/>
            </a:pPr>
            <a:r>
              <a:rPr lang="es-ES" b="1" i="1" dirty="0" err="1"/>
              <a:t>Impact</a:t>
            </a:r>
            <a:r>
              <a:rPr lang="es-ES" b="1" i="1" dirty="0"/>
              <a:t> </a:t>
            </a:r>
            <a:r>
              <a:rPr lang="es-ES" b="1" i="1" dirty="0" err="1"/>
              <a:t>Investing</a:t>
            </a:r>
            <a:endParaRPr lang="es-ES" b="1" i="1" dirty="0"/>
          </a:p>
          <a:p>
            <a:pPr marL="285750" indent="-285750">
              <a:buFont typeface="Arial" panose="020B0604020202020204" pitchFamily="34" charset="0"/>
              <a:buChar char="•"/>
            </a:pPr>
            <a:r>
              <a:rPr lang="es-ES" b="1" i="1" dirty="0" err="1"/>
              <a:t>Values-Based</a:t>
            </a:r>
            <a:r>
              <a:rPr lang="es-ES" b="1" i="1" dirty="0"/>
              <a:t> </a:t>
            </a:r>
            <a:r>
              <a:rPr lang="es-ES" b="1" i="1" dirty="0" err="1"/>
              <a:t>Banking</a:t>
            </a:r>
            <a:r>
              <a:rPr lang="es-ES" b="1" i="1" dirty="0"/>
              <a:t> </a:t>
            </a:r>
          </a:p>
        </p:txBody>
      </p:sp>
      <p:sp>
        <p:nvSpPr>
          <p:cNvPr id="39" name="CuadroTexto 38">
            <a:extLst>
              <a:ext uri="{FF2B5EF4-FFF2-40B4-BE49-F238E27FC236}">
                <a16:creationId xmlns:a16="http://schemas.microsoft.com/office/drawing/2014/main" id="{EF31049B-1125-7687-13F6-B6BCD0F38644}"/>
              </a:ext>
            </a:extLst>
          </p:cNvPr>
          <p:cNvSpPr txBox="1"/>
          <p:nvPr/>
        </p:nvSpPr>
        <p:spPr>
          <a:xfrm>
            <a:off x="7091818" y="4321665"/>
            <a:ext cx="2991634" cy="369332"/>
          </a:xfrm>
          <a:prstGeom prst="rect">
            <a:avLst/>
          </a:prstGeom>
          <a:noFill/>
        </p:spPr>
        <p:txBody>
          <a:bodyPr wrap="square" rtlCol="0">
            <a:spAutoFit/>
          </a:bodyPr>
          <a:lstStyle/>
          <a:p>
            <a:pPr marL="285750" indent="-285750">
              <a:buFont typeface="Arial" panose="020B0604020202020204" pitchFamily="34" charset="0"/>
              <a:buChar char="•"/>
            </a:pPr>
            <a:r>
              <a:rPr lang="es-ES" b="1" i="1" dirty="0" err="1"/>
              <a:t>Financial</a:t>
            </a:r>
            <a:r>
              <a:rPr lang="es-ES" b="1" i="1" dirty="0"/>
              <a:t> Management</a:t>
            </a:r>
          </a:p>
        </p:txBody>
      </p:sp>
      <p:sp>
        <p:nvSpPr>
          <p:cNvPr id="40" name="CuadroTexto 39">
            <a:extLst>
              <a:ext uri="{FF2B5EF4-FFF2-40B4-BE49-F238E27FC236}">
                <a16:creationId xmlns:a16="http://schemas.microsoft.com/office/drawing/2014/main" id="{B357CA25-8010-C2C0-3851-EA387149DD8D}"/>
              </a:ext>
            </a:extLst>
          </p:cNvPr>
          <p:cNvSpPr txBox="1"/>
          <p:nvPr/>
        </p:nvSpPr>
        <p:spPr>
          <a:xfrm>
            <a:off x="7091818" y="3275555"/>
            <a:ext cx="2991634" cy="369332"/>
          </a:xfrm>
          <a:prstGeom prst="rect">
            <a:avLst/>
          </a:prstGeom>
          <a:noFill/>
        </p:spPr>
        <p:txBody>
          <a:bodyPr wrap="square" rtlCol="0">
            <a:spAutoFit/>
          </a:bodyPr>
          <a:lstStyle/>
          <a:p>
            <a:pPr marL="285750" indent="-285750">
              <a:buFont typeface="Arial" panose="020B0604020202020204" pitchFamily="34" charset="0"/>
              <a:buChar char="•"/>
            </a:pPr>
            <a:r>
              <a:rPr lang="es-ES" b="1" i="1" dirty="0" err="1"/>
              <a:t>Integrated</a:t>
            </a:r>
            <a:r>
              <a:rPr lang="es-ES" b="1" i="1" dirty="0"/>
              <a:t> </a:t>
            </a:r>
            <a:r>
              <a:rPr lang="es-ES" b="1" i="1" dirty="0" err="1"/>
              <a:t>Reporting</a:t>
            </a:r>
            <a:endParaRPr lang="es-ES" b="1" i="1" dirty="0"/>
          </a:p>
        </p:txBody>
      </p:sp>
    </p:spTree>
    <p:extLst>
      <p:ext uri="{BB962C8B-B14F-4D97-AF65-F5344CB8AC3E}">
        <p14:creationId xmlns:p14="http://schemas.microsoft.com/office/powerpoint/2010/main" val="310525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4927B51-020A-3832-9B74-B1E3A4D2F7A6}"/>
              </a:ext>
            </a:extLst>
          </p:cNvPr>
          <p:cNvSpPr/>
          <p:nvPr/>
        </p:nvSpPr>
        <p:spPr>
          <a:xfrm>
            <a:off x="0" y="0"/>
            <a:ext cx="12192000" cy="6858000"/>
          </a:xfrm>
          <a:prstGeom prst="rect">
            <a:avLst/>
          </a:prstGeom>
          <a:solidFill>
            <a:srgbClr val="FBE5D6">
              <a:alpha val="69804"/>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noFill/>
            </a:endParaRPr>
          </a:p>
        </p:txBody>
      </p:sp>
      <p:graphicFrame>
        <p:nvGraphicFramePr>
          <p:cNvPr id="6" name="Tabelle 5">
            <a:extLst>
              <a:ext uri="{FF2B5EF4-FFF2-40B4-BE49-F238E27FC236}">
                <a16:creationId xmlns:a16="http://schemas.microsoft.com/office/drawing/2014/main" id="{F6F4F0BB-2D06-2736-61DD-0408256747A2}"/>
              </a:ext>
            </a:extLst>
          </p:cNvPr>
          <p:cNvGraphicFramePr>
            <a:graphicFrameLocks noGrp="1"/>
          </p:cNvGraphicFramePr>
          <p:nvPr>
            <p:extLst>
              <p:ext uri="{D42A27DB-BD31-4B8C-83A1-F6EECF244321}">
                <p14:modId xmlns:p14="http://schemas.microsoft.com/office/powerpoint/2010/main" val="3858981578"/>
              </p:ext>
            </p:extLst>
          </p:nvPr>
        </p:nvGraphicFramePr>
        <p:xfrm>
          <a:off x="330800" y="574264"/>
          <a:ext cx="11365976" cy="7806529"/>
        </p:xfrm>
        <a:graphic>
          <a:graphicData uri="http://schemas.openxmlformats.org/drawingml/2006/table">
            <a:tbl>
              <a:tblPr>
                <a:tableStyleId>{21E4AEA4-8DFA-4A89-87EB-49C32662AFE0}</a:tableStyleId>
              </a:tblPr>
              <a:tblGrid>
                <a:gridCol w="1542430">
                  <a:extLst>
                    <a:ext uri="{9D8B030D-6E8A-4147-A177-3AD203B41FA5}">
                      <a16:colId xmlns:a16="http://schemas.microsoft.com/office/drawing/2014/main" val="955010435"/>
                    </a:ext>
                  </a:extLst>
                </a:gridCol>
                <a:gridCol w="2442914">
                  <a:extLst>
                    <a:ext uri="{9D8B030D-6E8A-4147-A177-3AD203B41FA5}">
                      <a16:colId xmlns:a16="http://schemas.microsoft.com/office/drawing/2014/main" val="4251323458"/>
                    </a:ext>
                  </a:extLst>
                </a:gridCol>
                <a:gridCol w="2470977">
                  <a:extLst>
                    <a:ext uri="{9D8B030D-6E8A-4147-A177-3AD203B41FA5}">
                      <a16:colId xmlns:a16="http://schemas.microsoft.com/office/drawing/2014/main" val="1683596082"/>
                    </a:ext>
                  </a:extLst>
                </a:gridCol>
                <a:gridCol w="2470978">
                  <a:extLst>
                    <a:ext uri="{9D8B030D-6E8A-4147-A177-3AD203B41FA5}">
                      <a16:colId xmlns:a16="http://schemas.microsoft.com/office/drawing/2014/main" val="4045672591"/>
                    </a:ext>
                  </a:extLst>
                </a:gridCol>
                <a:gridCol w="2438677">
                  <a:extLst>
                    <a:ext uri="{9D8B030D-6E8A-4147-A177-3AD203B41FA5}">
                      <a16:colId xmlns:a16="http://schemas.microsoft.com/office/drawing/2014/main" val="1098432806"/>
                    </a:ext>
                  </a:extLst>
                </a:gridCol>
              </a:tblGrid>
              <a:tr h="579776">
                <a:tc>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solidFill>
                            <a:schemeClr val="bg1"/>
                          </a:solidFill>
                          <a:effectLst/>
                          <a:latin typeface="Arial" panose="020B0604020202020204" pitchFamily="34" charset="0"/>
                          <a:cs typeface="Arial" panose="020B0604020202020204" pitchFamily="34" charset="0"/>
                        </a:rPr>
                        <a:t>Business </a:t>
                      </a:r>
                      <a:r>
                        <a:rPr lang="de-DE" sz="1200" b="0" dirty="0" err="1">
                          <a:solidFill>
                            <a:schemeClr val="bg1"/>
                          </a:solidFill>
                          <a:effectLst/>
                          <a:latin typeface="Arial" panose="020B0604020202020204" pitchFamily="34" charset="0"/>
                          <a:cs typeface="Arial" panose="020B0604020202020204" pitchFamily="34" charset="0"/>
                        </a:rPr>
                        <a:t>Strategy</a:t>
                      </a:r>
                      <a:r>
                        <a:rPr lang="de-DE" sz="1200" b="0" dirty="0">
                          <a:solidFill>
                            <a:schemeClr val="bg1"/>
                          </a:solidFill>
                          <a:effectLst/>
                          <a:latin typeface="Arial" panose="020B0604020202020204" pitchFamily="34" charset="0"/>
                          <a:cs typeface="Arial" panose="020B0604020202020204" pitchFamily="34" charset="0"/>
                        </a:rPr>
                        <a:t> &amp; Entrepreneurship</a:t>
                      </a:r>
                    </a:p>
                  </a:txBody>
                  <a:tcPr anchor="ctr">
                    <a:lnL w="38100" cap="flat" cmpd="sng" algn="ctr">
                      <a:solidFill>
                        <a:schemeClr val="bg1"/>
                      </a:solidFill>
                      <a:prstDash val="solid"/>
                      <a:round/>
                      <a:headEnd type="none" w="med" len="med"/>
                      <a:tailEnd type="none" w="med" len="med"/>
                    </a:lnL>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rtl="0"/>
                      <a:r>
                        <a:rPr lang="de-DE" sz="1200" b="0" dirty="0" err="1">
                          <a:solidFill>
                            <a:schemeClr val="bg1"/>
                          </a:solidFill>
                          <a:latin typeface="Arial" panose="020B0604020202020204" pitchFamily="34" charset="0"/>
                          <a:cs typeface="Arial" panose="020B0604020202020204" pitchFamily="34" charset="0"/>
                        </a:rPr>
                        <a:t>Operations</a:t>
                      </a:r>
                      <a:r>
                        <a:rPr lang="de-DE" sz="1200" b="0" dirty="0">
                          <a:solidFill>
                            <a:schemeClr val="bg1"/>
                          </a:solidFill>
                          <a:latin typeface="Arial" panose="020B0604020202020204" pitchFamily="34" charset="0"/>
                          <a:cs typeface="Arial" panose="020B0604020202020204" pitchFamily="34" charset="0"/>
                        </a:rPr>
                        <a:t> &amp; </a:t>
                      </a:r>
                    </a:p>
                    <a:p>
                      <a:pPr algn="ctr" rtl="0"/>
                      <a:r>
                        <a:rPr lang="de-DE" sz="1200" b="0" dirty="0">
                          <a:solidFill>
                            <a:schemeClr val="bg1"/>
                          </a:solidFill>
                          <a:latin typeface="Arial" panose="020B0604020202020204" pitchFamily="34" charset="0"/>
                          <a:cs typeface="Arial" panose="020B0604020202020204" pitchFamily="34" charset="0"/>
                        </a:rPr>
                        <a:t>Marketing</a:t>
                      </a:r>
                    </a:p>
                  </a:txBody>
                  <a:tcPr anchor="ct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rtl="0"/>
                      <a:r>
                        <a:rPr lang="de-DE" sz="1200" b="1" dirty="0">
                          <a:solidFill>
                            <a:srgbClr val="FF0000"/>
                          </a:solidFill>
                          <a:latin typeface="Arial" panose="020B0604020202020204" pitchFamily="34" charset="0"/>
                          <a:cs typeface="Arial" panose="020B0604020202020204" pitchFamily="34" charset="0"/>
                        </a:rPr>
                        <a:t>Finance &amp; </a:t>
                      </a:r>
                    </a:p>
                    <a:p>
                      <a:pPr algn="ctr" rtl="0"/>
                      <a:r>
                        <a:rPr lang="de-DE" sz="1200" b="1" dirty="0">
                          <a:solidFill>
                            <a:srgbClr val="FF0000"/>
                          </a:solidFill>
                          <a:latin typeface="Arial" panose="020B0604020202020204" pitchFamily="34" charset="0"/>
                          <a:cs typeface="Arial" panose="020B0604020202020204" pitchFamily="34" charset="0"/>
                        </a:rPr>
                        <a:t>Value Management</a:t>
                      </a:r>
                    </a:p>
                  </a:txBody>
                  <a:tcPr anchor="ctr">
                    <a:lnT w="12700" cmpd="sng">
                      <a:noFill/>
                    </a:lnT>
                    <a:lnB w="381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rtl="0"/>
                      <a:r>
                        <a:rPr lang="de-DE" sz="1200" b="0" dirty="0" err="1">
                          <a:solidFill>
                            <a:schemeClr val="bg1"/>
                          </a:solidFill>
                          <a:effectLst/>
                          <a:latin typeface="Arial" panose="020B0604020202020204" pitchFamily="34" charset="0"/>
                          <a:cs typeface="Arial" panose="020B0604020202020204" pitchFamily="34" charset="0"/>
                        </a:rPr>
                        <a:t>Organization</a:t>
                      </a:r>
                      <a:r>
                        <a:rPr lang="de-DE" sz="1200" b="0" dirty="0">
                          <a:solidFill>
                            <a:schemeClr val="bg1"/>
                          </a:solidFill>
                          <a:effectLst/>
                          <a:latin typeface="Arial" panose="020B0604020202020204" pitchFamily="34" charset="0"/>
                          <a:cs typeface="Arial" panose="020B0604020202020204" pitchFamily="34" charset="0"/>
                        </a:rPr>
                        <a:t> &amp; </a:t>
                      </a:r>
                    </a:p>
                    <a:p>
                      <a:pPr algn="ctr" rtl="0"/>
                      <a:r>
                        <a:rPr lang="de-DE" sz="1200" b="0" dirty="0">
                          <a:solidFill>
                            <a:schemeClr val="bg1"/>
                          </a:solidFill>
                          <a:effectLst/>
                          <a:latin typeface="Arial" panose="020B0604020202020204" pitchFamily="34" charset="0"/>
                          <a:cs typeface="Arial" panose="020B0604020202020204" pitchFamily="34" charset="0"/>
                        </a:rPr>
                        <a:t>Leadership</a:t>
                      </a:r>
                    </a:p>
                  </a:txBody>
                  <a:tcPr anchor="ct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233181078"/>
                  </a:ext>
                </a:extLst>
              </a:tr>
              <a:tr h="482847">
                <a:tc rowSpan="3">
                  <a:txBody>
                    <a:bodyPr/>
                    <a:lstStyle/>
                    <a:p>
                      <a:pPr algn="ctr"/>
                      <a:r>
                        <a:rPr lang="de-DE" sz="1200" b="1" dirty="0">
                          <a:solidFill>
                            <a:schemeClr val="bg1"/>
                          </a:solidFill>
                          <a:latin typeface="Arial" panose="020B0604020202020204" pitchFamily="34" charset="0"/>
                          <a:cs typeface="Arial" panose="020B0604020202020204" pitchFamily="34" charset="0"/>
                        </a:rPr>
                        <a:t>Bachelor</a:t>
                      </a: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algn="ctr"/>
                      <a:r>
                        <a:rPr lang="de-DE" sz="1100" dirty="0" err="1">
                          <a:effectLst/>
                          <a:latin typeface="Arial" panose="020B0604020202020204" pitchFamily="34" charset="0"/>
                          <a:cs typeface="Arial" panose="020B0604020202020204" pitchFamily="34" charset="0"/>
                        </a:rPr>
                        <a:t>Introduction</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to</a:t>
                      </a:r>
                      <a:r>
                        <a:rPr lang="de-DE" sz="1100" dirty="0">
                          <a:effectLst/>
                          <a:latin typeface="Arial" panose="020B0604020202020204" pitchFamily="34" charset="0"/>
                          <a:cs typeface="Arial" panose="020B0604020202020204" pitchFamily="34" charset="0"/>
                        </a:rPr>
                        <a:t> </a:t>
                      </a:r>
                    </a:p>
                    <a:p>
                      <a:pPr algn="ctr"/>
                      <a:r>
                        <a:rPr lang="de-DE" sz="1100" dirty="0" err="1">
                          <a:effectLst/>
                          <a:latin typeface="Arial" panose="020B0604020202020204" pitchFamily="34" charset="0"/>
                          <a:cs typeface="Arial" panose="020B0604020202020204" pitchFamily="34" charset="0"/>
                        </a:rPr>
                        <a:t>Conscious</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Capitalism</a:t>
                      </a:r>
                      <a:endParaRPr lang="de-DE" sz="11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Marketing and Communications</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latin typeface="Arial" panose="020B0604020202020204" pitchFamily="34" charset="0"/>
                          <a:ea typeface="+mn-ea"/>
                          <a:cs typeface="Arial" panose="020B0604020202020204" pitchFamily="34" charset="0"/>
                        </a:rPr>
                        <a:t>Integrated</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latin typeface="Arial" panose="020B0604020202020204" pitchFamily="34" charset="0"/>
                          <a:ea typeface="+mn-ea"/>
                          <a:cs typeface="Arial" panose="020B0604020202020204" pitchFamily="34" charset="0"/>
                        </a:rPr>
                        <a:t>Reporting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effectLst/>
                          <a:latin typeface="Arial" panose="020B0604020202020204" pitchFamily="34" charset="0"/>
                          <a:ea typeface="+mn-ea"/>
                          <a:cs typeface="Arial" panose="020B0604020202020204" pitchFamily="34" charset="0"/>
                        </a:rPr>
                        <a:t>(Impact Center Erasmus Rotterdam – Marit Schouten</a:t>
                      </a:r>
                      <a:endParaRPr lang="de-DE" sz="1100" b="1"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Organizations</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9CCAD"/>
                    </a:solidFill>
                  </a:tcPr>
                </a:tc>
                <a:extLst>
                  <a:ext uri="{0D108BD9-81ED-4DB2-BD59-A6C34878D82A}">
                    <a16:rowId xmlns:a16="http://schemas.microsoft.com/office/drawing/2014/main" val="1973013483"/>
                  </a:ext>
                </a:extLst>
              </a:tr>
              <a:tr h="482847">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effectLst/>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b="1" kern="1200" dirty="0">
                        <a:solidFill>
                          <a:schemeClr val="dk1"/>
                        </a:solidFill>
                        <a:effectLst/>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Cross-</a:t>
                      </a:r>
                      <a:r>
                        <a:rPr lang="de-DE" sz="1100" kern="1200" dirty="0" err="1">
                          <a:solidFill>
                            <a:schemeClr val="dk1"/>
                          </a:solidFill>
                          <a:effectLst/>
                          <a:latin typeface="Arial" panose="020B0604020202020204" pitchFamily="34" charset="0"/>
                          <a:ea typeface="+mn-ea"/>
                          <a:cs typeface="Arial" panose="020B0604020202020204" pitchFamily="34" charset="0"/>
                        </a:rPr>
                        <a:t>cultural</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Management and Leadership</a:t>
                      </a:r>
                    </a:p>
                  </a:txBody>
                  <a:tcPr anchor="ctr">
                    <a:lnB w="12700" cap="flat" cmpd="sng" algn="ctr">
                      <a:solidFill>
                        <a:schemeClr val="bg1"/>
                      </a:solidFill>
                      <a:prstDash val="solid"/>
                      <a:round/>
                      <a:headEnd type="none" w="med" len="med"/>
                      <a:tailEnd type="none" w="med" len="med"/>
                    </a:lnB>
                    <a:solidFill>
                      <a:srgbClr val="F9CCAD"/>
                    </a:solidFill>
                  </a:tcPr>
                </a:tc>
                <a:extLst>
                  <a:ext uri="{0D108BD9-81ED-4DB2-BD59-A6C34878D82A}">
                    <a16:rowId xmlns:a16="http://schemas.microsoft.com/office/drawing/2014/main" val="3377680105"/>
                  </a:ext>
                </a:extLst>
              </a:tr>
              <a:tr h="482847">
                <a:tc vMerge="1">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b="1" dirty="0">
                        <a:effectLst/>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Leadership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Principles</a:t>
                      </a:r>
                      <a:endParaRPr lang="de-DE" sz="1100" dirty="0">
                        <a:effectLst/>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extLst>
                  <a:ext uri="{0D108BD9-81ED-4DB2-BD59-A6C34878D82A}">
                    <a16:rowId xmlns:a16="http://schemas.microsoft.com/office/drawing/2014/main" val="1503326060"/>
                  </a:ext>
                </a:extLst>
              </a:tr>
              <a:tr h="482847">
                <a:tc rowSpan="7">
                  <a:txBody>
                    <a:bodyPr/>
                    <a:lstStyle/>
                    <a:p>
                      <a:pPr algn="ctr"/>
                      <a:r>
                        <a:rPr lang="de-DE" sz="1200" b="1" dirty="0">
                          <a:solidFill>
                            <a:schemeClr val="bg1"/>
                          </a:solidFill>
                          <a:latin typeface="Arial" panose="020B0604020202020204" pitchFamily="34" charset="0"/>
                          <a:cs typeface="Arial" panose="020B0604020202020204" pitchFamily="34" charset="0"/>
                        </a:rPr>
                        <a:t>Graduate</a:t>
                      </a: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dirty="0">
                          <a:effectLst/>
                          <a:latin typeface="Arial" panose="020B0604020202020204" pitchFamily="34" charset="0"/>
                          <a:cs typeface="Arial" panose="020B0604020202020204" pitchFamily="34" charset="0"/>
                        </a:rPr>
                        <a:t>The 4 </a:t>
                      </a:r>
                      <a:r>
                        <a:rPr lang="de-DE" sz="1100" dirty="0" err="1">
                          <a:effectLst/>
                          <a:latin typeface="Arial" panose="020B0604020202020204" pitchFamily="34" charset="0"/>
                          <a:cs typeface="Arial" panose="020B0604020202020204" pitchFamily="34" charset="0"/>
                        </a:rPr>
                        <a:t>Tenets</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of</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Conscious</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Capitalism</a:t>
                      </a:r>
                      <a:endParaRPr lang="de-DE" sz="11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Brand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Leadership</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err="1">
                          <a:solidFill>
                            <a:srgbClr val="FF0000"/>
                          </a:solidFill>
                          <a:effectLst/>
                          <a:latin typeface="Arial" panose="020B0604020202020204" pitchFamily="34" charset="0"/>
                          <a:ea typeface="+mn-ea"/>
                          <a:cs typeface="Arial" panose="020B0604020202020204" pitchFamily="34" charset="0"/>
                        </a:rPr>
                        <a:t>Sustainable</a:t>
                      </a:r>
                      <a:endParaRPr lang="de-DE" sz="1100" b="1" kern="1200" dirty="0">
                        <a:solidFill>
                          <a:srgbClr val="FF0000"/>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latin typeface="Arial" panose="020B0604020202020204" pitchFamily="34" charset="0"/>
                          <a:ea typeface="+mn-ea"/>
                          <a:cs typeface="Arial" panose="020B0604020202020204" pitchFamily="34" charset="0"/>
                        </a:rPr>
                        <a:t>Finance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effectLst/>
                          <a:latin typeface="Arial" panose="020B0604020202020204" pitchFamily="34" charset="0"/>
                          <a:ea typeface="+mn-ea"/>
                          <a:cs typeface="Arial" panose="020B0604020202020204" pitchFamily="34" charset="0"/>
                        </a:rPr>
                        <a:t>(Nova School </a:t>
                      </a:r>
                      <a:r>
                        <a:rPr lang="de-DE" sz="1100" b="1" kern="1200" dirty="0" err="1">
                          <a:solidFill>
                            <a:schemeClr val="dk1"/>
                          </a:solidFill>
                          <a:effectLst/>
                          <a:latin typeface="Arial" panose="020B0604020202020204" pitchFamily="34" charset="0"/>
                          <a:ea typeface="+mn-ea"/>
                          <a:cs typeface="Arial" panose="020B0604020202020204" pitchFamily="34" charset="0"/>
                        </a:rPr>
                        <a:t>of</a:t>
                      </a:r>
                      <a:r>
                        <a:rPr lang="de-DE" sz="1100" b="1" kern="1200" dirty="0">
                          <a:solidFill>
                            <a:schemeClr val="dk1"/>
                          </a:solidFill>
                          <a:effectLst/>
                          <a:latin typeface="Arial" panose="020B0604020202020204" pitchFamily="34" charset="0"/>
                          <a:ea typeface="+mn-ea"/>
                          <a:cs typeface="Arial" panose="020B0604020202020204" pitchFamily="34" charset="0"/>
                        </a:rPr>
                        <a:t> Business and Economy </a:t>
                      </a:r>
                      <a:r>
                        <a:rPr lang="de-DE" sz="1100" b="1" kern="1200" dirty="0" err="1">
                          <a:solidFill>
                            <a:schemeClr val="dk1"/>
                          </a:solidFill>
                          <a:effectLst/>
                          <a:latin typeface="Arial" panose="020B0604020202020204" pitchFamily="34" charset="0"/>
                          <a:ea typeface="+mn-ea"/>
                          <a:cs typeface="Arial" panose="020B0604020202020204" pitchFamily="34" charset="0"/>
                        </a:rPr>
                        <a:t>Lisbon</a:t>
                      </a:r>
                      <a:r>
                        <a:rPr lang="de-DE" sz="1100" b="1" kern="1200" dirty="0">
                          <a:solidFill>
                            <a:schemeClr val="dk1"/>
                          </a:solidFill>
                          <a:effectLst/>
                          <a:latin typeface="Arial" panose="020B0604020202020204" pitchFamily="34" charset="0"/>
                          <a:ea typeface="+mn-ea"/>
                          <a:cs typeface="Arial" panose="020B0604020202020204" pitchFamily="34" charset="0"/>
                        </a:rPr>
                        <a:t> – Rodrigo Tavares)</a:t>
                      </a:r>
                      <a:endParaRPr lang="de-DE" sz="1100" b="1"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Organizations</a:t>
                      </a:r>
                      <a:r>
                        <a:rPr lang="de-DE" sz="1100" kern="1200" dirty="0">
                          <a:solidFill>
                            <a:schemeClr val="dk1"/>
                          </a:solidFill>
                          <a:effectLst/>
                          <a:latin typeface="Arial" panose="020B0604020202020204" pitchFamily="34" charset="0"/>
                          <a:ea typeface="+mn-ea"/>
                          <a:cs typeface="Arial" panose="020B0604020202020204" pitchFamily="34" charset="0"/>
                        </a:rPr>
                        <a:t> and Transformation</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4B284"/>
                    </a:solidFill>
                  </a:tcPr>
                </a:tc>
                <a:extLst>
                  <a:ext uri="{0D108BD9-81ED-4DB2-BD59-A6C34878D82A}">
                    <a16:rowId xmlns:a16="http://schemas.microsoft.com/office/drawing/2014/main" val="755018428"/>
                  </a:ext>
                </a:extLst>
              </a:tr>
              <a:tr h="482847">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Performance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Progress</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Logistics</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and Supply Chain Management</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latin typeface="Arial" panose="020B0604020202020204" pitchFamily="34" charset="0"/>
                          <a:ea typeface="+mn-ea"/>
                          <a:cs typeface="Arial" panose="020B0604020202020204" pitchFamily="34" charset="0"/>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latin typeface="Arial" panose="020B0604020202020204" pitchFamily="34" charset="0"/>
                          <a:ea typeface="+mn-ea"/>
                          <a:cs typeface="Arial" panose="020B0604020202020204" pitchFamily="34" charset="0"/>
                        </a:rPr>
                        <a:t>Management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effectLst/>
                          <a:latin typeface="Arial" panose="020B0604020202020204" pitchFamily="34" charset="0"/>
                          <a:ea typeface="+mn-ea"/>
                          <a:cs typeface="Arial" panose="020B0604020202020204" pitchFamily="34" charset="0"/>
                        </a:rPr>
                        <a:t>(UPF-Barcelona School </a:t>
                      </a:r>
                      <a:r>
                        <a:rPr lang="de-DE" sz="1100" b="1" kern="1200" dirty="0" err="1">
                          <a:solidFill>
                            <a:schemeClr val="dk1"/>
                          </a:solidFill>
                          <a:effectLst/>
                          <a:latin typeface="Arial" panose="020B0604020202020204" pitchFamily="34" charset="0"/>
                          <a:ea typeface="+mn-ea"/>
                          <a:cs typeface="Arial" panose="020B0604020202020204" pitchFamily="34" charset="0"/>
                        </a:rPr>
                        <a:t>of</a:t>
                      </a:r>
                      <a:r>
                        <a:rPr lang="de-DE" sz="1100" b="1" kern="1200" dirty="0">
                          <a:solidFill>
                            <a:schemeClr val="dk1"/>
                          </a:solidFill>
                          <a:effectLst/>
                          <a:latin typeface="Arial" panose="020B0604020202020204" pitchFamily="34" charset="0"/>
                          <a:ea typeface="+mn-ea"/>
                          <a:cs typeface="Arial" panose="020B0604020202020204" pitchFamily="34" charset="0"/>
                        </a:rPr>
                        <a:t> Management – Luz </a:t>
                      </a:r>
                      <a:r>
                        <a:rPr lang="de-DE" sz="1100" b="1" kern="1200" dirty="0" err="1">
                          <a:solidFill>
                            <a:schemeClr val="dk1"/>
                          </a:solidFill>
                          <a:effectLst/>
                          <a:latin typeface="Arial" panose="020B0604020202020204" pitchFamily="34" charset="0"/>
                          <a:ea typeface="+mn-ea"/>
                          <a:cs typeface="Arial" panose="020B0604020202020204" pitchFamily="34" charset="0"/>
                        </a:rPr>
                        <a:t>Parrondo</a:t>
                      </a:r>
                      <a:r>
                        <a:rPr lang="de-DE" sz="1100" b="1" kern="1200" dirty="0">
                          <a:solidFill>
                            <a:schemeClr val="dk1"/>
                          </a:solidFill>
                          <a:effectLst/>
                          <a:latin typeface="Arial" panose="020B0604020202020204" pitchFamily="34" charset="0"/>
                          <a:ea typeface="+mn-ea"/>
                          <a:cs typeface="Arial" panose="020B0604020202020204" pitchFamily="34" charset="0"/>
                        </a:rPr>
                        <a:t>)</a:t>
                      </a:r>
                      <a:endParaRPr lang="de-DE" sz="1100" b="1" dirty="0">
                        <a:effectLst/>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Leadership</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extLst>
                  <a:ext uri="{0D108BD9-81ED-4DB2-BD59-A6C34878D82A}">
                    <a16:rowId xmlns:a16="http://schemas.microsoft.com/office/drawing/2014/main" val="1782441835"/>
                  </a:ext>
                </a:extLst>
              </a:tr>
              <a:tr h="482847">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Theory </a:t>
                      </a:r>
                      <a:r>
                        <a:rPr lang="de-DE" sz="1100" kern="1200" dirty="0" err="1">
                          <a:solidFill>
                            <a:schemeClr val="dk1"/>
                          </a:solidFill>
                          <a:effectLst/>
                          <a:latin typeface="Arial" panose="020B0604020202020204" pitchFamily="34" charset="0"/>
                          <a:ea typeface="+mn-ea"/>
                          <a:cs typeface="Arial" panose="020B0604020202020204" pitchFamily="34" charset="0"/>
                        </a:rPr>
                        <a:t>of</a:t>
                      </a:r>
                      <a:r>
                        <a:rPr lang="de-DE" sz="1100" kern="1200" dirty="0">
                          <a:solidFill>
                            <a:schemeClr val="dk1"/>
                          </a:solidFill>
                          <a:effectLst/>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Change</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latin typeface="Arial" panose="020B0604020202020204" pitchFamily="34" charset="0"/>
                          <a:ea typeface="+mn-ea"/>
                          <a:cs typeface="Arial" panose="020B0604020202020204" pitchFamily="34" charset="0"/>
                        </a:rPr>
                        <a:t>Impact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err="1">
                          <a:solidFill>
                            <a:srgbClr val="FF0000"/>
                          </a:solidFill>
                          <a:effectLst/>
                          <a:latin typeface="Arial" panose="020B0604020202020204" pitchFamily="34" charset="0"/>
                          <a:ea typeface="+mn-ea"/>
                          <a:cs typeface="Arial" panose="020B0604020202020204" pitchFamily="34" charset="0"/>
                        </a:rPr>
                        <a:t>Investing</a:t>
                      </a:r>
                      <a:r>
                        <a:rPr lang="de-DE" sz="1100" b="1" kern="1200" dirty="0">
                          <a:solidFill>
                            <a:srgbClr val="FF0000"/>
                          </a:solidFill>
                          <a:effectLst/>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effectLst/>
                          <a:latin typeface="Arial" panose="020B0604020202020204" pitchFamily="34" charset="0"/>
                          <a:ea typeface="+mn-ea"/>
                          <a:cs typeface="Arial" panose="020B0604020202020204" pitchFamily="34" charset="0"/>
                        </a:rPr>
                        <a:t>(Nova School </a:t>
                      </a:r>
                      <a:r>
                        <a:rPr lang="de-DE" sz="1100" b="1" kern="1200" dirty="0" err="1">
                          <a:solidFill>
                            <a:schemeClr val="dk1"/>
                          </a:solidFill>
                          <a:effectLst/>
                          <a:latin typeface="Arial" panose="020B0604020202020204" pitchFamily="34" charset="0"/>
                          <a:ea typeface="+mn-ea"/>
                          <a:cs typeface="Arial" panose="020B0604020202020204" pitchFamily="34" charset="0"/>
                        </a:rPr>
                        <a:t>of</a:t>
                      </a:r>
                      <a:r>
                        <a:rPr lang="de-DE" sz="1100" b="1" kern="1200" dirty="0">
                          <a:solidFill>
                            <a:schemeClr val="dk1"/>
                          </a:solidFill>
                          <a:effectLst/>
                          <a:latin typeface="Arial" panose="020B0604020202020204" pitchFamily="34" charset="0"/>
                          <a:ea typeface="+mn-ea"/>
                          <a:cs typeface="Arial" panose="020B0604020202020204" pitchFamily="34" charset="0"/>
                        </a:rPr>
                        <a:t> Business and Economy </a:t>
                      </a:r>
                      <a:r>
                        <a:rPr lang="de-DE" sz="1100" b="1" kern="1200" dirty="0" err="1">
                          <a:solidFill>
                            <a:schemeClr val="dk1"/>
                          </a:solidFill>
                          <a:effectLst/>
                          <a:latin typeface="Arial" panose="020B0604020202020204" pitchFamily="34" charset="0"/>
                          <a:ea typeface="+mn-ea"/>
                          <a:cs typeface="Arial" panose="020B0604020202020204" pitchFamily="34" charset="0"/>
                        </a:rPr>
                        <a:t>Lisbon</a:t>
                      </a:r>
                      <a:r>
                        <a:rPr lang="de-DE" sz="1100" b="1" kern="1200" dirty="0">
                          <a:solidFill>
                            <a:schemeClr val="dk1"/>
                          </a:solidFill>
                          <a:effectLst/>
                          <a:latin typeface="Arial" panose="020B0604020202020204" pitchFamily="34" charset="0"/>
                          <a:ea typeface="+mn-ea"/>
                          <a:cs typeface="Arial" panose="020B0604020202020204" pitchFamily="34" charset="0"/>
                        </a:rPr>
                        <a:t> – Antonio Miguel)</a:t>
                      </a:r>
                      <a:endParaRPr lang="de-DE" sz="1100" b="1" dirty="0">
                        <a:effectLst/>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r>
                        <a:rPr lang="de-DE" sz="1100" i="1" dirty="0">
                          <a:solidFill>
                            <a:schemeClr val="tx1">
                              <a:lumMod val="65000"/>
                              <a:lumOff val="35000"/>
                            </a:schemeClr>
                          </a:solidFill>
                          <a:latin typeface="Arial" panose="020B0604020202020204" pitchFamily="34" charset="0"/>
                          <a:cs typeface="Arial" panose="020B0604020202020204" pitchFamily="34" charset="0"/>
                        </a:rPr>
                        <a:t>Integrative Law</a:t>
                      </a:r>
                    </a:p>
                  </a:txBody>
                  <a:tcPr anchor="ctr">
                    <a:solidFill>
                      <a:srgbClr val="F4B284"/>
                    </a:solidFill>
                  </a:tcPr>
                </a:tc>
                <a:extLst>
                  <a:ext uri="{0D108BD9-81ED-4DB2-BD59-A6C34878D82A}">
                    <a16:rowId xmlns:a16="http://schemas.microsoft.com/office/drawing/2014/main" val="3291970402"/>
                  </a:ext>
                </a:extLst>
              </a:tr>
              <a:tr h="482847">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Entrepreneurship</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latin typeface="Arial" panose="020B0604020202020204" pitchFamily="34" charset="0"/>
                          <a:ea typeface="+mn-ea"/>
                          <a:cs typeface="Arial" panose="020B0604020202020204" pitchFamily="34" charset="0"/>
                        </a:rPr>
                        <a:t>Values-</a:t>
                      </a:r>
                      <a:r>
                        <a:rPr lang="de-DE" sz="1100" b="1" kern="1200" dirty="0" err="1">
                          <a:solidFill>
                            <a:srgbClr val="FF0000"/>
                          </a:solidFill>
                          <a:effectLst/>
                          <a:latin typeface="Arial" panose="020B0604020202020204" pitchFamily="34" charset="0"/>
                          <a:ea typeface="+mn-ea"/>
                          <a:cs typeface="Arial" panose="020B0604020202020204" pitchFamily="34" charset="0"/>
                        </a:rPr>
                        <a:t>based</a:t>
                      </a:r>
                      <a:endParaRPr lang="de-DE" sz="1100" b="1" kern="1200" dirty="0">
                        <a:solidFill>
                          <a:srgbClr val="FF0000"/>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rgbClr val="FF0000"/>
                          </a:solidFill>
                          <a:effectLst/>
                          <a:latin typeface="Arial" panose="020B0604020202020204" pitchFamily="34" charset="0"/>
                          <a:ea typeface="+mn-ea"/>
                          <a:cs typeface="Arial" panose="020B0604020202020204" pitchFamily="34" charset="0"/>
                        </a:rPr>
                        <a:t>Banking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effectLst/>
                          <a:latin typeface="Arial" panose="020B0604020202020204" pitchFamily="34" charset="0"/>
                          <a:ea typeface="+mn-ea"/>
                          <a:cs typeface="Arial" panose="020B0604020202020204" pitchFamily="34" charset="0"/>
                        </a:rPr>
                        <a:t>(UPF-Barcelona School </a:t>
                      </a:r>
                      <a:r>
                        <a:rPr lang="de-DE" sz="1100" b="1" kern="1200" dirty="0" err="1">
                          <a:solidFill>
                            <a:schemeClr val="dk1"/>
                          </a:solidFill>
                          <a:effectLst/>
                          <a:latin typeface="Arial" panose="020B0604020202020204" pitchFamily="34" charset="0"/>
                          <a:ea typeface="+mn-ea"/>
                          <a:cs typeface="Arial" panose="020B0604020202020204" pitchFamily="34" charset="0"/>
                        </a:rPr>
                        <a:t>of</a:t>
                      </a:r>
                      <a:r>
                        <a:rPr lang="de-DE" sz="1100" b="1" kern="1200" dirty="0">
                          <a:solidFill>
                            <a:schemeClr val="dk1"/>
                          </a:solidFill>
                          <a:effectLst/>
                          <a:latin typeface="Arial" panose="020B0604020202020204" pitchFamily="34" charset="0"/>
                          <a:ea typeface="+mn-ea"/>
                          <a:cs typeface="Arial" panose="020B0604020202020204" pitchFamily="34" charset="0"/>
                        </a:rPr>
                        <a:t> Management – Marcos </a:t>
                      </a:r>
                      <a:r>
                        <a:rPr lang="de-DE" sz="1100" b="1" kern="1200" dirty="0" err="1">
                          <a:solidFill>
                            <a:schemeClr val="dk1"/>
                          </a:solidFill>
                          <a:effectLst/>
                          <a:latin typeface="Arial" panose="020B0604020202020204" pitchFamily="34" charset="0"/>
                          <a:ea typeface="+mn-ea"/>
                          <a:cs typeface="Arial" panose="020B0604020202020204" pitchFamily="34" charset="0"/>
                        </a:rPr>
                        <a:t>Eguiguren</a:t>
                      </a:r>
                      <a:endParaRPr lang="de-DE" sz="1100" b="1" dirty="0">
                        <a:effectLst/>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extLst>
                  <a:ext uri="{0D108BD9-81ED-4DB2-BD59-A6C34878D82A}">
                    <a16:rowId xmlns:a16="http://schemas.microsoft.com/office/drawing/2014/main" val="3424820277"/>
                  </a:ext>
                </a:extLst>
              </a:tr>
              <a:tr h="482847">
                <a:tc vMerge="1">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Impact</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Entrepreneurship</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b="1" dirty="0">
                        <a:effectLst/>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extLst>
                  <a:ext uri="{0D108BD9-81ED-4DB2-BD59-A6C34878D82A}">
                    <a16:rowId xmlns:a16="http://schemas.microsoft.com/office/drawing/2014/main" val="992047639"/>
                  </a:ext>
                </a:extLst>
              </a:tr>
              <a:tr h="482847">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Strategic Risk and Governance;</a:t>
                      </a:r>
                      <a:br>
                        <a:rPr lang="de-DE" sz="1100" kern="1200" dirty="0">
                          <a:solidFill>
                            <a:schemeClr val="dk1"/>
                          </a:solidFill>
                          <a:effectLst/>
                          <a:latin typeface="Arial" panose="020B0604020202020204" pitchFamily="34" charset="0"/>
                          <a:ea typeface="+mn-ea"/>
                          <a:cs typeface="Arial" panose="020B0604020202020204" pitchFamily="34" charset="0"/>
                        </a:rPr>
                      </a:br>
                      <a:r>
                        <a:rPr lang="de-DE" sz="1100" kern="1200" dirty="0">
                          <a:solidFill>
                            <a:schemeClr val="dk1"/>
                          </a:solidFill>
                          <a:effectLst/>
                          <a:latin typeface="Arial" panose="020B0604020202020204" pitchFamily="34" charset="0"/>
                          <a:ea typeface="+mn-ea"/>
                          <a:cs typeface="Arial" panose="020B0604020202020204" pitchFamily="34" charset="0"/>
                        </a:rPr>
                        <a:t>An ethical approach</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b="1" dirty="0">
                        <a:effectLst/>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extLst>
                  <a:ext uri="{0D108BD9-81ED-4DB2-BD59-A6C34878D82A}">
                    <a16:rowId xmlns:a16="http://schemas.microsoft.com/office/drawing/2014/main" val="298184066"/>
                  </a:ext>
                </a:extLst>
              </a:tr>
              <a:tr h="482847">
                <a:tc vMerge="1">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lumMod val="65000"/>
                              <a:lumOff val="35000"/>
                            </a:schemeClr>
                          </a:solidFill>
                          <a:effectLst/>
                          <a:latin typeface="Arial" panose="020B0604020202020204" pitchFamily="34" charset="0"/>
                          <a:ea typeface="+mn-ea"/>
                          <a:cs typeface="Arial" panose="020B0604020202020204" pitchFamily="34" charset="0"/>
                        </a:rPr>
                        <a:t>The Empirics of Conscious Business</a:t>
                      </a:r>
                      <a:endParaRPr lang="de-DE" sz="1100" i="1"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b="1" dirty="0">
                        <a:effectLst/>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F4B284"/>
                    </a:solidFill>
                  </a:tcPr>
                </a:tc>
                <a:extLst>
                  <a:ext uri="{0D108BD9-81ED-4DB2-BD59-A6C34878D82A}">
                    <a16:rowId xmlns:a16="http://schemas.microsoft.com/office/drawing/2014/main" val="1439605847"/>
                  </a:ext>
                </a:extLst>
              </a:tr>
              <a:tr h="6672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dirty="0">
                        <a:solidFill>
                          <a:schemeClr val="bg1"/>
                        </a:solidFill>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solidFill>
                      <a:srgbClr val="DFE669"/>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Essence </a:t>
                      </a:r>
                      <a:r>
                        <a:rPr lang="de-DE" sz="1100" kern="1200" dirty="0" err="1">
                          <a:solidFill>
                            <a:schemeClr val="dk1"/>
                          </a:solidFill>
                          <a:effectLst/>
                          <a:latin typeface="Arial" panose="020B0604020202020204" pitchFamily="34" charset="0"/>
                          <a:ea typeface="+mn-ea"/>
                          <a:cs typeface="Arial" panose="020B0604020202020204" pitchFamily="34" charset="0"/>
                        </a:rPr>
                        <a:t>of</a:t>
                      </a:r>
                      <a:r>
                        <a:rPr lang="de-DE" sz="1100" kern="1200" dirty="0">
                          <a:solidFill>
                            <a:schemeClr val="dk1"/>
                          </a:solidFill>
                          <a:effectLst/>
                          <a:latin typeface="Arial" panose="020B0604020202020204" pitchFamily="34" charset="0"/>
                          <a:ea typeface="+mn-ea"/>
                          <a:cs typeface="Arial" panose="020B0604020202020204" pitchFamily="34" charset="0"/>
                        </a:rPr>
                        <a:t> Graduate Courses </a:t>
                      </a:r>
                      <a:r>
                        <a:rPr lang="de-DE" sz="1100" kern="1200" dirty="0" err="1">
                          <a:solidFill>
                            <a:schemeClr val="dk1"/>
                          </a:solidFill>
                          <a:effectLst/>
                          <a:latin typeface="Arial" panose="020B0604020202020204" pitchFamily="34" charset="0"/>
                          <a:ea typeface="+mn-ea"/>
                          <a:cs typeface="Arial" panose="020B0604020202020204" pitchFamily="34" charset="0"/>
                        </a:rPr>
                        <a:t>with</a:t>
                      </a:r>
                      <a:r>
                        <a:rPr lang="de-DE" sz="1100" kern="1200" dirty="0">
                          <a:solidFill>
                            <a:schemeClr val="dk1"/>
                          </a:solidFill>
                          <a:effectLst/>
                          <a:latin typeface="Arial" panose="020B0604020202020204" pitchFamily="34" charset="0"/>
                          <a:ea typeface="+mn-ea"/>
                          <a:cs typeface="Arial" panose="020B0604020202020204" pitchFamily="34" charset="0"/>
                        </a:rPr>
                        <a:t> real </a:t>
                      </a:r>
                      <a:r>
                        <a:rPr lang="de-DE" sz="1100" kern="1200" dirty="0" err="1">
                          <a:solidFill>
                            <a:schemeClr val="dk1"/>
                          </a:solidFill>
                          <a:effectLst/>
                          <a:latin typeface="Arial" panose="020B0604020202020204" pitchFamily="34" charset="0"/>
                          <a:ea typeface="+mn-ea"/>
                          <a:cs typeface="Arial" panose="020B0604020202020204" pitchFamily="34" charset="0"/>
                        </a:rPr>
                        <a:t>life</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examples</a:t>
                      </a:r>
                      <a:r>
                        <a:rPr lang="de-DE" sz="1100" kern="1200" dirty="0">
                          <a:solidFill>
                            <a:schemeClr val="dk1"/>
                          </a:solidFill>
                          <a:effectLst/>
                          <a:latin typeface="Arial" panose="020B0604020202020204" pitchFamily="34" charset="0"/>
                          <a:ea typeface="+mn-ea"/>
                          <a:cs typeface="Arial" panose="020B0604020202020204" pitchFamily="34" charset="0"/>
                        </a:rPr>
                        <a:t> and </a:t>
                      </a: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business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cases</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solidFill>
                      <a:srgbClr val="DFE669"/>
                    </a:solidFill>
                  </a:tcPr>
                </a:tc>
                <a:tc hMerge="1">
                  <a:txBody>
                    <a:bodyPr/>
                    <a:lstStyle/>
                    <a:p>
                      <a:pPr algn="ctr"/>
                      <a:endParaRPr lang="de-DE" sz="1400" dirty="0">
                        <a:latin typeface="Arial" panose="020B0604020202020204" pitchFamily="34" charset="0"/>
                        <a:cs typeface="Arial" panose="020B0604020202020204" pitchFamily="34" charset="0"/>
                      </a:endParaRPr>
                    </a:p>
                  </a:txBody>
                  <a:tcPr/>
                </a:tc>
                <a:tc hMerge="1">
                  <a:txBody>
                    <a:bodyPr/>
                    <a:lstStyle/>
                    <a:p>
                      <a:pPr algn="ctr"/>
                      <a:endParaRPr lang="de-DE" sz="1400" dirty="0">
                        <a:latin typeface="Arial" panose="020B0604020202020204" pitchFamily="34" charset="0"/>
                        <a:cs typeface="Arial" panose="020B0604020202020204" pitchFamily="34" charset="0"/>
                      </a:endParaRPr>
                    </a:p>
                  </a:txBody>
                  <a:tcPr>
                    <a:lnL w="12700" cmpd="sng">
                      <a:noFill/>
                    </a:lnL>
                  </a:tcPr>
                </a:tc>
                <a:tc hMerge="1">
                  <a:txBody>
                    <a:bodyPr/>
                    <a:lstStyle/>
                    <a:p>
                      <a:pPr algn="ct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4506923"/>
                  </a:ext>
                </a:extLst>
              </a:tr>
            </a:tbl>
          </a:graphicData>
        </a:graphic>
      </p:graphicFrame>
      <p:sp>
        <p:nvSpPr>
          <p:cNvPr id="13" name="Oval 12">
            <a:extLst>
              <a:ext uri="{FF2B5EF4-FFF2-40B4-BE49-F238E27FC236}">
                <a16:creationId xmlns:a16="http://schemas.microsoft.com/office/drawing/2014/main" id="{03B67317-03DA-1A1B-D9A5-B1AF68F1D37B}"/>
              </a:ext>
            </a:extLst>
          </p:cNvPr>
          <p:cNvSpPr/>
          <p:nvPr/>
        </p:nvSpPr>
        <p:spPr>
          <a:xfrm>
            <a:off x="-253957" y="-127548"/>
            <a:ext cx="1244466" cy="124446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pic>
        <p:nvPicPr>
          <p:cNvPr id="15" name="Picture 12" descr="Text, logo&#10;&#10;Description automatically generated">
            <a:extLst>
              <a:ext uri="{FF2B5EF4-FFF2-40B4-BE49-F238E27FC236}">
                <a16:creationId xmlns:a16="http://schemas.microsoft.com/office/drawing/2014/main" id="{DFD551F5-ED41-40F5-44CE-6FE0ABC6D90C}"/>
              </a:ext>
            </a:extLst>
          </p:cNvPr>
          <p:cNvPicPr>
            <a:picLocks noChangeAspect="1"/>
          </p:cNvPicPr>
          <p:nvPr/>
        </p:nvPicPr>
        <p:blipFill rotWithShape="1">
          <a:blip r:embed="rId2">
            <a:extLst>
              <a:ext uri="{28A0092B-C50C-407E-A947-70E740481C1C}">
                <a14:useLocalDpi xmlns:a14="http://schemas.microsoft.com/office/drawing/2010/main" val="0"/>
              </a:ext>
            </a:extLst>
          </a:blip>
          <a:srcRect l="14742" t="21746" r="59889" b="-811"/>
          <a:stretch/>
        </p:blipFill>
        <p:spPr>
          <a:xfrm>
            <a:off x="-16470" y="-6980"/>
            <a:ext cx="1063690" cy="1178848"/>
          </a:xfrm>
          <a:prstGeom prst="rect">
            <a:avLst/>
          </a:prstGeom>
        </p:spPr>
      </p:pic>
      <p:sp>
        <p:nvSpPr>
          <p:cNvPr id="16" name="Rectangle 16">
            <a:extLst>
              <a:ext uri="{FF2B5EF4-FFF2-40B4-BE49-F238E27FC236}">
                <a16:creationId xmlns:a16="http://schemas.microsoft.com/office/drawing/2014/main" id="{01CA6E4C-C866-1C76-1121-57302110BFC7}"/>
              </a:ext>
            </a:extLst>
          </p:cNvPr>
          <p:cNvSpPr>
            <a:spLocks noChangeAspect="1"/>
          </p:cNvSpPr>
          <p:nvPr/>
        </p:nvSpPr>
        <p:spPr>
          <a:xfrm>
            <a:off x="-266231" y="-568230"/>
            <a:ext cx="1425969" cy="5612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0D8641E7-1774-A074-C985-6826564DA81A}"/>
              </a:ext>
            </a:extLst>
          </p:cNvPr>
          <p:cNvSpPr>
            <a:spLocks noChangeAspect="1"/>
          </p:cNvSpPr>
          <p:nvPr/>
        </p:nvSpPr>
        <p:spPr>
          <a:xfrm rot="5400000">
            <a:off x="-1009769" y="327615"/>
            <a:ext cx="1425969" cy="5612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9" name="Picture 5" descr="Supply Chain Icon 5350031">
            <a:extLst>
              <a:ext uri="{FF2B5EF4-FFF2-40B4-BE49-F238E27FC236}">
                <a16:creationId xmlns:a16="http://schemas.microsoft.com/office/drawing/2014/main" id="{ECC073D3-9A60-5A16-DB62-A75BB7CF3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4219" y="-5184596"/>
            <a:ext cx="100601" cy="10060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B5B30826-2DC4-BA30-5572-BB349924A035}"/>
              </a:ext>
            </a:extLst>
          </p:cNvPr>
          <p:cNvPicPr>
            <a:picLocks noChangeAspect="1"/>
          </p:cNvPicPr>
          <p:nvPr/>
        </p:nvPicPr>
        <p:blipFill>
          <a:blip r:embed="rId4"/>
          <a:stretch>
            <a:fillRect/>
          </a:stretch>
        </p:blipFill>
        <p:spPr>
          <a:xfrm>
            <a:off x="6518655" y="-3870512"/>
            <a:ext cx="830995" cy="474854"/>
          </a:xfrm>
          <a:prstGeom prst="rect">
            <a:avLst/>
          </a:prstGeom>
        </p:spPr>
      </p:pic>
      <p:pic>
        <p:nvPicPr>
          <p:cNvPr id="7" name="Grafik 6">
            <a:extLst>
              <a:ext uri="{FF2B5EF4-FFF2-40B4-BE49-F238E27FC236}">
                <a16:creationId xmlns:a16="http://schemas.microsoft.com/office/drawing/2014/main" id="{F15CF911-F6E0-6431-726F-93BD700617DF}"/>
              </a:ext>
            </a:extLst>
          </p:cNvPr>
          <p:cNvPicPr>
            <a:picLocks noChangeAspect="1"/>
          </p:cNvPicPr>
          <p:nvPr/>
        </p:nvPicPr>
        <p:blipFill>
          <a:blip r:embed="rId5"/>
          <a:stretch>
            <a:fillRect/>
          </a:stretch>
        </p:blipFill>
        <p:spPr>
          <a:xfrm>
            <a:off x="895464" y="6422711"/>
            <a:ext cx="258574" cy="168762"/>
          </a:xfrm>
          <a:prstGeom prst="rect">
            <a:avLst/>
          </a:prstGeom>
        </p:spPr>
      </p:pic>
      <p:pic>
        <p:nvPicPr>
          <p:cNvPr id="19" name="Grafik 18">
            <a:extLst>
              <a:ext uri="{FF2B5EF4-FFF2-40B4-BE49-F238E27FC236}">
                <a16:creationId xmlns:a16="http://schemas.microsoft.com/office/drawing/2014/main" id="{F68EE2B0-AF0C-4D16-E1B6-891B05A13521}"/>
              </a:ext>
            </a:extLst>
          </p:cNvPr>
          <p:cNvPicPr>
            <a:picLocks noChangeAspect="1"/>
          </p:cNvPicPr>
          <p:nvPr/>
        </p:nvPicPr>
        <p:blipFill>
          <a:blip r:embed="rId5"/>
          <a:stretch>
            <a:fillRect/>
          </a:stretch>
        </p:blipFill>
        <p:spPr>
          <a:xfrm>
            <a:off x="1218343" y="6422711"/>
            <a:ext cx="258574" cy="168762"/>
          </a:xfrm>
          <a:prstGeom prst="rect">
            <a:avLst/>
          </a:prstGeom>
        </p:spPr>
      </p:pic>
      <p:pic>
        <p:nvPicPr>
          <p:cNvPr id="20" name="Grafik 19">
            <a:extLst>
              <a:ext uri="{FF2B5EF4-FFF2-40B4-BE49-F238E27FC236}">
                <a16:creationId xmlns:a16="http://schemas.microsoft.com/office/drawing/2014/main" id="{C7E167F2-9C7E-30C5-D057-B5A6E75F171A}"/>
              </a:ext>
            </a:extLst>
          </p:cNvPr>
          <p:cNvPicPr>
            <a:picLocks noChangeAspect="1"/>
          </p:cNvPicPr>
          <p:nvPr/>
        </p:nvPicPr>
        <p:blipFill>
          <a:blip r:embed="rId5"/>
          <a:stretch>
            <a:fillRect/>
          </a:stretch>
        </p:blipFill>
        <p:spPr>
          <a:xfrm>
            <a:off x="576844" y="6422711"/>
            <a:ext cx="258574" cy="168762"/>
          </a:xfrm>
          <a:prstGeom prst="rect">
            <a:avLst/>
          </a:prstGeom>
        </p:spPr>
      </p:pic>
      <p:pic>
        <p:nvPicPr>
          <p:cNvPr id="21" name="Grafik 20">
            <a:extLst>
              <a:ext uri="{FF2B5EF4-FFF2-40B4-BE49-F238E27FC236}">
                <a16:creationId xmlns:a16="http://schemas.microsoft.com/office/drawing/2014/main" id="{F808A08B-5180-141A-32F6-3C4F97C1E7DB}"/>
              </a:ext>
            </a:extLst>
          </p:cNvPr>
          <p:cNvPicPr>
            <a:picLocks noChangeAspect="1"/>
          </p:cNvPicPr>
          <p:nvPr/>
        </p:nvPicPr>
        <p:blipFill>
          <a:blip r:embed="rId5"/>
          <a:stretch>
            <a:fillRect/>
          </a:stretch>
        </p:blipFill>
        <p:spPr>
          <a:xfrm>
            <a:off x="789864" y="4450833"/>
            <a:ext cx="258574" cy="168762"/>
          </a:xfrm>
          <a:prstGeom prst="rect">
            <a:avLst/>
          </a:prstGeom>
        </p:spPr>
      </p:pic>
      <p:pic>
        <p:nvPicPr>
          <p:cNvPr id="22" name="Grafik 21">
            <a:extLst>
              <a:ext uri="{FF2B5EF4-FFF2-40B4-BE49-F238E27FC236}">
                <a16:creationId xmlns:a16="http://schemas.microsoft.com/office/drawing/2014/main" id="{8522B863-9FF6-5650-3784-675C1BFCB4CC}"/>
              </a:ext>
            </a:extLst>
          </p:cNvPr>
          <p:cNvPicPr>
            <a:picLocks noChangeAspect="1"/>
          </p:cNvPicPr>
          <p:nvPr/>
        </p:nvPicPr>
        <p:blipFill>
          <a:blip r:embed="rId5"/>
          <a:stretch>
            <a:fillRect/>
          </a:stretch>
        </p:blipFill>
        <p:spPr>
          <a:xfrm>
            <a:off x="1106393" y="4450833"/>
            <a:ext cx="258574" cy="168762"/>
          </a:xfrm>
          <a:prstGeom prst="rect">
            <a:avLst/>
          </a:prstGeom>
        </p:spPr>
      </p:pic>
      <p:pic>
        <p:nvPicPr>
          <p:cNvPr id="25" name="Grafik 24">
            <a:extLst>
              <a:ext uri="{FF2B5EF4-FFF2-40B4-BE49-F238E27FC236}">
                <a16:creationId xmlns:a16="http://schemas.microsoft.com/office/drawing/2014/main" id="{91DAAD14-AD9D-2042-C54A-59F2EF4D9A33}"/>
              </a:ext>
            </a:extLst>
          </p:cNvPr>
          <p:cNvPicPr>
            <a:picLocks noChangeAspect="1"/>
          </p:cNvPicPr>
          <p:nvPr/>
        </p:nvPicPr>
        <p:blipFill>
          <a:blip r:embed="rId5"/>
          <a:stretch>
            <a:fillRect/>
          </a:stretch>
        </p:blipFill>
        <p:spPr>
          <a:xfrm>
            <a:off x="922132" y="1997352"/>
            <a:ext cx="258574" cy="168762"/>
          </a:xfrm>
          <a:prstGeom prst="rect">
            <a:avLst/>
          </a:prstGeom>
        </p:spPr>
      </p:pic>
      <p:sp>
        <p:nvSpPr>
          <p:cNvPr id="30" name="Textfeld 29">
            <a:extLst>
              <a:ext uri="{FF2B5EF4-FFF2-40B4-BE49-F238E27FC236}">
                <a16:creationId xmlns:a16="http://schemas.microsoft.com/office/drawing/2014/main" id="{580659C7-9A90-D210-6D9D-371429FFFAFD}"/>
              </a:ext>
            </a:extLst>
          </p:cNvPr>
          <p:cNvSpPr txBox="1"/>
          <p:nvPr/>
        </p:nvSpPr>
        <p:spPr>
          <a:xfrm>
            <a:off x="494885" y="5983071"/>
            <a:ext cx="109231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a:solidFill>
                  <a:schemeClr val="bg1"/>
                </a:solidFill>
                <a:effectLst/>
                <a:latin typeface="Arial" panose="020B0604020202020204" pitchFamily="34" charset="0"/>
                <a:cs typeface="Arial" panose="020B0604020202020204" pitchFamily="34" charset="0"/>
              </a:rPr>
              <a:t>Executive Education</a:t>
            </a:r>
          </a:p>
        </p:txBody>
      </p:sp>
      <p:sp>
        <p:nvSpPr>
          <p:cNvPr id="2" name="Rectangle 7">
            <a:extLst>
              <a:ext uri="{FF2B5EF4-FFF2-40B4-BE49-F238E27FC236}">
                <a16:creationId xmlns:a16="http://schemas.microsoft.com/office/drawing/2014/main" id="{75092247-6FCF-6632-206B-3C2C2F7B5DA2}"/>
              </a:ext>
            </a:extLst>
          </p:cNvPr>
          <p:cNvSpPr/>
          <p:nvPr/>
        </p:nvSpPr>
        <p:spPr>
          <a:xfrm>
            <a:off x="2333600" y="51022"/>
            <a:ext cx="7819205" cy="584775"/>
          </a:xfrm>
          <a:prstGeom prst="rect">
            <a:avLst/>
          </a:prstGeom>
          <a:noFill/>
        </p:spPr>
        <p:txBody>
          <a:bodyPr wrap="square" lIns="91440" tIns="45720" rIns="91440" bIns="45720">
            <a:spAutoFit/>
          </a:bodyPr>
          <a:lstStyle/>
          <a:p>
            <a:pPr algn="ctr"/>
            <a:r>
              <a:rPr lang="de-DE" sz="3200" b="1" dirty="0">
                <a:effectLst/>
                <a:latin typeface="Calibri" panose="020F0502020204030204" pitchFamily="34" charset="0"/>
              </a:rPr>
              <a:t>CONSCIOUS BUSINESS CURRICULUM</a:t>
            </a:r>
            <a:endParaRPr lang="en-US" sz="3200" dirty="0">
              <a:ln w="0">
                <a:solidFill>
                  <a:schemeClr val="bg1"/>
                </a:solidFill>
              </a:ln>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4793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45999-5DBC-40FE-CC87-82162CC5589F}"/>
              </a:ext>
            </a:extLst>
          </p:cNvPr>
          <p:cNvSpPr>
            <a:spLocks noGrp="1"/>
          </p:cNvSpPr>
          <p:nvPr>
            <p:ph type="title"/>
          </p:nvPr>
        </p:nvSpPr>
        <p:spPr/>
        <p:txBody>
          <a:bodyPr/>
          <a:lstStyle/>
          <a:p>
            <a:r>
              <a:rPr lang="es-ES" dirty="0" err="1"/>
              <a:t>Financial</a:t>
            </a:r>
            <a:r>
              <a:rPr lang="es-ES" dirty="0"/>
              <a:t> Management</a:t>
            </a:r>
          </a:p>
        </p:txBody>
      </p:sp>
      <p:sp>
        <p:nvSpPr>
          <p:cNvPr id="3" name="Marcador de contenido 2">
            <a:extLst>
              <a:ext uri="{FF2B5EF4-FFF2-40B4-BE49-F238E27FC236}">
                <a16:creationId xmlns:a16="http://schemas.microsoft.com/office/drawing/2014/main" id="{0C686CCC-4869-F98D-BDB7-443E666E749A}"/>
              </a:ext>
            </a:extLst>
          </p:cNvPr>
          <p:cNvSpPr>
            <a:spLocks noGrp="1"/>
          </p:cNvSpPr>
          <p:nvPr>
            <p:ph idx="1"/>
          </p:nvPr>
        </p:nvSpPr>
        <p:spPr>
          <a:xfrm>
            <a:off x="838200" y="1527349"/>
            <a:ext cx="10515600" cy="4649614"/>
          </a:xfrm>
        </p:spPr>
        <p:txBody>
          <a:bodyPr>
            <a:normAutofit fontScale="40000" lnSpcReduction="20000"/>
          </a:bodyPr>
          <a:lstStyle/>
          <a:p>
            <a:pPr indent="-228600">
              <a:lnSpc>
                <a:spcPct val="90000"/>
              </a:lnSpc>
              <a:spcAft>
                <a:spcPts val="600"/>
              </a:spcAft>
              <a:buFont typeface="Arial" panose="020B0604020202020204" pitchFamily="34" charset="0"/>
              <a:buChar char="•"/>
            </a:pPr>
            <a:r>
              <a:rPr lang="en-US" sz="4500" b="1" i="0" dirty="0">
                <a:solidFill>
                  <a:srgbClr val="000000"/>
                </a:solidFill>
                <a:effectLst/>
                <a:latin typeface="Calibri" panose="020F0502020204030204" pitchFamily="34" charset="0"/>
              </a:rPr>
              <a:t>ABSTRACT: </a:t>
            </a:r>
          </a:p>
          <a:p>
            <a:pPr marL="0" indent="0">
              <a:lnSpc>
                <a:spcPct val="90000"/>
              </a:lnSpc>
              <a:spcAft>
                <a:spcPts val="600"/>
              </a:spcAft>
              <a:buNone/>
            </a:pPr>
            <a:r>
              <a:rPr lang="en-US" sz="3800" dirty="0">
                <a:solidFill>
                  <a:srgbClr val="000000"/>
                </a:solidFill>
                <a:latin typeface="Calibri" panose="020F0502020204030204" pitchFamily="34" charset="0"/>
              </a:rPr>
              <a:t>This course explores the critical importance of reliable accounting information and the detrimental effects of distrustful and misleading financial data. It emphasizes the necessity of conscious financial decision-making by evaluating the strengths and weaknesses inherent in financial disclosures. A key focus is on the concept of earnings management, which involves crafting financial information that is beneficial to the company while ensuring it remains credible and effective for informed decision-making. Through this course, participants will learn to navigate the fine line between strategic financial presentation and ethical reporting, gaining the acumen needed to discern and manage financial information responsibly</a:t>
            </a:r>
          </a:p>
          <a:p>
            <a:pPr algn="l" rtl="0" fontAlgn="base"/>
            <a:r>
              <a:rPr lang="en-US" sz="4500" b="1" dirty="0">
                <a:solidFill>
                  <a:srgbClr val="000000"/>
                </a:solidFill>
                <a:latin typeface="Calibri" panose="020F0502020204030204" pitchFamily="34" charset="0"/>
              </a:rPr>
              <a:t>CONTENT: </a:t>
            </a:r>
            <a:endParaRPr lang="en-US" sz="4500" b="1" i="0" dirty="0">
              <a:solidFill>
                <a:srgbClr val="000000"/>
              </a:solidFill>
              <a:effectLst/>
              <a:latin typeface="Segoe UI" panose="020B0502040204020203" pitchFamily="34" charset="0"/>
            </a:endParaRPr>
          </a:p>
          <a:p>
            <a:pPr marL="233363" indent="-224314">
              <a:spcBef>
                <a:spcPts val="75"/>
              </a:spcBef>
              <a:buAutoNum type="arabicPeriod"/>
              <a:tabLst>
                <a:tab pos="233839" algn="l"/>
              </a:tabLst>
            </a:pPr>
            <a:r>
              <a:rPr lang="en-GB" sz="3300" b="1" spc="-8" dirty="0">
                <a:latin typeface="Calibri"/>
                <a:cs typeface="Calibri"/>
              </a:rPr>
              <a:t>Introduction to financial statements</a:t>
            </a:r>
          </a:p>
          <a:p>
            <a:pPr marL="720725" lvl="1">
              <a:spcBef>
                <a:spcPts val="75"/>
              </a:spcBef>
              <a:tabLst>
                <a:tab pos="233839" algn="l"/>
              </a:tabLst>
            </a:pPr>
            <a:r>
              <a:rPr lang="en-GB" sz="3300" spc="-8" dirty="0">
                <a:latin typeface="Calibri"/>
                <a:cs typeface="Calibri"/>
              </a:rPr>
              <a:t>Differences between money and earnings // The relevance of value</a:t>
            </a:r>
          </a:p>
          <a:p>
            <a:pPr marL="720725" lvl="1">
              <a:spcBef>
                <a:spcPts val="75"/>
              </a:spcBef>
              <a:tabLst>
                <a:tab pos="233839" algn="l"/>
              </a:tabLst>
            </a:pPr>
            <a:endParaRPr lang="en-GB" sz="3300" spc="-8" dirty="0">
              <a:latin typeface="Calibri"/>
              <a:cs typeface="Calibri"/>
            </a:endParaRPr>
          </a:p>
          <a:p>
            <a:pPr marL="233363" indent="-224314">
              <a:spcBef>
                <a:spcPts val="75"/>
              </a:spcBef>
              <a:buAutoNum type="arabicPeriod"/>
              <a:tabLst>
                <a:tab pos="233839" algn="l"/>
              </a:tabLst>
            </a:pPr>
            <a:r>
              <a:rPr lang="en-GB" sz="3300" b="1" spc="-8" dirty="0">
                <a:latin typeface="Calibri"/>
                <a:cs typeface="Calibri"/>
              </a:rPr>
              <a:t>Conscious </a:t>
            </a:r>
            <a:r>
              <a:rPr lang="en-GB" sz="3300" b="1" spc="-4" dirty="0">
                <a:latin typeface="Calibri"/>
                <a:cs typeface="Calibri"/>
              </a:rPr>
              <a:t>dimension</a:t>
            </a:r>
            <a:r>
              <a:rPr lang="en-GB" sz="3300" b="1" dirty="0">
                <a:latin typeface="Calibri"/>
                <a:cs typeface="Calibri"/>
              </a:rPr>
              <a:t> </a:t>
            </a:r>
            <a:r>
              <a:rPr lang="en-GB" sz="3300" b="1" spc="-4" dirty="0">
                <a:latin typeface="Calibri"/>
                <a:cs typeface="Calibri"/>
              </a:rPr>
              <a:t>of</a:t>
            </a:r>
            <a:r>
              <a:rPr lang="en-GB" sz="3300" b="1" spc="4" dirty="0">
                <a:latin typeface="Calibri"/>
                <a:cs typeface="Calibri"/>
              </a:rPr>
              <a:t> </a:t>
            </a:r>
            <a:r>
              <a:rPr lang="en-GB" sz="3300" b="1" spc="-4" dirty="0">
                <a:latin typeface="Calibri"/>
                <a:cs typeface="Calibri"/>
              </a:rPr>
              <a:t>the</a:t>
            </a:r>
            <a:r>
              <a:rPr lang="en-GB" sz="3300" b="1" spc="4" dirty="0">
                <a:latin typeface="Calibri"/>
                <a:cs typeface="Calibri"/>
              </a:rPr>
              <a:t> </a:t>
            </a:r>
            <a:r>
              <a:rPr lang="en-GB" sz="3300" b="1" spc="-4" dirty="0">
                <a:latin typeface="Calibri"/>
                <a:cs typeface="Calibri"/>
              </a:rPr>
              <a:t>finance</a:t>
            </a:r>
            <a:r>
              <a:rPr lang="en-GB" sz="3300" b="1" spc="4" dirty="0">
                <a:latin typeface="Calibri"/>
                <a:cs typeface="Calibri"/>
              </a:rPr>
              <a:t> </a:t>
            </a:r>
            <a:r>
              <a:rPr lang="en-GB" sz="3300" b="1" dirty="0">
                <a:latin typeface="Calibri"/>
                <a:cs typeface="Calibri"/>
              </a:rPr>
              <a:t>and </a:t>
            </a:r>
            <a:r>
              <a:rPr lang="en-GB" sz="3300" b="1" spc="-8" dirty="0">
                <a:latin typeface="Calibri"/>
                <a:cs typeface="Calibri"/>
              </a:rPr>
              <a:t>accounting</a:t>
            </a:r>
            <a:r>
              <a:rPr lang="en-GB" sz="3300" b="1" spc="-4" dirty="0">
                <a:latin typeface="Calibri"/>
                <a:cs typeface="Calibri"/>
              </a:rPr>
              <a:t> </a:t>
            </a:r>
            <a:r>
              <a:rPr lang="en-GB" sz="3300" b="1" spc="-11" dirty="0">
                <a:latin typeface="Calibri"/>
                <a:cs typeface="Calibri"/>
              </a:rPr>
              <a:t>profession</a:t>
            </a:r>
          </a:p>
          <a:p>
            <a:pPr marL="720725" lvl="1">
              <a:lnSpc>
                <a:spcPct val="120000"/>
              </a:lnSpc>
              <a:spcBef>
                <a:spcPts val="75"/>
              </a:spcBef>
              <a:tabLst>
                <a:tab pos="233839" algn="l"/>
              </a:tabLst>
            </a:pPr>
            <a:r>
              <a:rPr lang="en-GB" sz="3300" spc="-4" dirty="0">
                <a:latin typeface="Calibri"/>
                <a:cs typeface="Calibri"/>
              </a:rPr>
              <a:t>The ethical dimension of Finance (Ethics vs Compliance) // Financial information is full of grey areas</a:t>
            </a:r>
          </a:p>
          <a:p>
            <a:pPr marL="233363" indent="-224314">
              <a:lnSpc>
                <a:spcPts val="1852"/>
              </a:lnSpc>
              <a:buAutoNum type="arabicPeriod" startAt="3"/>
              <a:tabLst>
                <a:tab pos="233839" algn="l"/>
              </a:tabLst>
            </a:pPr>
            <a:r>
              <a:rPr lang="en-GB" sz="3300" b="1" spc="-4" dirty="0">
                <a:latin typeface="Calibri"/>
                <a:cs typeface="Calibri"/>
              </a:rPr>
              <a:t>Earnings management vs </a:t>
            </a:r>
            <a:r>
              <a:rPr lang="en-GB" sz="3300" b="1" spc="-8" dirty="0">
                <a:latin typeface="Calibri"/>
                <a:cs typeface="Calibri"/>
              </a:rPr>
              <a:t>accounting</a:t>
            </a:r>
            <a:r>
              <a:rPr lang="en-GB" sz="3300" b="1" spc="-15" dirty="0">
                <a:latin typeface="Calibri"/>
                <a:cs typeface="Calibri"/>
              </a:rPr>
              <a:t> </a:t>
            </a:r>
            <a:r>
              <a:rPr lang="en-GB" sz="3300" b="1" spc="-8" dirty="0">
                <a:latin typeface="Calibri"/>
                <a:cs typeface="Calibri"/>
              </a:rPr>
              <a:t>fraud </a:t>
            </a:r>
            <a:endParaRPr lang="en-GB" sz="3300" b="1" dirty="0">
              <a:latin typeface="Calibri"/>
              <a:cs typeface="Calibri"/>
            </a:endParaRPr>
          </a:p>
          <a:p>
            <a:pPr marL="694849" marR="469583">
              <a:lnSpc>
                <a:spcPts val="1875"/>
              </a:lnSpc>
              <a:spcBef>
                <a:spcPts val="11"/>
              </a:spcBef>
            </a:pPr>
            <a:r>
              <a:rPr lang="en-GB" sz="3300" spc="-4" dirty="0">
                <a:latin typeface="Calibri"/>
                <a:cs typeface="Calibri"/>
              </a:rPr>
              <a:t>Managing earnings within legality // Financial</a:t>
            </a:r>
            <a:r>
              <a:rPr lang="en-GB" sz="3300" spc="4" dirty="0">
                <a:latin typeface="Calibri"/>
                <a:cs typeface="Calibri"/>
              </a:rPr>
              <a:t> </a:t>
            </a:r>
            <a:r>
              <a:rPr lang="en-GB" sz="3300" spc="-8" dirty="0">
                <a:latin typeface="Calibri"/>
                <a:cs typeface="Calibri"/>
              </a:rPr>
              <a:t>frauds.</a:t>
            </a:r>
            <a:r>
              <a:rPr lang="en-GB" sz="3300" dirty="0">
                <a:latin typeface="Calibri"/>
                <a:cs typeface="Calibri"/>
              </a:rPr>
              <a:t> </a:t>
            </a:r>
            <a:r>
              <a:rPr lang="en-GB" sz="3300" spc="-4" dirty="0">
                <a:latin typeface="Calibri"/>
                <a:cs typeface="Calibri"/>
              </a:rPr>
              <a:t>Accounting</a:t>
            </a:r>
            <a:r>
              <a:rPr lang="en-GB" sz="3300" dirty="0">
                <a:latin typeface="Calibri"/>
                <a:cs typeface="Calibri"/>
              </a:rPr>
              <a:t> </a:t>
            </a:r>
            <a:r>
              <a:rPr lang="en-GB" sz="3300" spc="-8" dirty="0">
                <a:latin typeface="Calibri"/>
                <a:cs typeface="Calibri"/>
              </a:rPr>
              <a:t>frauds</a:t>
            </a:r>
            <a:r>
              <a:rPr lang="en-GB" sz="3300" spc="-4" dirty="0">
                <a:latin typeface="Calibri"/>
                <a:cs typeface="Calibri"/>
              </a:rPr>
              <a:t>.</a:t>
            </a:r>
            <a:r>
              <a:rPr lang="en-GB" sz="3300" dirty="0">
                <a:latin typeface="Calibri"/>
                <a:cs typeface="Calibri"/>
              </a:rPr>
              <a:t> How to detect manipulation // </a:t>
            </a:r>
            <a:r>
              <a:rPr lang="en-GB" sz="3300" spc="-8" dirty="0">
                <a:latin typeface="Calibri"/>
                <a:cs typeface="Calibri"/>
              </a:rPr>
              <a:t>Ethical</a:t>
            </a:r>
            <a:r>
              <a:rPr lang="en-GB" sz="3300" spc="4" dirty="0">
                <a:latin typeface="Calibri"/>
                <a:cs typeface="Calibri"/>
              </a:rPr>
              <a:t> </a:t>
            </a:r>
            <a:r>
              <a:rPr lang="en-GB" sz="3300" spc="-4" dirty="0">
                <a:latin typeface="Calibri"/>
                <a:cs typeface="Calibri"/>
              </a:rPr>
              <a:t>and </a:t>
            </a:r>
            <a:r>
              <a:rPr lang="en-GB" sz="3300" spc="-326" dirty="0">
                <a:latin typeface="Calibri"/>
                <a:cs typeface="Calibri"/>
              </a:rPr>
              <a:t> </a:t>
            </a:r>
            <a:r>
              <a:rPr lang="en-GB" sz="3300" spc="-4" dirty="0">
                <a:latin typeface="Calibri"/>
                <a:cs typeface="Calibri"/>
              </a:rPr>
              <a:t>economic dimension</a:t>
            </a:r>
            <a:endParaRPr lang="en-GB" sz="3300" dirty="0">
              <a:latin typeface="Calibri"/>
              <a:cs typeface="Calibri"/>
            </a:endParaRPr>
          </a:p>
          <a:p>
            <a:pPr marL="233363" indent="-224314">
              <a:lnSpc>
                <a:spcPts val="1871"/>
              </a:lnSpc>
              <a:buAutoNum type="arabicPeriod" startAt="4"/>
              <a:tabLst>
                <a:tab pos="233839" algn="l"/>
              </a:tabLst>
            </a:pPr>
            <a:r>
              <a:rPr lang="en-GB" sz="3300" b="1" spc="-8" dirty="0">
                <a:latin typeface="Calibri"/>
                <a:cs typeface="Calibri"/>
              </a:rPr>
              <a:t>Conscious </a:t>
            </a:r>
            <a:r>
              <a:rPr lang="en-GB" sz="3300" b="1" spc="-4" dirty="0">
                <a:latin typeface="Calibri"/>
                <a:cs typeface="Calibri"/>
              </a:rPr>
              <a:t>earnings management in</a:t>
            </a:r>
            <a:r>
              <a:rPr lang="en-GB" sz="3300" b="1" dirty="0">
                <a:latin typeface="Calibri"/>
                <a:cs typeface="Calibri"/>
              </a:rPr>
              <a:t> </a:t>
            </a:r>
            <a:r>
              <a:rPr lang="en-GB" sz="3300" b="1" spc="-4" dirty="0">
                <a:latin typeface="Calibri"/>
                <a:cs typeface="Calibri"/>
              </a:rPr>
              <a:t>financial </a:t>
            </a:r>
            <a:r>
              <a:rPr lang="en-GB" sz="3300" b="1" spc="-11" dirty="0">
                <a:latin typeface="Calibri"/>
                <a:cs typeface="Calibri"/>
              </a:rPr>
              <a:t>information</a:t>
            </a:r>
          </a:p>
          <a:p>
            <a:pPr marL="694849" marR="3810">
              <a:lnSpc>
                <a:spcPts val="1875"/>
              </a:lnSpc>
              <a:spcBef>
                <a:spcPts val="11"/>
              </a:spcBef>
            </a:pPr>
            <a:r>
              <a:rPr lang="en-GB" sz="3300" spc="-4" dirty="0">
                <a:latin typeface="Calibri"/>
                <a:cs typeface="Calibri"/>
              </a:rPr>
              <a:t>How to be a conscious financial manager // The impact of these decisions on financial ratios and financial disclosure // Presenting good information vs presenting truthful information  // The impact of not truthful information to stakeholders (being truthful to them) // Internal vs external stakeholders</a:t>
            </a:r>
            <a:endParaRPr lang="en-GB" sz="3300" dirty="0">
              <a:latin typeface="Calibri"/>
              <a:cs typeface="Calibri"/>
            </a:endParaRPr>
          </a:p>
          <a:p>
            <a:pPr marL="0" indent="0" algn="l" rtl="0" fontAlgn="base">
              <a:buNone/>
            </a:pPr>
            <a:endParaRPr lang="es-ES" sz="1400" i="1" dirty="0"/>
          </a:p>
        </p:txBody>
      </p:sp>
    </p:spTree>
    <p:extLst>
      <p:ext uri="{BB962C8B-B14F-4D97-AF65-F5344CB8AC3E}">
        <p14:creationId xmlns:p14="http://schemas.microsoft.com/office/powerpoint/2010/main" val="409967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45999-5DBC-40FE-CC87-82162CC5589F}"/>
              </a:ext>
            </a:extLst>
          </p:cNvPr>
          <p:cNvSpPr>
            <a:spLocks noGrp="1"/>
          </p:cNvSpPr>
          <p:nvPr>
            <p:ph type="title"/>
          </p:nvPr>
        </p:nvSpPr>
        <p:spPr/>
        <p:txBody>
          <a:bodyPr/>
          <a:lstStyle/>
          <a:p>
            <a:r>
              <a:rPr lang="es-ES" dirty="0" err="1"/>
              <a:t>Sustainable</a:t>
            </a:r>
            <a:r>
              <a:rPr lang="es-ES" dirty="0"/>
              <a:t> </a:t>
            </a:r>
            <a:r>
              <a:rPr lang="es-ES" dirty="0" err="1"/>
              <a:t>Finance</a:t>
            </a:r>
            <a:endParaRPr lang="es-ES" dirty="0"/>
          </a:p>
        </p:txBody>
      </p:sp>
      <p:sp>
        <p:nvSpPr>
          <p:cNvPr id="3" name="Marcador de contenido 2">
            <a:extLst>
              <a:ext uri="{FF2B5EF4-FFF2-40B4-BE49-F238E27FC236}">
                <a16:creationId xmlns:a16="http://schemas.microsoft.com/office/drawing/2014/main" id="{0C686CCC-4869-F98D-BDB7-443E666E749A}"/>
              </a:ext>
            </a:extLst>
          </p:cNvPr>
          <p:cNvSpPr>
            <a:spLocks noGrp="1"/>
          </p:cNvSpPr>
          <p:nvPr>
            <p:ph idx="1"/>
          </p:nvPr>
        </p:nvSpPr>
        <p:spPr/>
        <p:txBody>
          <a:bodyPr/>
          <a:lstStyle/>
          <a:p>
            <a:pPr algn="l" rtl="0" fontAlgn="base"/>
            <a:r>
              <a:rPr lang="en-US" sz="1800" b="1" i="0" dirty="0">
                <a:solidFill>
                  <a:srgbClr val="000000"/>
                </a:solidFill>
                <a:effectLst/>
                <a:latin typeface="Calibri" panose="020F0502020204030204" pitchFamily="34" charset="0"/>
              </a:rPr>
              <a:t>ABSTRACT: </a:t>
            </a:r>
            <a:r>
              <a:rPr lang="en-US" sz="1800" b="0" i="0" dirty="0">
                <a:solidFill>
                  <a:srgbClr val="000000"/>
                </a:solidFill>
                <a:effectLst/>
                <a:latin typeface="Calibri" panose="020F0502020204030204" pitchFamily="34" charset="0"/>
              </a:rPr>
              <a:t>Sustainable finance is one of the strongest trends in capital markets – it encompasses approximately half of total Assets under Management (</a:t>
            </a:r>
            <a:r>
              <a:rPr lang="en-US" sz="1800" b="0" i="0" dirty="0" err="1">
                <a:solidFill>
                  <a:srgbClr val="000000"/>
                </a:solidFill>
                <a:effectLst/>
                <a:latin typeface="Calibri" panose="020F0502020204030204" pitchFamily="34" charset="0"/>
              </a:rPr>
              <a:t>AuM</a:t>
            </a:r>
            <a:r>
              <a:rPr lang="en-US" sz="1800" b="0" i="0" dirty="0">
                <a:solidFill>
                  <a:srgbClr val="000000"/>
                </a:solidFill>
                <a:effectLst/>
                <a:latin typeface="Calibri" panose="020F0502020204030204" pitchFamily="34" charset="0"/>
              </a:rPr>
              <a:t>). The course provides an overview of the global sustainable finance market and its different variations, and explores how financial players (institutional investors, investment firms, investment banks, retail banks) can manage capital and generate value through Environmental, Social and Governance (ESG) lenses.  </a:t>
            </a:r>
          </a:p>
          <a:p>
            <a:pPr algn="l" rtl="0" fontAlgn="base"/>
            <a:r>
              <a:rPr lang="en-US" sz="1800" b="1" dirty="0">
                <a:solidFill>
                  <a:srgbClr val="000000"/>
                </a:solidFill>
                <a:latin typeface="Calibri" panose="020F0502020204030204" pitchFamily="34" charset="0"/>
              </a:rPr>
              <a:t>CONTENT:</a:t>
            </a:r>
            <a:endParaRPr lang="en-US" b="1" i="0" dirty="0">
              <a:solidFill>
                <a:srgbClr val="000000"/>
              </a:solidFill>
              <a:effectLst/>
              <a:latin typeface="Segoe UI" panose="020B0502040204020203" pitchFamily="34" charset="0"/>
            </a:endParaRPr>
          </a:p>
          <a:p>
            <a:pPr marL="0" indent="0" algn="l" rtl="0" fontAlgn="base">
              <a:buNone/>
            </a:pPr>
            <a:r>
              <a:rPr lang="en-US" sz="1800" b="1" i="0" dirty="0">
                <a:solidFill>
                  <a:srgbClr val="000000"/>
                </a:solidFill>
                <a:effectLst/>
                <a:latin typeface="Calibri" panose="020F0502020204030204" pitchFamily="34" charset="0"/>
              </a:rPr>
              <a:t>1. Introduction to sustainable finance (3h)</a:t>
            </a:r>
            <a:r>
              <a:rPr lang="en-US" sz="1800" b="0" i="0" dirty="0">
                <a:solidFill>
                  <a:srgbClr val="000000"/>
                </a:solidFill>
                <a:effectLst/>
                <a:latin typeface="Calibri" panose="020F0502020204030204" pitchFamily="34" charset="0"/>
              </a:rPr>
              <a:t> </a:t>
            </a:r>
            <a:r>
              <a:rPr lang="en-US" sz="1800" b="0" i="0" dirty="0">
                <a:solidFill>
                  <a:srgbClr val="000000"/>
                </a:solidFill>
                <a:effectLst/>
                <a:latin typeface="Arial" panose="020B0604020202020204" pitchFamily="34" charset="0"/>
              </a:rPr>
              <a:t> </a:t>
            </a:r>
            <a:r>
              <a:rPr lang="en-US" sz="1400" b="0" i="1" dirty="0">
                <a:solidFill>
                  <a:srgbClr val="000000"/>
                </a:solidFill>
                <a:effectLst/>
                <a:latin typeface="Arial" panose="020B0604020202020204" pitchFamily="34" charset="0"/>
              </a:rPr>
              <a:t>Definitions, evolution, history, climate risks, regulatory frameworks</a:t>
            </a:r>
          </a:p>
          <a:p>
            <a:pPr marL="0" indent="0" algn="l" rtl="0" fontAlgn="base">
              <a:buNone/>
            </a:pPr>
            <a:r>
              <a:rPr lang="en-US" sz="1800" b="1" i="0" dirty="0">
                <a:solidFill>
                  <a:srgbClr val="000000"/>
                </a:solidFill>
                <a:effectLst/>
                <a:latin typeface="Calibri" panose="020F0502020204030204" pitchFamily="34" charset="0"/>
              </a:rPr>
              <a:t>2. Asset management and banking through ESG lenses (3h)</a:t>
            </a:r>
            <a:r>
              <a:rPr lang="en-US" sz="1800" b="0" i="0" dirty="0">
                <a:solidFill>
                  <a:srgbClr val="000000"/>
                </a:solidFill>
                <a:effectLst/>
                <a:latin typeface="Calibri" panose="020F0502020204030204" pitchFamily="34" charset="0"/>
              </a:rPr>
              <a:t>  </a:t>
            </a:r>
            <a:r>
              <a:rPr lang="en-US" sz="1400" b="0" i="1" dirty="0">
                <a:solidFill>
                  <a:srgbClr val="000000"/>
                </a:solidFill>
                <a:effectLst/>
                <a:latin typeface="Calibri" panose="020F0502020204030204" pitchFamily="34" charset="0"/>
              </a:rPr>
              <a:t>ESG investment and banking strategies, trends, practical exercise</a:t>
            </a:r>
          </a:p>
          <a:p>
            <a:pPr marL="0" indent="0" algn="l" rtl="0" fontAlgn="base">
              <a:buNone/>
            </a:pPr>
            <a:r>
              <a:rPr lang="en-US" sz="1800" b="1" i="0" dirty="0">
                <a:solidFill>
                  <a:srgbClr val="000000"/>
                </a:solidFill>
                <a:effectLst/>
                <a:latin typeface="Calibri" panose="020F0502020204030204" pitchFamily="34" charset="0"/>
              </a:rPr>
              <a:t>3. ESG data (3h)</a:t>
            </a:r>
            <a:r>
              <a:rPr lang="en-US" sz="1800" b="0" i="0" dirty="0">
                <a:solidFill>
                  <a:srgbClr val="000000"/>
                </a:solidFill>
                <a:effectLst/>
                <a:latin typeface="Calibri" panose="020F0502020204030204" pitchFamily="34" charset="0"/>
              </a:rPr>
              <a:t>  </a:t>
            </a:r>
            <a:r>
              <a:rPr lang="en-US" sz="1400" b="0" i="1" dirty="0">
                <a:solidFill>
                  <a:srgbClr val="000000"/>
                </a:solidFill>
                <a:effectLst/>
                <a:latin typeface="Calibri" panose="020F0502020204030204" pitchFamily="34" charset="0"/>
              </a:rPr>
              <a:t>ESG indicators, materiality, data providers, challenges and trends, practical exercise</a:t>
            </a:r>
            <a:endParaRPr lang="en-US" sz="1400" i="1" dirty="0">
              <a:solidFill>
                <a:srgbClr val="000000"/>
              </a:solidFill>
              <a:latin typeface="Calibri" panose="020F0502020204030204" pitchFamily="34" charset="0"/>
            </a:endParaRPr>
          </a:p>
          <a:p>
            <a:pPr marL="0" indent="0" algn="l" rtl="0" fontAlgn="base">
              <a:buNone/>
            </a:pPr>
            <a:r>
              <a:rPr lang="en-US" sz="1800" b="1" i="0" dirty="0">
                <a:solidFill>
                  <a:srgbClr val="000000"/>
                </a:solidFill>
                <a:effectLst/>
                <a:latin typeface="Calibri" panose="020F0502020204030204" pitchFamily="34" charset="0"/>
              </a:rPr>
              <a:t>4. Sustainability Reporting (3h)</a:t>
            </a:r>
            <a:r>
              <a:rPr lang="en-US" sz="1800" b="0" i="0" dirty="0">
                <a:solidFill>
                  <a:srgbClr val="000000"/>
                </a:solidFill>
                <a:effectLst/>
                <a:latin typeface="Calibri" panose="020F0502020204030204" pitchFamily="34" charset="0"/>
              </a:rPr>
              <a:t>  </a:t>
            </a:r>
            <a:r>
              <a:rPr lang="en-US" sz="1400" b="0" i="1" dirty="0">
                <a:solidFill>
                  <a:srgbClr val="000000"/>
                </a:solidFill>
                <a:effectLst/>
                <a:latin typeface="Calibri" panose="020F0502020204030204" pitchFamily="34" charset="0"/>
              </a:rPr>
              <a:t>Reporting frameworks and challenges, practical exercise: assessing sustainability reports</a:t>
            </a:r>
          </a:p>
          <a:p>
            <a:pPr marL="0" indent="0" algn="l" rtl="0" fontAlgn="base">
              <a:buNone/>
            </a:pPr>
            <a:r>
              <a:rPr lang="en-US" sz="1800" b="1" i="0" dirty="0">
                <a:solidFill>
                  <a:srgbClr val="000000"/>
                </a:solidFill>
                <a:effectLst/>
                <a:latin typeface="Calibri" panose="020F0502020204030204" pitchFamily="34" charset="0"/>
              </a:rPr>
              <a:t>5. Sustainability Finance in Practice (1h)</a:t>
            </a:r>
            <a:r>
              <a:rPr lang="en-US" sz="1800" b="0" i="0" dirty="0">
                <a:solidFill>
                  <a:srgbClr val="000000"/>
                </a:solidFill>
                <a:effectLst/>
                <a:latin typeface="Calibri" panose="020F0502020204030204" pitchFamily="34" charset="0"/>
              </a:rPr>
              <a:t>  </a:t>
            </a:r>
            <a:r>
              <a:rPr lang="en-US" sz="1400" b="0" i="1" dirty="0">
                <a:solidFill>
                  <a:srgbClr val="000000"/>
                </a:solidFill>
                <a:effectLst/>
                <a:latin typeface="Calibri" panose="020F0502020204030204" pitchFamily="34" charset="0"/>
              </a:rPr>
              <a:t>Structuring a sustainability-linked loan </a:t>
            </a:r>
            <a:endParaRPr lang="es-ES" sz="1400" i="1" dirty="0"/>
          </a:p>
        </p:txBody>
      </p:sp>
    </p:spTree>
    <p:extLst>
      <p:ext uri="{BB962C8B-B14F-4D97-AF65-F5344CB8AC3E}">
        <p14:creationId xmlns:p14="http://schemas.microsoft.com/office/powerpoint/2010/main" val="1199561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45999-5DBC-40FE-CC87-82162CC5589F}"/>
              </a:ext>
            </a:extLst>
          </p:cNvPr>
          <p:cNvSpPr>
            <a:spLocks noGrp="1"/>
          </p:cNvSpPr>
          <p:nvPr>
            <p:ph type="title"/>
          </p:nvPr>
        </p:nvSpPr>
        <p:spPr>
          <a:xfrm>
            <a:off x="662836" y="124280"/>
            <a:ext cx="10515600" cy="1325563"/>
          </a:xfrm>
        </p:spPr>
        <p:txBody>
          <a:bodyPr/>
          <a:lstStyle/>
          <a:p>
            <a:r>
              <a:rPr lang="es-ES" dirty="0" err="1"/>
              <a:t>Impact</a:t>
            </a:r>
            <a:r>
              <a:rPr lang="es-ES" dirty="0"/>
              <a:t> </a:t>
            </a:r>
            <a:r>
              <a:rPr lang="es-ES" dirty="0" err="1"/>
              <a:t>Investing</a:t>
            </a:r>
            <a:endParaRPr lang="es-ES" dirty="0"/>
          </a:p>
        </p:txBody>
      </p:sp>
      <p:sp>
        <p:nvSpPr>
          <p:cNvPr id="3" name="Marcador de contenido 2">
            <a:extLst>
              <a:ext uri="{FF2B5EF4-FFF2-40B4-BE49-F238E27FC236}">
                <a16:creationId xmlns:a16="http://schemas.microsoft.com/office/drawing/2014/main" id="{0C686CCC-4869-F98D-BDB7-443E666E749A}"/>
              </a:ext>
            </a:extLst>
          </p:cNvPr>
          <p:cNvSpPr>
            <a:spLocks noGrp="1"/>
          </p:cNvSpPr>
          <p:nvPr>
            <p:ph idx="1"/>
          </p:nvPr>
        </p:nvSpPr>
        <p:spPr>
          <a:xfrm>
            <a:off x="350729" y="1299531"/>
            <a:ext cx="11661731" cy="5201477"/>
          </a:xfrm>
        </p:spPr>
        <p:txBody>
          <a:bodyPr>
            <a:normAutofit fontScale="47500" lnSpcReduction="20000"/>
          </a:bodyPr>
          <a:lstStyle/>
          <a:p>
            <a:pPr algn="l" rtl="0" fontAlgn="base"/>
            <a:r>
              <a:rPr lang="en-US" sz="3800" b="1" i="0" dirty="0">
                <a:solidFill>
                  <a:srgbClr val="000000"/>
                </a:solidFill>
                <a:effectLst/>
                <a:latin typeface="Calibri" panose="020F0502020204030204" pitchFamily="34" charset="0"/>
              </a:rPr>
              <a:t>ABSTRACT: </a:t>
            </a:r>
            <a:r>
              <a:rPr lang="en-US" sz="3400" b="0" i="0" dirty="0">
                <a:solidFill>
                  <a:srgbClr val="000000"/>
                </a:solidFill>
                <a:effectLst/>
              </a:rPr>
              <a:t>The focus of this course is to introduce students to the emerging topic of Impact Investment. Students will be able to understand the value proposition of impact investment, how impact is a key economic opportunity being driven by major market forces - consumers, investors and employees - and how it will shape capital allocation and economic decisions.  </a:t>
            </a:r>
          </a:p>
          <a:p>
            <a:pPr algn="l" rtl="0" fontAlgn="base"/>
            <a:r>
              <a:rPr lang="en-US" sz="3400" b="0" i="0" dirty="0">
                <a:solidFill>
                  <a:srgbClr val="000000"/>
                </a:solidFill>
                <a:effectLst/>
              </a:rPr>
              <a:t>At the end of the course, students are expected to understand how financial innovation can be applied towards tackling the most pressing social and environmental problems and be aware of the different financing instruments available. This includes learning from live case studies in microfinance, social impact bonds, impact investment funds and other mechanisms.  </a:t>
            </a:r>
          </a:p>
          <a:p>
            <a:pPr algn="l" rtl="0" fontAlgn="base"/>
            <a:r>
              <a:rPr lang="en-US" sz="3400" b="0" i="0" dirty="0">
                <a:solidFill>
                  <a:srgbClr val="000000"/>
                </a:solidFill>
                <a:effectLst/>
              </a:rPr>
              <a:t>This course will be led by learnings from the ground and supported by theoretical fundamentals. The debate will be encouraged around social issues such as poverty reduction, community capacity, and international development alongside contemporary topics including youth unemployment, homelessness and education. Students will be provided with quantitative and qualitative information to support these discussions.  </a:t>
            </a:r>
          </a:p>
          <a:p>
            <a:pPr algn="l" rtl="0" fontAlgn="base"/>
            <a:r>
              <a:rPr lang="en-US" sz="3400" b="0" i="0" dirty="0">
                <a:solidFill>
                  <a:srgbClr val="000000"/>
                </a:solidFill>
                <a:effectLst/>
              </a:rPr>
              <a:t>All subjects and topics will be presented through live case studies alongside a literature overview in order to help to deepen the understanding of the subject and support the work in class. The course is prepared to embrace a diverse class comprised by students from different academic backgrounds and with or without field experience. Students are not required to have previous financial background. </a:t>
            </a:r>
          </a:p>
          <a:p>
            <a:pPr algn="l" rtl="0" fontAlgn="base"/>
            <a:endParaRPr lang="en-US" sz="1800" b="0" i="0" dirty="0">
              <a:solidFill>
                <a:srgbClr val="000000"/>
              </a:solidFill>
              <a:effectLst/>
              <a:latin typeface="Calibri" panose="020F0502020204030204" pitchFamily="34" charset="0"/>
            </a:endParaRPr>
          </a:p>
          <a:p>
            <a:pPr algn="l" rtl="0" fontAlgn="base"/>
            <a:r>
              <a:rPr lang="en-US" sz="3800" b="1" dirty="0">
                <a:solidFill>
                  <a:srgbClr val="000000"/>
                </a:solidFill>
                <a:latin typeface="Calibri" panose="020F0502020204030204" pitchFamily="34" charset="0"/>
              </a:rPr>
              <a:t>CONTENT:</a:t>
            </a:r>
            <a:endParaRPr lang="en-US" sz="3800" b="1" i="0" dirty="0">
              <a:solidFill>
                <a:srgbClr val="000000"/>
              </a:solidFill>
              <a:effectLst/>
              <a:latin typeface="Segoe UI" panose="020B0502040204020203" pitchFamily="34" charset="0"/>
            </a:endParaRPr>
          </a:p>
          <a:p>
            <a:pPr marL="0" indent="0" algn="l" rtl="0" fontAlgn="base">
              <a:buNone/>
            </a:pPr>
            <a:r>
              <a:rPr lang="en-US" sz="3300" b="1" i="0" dirty="0">
                <a:solidFill>
                  <a:srgbClr val="000000"/>
                </a:solidFill>
                <a:effectLst/>
              </a:rPr>
              <a:t>1. An introduction to Impact Investment </a:t>
            </a:r>
            <a:r>
              <a:rPr lang="en-US" sz="3300" b="1" i="0" dirty="0">
                <a:solidFill>
                  <a:srgbClr val="000000"/>
                </a:solidFill>
                <a:effectLst/>
                <a:latin typeface="Calibri" panose="020F0502020204030204" pitchFamily="34" charset="0"/>
              </a:rPr>
              <a:t>(</a:t>
            </a:r>
            <a:r>
              <a:rPr lang="en-US" sz="3300" b="1" dirty="0">
                <a:solidFill>
                  <a:srgbClr val="000000"/>
                </a:solidFill>
                <a:latin typeface="Calibri" panose="020F0502020204030204" pitchFamily="34" charset="0"/>
              </a:rPr>
              <a:t>4</a:t>
            </a:r>
            <a:r>
              <a:rPr lang="en-US" sz="3300" b="1" i="0" dirty="0">
                <a:solidFill>
                  <a:srgbClr val="000000"/>
                </a:solidFill>
                <a:effectLst/>
                <a:latin typeface="Calibri" panose="020F0502020204030204" pitchFamily="34" charset="0"/>
              </a:rPr>
              <a:t>h)</a:t>
            </a:r>
            <a:r>
              <a:rPr lang="en-US" sz="3300" b="0" i="0" dirty="0">
                <a:solidFill>
                  <a:srgbClr val="000000"/>
                </a:solidFill>
                <a:effectLst/>
                <a:latin typeface="Calibri" panose="020F0502020204030204" pitchFamily="34" charset="0"/>
              </a:rPr>
              <a:t> </a:t>
            </a:r>
            <a:r>
              <a:rPr lang="en-US" sz="3300" b="0" i="0" dirty="0">
                <a:solidFill>
                  <a:srgbClr val="000000"/>
                </a:solidFill>
                <a:effectLst/>
                <a:latin typeface="Arial" panose="020B0604020202020204" pitchFamily="34" charset="0"/>
              </a:rPr>
              <a:t> </a:t>
            </a:r>
            <a:r>
              <a:rPr lang="en-US" sz="2500" b="0" i="1" dirty="0">
                <a:solidFill>
                  <a:srgbClr val="000000"/>
                </a:solidFill>
                <a:effectLst/>
              </a:rPr>
              <a:t>Definitions, mobilization of capital for public good, intersection between private, public and social sectors, risk-return-impact, impact finance instruments</a:t>
            </a:r>
          </a:p>
          <a:p>
            <a:pPr marL="0" indent="0" algn="l" rtl="0" fontAlgn="base">
              <a:buNone/>
            </a:pPr>
            <a:r>
              <a:rPr lang="en-US" sz="3300" b="1" i="0" dirty="0">
                <a:solidFill>
                  <a:srgbClr val="000000"/>
                </a:solidFill>
                <a:effectLst/>
                <a:latin typeface="Calibri" panose="020F0502020204030204" pitchFamily="34" charset="0"/>
              </a:rPr>
              <a:t>2. The impact investment market infrastructure (4h). </a:t>
            </a:r>
            <a:r>
              <a:rPr lang="en-US" sz="2500" b="0" i="1" dirty="0">
                <a:solidFill>
                  <a:srgbClr val="000000"/>
                </a:solidFill>
                <a:effectLst/>
                <a:latin typeface="Calibri" panose="020F0502020204030204" pitchFamily="34" charset="0"/>
              </a:rPr>
              <a:t>Creating markets, examples. Institutional infrastructure, dynamics of impact investment markets, promoting investment readiness</a:t>
            </a:r>
          </a:p>
          <a:p>
            <a:pPr marL="0" indent="0" algn="l" rtl="0" fontAlgn="base">
              <a:buNone/>
            </a:pPr>
            <a:r>
              <a:rPr lang="en-US" sz="3300" b="1" i="0" dirty="0">
                <a:solidFill>
                  <a:srgbClr val="000000"/>
                </a:solidFill>
                <a:effectLst/>
                <a:latin typeface="Calibri" panose="020F0502020204030204" pitchFamily="34" charset="0"/>
              </a:rPr>
              <a:t>3. Financial innovation to deliver social change (6h</a:t>
            </a:r>
            <a:r>
              <a:rPr lang="en-US" sz="3300" b="1" dirty="0">
                <a:solidFill>
                  <a:srgbClr val="000000"/>
                </a:solidFill>
                <a:latin typeface="Calibri" panose="020F0502020204030204" pitchFamily="34" charset="0"/>
              </a:rPr>
              <a:t>)</a:t>
            </a:r>
            <a:r>
              <a:rPr lang="en-US" sz="3300" b="1" i="0" dirty="0">
                <a:solidFill>
                  <a:srgbClr val="000000"/>
                </a:solidFill>
                <a:effectLst/>
                <a:latin typeface="Calibri" panose="020F0502020204030204" pitchFamily="34" charset="0"/>
              </a:rPr>
              <a:t>     </a:t>
            </a:r>
            <a:r>
              <a:rPr lang="en-US" sz="2500" b="0" i="1" dirty="0">
                <a:solidFill>
                  <a:srgbClr val="000000"/>
                </a:solidFill>
                <a:effectLst/>
                <a:latin typeface="Calibri" panose="020F0502020204030204" pitchFamily="34" charset="0"/>
              </a:rPr>
              <a:t>Microfinance, Social Impact Bonds, Impact Investment Funds, Venture Philanthropy, Impact Finance Innovation</a:t>
            </a:r>
            <a:endParaRPr lang="en-US" sz="2500" i="1" dirty="0">
              <a:solidFill>
                <a:srgbClr val="000000"/>
              </a:solidFill>
              <a:latin typeface="Calibri" panose="020F0502020204030204" pitchFamily="34" charset="0"/>
            </a:endParaRPr>
          </a:p>
          <a:p>
            <a:pPr marL="0" indent="0" algn="l" rtl="0" fontAlgn="base">
              <a:buNone/>
            </a:pPr>
            <a:r>
              <a:rPr lang="en-US" sz="3300" b="1" i="0" dirty="0">
                <a:solidFill>
                  <a:srgbClr val="000000"/>
                </a:solidFill>
                <a:effectLst/>
                <a:latin typeface="Calibri" panose="020F0502020204030204" pitchFamily="34" charset="0"/>
              </a:rPr>
              <a:t>4. Broader overview and market trends (4h)   </a:t>
            </a:r>
            <a:r>
              <a:rPr lang="en-US" sz="2900" b="0" i="1" dirty="0" err="1">
                <a:solidFill>
                  <a:srgbClr val="000000"/>
                </a:solidFill>
                <a:effectLst/>
                <a:latin typeface="Calibri" panose="020F0502020204030204" pitchFamily="34" charset="0"/>
              </a:rPr>
              <a:t>Impacte</a:t>
            </a:r>
            <a:r>
              <a:rPr lang="en-US" sz="2900" b="0" i="1" dirty="0">
                <a:solidFill>
                  <a:srgbClr val="000000"/>
                </a:solidFill>
                <a:effectLst/>
                <a:latin typeface="Calibri" panose="020F0502020204030204" pitchFamily="34" charset="0"/>
              </a:rPr>
              <a:t> finance trends, big data ana analytics for social innovation, role of impact investment in tackling social problems</a:t>
            </a:r>
          </a:p>
        </p:txBody>
      </p:sp>
    </p:spTree>
    <p:extLst>
      <p:ext uri="{BB962C8B-B14F-4D97-AF65-F5344CB8AC3E}">
        <p14:creationId xmlns:p14="http://schemas.microsoft.com/office/powerpoint/2010/main" val="409583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45999-5DBC-40FE-CC87-82162CC5589F}"/>
              </a:ext>
            </a:extLst>
          </p:cNvPr>
          <p:cNvSpPr>
            <a:spLocks noGrp="1"/>
          </p:cNvSpPr>
          <p:nvPr>
            <p:ph type="title"/>
          </p:nvPr>
        </p:nvSpPr>
        <p:spPr/>
        <p:txBody>
          <a:bodyPr/>
          <a:lstStyle/>
          <a:p>
            <a:r>
              <a:rPr lang="es-ES" dirty="0" err="1"/>
              <a:t>Values-based</a:t>
            </a:r>
            <a:r>
              <a:rPr lang="es-ES" dirty="0"/>
              <a:t> </a:t>
            </a:r>
            <a:r>
              <a:rPr lang="es-ES" dirty="0" err="1"/>
              <a:t>Banking</a:t>
            </a:r>
            <a:endParaRPr lang="es-ES" dirty="0"/>
          </a:p>
        </p:txBody>
      </p:sp>
      <p:sp>
        <p:nvSpPr>
          <p:cNvPr id="3" name="Marcador de contenido 2">
            <a:extLst>
              <a:ext uri="{FF2B5EF4-FFF2-40B4-BE49-F238E27FC236}">
                <a16:creationId xmlns:a16="http://schemas.microsoft.com/office/drawing/2014/main" id="{0C686CCC-4869-F98D-BDB7-443E666E749A}"/>
              </a:ext>
            </a:extLst>
          </p:cNvPr>
          <p:cNvSpPr>
            <a:spLocks noGrp="1"/>
          </p:cNvSpPr>
          <p:nvPr>
            <p:ph idx="1"/>
          </p:nvPr>
        </p:nvSpPr>
        <p:spPr>
          <a:xfrm>
            <a:off x="233819" y="1690688"/>
            <a:ext cx="11724361" cy="4711418"/>
          </a:xfrm>
        </p:spPr>
        <p:txBody>
          <a:bodyPr>
            <a:normAutofit fontScale="92500" lnSpcReduction="20000"/>
          </a:bodyPr>
          <a:lstStyle/>
          <a:p>
            <a:pPr algn="l" rtl="0" fontAlgn="base"/>
            <a:r>
              <a:rPr lang="en-US" sz="1900" b="1" i="0" dirty="0">
                <a:solidFill>
                  <a:srgbClr val="000000"/>
                </a:solidFill>
                <a:effectLst/>
                <a:latin typeface="Calibri" panose="020F0502020204030204" pitchFamily="34" charset="0"/>
              </a:rPr>
              <a:t>ABSTRACT: </a:t>
            </a:r>
            <a:r>
              <a:rPr lang="en-US" sz="1700" i="0" dirty="0">
                <a:solidFill>
                  <a:srgbClr val="000000"/>
                </a:solidFill>
                <a:effectLst/>
              </a:rPr>
              <a:t>The course goes from the history and role of banking in society to the modern concept of ethical or Values-based banking.  </a:t>
            </a:r>
          </a:p>
          <a:p>
            <a:pPr algn="l" rtl="0" fontAlgn="base"/>
            <a:r>
              <a:rPr lang="en-US" sz="1700" i="0" dirty="0">
                <a:solidFill>
                  <a:srgbClr val="000000"/>
                </a:solidFill>
                <a:effectLst/>
              </a:rPr>
              <a:t>​By going through the principles of Values-based banking as defined by the </a:t>
            </a:r>
            <a:r>
              <a:rPr lang="en-US" sz="1700" i="1" dirty="0">
                <a:solidFill>
                  <a:srgbClr val="000000"/>
                </a:solidFill>
                <a:effectLst/>
              </a:rPr>
              <a:t>Global Alliance for Banking on Values (GABV)</a:t>
            </a:r>
            <a:r>
              <a:rPr lang="en-US" sz="1700" i="0" dirty="0">
                <a:solidFill>
                  <a:srgbClr val="000000"/>
                </a:solidFill>
                <a:effectLst/>
              </a:rPr>
              <a:t>, it visits examples and business cases that clarifies how values-based banks operate and why they are fully impact oriented, even if compared to the most advanced mainstream financial institutions. It is an example of why, by banking in a Values-based way, finance can become a force for good. </a:t>
            </a:r>
          </a:p>
          <a:p>
            <a:pPr algn="l" rtl="0" fontAlgn="base"/>
            <a:r>
              <a:rPr lang="en-US" sz="1700" i="0" dirty="0">
                <a:solidFill>
                  <a:srgbClr val="000000"/>
                </a:solidFill>
                <a:effectLst/>
              </a:rPr>
              <a:t>​The comparison between the principles of value-based banking and the UNEP-FI principles for responsible banking, allow us to clarify the difference between pioneer banks, already banking sustainably and banks that are in the transition.​ </a:t>
            </a:r>
          </a:p>
          <a:p>
            <a:pPr algn="l" rtl="0" fontAlgn="base"/>
            <a:endParaRPr lang="en-US" sz="1800" b="0" i="0" dirty="0">
              <a:solidFill>
                <a:srgbClr val="000000"/>
              </a:solidFill>
              <a:effectLst/>
              <a:latin typeface="Calibri" panose="020F0502020204030204" pitchFamily="34" charset="0"/>
            </a:endParaRPr>
          </a:p>
          <a:p>
            <a:pPr algn="l" rtl="0" fontAlgn="base"/>
            <a:r>
              <a:rPr lang="en-US" sz="1900" b="1" dirty="0">
                <a:solidFill>
                  <a:srgbClr val="000000"/>
                </a:solidFill>
                <a:latin typeface="Calibri" panose="020F0502020204030204" pitchFamily="34" charset="0"/>
              </a:rPr>
              <a:t>CONTENT:</a:t>
            </a:r>
            <a:endParaRPr lang="en-US" sz="1900" b="1" i="0" dirty="0">
              <a:solidFill>
                <a:srgbClr val="000000"/>
              </a:solidFill>
              <a:effectLst/>
              <a:latin typeface="Segoe UI" panose="020B0502040204020203" pitchFamily="34" charset="0"/>
            </a:endParaRPr>
          </a:p>
          <a:p>
            <a:pPr marL="0" indent="0" algn="l" rtl="0" fontAlgn="base">
              <a:buNone/>
            </a:pPr>
            <a:r>
              <a:rPr lang="en-US" sz="1900" b="1" i="0" dirty="0">
                <a:solidFill>
                  <a:srgbClr val="000000"/>
                </a:solidFill>
                <a:effectLst/>
                <a:latin typeface="Calibri" panose="020F0502020204030204" pitchFamily="34" charset="0"/>
              </a:rPr>
              <a:t>1. Introduction and history (2h)</a:t>
            </a:r>
            <a:r>
              <a:rPr lang="en-US" sz="1900" b="0" i="0" dirty="0">
                <a:solidFill>
                  <a:srgbClr val="000000"/>
                </a:solidFill>
                <a:effectLst/>
                <a:latin typeface="Calibri" panose="020F0502020204030204" pitchFamily="34" charset="0"/>
              </a:rPr>
              <a:t> </a:t>
            </a:r>
            <a:r>
              <a:rPr lang="en-US" sz="1900" b="0" i="0" dirty="0">
                <a:solidFill>
                  <a:srgbClr val="000000"/>
                </a:solidFill>
                <a:effectLst/>
                <a:latin typeface="Arial" panose="020B0604020202020204" pitchFamily="34" charset="0"/>
              </a:rPr>
              <a:t> </a:t>
            </a:r>
            <a:r>
              <a:rPr lang="en-US" sz="1500" b="0" i="1" dirty="0">
                <a:solidFill>
                  <a:srgbClr val="000000"/>
                </a:solidFill>
                <a:effectLst/>
              </a:rPr>
              <a:t>Understanding banking and its transformational potential. Historic overview.</a:t>
            </a:r>
          </a:p>
          <a:p>
            <a:pPr marL="0" indent="0" algn="l" rtl="0" fontAlgn="base">
              <a:buNone/>
            </a:pPr>
            <a:r>
              <a:rPr lang="en-US" sz="1900" b="1" i="0" dirty="0">
                <a:solidFill>
                  <a:srgbClr val="000000"/>
                </a:solidFill>
                <a:effectLst/>
                <a:latin typeface="Calibri" panose="020F0502020204030204" pitchFamily="34" charset="0"/>
              </a:rPr>
              <a:t>2. The modern concept of Value-based Banking(3h)</a:t>
            </a:r>
            <a:r>
              <a:rPr lang="en-US" sz="1900" b="0" i="0" dirty="0">
                <a:solidFill>
                  <a:srgbClr val="000000"/>
                </a:solidFill>
                <a:effectLst/>
                <a:latin typeface="Calibri" panose="020F0502020204030204" pitchFamily="34" charset="0"/>
              </a:rPr>
              <a:t>  </a:t>
            </a:r>
            <a:r>
              <a:rPr lang="en-US" sz="1500" b="0" i="1" dirty="0">
                <a:solidFill>
                  <a:srgbClr val="000000"/>
                </a:solidFill>
                <a:effectLst/>
                <a:latin typeface="Calibri" panose="020F0502020204030204" pitchFamily="34" charset="0"/>
              </a:rPr>
              <a:t>Essence of Ethical and Values-based Banking as set by the GABV</a:t>
            </a:r>
          </a:p>
          <a:p>
            <a:pPr marL="0" indent="0" algn="l" rtl="0" fontAlgn="base">
              <a:buNone/>
            </a:pPr>
            <a:r>
              <a:rPr lang="en-US" sz="1900" b="1" i="0" dirty="0">
                <a:solidFill>
                  <a:srgbClr val="000000"/>
                </a:solidFill>
                <a:effectLst/>
                <a:latin typeface="Calibri" panose="020F0502020204030204" pitchFamily="34" charset="0"/>
              </a:rPr>
              <a:t>3. Principles one and two: Triple Bottom Line and Real Economy (3h)</a:t>
            </a:r>
            <a:r>
              <a:rPr lang="en-US" sz="1900" b="0" i="0" dirty="0">
                <a:solidFill>
                  <a:srgbClr val="000000"/>
                </a:solidFill>
                <a:effectLst/>
                <a:latin typeface="Calibri" panose="020F0502020204030204" pitchFamily="34" charset="0"/>
              </a:rPr>
              <a:t>  </a:t>
            </a:r>
            <a:r>
              <a:rPr lang="en-US" sz="1500" b="0" i="1" dirty="0">
                <a:solidFill>
                  <a:srgbClr val="000000"/>
                </a:solidFill>
                <a:effectLst/>
                <a:latin typeface="Calibri" panose="020F0502020204030204" pitchFamily="34" charset="0"/>
              </a:rPr>
              <a:t>Analyzing what the principles mean in practice looking into real examples of banks and statements by banks’ CEOs</a:t>
            </a:r>
            <a:endParaRPr lang="en-US" sz="1500" i="1" dirty="0">
              <a:solidFill>
                <a:srgbClr val="000000"/>
              </a:solidFill>
              <a:latin typeface="Calibri" panose="020F0502020204030204" pitchFamily="34" charset="0"/>
            </a:endParaRPr>
          </a:p>
          <a:p>
            <a:pPr marL="0" indent="0" algn="l" rtl="0" fontAlgn="base">
              <a:buNone/>
            </a:pPr>
            <a:r>
              <a:rPr lang="en-US" sz="1900" b="1" i="0" dirty="0">
                <a:solidFill>
                  <a:srgbClr val="000000"/>
                </a:solidFill>
                <a:effectLst/>
                <a:latin typeface="Calibri" panose="020F0502020204030204" pitchFamily="34" charset="0"/>
              </a:rPr>
              <a:t>4. Principles three and four: Long Term Relationship with Clients and Long </a:t>
            </a:r>
            <a:r>
              <a:rPr lang="en-US" sz="1900" b="1" dirty="0">
                <a:solidFill>
                  <a:srgbClr val="000000"/>
                </a:solidFill>
                <a:latin typeface="Calibri" panose="020F0502020204030204" pitchFamily="34" charset="0"/>
              </a:rPr>
              <a:t>Term Self Sustaining and Resilience </a:t>
            </a:r>
            <a:r>
              <a:rPr lang="en-US" sz="1900" b="1" i="0" dirty="0">
                <a:solidFill>
                  <a:srgbClr val="000000"/>
                </a:solidFill>
                <a:effectLst/>
                <a:latin typeface="Calibri" panose="020F0502020204030204" pitchFamily="34" charset="0"/>
              </a:rPr>
              <a:t>(3h)</a:t>
            </a:r>
            <a:r>
              <a:rPr lang="en-US" sz="1900" b="0" i="0" dirty="0">
                <a:solidFill>
                  <a:srgbClr val="000000"/>
                </a:solidFill>
                <a:effectLst/>
                <a:latin typeface="Calibri" panose="020F0502020204030204" pitchFamily="34" charset="0"/>
              </a:rPr>
              <a:t>  </a:t>
            </a:r>
            <a:r>
              <a:rPr lang="en-US" sz="1500" b="0" i="1" dirty="0">
                <a:solidFill>
                  <a:srgbClr val="000000"/>
                </a:solidFill>
                <a:effectLst/>
                <a:latin typeface="Calibri" panose="020F0502020204030204" pitchFamily="34" charset="0"/>
              </a:rPr>
              <a:t>Analyzing what the principles mean in practice looking into real examples of banks and statements by banks’ CEOs</a:t>
            </a:r>
          </a:p>
          <a:p>
            <a:pPr marL="0" indent="0" algn="l" rtl="0" fontAlgn="base">
              <a:buNone/>
            </a:pPr>
            <a:r>
              <a:rPr lang="en-US" sz="1900" b="1" i="0" dirty="0">
                <a:solidFill>
                  <a:srgbClr val="000000"/>
                </a:solidFill>
                <a:effectLst/>
                <a:latin typeface="Calibri" panose="020F0502020204030204" pitchFamily="34" charset="0"/>
              </a:rPr>
              <a:t>5. Principles five and six Transparent and Inclusive Governance, and Culture (3h)</a:t>
            </a:r>
            <a:r>
              <a:rPr lang="en-US" sz="1900" b="0" i="0" dirty="0">
                <a:solidFill>
                  <a:srgbClr val="000000"/>
                </a:solidFill>
                <a:effectLst/>
                <a:latin typeface="Calibri" panose="020F0502020204030204" pitchFamily="34" charset="0"/>
              </a:rPr>
              <a:t>  </a:t>
            </a:r>
            <a:r>
              <a:rPr lang="en-US" sz="1500" b="0" i="1" dirty="0">
                <a:solidFill>
                  <a:srgbClr val="000000"/>
                </a:solidFill>
                <a:effectLst/>
                <a:latin typeface="Calibri" panose="020F0502020204030204" pitchFamily="34" charset="0"/>
              </a:rPr>
              <a:t>Analyzing what the principles mean in practice looking into real examples of banks and statements by banks’ CEOs</a:t>
            </a:r>
          </a:p>
          <a:p>
            <a:pPr marL="0" indent="0" algn="l" rtl="0" fontAlgn="base">
              <a:buNone/>
            </a:pPr>
            <a:r>
              <a:rPr lang="en-US" sz="1900" b="1" i="0" dirty="0">
                <a:solidFill>
                  <a:srgbClr val="000000"/>
                </a:solidFill>
                <a:effectLst/>
                <a:latin typeface="Calibri" panose="020F0502020204030204" pitchFamily="34" charset="0"/>
              </a:rPr>
              <a:t>6. Principles of Values-Based Banking compared with UNEP FI Principles for Responsible Banking. Conclusions (1)</a:t>
            </a:r>
            <a:endParaRPr lang="es-ES" sz="1900" i="1" dirty="0"/>
          </a:p>
        </p:txBody>
      </p:sp>
    </p:spTree>
    <p:extLst>
      <p:ext uri="{BB962C8B-B14F-4D97-AF65-F5344CB8AC3E}">
        <p14:creationId xmlns:p14="http://schemas.microsoft.com/office/powerpoint/2010/main" val="1320329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8391C403BD10846915ADAE108BADACB" ma:contentTypeVersion="14" ma:contentTypeDescription="Ein neues Dokument erstellen." ma:contentTypeScope="" ma:versionID="8b4bfee8383eb63cf1dea3071e6324a1">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8a243799b70990e74418ed517017dabd"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E309B4-CEBC-4EF3-B154-0F564FF7D4B0}">
  <ds:schemaRefs>
    <ds:schemaRef ds:uri="http://purl.org/dc/dcmitype/"/>
    <ds:schemaRef ds:uri="82861209-8bf3-47c7-8004-08d07fe78748"/>
    <ds:schemaRef ds:uri="http://www.w3.org/XML/1998/namespace"/>
    <ds:schemaRef ds:uri="http://schemas.openxmlformats.org/package/2006/metadata/core-properties"/>
    <ds:schemaRef ds:uri="http://schemas.microsoft.com/office/2006/documentManagement/types"/>
    <ds:schemaRef ds:uri="http://purl.org/dc/terms/"/>
    <ds:schemaRef ds:uri="http://purl.org/dc/elements/1.1/"/>
    <ds:schemaRef ds:uri="http://schemas.microsoft.com/office/infopath/2007/PartnerControls"/>
    <ds:schemaRef ds:uri="ec27a0a7-8611-46d0-bbb2-f45a8872e5ef"/>
    <ds:schemaRef ds:uri="http://schemas.microsoft.com/office/2006/metadata/properties"/>
  </ds:schemaRefs>
</ds:datastoreItem>
</file>

<file path=customXml/itemProps2.xml><?xml version="1.0" encoding="utf-8"?>
<ds:datastoreItem xmlns:ds="http://schemas.openxmlformats.org/officeDocument/2006/customXml" ds:itemID="{EE63D905-7070-46AD-BBD7-66F2F99F4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861209-8bf3-47c7-8004-08d07fe78748"/>
    <ds:schemaRef ds:uri="ec27a0a7-8611-46d0-bbb2-f45a8872e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88F01C-E7E5-4202-8F1E-14B5F98906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TotalTime>
  <Words>1309</Words>
  <Application>Microsoft Macintosh PowerPoint</Application>
  <PresentationFormat>Panorámica</PresentationFormat>
  <Paragraphs>118</Paragraphs>
  <Slides>8</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8</vt:i4>
      </vt:variant>
    </vt:vector>
  </HeadingPairs>
  <TitlesOfParts>
    <vt:vector size="14" baseType="lpstr">
      <vt:lpstr>Arial</vt:lpstr>
      <vt:lpstr>Calibri</vt:lpstr>
      <vt:lpstr>Calibri Light</vt:lpstr>
      <vt:lpstr>Segoe UI</vt:lpstr>
      <vt:lpstr>Office Theme</vt:lpstr>
      <vt:lpstr>Office Theme</vt:lpstr>
      <vt:lpstr>Presentación de PowerPoint</vt:lpstr>
      <vt:lpstr>Cluster Finance</vt:lpstr>
      <vt:lpstr>Presentación de PowerPoint</vt:lpstr>
      <vt:lpstr>Presentación de PowerPoint</vt:lpstr>
      <vt:lpstr>Financial Management</vt:lpstr>
      <vt:lpstr>Sustainable Finance</vt:lpstr>
      <vt:lpstr>Impact Investing</vt:lpstr>
      <vt:lpstr>Values-based Banking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Marcos Eguiguren Huerta</cp:lastModifiedBy>
  <cp:revision>71</cp:revision>
  <dcterms:created xsi:type="dcterms:W3CDTF">2022-07-13T14:46:59Z</dcterms:created>
  <dcterms:modified xsi:type="dcterms:W3CDTF">2024-01-10T08:52:15Z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y fmtid="{D5CDD505-2E9C-101B-9397-08002B2CF9AE}" pid="3" name="MediaServiceImageTags">
    <vt:lpwstr/>
  </property>
</Properties>
</file>