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163" r:id="rId5"/>
    <p:sldId id="2166" r:id="rId6"/>
    <p:sldId id="2142" r:id="rId7"/>
    <p:sldId id="283" r:id="rId8"/>
    <p:sldId id="257" r:id="rId9"/>
    <p:sldId id="2161" r:id="rId10"/>
    <p:sldId id="2141" r:id="rId11"/>
    <p:sldId id="2155" r:id="rId12"/>
    <p:sldId id="346" r:id="rId13"/>
    <p:sldId id="260" r:id="rId14"/>
    <p:sldId id="349" r:id="rId15"/>
    <p:sldId id="350" r:id="rId16"/>
    <p:sldId id="2143" r:id="rId17"/>
    <p:sldId id="2206" r:id="rId18"/>
    <p:sldId id="2207" r:id="rId19"/>
    <p:sldId id="2208" r:id="rId20"/>
    <p:sldId id="351" r:id="rId21"/>
    <p:sldId id="2145" r:id="rId22"/>
    <p:sldId id="2139" r:id="rId23"/>
    <p:sldId id="2158" r:id="rId24"/>
    <p:sldId id="362" r:id="rId25"/>
    <p:sldId id="2170" r:id="rId26"/>
    <p:sldId id="367" r:id="rId27"/>
    <p:sldId id="2171" r:id="rId28"/>
    <p:sldId id="2148" r:id="rId29"/>
    <p:sldId id="2132" r:id="rId30"/>
  </p:sldIdLst>
  <p:sldSz cx="12192000" cy="6858000"/>
  <p:notesSz cx="6858000" cy="9144000"/>
  <p:custDataLst>
    <p:tags r:id="rId32"/>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8AC36"/>
    <a:srgbClr val="CED818"/>
    <a:srgbClr val="C4251B"/>
    <a:srgbClr val="50B1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3447" autoAdjust="0"/>
  </p:normalViewPr>
  <p:slideViewPr>
    <p:cSldViewPr snapToGrid="0">
      <p:cViewPr varScale="1">
        <p:scale>
          <a:sx n="60" d="100"/>
          <a:sy n="60" d="100"/>
        </p:scale>
        <p:origin x="1032" y="4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32D48-00F7-4E48-8EDF-1CBC9482D1E4}" type="datetimeFigureOut">
              <a:rPr lang="en-US" smtClean="0"/>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DE2E5-D2BD-43CB-8D48-DFFE374A9762}" type="slidenum">
              <a:rPr lang="en-US" smtClean="0"/>
              <a:t>‹#›</a:t>
            </a:fld>
            <a:endParaRPr lang="en-US"/>
          </a:p>
        </p:txBody>
      </p:sp>
    </p:spTree>
    <p:extLst>
      <p:ext uri="{BB962C8B-B14F-4D97-AF65-F5344CB8AC3E}">
        <p14:creationId xmlns:p14="http://schemas.microsoft.com/office/powerpoint/2010/main" val="2705174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1</a:t>
            </a:fld>
            <a:endParaRPr lang="en-US" dirty="0"/>
          </a:p>
        </p:txBody>
      </p:sp>
    </p:spTree>
    <p:extLst>
      <p:ext uri="{BB962C8B-B14F-4D97-AF65-F5344CB8AC3E}">
        <p14:creationId xmlns:p14="http://schemas.microsoft.com/office/powerpoint/2010/main" val="41468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Value-action-</a:t>
            </a:r>
            <a:r>
              <a:rPr lang="de-DE" dirty="0" err="1"/>
              <a:t>gap</a:t>
            </a:r>
            <a:endParaRPr lang="de-DE" dirty="0"/>
          </a:p>
          <a:p>
            <a:pPr marL="171450" indent="-171450">
              <a:buFontTx/>
              <a:buChar char="-"/>
            </a:pPr>
            <a:r>
              <a:rPr lang="de-DE" dirty="0"/>
              <a:t>Segments and personas</a:t>
            </a:r>
          </a:p>
        </p:txBody>
      </p:sp>
      <p:sp>
        <p:nvSpPr>
          <p:cNvPr id="4" name="Foliennummernplatzhalter 3"/>
          <p:cNvSpPr>
            <a:spLocks noGrp="1"/>
          </p:cNvSpPr>
          <p:nvPr>
            <p:ph type="sldNum" sz="quarter" idx="5"/>
          </p:nvPr>
        </p:nvSpPr>
        <p:spPr/>
        <p:txBody>
          <a:bodyPr/>
          <a:lstStyle/>
          <a:p>
            <a:fld id="{946ED11F-BDBA-480E-985B-285122A4E8D8}" type="slidenum">
              <a:rPr lang="de-DE" smtClean="0"/>
              <a:t>12</a:t>
            </a:fld>
            <a:endParaRPr lang="de-DE"/>
          </a:p>
        </p:txBody>
      </p:sp>
    </p:spTree>
    <p:extLst>
      <p:ext uri="{BB962C8B-B14F-4D97-AF65-F5344CB8AC3E}">
        <p14:creationId xmlns:p14="http://schemas.microsoft.com/office/powerpoint/2010/main" val="447179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51% of the respondents say they want to do more to be more mindful of the planet and the environment, but their day-to-day priorities get in the way.</a:t>
            </a:r>
          </a:p>
          <a:p>
            <a:endParaRPr lang="de-DE" dirty="0"/>
          </a:p>
        </p:txBody>
      </p:sp>
      <p:sp>
        <p:nvSpPr>
          <p:cNvPr id="4" name="Foliennummernplatzhalter 3"/>
          <p:cNvSpPr>
            <a:spLocks noGrp="1"/>
          </p:cNvSpPr>
          <p:nvPr>
            <p:ph type="sldNum" sz="quarter" idx="5"/>
          </p:nvPr>
        </p:nvSpPr>
        <p:spPr/>
        <p:txBody>
          <a:bodyPr/>
          <a:lstStyle/>
          <a:p>
            <a:fld id="{6FEDE2E5-D2BD-43CB-8D48-DFFE374A9762}" type="slidenum">
              <a:rPr lang="en-US" smtClean="0"/>
              <a:t>13</a:t>
            </a:fld>
            <a:endParaRPr lang="en-US"/>
          </a:p>
        </p:txBody>
      </p:sp>
    </p:spTree>
    <p:extLst>
      <p:ext uri="{BB962C8B-B14F-4D97-AF65-F5344CB8AC3E}">
        <p14:creationId xmlns:p14="http://schemas.microsoft.com/office/powerpoint/2010/main" val="1655095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noProof="0" dirty="0"/>
              <a:t>Teacher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sng" noProof="0" dirty="0">
                <a:solidFill>
                  <a:schemeClr val="bg1"/>
                </a:solidFill>
              </a:rPr>
              <a:t>Time:</a:t>
            </a:r>
            <a:r>
              <a:rPr lang="en-GB" sz="1200" b="0" i="0" noProof="0" dirty="0">
                <a:solidFill>
                  <a:schemeClr val="bg1"/>
                </a:solidFill>
              </a:rPr>
              <a:t> </a:t>
            </a:r>
            <a:r>
              <a:rPr lang="en-GB" sz="1200" i="0" noProof="0" dirty="0">
                <a:solidFill>
                  <a:schemeClr val="bg1"/>
                </a:solidFill>
              </a:rPr>
              <a:t>10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u="sng" noProof="0" dirty="0">
                <a:solidFill>
                  <a:schemeClr val="bg1"/>
                </a:solidFill>
              </a:rPr>
              <a:t>Setting:</a:t>
            </a:r>
            <a:r>
              <a:rPr lang="en-GB" sz="1200" i="0" noProof="0" dirty="0">
                <a:solidFill>
                  <a:schemeClr val="bg1"/>
                </a:solidFill>
              </a:rPr>
              <a:t> Form small groups of students and keep the groups also for the next four group work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u="sng" noProof="0" dirty="0">
                <a:solidFill>
                  <a:schemeClr val="bg1"/>
                </a:solidFill>
              </a:rPr>
              <a:t>Option:</a:t>
            </a:r>
            <a:r>
              <a:rPr lang="en-GB" sz="1200" i="0" noProof="0" dirty="0">
                <a:solidFill>
                  <a:schemeClr val="bg1"/>
                </a:solidFill>
              </a:rPr>
              <a:t> The students could be grouped according to their personal rating regarding the relevance of ecological and social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u="sng" noProof="0" dirty="0">
                <a:solidFill>
                  <a:schemeClr val="bg1"/>
                </a:solidFill>
              </a:rPr>
              <a:t>Task:</a:t>
            </a:r>
            <a:r>
              <a:rPr lang="en-GB" sz="1200" i="0" u="none" noProof="0" dirty="0">
                <a:solidFill>
                  <a:schemeClr val="bg1"/>
                </a:solidFill>
              </a:rPr>
              <a:t> </a:t>
            </a:r>
            <a:r>
              <a:rPr lang="en-GB" sz="1200" i="0" noProof="0" dirty="0">
                <a:solidFill>
                  <a:schemeClr val="bg1"/>
                </a:solidFill>
              </a:rPr>
              <a:t>In a first step, students should collect and note down what they are willing to change to live more consciously and sustainably </a:t>
            </a:r>
            <a:r>
              <a:rPr lang="en-GB" sz="1200" i="0" noProof="0" dirty="0">
                <a:solidFill>
                  <a:schemeClr val="bg1"/>
                </a:solidFill>
                <a:sym typeface="Wingdings" panose="05000000000000000000" pitchFamily="2" charset="2"/>
              </a:rPr>
              <a:t> values of the value-action-gap</a:t>
            </a:r>
            <a:endParaRPr lang="en-GB" sz="1200" i="0" noProof="0" dirty="0">
              <a:solidFill>
                <a:schemeClr val="bg1"/>
              </a:solidFill>
            </a:endParaRPr>
          </a:p>
          <a:p>
            <a:endParaRPr lang="en-GB" b="1" noProof="0" dirty="0"/>
          </a:p>
          <a:p>
            <a:r>
              <a:rPr lang="en-GB" b="1" noProof="0" dirty="0"/>
              <a:t>Speaker notes:</a:t>
            </a:r>
          </a:p>
          <a:p>
            <a:pPr marL="171450" indent="-171450">
              <a:buFont typeface="Arial" panose="020B0604020202020204" pitchFamily="34" charset="0"/>
              <a:buChar char="•"/>
            </a:pPr>
            <a:r>
              <a:rPr lang="en-GB" sz="1200" b="0" i="0" noProof="0" dirty="0"/>
              <a:t>Thinking about living more consciously and sustainably: What are you willing to change regarding your (purchase) behaviour? </a:t>
            </a:r>
            <a:endParaRPr lang="en-GB" b="0" i="0" noProof="0" dirty="0"/>
          </a:p>
          <a:p>
            <a:endParaRPr lang="en-GB" b="1" noProof="0" dirty="0"/>
          </a:p>
          <a:p>
            <a:r>
              <a:rPr lang="en-GB" b="1" noProof="0" dirty="0"/>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noProof="0" dirty="0"/>
              <a:t>Inspired by Kantar (2021): Sustainability </a:t>
            </a:r>
            <a:r>
              <a:rPr lang="en-GB" b="0" noProof="0" dirty="0" err="1"/>
              <a:t>Konferenz</a:t>
            </a:r>
            <a:r>
              <a:rPr lang="en-GB" b="0" noProof="0" dirty="0"/>
              <a:t>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bg1"/>
              </a:solidFill>
            </a:endParaRPr>
          </a:p>
          <a:p>
            <a:endParaRPr lang="de-DE" dirty="0"/>
          </a:p>
        </p:txBody>
      </p:sp>
      <p:sp>
        <p:nvSpPr>
          <p:cNvPr id="4" name="Foliennummernplatzhalter 3"/>
          <p:cNvSpPr>
            <a:spLocks noGrp="1"/>
          </p:cNvSpPr>
          <p:nvPr>
            <p:ph type="sldNum" sz="quarter" idx="5"/>
          </p:nvPr>
        </p:nvSpPr>
        <p:spPr/>
        <p:txBody>
          <a:bodyPr/>
          <a:lstStyle/>
          <a:p>
            <a:fld id="{946ED11F-BDBA-480E-985B-285122A4E8D8}" type="slidenum">
              <a:rPr lang="de-DE" smtClean="0"/>
              <a:t>14</a:t>
            </a:fld>
            <a:endParaRPr lang="de-DE"/>
          </a:p>
        </p:txBody>
      </p:sp>
    </p:spTree>
    <p:extLst>
      <p:ext uri="{BB962C8B-B14F-4D97-AF65-F5344CB8AC3E}">
        <p14:creationId xmlns:p14="http://schemas.microsoft.com/office/powerpoint/2010/main" val="3508542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noProof="0" dirty="0"/>
              <a:t>Teacher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sng" noProof="0" dirty="0">
                <a:solidFill>
                  <a:schemeClr val="bg1"/>
                </a:solidFill>
              </a:rPr>
              <a:t>Time:</a:t>
            </a:r>
            <a:r>
              <a:rPr lang="en-GB" sz="1200" b="0" i="0" noProof="0" dirty="0">
                <a:solidFill>
                  <a:schemeClr val="bg1"/>
                </a:solidFill>
              </a:rPr>
              <a:t> </a:t>
            </a:r>
            <a:r>
              <a:rPr lang="en-GB" sz="1200" i="0" noProof="0" dirty="0">
                <a:solidFill>
                  <a:schemeClr val="bg1"/>
                </a:solidFill>
              </a:rPr>
              <a:t>10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u="sng" noProof="0" dirty="0">
                <a:solidFill>
                  <a:schemeClr val="bg1"/>
                </a:solidFill>
              </a:rPr>
              <a:t>Setting:</a:t>
            </a:r>
            <a:r>
              <a:rPr lang="en-GB" sz="1200" i="0" noProof="0" dirty="0">
                <a:solidFill>
                  <a:schemeClr val="bg1"/>
                </a:solidFill>
              </a:rPr>
              <a:t> Students stay in the same group as before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u="sng" noProof="0" dirty="0">
                <a:solidFill>
                  <a:schemeClr val="bg1"/>
                </a:solidFill>
              </a:rPr>
              <a:t>Task:</a:t>
            </a:r>
            <a:r>
              <a:rPr lang="en-GB" sz="1200" i="0" noProof="0" dirty="0">
                <a:solidFill>
                  <a:schemeClr val="bg1"/>
                </a:solidFill>
              </a:rPr>
              <a:t> In a second step, students should collect and note down what they are actually doing to live more consciously and sustainably </a:t>
            </a:r>
            <a:r>
              <a:rPr lang="en-GB" sz="1200" i="0" noProof="0" dirty="0">
                <a:solidFill>
                  <a:schemeClr val="bg1"/>
                </a:solidFill>
                <a:sym typeface="Wingdings" panose="05000000000000000000" pitchFamily="2" charset="2"/>
              </a:rPr>
              <a:t> actions of the value-action-gap</a:t>
            </a:r>
            <a:endParaRPr lang="en-GB" sz="1200" i="0" noProof="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t>Speaker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noProof="0" dirty="0"/>
              <a:t>Thinking about living more consciously and sustainably: What are you actually doing to change regarding your (purchase) behaviour?</a:t>
            </a:r>
          </a:p>
          <a:p>
            <a:endParaRPr lang="de-DE" dirty="0"/>
          </a:p>
          <a:p>
            <a:r>
              <a:rPr lang="en-GB" b="1" noProof="0" dirty="0"/>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noProof="0" dirty="0"/>
              <a:t>Inspired by Kantar (2021): Sustainability </a:t>
            </a:r>
            <a:r>
              <a:rPr lang="en-GB" b="0" noProof="0" dirty="0" err="1"/>
              <a:t>Konferenz</a:t>
            </a:r>
            <a:r>
              <a:rPr lang="en-GB" b="0" noProof="0" dirty="0"/>
              <a:t> 2021</a:t>
            </a:r>
          </a:p>
          <a:p>
            <a:endParaRPr lang="de-DE" dirty="0"/>
          </a:p>
        </p:txBody>
      </p:sp>
      <p:sp>
        <p:nvSpPr>
          <p:cNvPr id="4" name="Foliennummernplatzhalter 3"/>
          <p:cNvSpPr>
            <a:spLocks noGrp="1"/>
          </p:cNvSpPr>
          <p:nvPr>
            <p:ph type="sldNum" sz="quarter" idx="5"/>
          </p:nvPr>
        </p:nvSpPr>
        <p:spPr/>
        <p:txBody>
          <a:bodyPr/>
          <a:lstStyle/>
          <a:p>
            <a:fld id="{946ED11F-BDBA-480E-985B-285122A4E8D8}" type="slidenum">
              <a:rPr lang="de-DE" smtClean="0"/>
              <a:t>15</a:t>
            </a:fld>
            <a:endParaRPr lang="de-DE"/>
          </a:p>
        </p:txBody>
      </p:sp>
    </p:spTree>
    <p:extLst>
      <p:ext uri="{BB962C8B-B14F-4D97-AF65-F5344CB8AC3E}">
        <p14:creationId xmlns:p14="http://schemas.microsoft.com/office/powerpoint/2010/main" val="2304631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en-GB" sz="1200" b="1" noProof="0" dirty="0"/>
              <a:t>Teacher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sng" noProof="0" dirty="0">
                <a:solidFill>
                  <a:schemeClr val="bg1"/>
                </a:solidFill>
              </a:rPr>
              <a:t>Time:</a:t>
            </a:r>
            <a:r>
              <a:rPr lang="en-GB" sz="1200" b="0" i="0" noProof="0" dirty="0">
                <a:solidFill>
                  <a:schemeClr val="bg1"/>
                </a:solidFill>
              </a:rPr>
              <a:t> </a:t>
            </a:r>
            <a:r>
              <a:rPr lang="en-GB" sz="1200" i="0" noProof="0" dirty="0">
                <a:solidFill>
                  <a:schemeClr val="bg1"/>
                </a:solidFill>
              </a:rPr>
              <a:t>10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u="sng" noProof="0" dirty="0">
                <a:solidFill>
                  <a:schemeClr val="bg1"/>
                </a:solidFill>
              </a:rPr>
              <a:t>Setting:</a:t>
            </a:r>
            <a:r>
              <a:rPr lang="en-GB" sz="1200" i="0" noProof="0" dirty="0">
                <a:solidFill>
                  <a:schemeClr val="bg1"/>
                </a:solidFill>
              </a:rPr>
              <a:t> Students stay in the same group as before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u="sng" noProof="0" dirty="0">
                <a:solidFill>
                  <a:schemeClr val="bg1"/>
                </a:solidFill>
              </a:rPr>
              <a:t>Task:</a:t>
            </a:r>
            <a:r>
              <a:rPr lang="en-GB" sz="1200" i="0" noProof="0" dirty="0">
                <a:solidFill>
                  <a:schemeClr val="bg1"/>
                </a:solidFill>
              </a:rPr>
              <a:t> After seeing the top values and actions of the students, let them elaborate what are main barriers that hinder them to fully live up to their values and translate them into actions. Let the students collect them in their group.</a:t>
            </a:r>
            <a:endParaRPr lang="en-GB" sz="1200" b="1"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t>Speaker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noProof="0" dirty="0"/>
              <a:t>As seen, living more consciously and sustainably is not always easy: What are the main barriers that hinder you to fully live up to your values and translate them into actions?</a:t>
            </a:r>
          </a:p>
          <a:p>
            <a:pPr marL="0" indent="0">
              <a:buFontTx/>
              <a:buNone/>
            </a:pPr>
            <a:endParaRPr lang="de-DE" dirty="0"/>
          </a:p>
          <a:p>
            <a:r>
              <a:rPr lang="en-GB" b="1" noProof="0" dirty="0"/>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noProof="0" dirty="0"/>
              <a:t>Inspired by Kantar (2021): Sustainability </a:t>
            </a:r>
            <a:r>
              <a:rPr lang="en-GB" b="0" noProof="0" dirty="0" err="1"/>
              <a:t>Konferenz</a:t>
            </a:r>
            <a:r>
              <a:rPr lang="en-GB" b="0" noProof="0" dirty="0"/>
              <a:t> 2021</a:t>
            </a:r>
          </a:p>
          <a:p>
            <a:pPr marL="0" indent="0">
              <a:buFontTx/>
              <a:buNone/>
            </a:pPr>
            <a:endParaRPr lang="de-DE" dirty="0"/>
          </a:p>
        </p:txBody>
      </p:sp>
      <p:sp>
        <p:nvSpPr>
          <p:cNvPr id="4" name="Foliennummernplatzhalter 3"/>
          <p:cNvSpPr>
            <a:spLocks noGrp="1"/>
          </p:cNvSpPr>
          <p:nvPr>
            <p:ph type="sldNum" sz="quarter" idx="5"/>
          </p:nvPr>
        </p:nvSpPr>
        <p:spPr/>
        <p:txBody>
          <a:bodyPr/>
          <a:lstStyle/>
          <a:p>
            <a:fld id="{946ED11F-BDBA-480E-985B-285122A4E8D8}" type="slidenum">
              <a:rPr lang="de-DE" smtClean="0"/>
              <a:t>16</a:t>
            </a:fld>
            <a:endParaRPr lang="de-DE"/>
          </a:p>
        </p:txBody>
      </p:sp>
    </p:spTree>
    <p:extLst>
      <p:ext uri="{BB962C8B-B14F-4D97-AF65-F5344CB8AC3E}">
        <p14:creationId xmlns:p14="http://schemas.microsoft.com/office/powerpoint/2010/main" val="2267323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SDGs</a:t>
            </a:r>
          </a:p>
          <a:p>
            <a:pPr marL="171450" indent="-171450">
              <a:buFontTx/>
              <a:buChar char="-"/>
            </a:pPr>
            <a:r>
              <a:rPr lang="de-DE" dirty="0"/>
              <a:t>Focus on </a:t>
            </a:r>
            <a:r>
              <a:rPr lang="de-DE" dirty="0" err="1"/>
              <a:t>purpose</a:t>
            </a:r>
            <a:endParaRPr lang="de-DE" dirty="0"/>
          </a:p>
          <a:p>
            <a:pPr marL="171450" indent="-171450">
              <a:buFontTx/>
              <a:buChar char="-"/>
            </a:pPr>
            <a:r>
              <a:rPr lang="de-DE" dirty="0"/>
              <a:t>Traditional vs. </a:t>
            </a:r>
            <a:r>
              <a:rPr lang="de-DE" dirty="0" err="1"/>
              <a:t>Conscious</a:t>
            </a:r>
            <a:r>
              <a:rPr lang="de-DE" dirty="0"/>
              <a:t> Marketing</a:t>
            </a:r>
          </a:p>
          <a:p>
            <a:pPr marL="171450" indent="-171450">
              <a:buFontTx/>
              <a:buChar char="-"/>
            </a:pPr>
            <a:r>
              <a:rPr lang="de-DE" dirty="0" err="1"/>
              <a:t>Rethinking</a:t>
            </a:r>
            <a:r>
              <a:rPr lang="de-DE" dirty="0"/>
              <a:t> </a:t>
            </a:r>
            <a:r>
              <a:rPr lang="de-DE" dirty="0" err="1"/>
              <a:t>the</a:t>
            </a:r>
            <a:r>
              <a:rPr lang="de-DE" dirty="0"/>
              <a:t> 4 </a:t>
            </a:r>
            <a:r>
              <a:rPr lang="de-DE" dirty="0" err="1"/>
              <a:t>P‘s</a:t>
            </a:r>
            <a:r>
              <a:rPr lang="de-DE" dirty="0"/>
              <a:t> / SAVE </a:t>
            </a:r>
            <a:r>
              <a:rPr lang="de-DE" dirty="0" err="1"/>
              <a:t>model</a:t>
            </a:r>
            <a:endParaRPr lang="de-DE" dirty="0"/>
          </a:p>
          <a:p>
            <a:pPr marL="171450" indent="-171450">
              <a:buFontTx/>
              <a:buChar char="-"/>
            </a:pPr>
            <a:r>
              <a:rPr lang="de-DE" dirty="0"/>
              <a:t>4 </a:t>
            </a:r>
            <a:r>
              <a:rPr lang="de-DE" dirty="0" err="1"/>
              <a:t>criteria</a:t>
            </a:r>
            <a:r>
              <a:rPr lang="de-DE" dirty="0"/>
              <a:t> </a:t>
            </a:r>
            <a:r>
              <a:rPr lang="de-DE" dirty="0" err="1"/>
              <a:t>of</a:t>
            </a:r>
            <a:r>
              <a:rPr lang="de-DE" dirty="0"/>
              <a:t> </a:t>
            </a:r>
            <a:r>
              <a:rPr lang="de-DE" dirty="0" err="1"/>
              <a:t>Conscious</a:t>
            </a:r>
            <a:r>
              <a:rPr lang="de-DE" dirty="0"/>
              <a:t> Communication</a:t>
            </a:r>
          </a:p>
          <a:p>
            <a:pPr marL="171450" indent="-171450">
              <a:buFontTx/>
              <a:buChar char="-"/>
            </a:pPr>
            <a:r>
              <a:rPr lang="de-DE" dirty="0" err="1"/>
              <a:t>Importance</a:t>
            </a:r>
            <a:r>
              <a:rPr lang="de-DE" dirty="0"/>
              <a:t> </a:t>
            </a:r>
            <a:r>
              <a:rPr lang="de-DE" dirty="0" err="1"/>
              <a:t>of</a:t>
            </a:r>
            <a:r>
              <a:rPr lang="de-DE" dirty="0"/>
              <a:t> </a:t>
            </a:r>
            <a:r>
              <a:rPr lang="de-DE" dirty="0" err="1"/>
              <a:t>storyteilling</a:t>
            </a:r>
            <a:endParaRPr lang="de-DE" dirty="0"/>
          </a:p>
        </p:txBody>
      </p:sp>
      <p:sp>
        <p:nvSpPr>
          <p:cNvPr id="4" name="Foliennummernplatzhalter 3"/>
          <p:cNvSpPr>
            <a:spLocks noGrp="1"/>
          </p:cNvSpPr>
          <p:nvPr>
            <p:ph type="sldNum" sz="quarter" idx="5"/>
          </p:nvPr>
        </p:nvSpPr>
        <p:spPr/>
        <p:txBody>
          <a:bodyPr/>
          <a:lstStyle/>
          <a:p>
            <a:fld id="{946ED11F-BDBA-480E-985B-285122A4E8D8}" type="slidenum">
              <a:rPr lang="de-DE" smtClean="0"/>
              <a:t>17</a:t>
            </a:fld>
            <a:endParaRPr lang="de-DE"/>
          </a:p>
        </p:txBody>
      </p:sp>
    </p:spTree>
    <p:extLst>
      <p:ext uri="{BB962C8B-B14F-4D97-AF65-F5344CB8AC3E}">
        <p14:creationId xmlns:p14="http://schemas.microsoft.com/office/powerpoint/2010/main" val="1077557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DE2E5-D2BD-43CB-8D48-DFFE374A97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769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Replace with the name of your course and the level (bachelor or graduate)</a:t>
            </a:r>
          </a:p>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19</a:t>
            </a:fld>
            <a:endParaRPr lang="en-US"/>
          </a:p>
        </p:txBody>
      </p:sp>
    </p:spTree>
    <p:extLst>
      <p:ext uri="{BB962C8B-B14F-4D97-AF65-F5344CB8AC3E}">
        <p14:creationId xmlns:p14="http://schemas.microsoft.com/office/powerpoint/2010/main" val="2380002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spcAft>
                <a:spcPts val="600"/>
              </a:spcAft>
            </a:pPr>
            <a:r>
              <a:rPr lang="en-US" dirty="0"/>
              <a:t>Replace with the key information related to a particular course.</a:t>
            </a:r>
            <a:endParaRPr lang="en-US" sz="1200" dirty="0">
              <a:effectLst/>
              <a:latin typeface="Calibri Light"/>
              <a:ea typeface="Calibri Light"/>
              <a:cs typeface="Calibri"/>
            </a:endParaRPr>
          </a:p>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20</a:t>
            </a:fld>
            <a:endParaRPr lang="en-US"/>
          </a:p>
        </p:txBody>
      </p:sp>
    </p:spTree>
    <p:extLst>
      <p:ext uri="{BB962C8B-B14F-4D97-AF65-F5344CB8AC3E}">
        <p14:creationId xmlns:p14="http://schemas.microsoft.com/office/powerpoint/2010/main" val="231162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t>Speaker notes:</a:t>
            </a:r>
          </a:p>
          <a:p>
            <a:pPr marL="171450" indent="-171450">
              <a:buFont typeface="Arial" panose="020B0604020202020204" pitchFamily="34" charset="0"/>
              <a:buChar char="•"/>
            </a:pPr>
            <a:r>
              <a:rPr lang="en-GB" sz="1200" noProof="0" dirty="0"/>
              <a:t>Experts were from companies and agencies from the Netherlands and Germany.</a:t>
            </a:r>
          </a:p>
          <a:p>
            <a:pPr marL="171450" indent="-171450">
              <a:buFont typeface="Arial" panose="020B0604020202020204" pitchFamily="34" charset="0"/>
              <a:buChar char="•"/>
            </a:pPr>
            <a:r>
              <a:rPr lang="en-GB" sz="1200" noProof="0" dirty="0"/>
              <a:t>All are involved in the topic of consciousness and sustainability.</a:t>
            </a:r>
            <a:endParaRPr lang="en-GB" noProof="0" dirty="0"/>
          </a:p>
        </p:txBody>
      </p:sp>
      <p:sp>
        <p:nvSpPr>
          <p:cNvPr id="4" name="Foliennummernplatzhalter 3"/>
          <p:cNvSpPr>
            <a:spLocks noGrp="1"/>
          </p:cNvSpPr>
          <p:nvPr>
            <p:ph type="sldNum" sz="quarter" idx="5"/>
          </p:nvPr>
        </p:nvSpPr>
        <p:spPr/>
        <p:txBody>
          <a:bodyPr/>
          <a:lstStyle/>
          <a:p>
            <a:fld id="{946ED11F-BDBA-480E-985B-285122A4E8D8}" type="slidenum">
              <a:rPr lang="de-DE" smtClean="0"/>
              <a:t>22</a:t>
            </a:fld>
            <a:endParaRPr lang="de-DE"/>
          </a:p>
        </p:txBody>
      </p:sp>
    </p:spTree>
    <p:extLst>
      <p:ext uri="{BB962C8B-B14F-4D97-AF65-F5344CB8AC3E}">
        <p14:creationId xmlns:p14="http://schemas.microsoft.com/office/powerpoint/2010/main" val="3289801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the circle to highlight your course</a:t>
            </a:r>
          </a:p>
        </p:txBody>
      </p:sp>
      <p:sp>
        <p:nvSpPr>
          <p:cNvPr id="4" name="Slide Number Placeholder 3"/>
          <p:cNvSpPr>
            <a:spLocks noGrp="1"/>
          </p:cNvSpPr>
          <p:nvPr>
            <p:ph type="sldNum" sz="quarter" idx="5"/>
          </p:nvPr>
        </p:nvSpPr>
        <p:spPr/>
        <p:txBody>
          <a:bodyPr/>
          <a:lstStyle/>
          <a:p>
            <a:fld id="{6FEDE2E5-D2BD-43CB-8D48-DFFE374A9762}" type="slidenum">
              <a:rPr lang="en-US" smtClean="0"/>
              <a:t>3</a:t>
            </a:fld>
            <a:endParaRPr lang="en-US"/>
          </a:p>
        </p:txBody>
      </p:sp>
    </p:spTree>
    <p:extLst>
      <p:ext uri="{BB962C8B-B14F-4D97-AF65-F5344CB8AC3E}">
        <p14:creationId xmlns:p14="http://schemas.microsoft.com/office/powerpoint/2010/main" val="968615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t>Speaker notes:</a:t>
            </a:r>
          </a:p>
          <a:p>
            <a:pPr marL="171450" indent="-171450">
              <a:buFont typeface="Arial" panose="020B0604020202020204" pitchFamily="34" charset="0"/>
              <a:buChar char="•"/>
            </a:pPr>
            <a:r>
              <a:rPr lang="en-GB" noProof="0" dirty="0"/>
              <a:t>Based on the answers from the </a:t>
            </a:r>
            <a:r>
              <a:rPr lang="en-GB" noProof="0" dirty="0" err="1"/>
              <a:t>panelists</a:t>
            </a:r>
            <a:r>
              <a:rPr lang="en-GB" noProof="0" dirty="0"/>
              <a:t>, ten principles / insights / statements were formulated.</a:t>
            </a:r>
          </a:p>
          <a:p>
            <a:pPr marL="171450" indent="-171450">
              <a:buFont typeface="Arial" panose="020B0604020202020204" pitchFamily="34" charset="0"/>
              <a:buChar char="•"/>
            </a:pPr>
            <a:r>
              <a:rPr lang="en-GB" noProof="0" dirty="0"/>
              <a:t>All principles / insights / statements are connected to a Conscious Brand or Conscious Brand Leadership.</a:t>
            </a:r>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946ED11F-BDBA-480E-985B-285122A4E8D8}" type="slidenum">
              <a:rPr lang="de-DE" smtClean="0"/>
              <a:t>23</a:t>
            </a:fld>
            <a:endParaRPr lang="de-DE"/>
          </a:p>
        </p:txBody>
      </p:sp>
    </p:spTree>
    <p:extLst>
      <p:ext uri="{BB962C8B-B14F-4D97-AF65-F5344CB8AC3E}">
        <p14:creationId xmlns:p14="http://schemas.microsoft.com/office/powerpoint/2010/main" val="1848936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noProof="0" dirty="0"/>
              <a:t>Speaker notes:</a:t>
            </a:r>
          </a:p>
          <a:p>
            <a:pPr marL="171450" indent="-171450">
              <a:buFont typeface="Arial" panose="020B0604020202020204" pitchFamily="34" charset="0"/>
              <a:buChar char="•"/>
            </a:pPr>
            <a:r>
              <a:rPr lang="en-GB" noProof="0" dirty="0"/>
              <a:t>Looking at the ten principles / insights / statements, five overarching topics can be derived:</a:t>
            </a:r>
          </a:p>
          <a:p>
            <a:pPr marL="171450" indent="-171450">
              <a:buFont typeface="Arial" panose="020B0604020202020204" pitchFamily="34" charset="0"/>
              <a:buChar char="•"/>
            </a:pPr>
            <a:r>
              <a:rPr lang="en-GB" noProof="0" dirty="0"/>
              <a:t>#1 and #2 go into the bucket of Conscious Consumers</a:t>
            </a:r>
          </a:p>
          <a:p>
            <a:pPr marL="171450" indent="-171450">
              <a:buFont typeface="Arial" panose="020B0604020202020204" pitchFamily="34" charset="0"/>
              <a:buChar char="•"/>
            </a:pPr>
            <a:r>
              <a:rPr lang="en-GB" noProof="0" dirty="0"/>
              <a:t>#3 and #4 go into the bucket of Conscious Branding</a:t>
            </a:r>
          </a:p>
          <a:p>
            <a:pPr marL="171450" indent="-171450">
              <a:buFont typeface="Arial" panose="020B0604020202020204" pitchFamily="34" charset="0"/>
              <a:buChar char="•"/>
            </a:pPr>
            <a:r>
              <a:rPr lang="en-GB" noProof="0" dirty="0"/>
              <a:t>#5 and #6 go into the bucket of Conscious Communication</a:t>
            </a:r>
          </a:p>
          <a:p>
            <a:pPr marL="171450" indent="-171450">
              <a:buFont typeface="Arial" panose="020B0604020202020204" pitchFamily="34" charset="0"/>
              <a:buChar char="•"/>
            </a:pPr>
            <a:r>
              <a:rPr lang="en-GB" noProof="0" dirty="0"/>
              <a:t>#7 and #8 go into the bucket of Conscious Transformation</a:t>
            </a:r>
          </a:p>
          <a:p>
            <a:pPr marL="171450" indent="-171450">
              <a:buFont typeface="Arial" panose="020B0604020202020204" pitchFamily="34" charset="0"/>
              <a:buChar char="•"/>
            </a:pPr>
            <a:r>
              <a:rPr lang="en-GB" noProof="0" dirty="0"/>
              <a:t>#9 and #10 go into the bucket of Conscious Ecosystem</a:t>
            </a:r>
          </a:p>
        </p:txBody>
      </p:sp>
      <p:sp>
        <p:nvSpPr>
          <p:cNvPr id="4" name="Foliennummernplatzhalter 3"/>
          <p:cNvSpPr>
            <a:spLocks noGrp="1"/>
          </p:cNvSpPr>
          <p:nvPr>
            <p:ph type="sldNum" sz="quarter" idx="5"/>
          </p:nvPr>
        </p:nvSpPr>
        <p:spPr/>
        <p:txBody>
          <a:bodyPr/>
          <a:lstStyle/>
          <a:p>
            <a:fld id="{946ED11F-BDBA-480E-985B-285122A4E8D8}" type="slidenum">
              <a:rPr lang="de-DE" smtClean="0"/>
              <a:t>24</a:t>
            </a:fld>
            <a:endParaRPr lang="de-DE"/>
          </a:p>
        </p:txBody>
      </p:sp>
    </p:spTree>
    <p:extLst>
      <p:ext uri="{BB962C8B-B14F-4D97-AF65-F5344CB8AC3E}">
        <p14:creationId xmlns:p14="http://schemas.microsoft.com/office/powerpoint/2010/main" val="1480218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DE2E5-D2BD-43CB-8D48-DFFE374A97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95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Replace with the name of your course and the level (bachelor or graduate)</a:t>
            </a:r>
          </a:p>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5</a:t>
            </a:fld>
            <a:endParaRPr lang="en-US"/>
          </a:p>
        </p:txBody>
      </p:sp>
    </p:spTree>
    <p:extLst>
      <p:ext uri="{BB962C8B-B14F-4D97-AF65-F5344CB8AC3E}">
        <p14:creationId xmlns:p14="http://schemas.microsoft.com/office/powerpoint/2010/main" val="146133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spcAft>
                <a:spcPts val="600"/>
              </a:spcAft>
            </a:pPr>
            <a:r>
              <a:rPr lang="en-US" dirty="0"/>
              <a:t>Replace with the key information related to a particular course.</a:t>
            </a:r>
            <a:endParaRPr lang="en-US" sz="1200" dirty="0">
              <a:effectLst/>
              <a:latin typeface="Calibri Light"/>
              <a:ea typeface="Calibri Light"/>
              <a:cs typeface="Calibri"/>
            </a:endParaRPr>
          </a:p>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6</a:t>
            </a:fld>
            <a:endParaRPr lang="en-US"/>
          </a:p>
        </p:txBody>
      </p:sp>
    </p:spTree>
    <p:extLst>
      <p:ext uri="{BB962C8B-B14F-4D97-AF65-F5344CB8AC3E}">
        <p14:creationId xmlns:p14="http://schemas.microsoft.com/office/powerpoint/2010/main" val="1409751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Replace with the name of your course and the level (bachelor or graduate)</a:t>
            </a:r>
          </a:p>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7</a:t>
            </a:fld>
            <a:endParaRPr lang="en-US"/>
          </a:p>
        </p:txBody>
      </p:sp>
    </p:spTree>
    <p:extLst>
      <p:ext uri="{BB962C8B-B14F-4D97-AF65-F5344CB8AC3E}">
        <p14:creationId xmlns:p14="http://schemas.microsoft.com/office/powerpoint/2010/main" val="872894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spcAft>
                <a:spcPts val="600"/>
              </a:spcAft>
            </a:pPr>
            <a:r>
              <a:rPr lang="en-US" dirty="0"/>
              <a:t>Replace with the key information related to a particular course.</a:t>
            </a:r>
            <a:endParaRPr lang="en-US" sz="1200" dirty="0">
              <a:effectLst/>
              <a:latin typeface="Calibri Light"/>
              <a:ea typeface="Calibri Light"/>
              <a:cs typeface="Calibri"/>
            </a:endParaRPr>
          </a:p>
          <a:p>
            <a:endParaRPr lang="en-US" dirty="0"/>
          </a:p>
        </p:txBody>
      </p:sp>
      <p:sp>
        <p:nvSpPr>
          <p:cNvPr id="4" name="Slide Number Placeholder 3"/>
          <p:cNvSpPr>
            <a:spLocks noGrp="1"/>
          </p:cNvSpPr>
          <p:nvPr>
            <p:ph type="sldNum" sz="quarter" idx="5"/>
          </p:nvPr>
        </p:nvSpPr>
        <p:spPr/>
        <p:txBody>
          <a:bodyPr/>
          <a:lstStyle/>
          <a:p>
            <a:fld id="{6FEDE2E5-D2BD-43CB-8D48-DFFE374A9762}" type="slidenum">
              <a:rPr lang="en-US" smtClean="0"/>
              <a:t>8</a:t>
            </a:fld>
            <a:endParaRPr lang="en-US"/>
          </a:p>
        </p:txBody>
      </p:sp>
    </p:spTree>
    <p:extLst>
      <p:ext uri="{BB962C8B-B14F-4D97-AF65-F5344CB8AC3E}">
        <p14:creationId xmlns:p14="http://schemas.microsoft.com/office/powerpoint/2010/main" val="1437444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US" b="0" dirty="0"/>
              <a:t>Businesses: Almost</a:t>
            </a:r>
            <a:r>
              <a:rPr lang="en-US" b="0" dirty="0">
                <a:solidFill>
                  <a:srgbClr val="50B2D8"/>
                </a:solidFill>
              </a:rPr>
              <a:t> </a:t>
            </a:r>
            <a:r>
              <a:rPr lang="en-US" sz="4400" b="0" dirty="0">
                <a:solidFill>
                  <a:srgbClr val="50B2D8"/>
                </a:solidFill>
              </a:rPr>
              <a:t>50%</a:t>
            </a:r>
            <a:r>
              <a:rPr lang="en-US" sz="4400" b="0" dirty="0">
                <a:solidFill>
                  <a:srgbClr val="50B2D8"/>
                </a:solidFill>
                <a:effectLst/>
              </a:rPr>
              <a:t> </a:t>
            </a:r>
            <a:r>
              <a:rPr lang="en-US" b="0" dirty="0">
                <a:effectLst/>
              </a:rPr>
              <a:t>of CEOs say increasing sustainability is one of the highest priorities for their organization in the next 2 to 3 years.</a:t>
            </a:r>
            <a:endParaRPr lang="en-US" sz="1800" b="0" dirty="0">
              <a:ea typeface="Calibri" panose="020F0502020204030204" pitchFamily="34" charset="0"/>
              <a:cs typeface="Times New Roman" panose="02020603050405020304" pitchFamily="18" charset="0"/>
              <a:sym typeface="Wingdings" panose="05000000000000000000" pitchFamily="2" charset="2"/>
            </a:endParaRPr>
          </a:p>
          <a:p>
            <a:pPr marL="171450" indent="-171450">
              <a:buFont typeface="Arial" panose="020B0604020202020204" pitchFamily="34" charset="0"/>
              <a:buChar char="•"/>
            </a:pPr>
            <a:r>
              <a:rPr lang="en-US" b="0" dirty="0"/>
              <a:t>Consumers: 55% of consumers believe they should drive companies and organizations to lead on better social and environment outcomes.</a:t>
            </a:r>
          </a:p>
          <a:p>
            <a:pPr marL="171450" indent="-171450">
              <a:buFont typeface="Arial" panose="020B0604020202020204" pitchFamily="34" charset="0"/>
              <a:buChar char="•"/>
            </a:pPr>
            <a:r>
              <a:rPr lang="en-US" b="0" dirty="0"/>
              <a:t>Brands: 73% of global consumers believe brands have a responsibility to make a positive change in the world.</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de-DE" b="0" dirty="0"/>
          </a:p>
        </p:txBody>
      </p:sp>
      <p:sp>
        <p:nvSpPr>
          <p:cNvPr id="4" name="Foliennummernplatzhalter 3"/>
          <p:cNvSpPr>
            <a:spLocks noGrp="1"/>
          </p:cNvSpPr>
          <p:nvPr>
            <p:ph type="sldNum" sz="quarter" idx="5"/>
          </p:nvPr>
        </p:nvSpPr>
        <p:spPr/>
        <p:txBody>
          <a:bodyPr/>
          <a:lstStyle/>
          <a:p>
            <a:fld id="{946ED11F-BDBA-480E-985B-285122A4E8D8}" type="slidenum">
              <a:rPr lang="de-DE" smtClean="0"/>
              <a:t>9</a:t>
            </a:fld>
            <a:endParaRPr lang="de-DE"/>
          </a:p>
        </p:txBody>
      </p:sp>
    </p:spTree>
    <p:extLst>
      <p:ext uri="{BB962C8B-B14F-4D97-AF65-F5344CB8AC3E}">
        <p14:creationId xmlns:p14="http://schemas.microsoft.com/office/powerpoint/2010/main" val="451561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Teacher Notes:</a:t>
            </a:r>
          </a:p>
          <a:p>
            <a:pPr marL="171450" indent="-171450">
              <a:buFont typeface="Arial" panose="020B0604020202020204" pitchFamily="34" charset="0"/>
              <a:buChar char="•"/>
            </a:pPr>
            <a:r>
              <a:rPr lang="en-GB" noProof="0" dirty="0"/>
              <a:t>There are 5 modules for this course that should be introduced to the students</a:t>
            </a:r>
          </a:p>
          <a:p>
            <a:pPr marL="171450" indent="-171450">
              <a:buFontTx/>
              <a:buChar char="-"/>
            </a:pPr>
            <a:endParaRPr lang="de-DE" dirty="0"/>
          </a:p>
          <a:p>
            <a:pPr marL="0" indent="0">
              <a:buFontTx/>
              <a:buNone/>
            </a:pPr>
            <a:r>
              <a:rPr lang="de-DE" b="1" dirty="0"/>
              <a:t>Speaker Notes:</a:t>
            </a:r>
          </a:p>
          <a:p>
            <a:pPr marL="342900" lvl="0" indent="-342900">
              <a:buFont typeface="+mj-lt"/>
              <a:buAutoNum type="arabicParenR"/>
            </a:pPr>
            <a:r>
              <a:rPr lang="en-US" sz="1800" b="0" dirty="0">
                <a:effectLst/>
                <a:latin typeface="Calibri Light" panose="020F0302020204030204" pitchFamily="34" charset="0"/>
                <a:ea typeface="Times New Roman" panose="02020603050405020304" pitchFamily="18" charset="0"/>
              </a:rPr>
              <a:t>Conscious Businesses: Short introduction to the Conscious Business concept with a focus on the 4 tenets</a:t>
            </a:r>
            <a:endParaRPr lang="de-DE" sz="1800" b="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en-US" sz="1800" b="0" dirty="0">
                <a:effectLst/>
                <a:latin typeface="Calibri Light" panose="020F0302020204030204" pitchFamily="34" charset="0"/>
                <a:ea typeface="Times New Roman" panose="02020603050405020304" pitchFamily="18" charset="0"/>
              </a:rPr>
              <a:t>Conscious Consumers: Introduction to Conscious Consumer attitudes and </a:t>
            </a:r>
            <a:r>
              <a:rPr lang="en-US" sz="1800" b="0" dirty="0" err="1">
                <a:effectLst/>
                <a:latin typeface="Calibri Light" panose="020F0302020204030204" pitchFamily="34" charset="0"/>
                <a:ea typeface="Times New Roman" panose="02020603050405020304" pitchFamily="18" charset="0"/>
              </a:rPr>
              <a:t>behaviours</a:t>
            </a:r>
            <a:r>
              <a:rPr lang="en-US" sz="1800" b="0" dirty="0">
                <a:effectLst/>
                <a:latin typeface="Calibri Light" panose="020F0302020204030204" pitchFamily="34" charset="0"/>
                <a:ea typeface="Times New Roman" panose="02020603050405020304" pitchFamily="18" charset="0"/>
              </a:rPr>
              <a:t> regarding with a focus on value-action-gap and segmentation/personas</a:t>
            </a:r>
            <a:endParaRPr lang="de-DE" sz="1800" b="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en-US" sz="1800" b="0" dirty="0">
                <a:effectLst/>
                <a:latin typeface="Calibri Light" panose="020F0302020204030204" pitchFamily="34" charset="0"/>
                <a:ea typeface="Times New Roman" panose="02020603050405020304" pitchFamily="18" charset="0"/>
              </a:rPr>
              <a:t>Conscious Brands: Introduction to the main characteristics of a Conscious Brand with focus on Sustainable Development Goals and purpose</a:t>
            </a:r>
            <a:endParaRPr lang="de-DE" sz="1800" b="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en-US" sz="1800" b="0" dirty="0">
                <a:effectLst/>
                <a:latin typeface="Calibri Light" panose="020F0302020204030204" pitchFamily="34" charset="0"/>
                <a:ea typeface="Times New Roman" panose="02020603050405020304" pitchFamily="18" charset="0"/>
              </a:rPr>
              <a:t>Conscious Marketing: Introduction to Conscious Marketing with a focus on a comparison to traditional marketing and reinventing the 4 P’s  </a:t>
            </a:r>
            <a:endParaRPr lang="de-DE" sz="1800" b="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en-US" sz="1800" b="0" dirty="0">
                <a:effectLst/>
                <a:latin typeface="Calibri Light" panose="020F0302020204030204" pitchFamily="34" charset="0"/>
                <a:ea typeface="Times New Roman" panose="02020603050405020304" pitchFamily="18" charset="0"/>
              </a:rPr>
              <a:t>Conscious Communication: Introduction </a:t>
            </a:r>
            <a:r>
              <a:rPr lang="en-US" sz="1800" dirty="0">
                <a:effectLst/>
                <a:latin typeface="Calibri Light" panose="020F0302020204030204" pitchFamily="34" charset="0"/>
                <a:ea typeface="Times New Roman" panose="02020603050405020304" pitchFamily="18" charset="0"/>
              </a:rPr>
              <a:t>to Conscious Communication with a focus on main </a:t>
            </a:r>
            <a:r>
              <a:rPr lang="en-US" sz="1800" dirty="0" err="1">
                <a:effectLst/>
                <a:latin typeface="Calibri Light" panose="020F0302020204030204" pitchFamily="34" charset="0"/>
                <a:ea typeface="Times New Roman" panose="02020603050405020304" pitchFamily="18" charset="0"/>
              </a:rPr>
              <a:t>charcateristics</a:t>
            </a:r>
            <a:r>
              <a:rPr lang="en-US" sz="1800" dirty="0">
                <a:effectLst/>
                <a:latin typeface="Calibri Light" panose="020F0302020204030204" pitchFamily="34" charset="0"/>
                <a:ea typeface="Times New Roman" panose="02020603050405020304" pitchFamily="18" charset="0"/>
              </a:rPr>
              <a:t> as well as the relevance of storytelling and social media</a:t>
            </a:r>
            <a:endParaRPr lang="de-DE" sz="1800" dirty="0">
              <a:effectLst/>
              <a:latin typeface="Times New Roman" panose="02020603050405020304" pitchFamily="18" charset="0"/>
              <a:ea typeface="Times New Roman" panose="02020603050405020304" pitchFamily="18" charset="0"/>
            </a:endParaRPr>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946ED11F-BDBA-480E-985B-285122A4E8D8}" type="slidenum">
              <a:rPr lang="de-DE" smtClean="0"/>
              <a:t>10</a:t>
            </a:fld>
            <a:endParaRPr lang="de-DE"/>
          </a:p>
        </p:txBody>
      </p:sp>
    </p:spTree>
    <p:extLst>
      <p:ext uri="{BB962C8B-B14F-4D97-AF65-F5344CB8AC3E}">
        <p14:creationId xmlns:p14="http://schemas.microsoft.com/office/powerpoint/2010/main" val="2260521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err="1"/>
              <a:t>Conscious</a:t>
            </a:r>
            <a:r>
              <a:rPr lang="de-DE" dirty="0"/>
              <a:t> Business </a:t>
            </a:r>
            <a:r>
              <a:rPr lang="de-DE" dirty="0" err="1"/>
              <a:t>concept</a:t>
            </a:r>
            <a:endParaRPr lang="de-DE" dirty="0"/>
          </a:p>
          <a:p>
            <a:pPr marL="171450" indent="-171450">
              <a:buFontTx/>
              <a:buChar char="-"/>
            </a:pPr>
            <a:r>
              <a:rPr lang="de-DE" dirty="0"/>
              <a:t>Focus on </a:t>
            </a:r>
            <a:r>
              <a:rPr lang="de-DE" dirty="0" err="1"/>
              <a:t>customers</a:t>
            </a:r>
            <a:endParaRPr lang="de-DE" dirty="0"/>
          </a:p>
        </p:txBody>
      </p:sp>
      <p:sp>
        <p:nvSpPr>
          <p:cNvPr id="4" name="Foliennummernplatzhalter 3"/>
          <p:cNvSpPr>
            <a:spLocks noGrp="1"/>
          </p:cNvSpPr>
          <p:nvPr>
            <p:ph type="sldNum" sz="quarter" idx="5"/>
          </p:nvPr>
        </p:nvSpPr>
        <p:spPr/>
        <p:txBody>
          <a:bodyPr/>
          <a:lstStyle/>
          <a:p>
            <a:fld id="{946ED11F-BDBA-480E-985B-285122A4E8D8}" type="slidenum">
              <a:rPr lang="de-DE" smtClean="0"/>
              <a:t>11</a:t>
            </a:fld>
            <a:endParaRPr lang="de-DE"/>
          </a:p>
        </p:txBody>
      </p:sp>
    </p:spTree>
    <p:extLst>
      <p:ext uri="{BB962C8B-B14F-4D97-AF65-F5344CB8AC3E}">
        <p14:creationId xmlns:p14="http://schemas.microsoft.com/office/powerpoint/2010/main" val="284111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D732-7916-4FBA-987E-3CF1D450FA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D724A7EC-6F49-4DD8-9118-E60C06B809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BF95540C-795D-4F09-A24C-53353711BC88}"/>
              </a:ext>
            </a:extLst>
          </p:cNvPr>
          <p:cNvSpPr>
            <a:spLocks noGrp="1"/>
          </p:cNvSpPr>
          <p:nvPr>
            <p:ph type="dt" sz="half" idx="10"/>
          </p:nvPr>
        </p:nvSpPr>
        <p:spPr/>
        <p:txBody>
          <a:bodyPr/>
          <a:lstStyle/>
          <a:p>
            <a:fld id="{BB784946-65D8-4D58-BD27-11325C08D4BA}" type="datetimeFigureOut">
              <a:rPr lang="nl-NL" smtClean="0"/>
              <a:t>30-1-2024</a:t>
            </a:fld>
            <a:endParaRPr lang="nl-NL"/>
          </a:p>
        </p:txBody>
      </p:sp>
      <p:sp>
        <p:nvSpPr>
          <p:cNvPr id="5" name="Footer Placeholder 4">
            <a:extLst>
              <a:ext uri="{FF2B5EF4-FFF2-40B4-BE49-F238E27FC236}">
                <a16:creationId xmlns:a16="http://schemas.microsoft.com/office/drawing/2014/main" id="{214512CA-D5EE-4F8D-A6D1-38A28E84D4D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D75E36D-D065-4DE8-8EAD-DCC12E259A5E}"/>
              </a:ext>
            </a:extLst>
          </p:cNvPr>
          <p:cNvSpPr>
            <a:spLocks noGrp="1"/>
          </p:cNvSpPr>
          <p:nvPr>
            <p:ph type="sldNum" sz="quarter" idx="12"/>
          </p:nvPr>
        </p:nvSpPr>
        <p:spPr/>
        <p:txBody>
          <a:bodyPr/>
          <a:lstStyle/>
          <a:p>
            <a:fld id="{BC1DBF59-FCF1-4C99-ADD5-833B8FF11D94}" type="slidenum">
              <a:rPr lang="nl-NL" smtClean="0"/>
              <a:t>‹#›</a:t>
            </a:fld>
            <a:endParaRPr lang="nl-NL"/>
          </a:p>
        </p:txBody>
      </p:sp>
    </p:spTree>
    <p:extLst>
      <p:ext uri="{BB962C8B-B14F-4D97-AF65-F5344CB8AC3E}">
        <p14:creationId xmlns:p14="http://schemas.microsoft.com/office/powerpoint/2010/main" val="255809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A7A9-65E1-43E2-92D2-EB3AFE02A635}"/>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19D11ADC-840F-46A6-9AE9-65BC3125F0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513F40D-F425-4792-BF3C-5491A2996795}"/>
              </a:ext>
            </a:extLst>
          </p:cNvPr>
          <p:cNvSpPr>
            <a:spLocks noGrp="1"/>
          </p:cNvSpPr>
          <p:nvPr>
            <p:ph type="dt" sz="half" idx="10"/>
          </p:nvPr>
        </p:nvSpPr>
        <p:spPr/>
        <p:txBody>
          <a:bodyPr/>
          <a:lstStyle/>
          <a:p>
            <a:fld id="{BB784946-65D8-4D58-BD27-11325C08D4BA}" type="datetimeFigureOut">
              <a:rPr lang="nl-NL" smtClean="0"/>
              <a:t>30-1-2024</a:t>
            </a:fld>
            <a:endParaRPr lang="nl-NL"/>
          </a:p>
        </p:txBody>
      </p:sp>
      <p:sp>
        <p:nvSpPr>
          <p:cNvPr id="5" name="Footer Placeholder 4">
            <a:extLst>
              <a:ext uri="{FF2B5EF4-FFF2-40B4-BE49-F238E27FC236}">
                <a16:creationId xmlns:a16="http://schemas.microsoft.com/office/drawing/2014/main" id="{F0963073-5E5E-4DCA-BBE8-7A45D19DAC1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94DAF72-587D-47C6-B6CF-A7AEB6731EA3}"/>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C98DA087-EACC-4163-89C6-5FEAD7C01DD9}"/>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159359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351A-DFCC-49DB-8C7E-5311EBBC59D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B522E166-EA33-4370-BE7B-7C9DC88B574D}"/>
              </a:ext>
            </a:extLst>
          </p:cNvPr>
          <p:cNvSpPr>
            <a:spLocks noGrp="1"/>
          </p:cNvSpPr>
          <p:nvPr>
            <p:ph type="dt" sz="half" idx="10"/>
          </p:nvPr>
        </p:nvSpPr>
        <p:spPr/>
        <p:txBody>
          <a:bodyPr/>
          <a:lstStyle/>
          <a:p>
            <a:fld id="{BB784946-65D8-4D58-BD27-11325C08D4BA}" type="datetimeFigureOut">
              <a:rPr lang="nl-NL" smtClean="0"/>
              <a:t>30-1-2024</a:t>
            </a:fld>
            <a:endParaRPr lang="nl-NL"/>
          </a:p>
        </p:txBody>
      </p:sp>
      <p:sp>
        <p:nvSpPr>
          <p:cNvPr id="4" name="Footer Placeholder 3">
            <a:extLst>
              <a:ext uri="{FF2B5EF4-FFF2-40B4-BE49-F238E27FC236}">
                <a16:creationId xmlns:a16="http://schemas.microsoft.com/office/drawing/2014/main" id="{B470E268-F5D1-4BFA-89C7-BC81761316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C7F7E90-ADD4-4523-A589-5D0544DD19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AB2AB332-8B7E-46A9-81BE-A7C8A64D91F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7108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5836-3C30-46B3-AC32-32184EFACE94}"/>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0C2CE826-A37F-4AC1-9BE1-1F6175533032}"/>
              </a:ext>
            </a:extLst>
          </p:cNvPr>
          <p:cNvSpPr>
            <a:spLocks noGrp="1"/>
          </p:cNvSpPr>
          <p:nvPr>
            <p:ph type="dt" sz="half" idx="10"/>
          </p:nvPr>
        </p:nvSpPr>
        <p:spPr/>
        <p:txBody>
          <a:bodyPr/>
          <a:lstStyle/>
          <a:p>
            <a:fld id="{BB784946-65D8-4D58-BD27-11325C08D4BA}" type="datetimeFigureOut">
              <a:rPr lang="nl-NL" smtClean="0"/>
              <a:t>30-1-2024</a:t>
            </a:fld>
            <a:endParaRPr lang="nl-NL"/>
          </a:p>
        </p:txBody>
      </p:sp>
      <p:sp>
        <p:nvSpPr>
          <p:cNvPr id="4" name="Footer Placeholder 3">
            <a:extLst>
              <a:ext uri="{FF2B5EF4-FFF2-40B4-BE49-F238E27FC236}">
                <a16:creationId xmlns:a16="http://schemas.microsoft.com/office/drawing/2014/main" id="{5D3B7CDC-D6D8-413E-B94F-44398EEF0F1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6FEA4A04-10DC-4A9E-9719-FA34C6AF249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C00C266C-CE31-45BF-A71A-1D8B66BDBBE0}"/>
              </a:ext>
            </a:extLst>
          </p:cNvPr>
          <p:cNvPicPr>
            <a:picLocks noChangeAspect="1"/>
          </p:cNvPicPr>
          <p:nvPr userDrawn="1"/>
        </p:nvPicPr>
        <p:blipFill>
          <a:blip r:embed="rId2"/>
          <a:stretch>
            <a:fillRect/>
          </a:stretch>
        </p:blipFill>
        <p:spPr>
          <a:xfrm>
            <a:off x="0" y="3178"/>
            <a:ext cx="12192000" cy="6851643"/>
          </a:xfrm>
          <a:prstGeom prst="rect">
            <a:avLst/>
          </a:prstGeom>
        </p:spPr>
      </p:pic>
    </p:spTree>
    <p:extLst>
      <p:ext uri="{BB962C8B-B14F-4D97-AF65-F5344CB8AC3E}">
        <p14:creationId xmlns:p14="http://schemas.microsoft.com/office/powerpoint/2010/main" val="245917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0022-96ED-4DD2-84BC-BCBF6E37B927}"/>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760D3B8-0BEB-4F42-B662-3A8AD3E80B3E}"/>
              </a:ext>
            </a:extLst>
          </p:cNvPr>
          <p:cNvSpPr>
            <a:spLocks noGrp="1"/>
          </p:cNvSpPr>
          <p:nvPr>
            <p:ph type="dt" sz="half" idx="10"/>
          </p:nvPr>
        </p:nvSpPr>
        <p:spPr/>
        <p:txBody>
          <a:bodyPr/>
          <a:lstStyle/>
          <a:p>
            <a:fld id="{BB784946-65D8-4D58-BD27-11325C08D4BA}" type="datetimeFigureOut">
              <a:rPr lang="nl-NL" smtClean="0"/>
              <a:t>30-1-2024</a:t>
            </a:fld>
            <a:endParaRPr lang="nl-NL"/>
          </a:p>
        </p:txBody>
      </p:sp>
      <p:sp>
        <p:nvSpPr>
          <p:cNvPr id="4" name="Footer Placeholder 3">
            <a:extLst>
              <a:ext uri="{FF2B5EF4-FFF2-40B4-BE49-F238E27FC236}">
                <a16:creationId xmlns:a16="http://schemas.microsoft.com/office/drawing/2014/main" id="{6400C17B-CE54-4038-854C-2C3DBD81F638}"/>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14E0C8E-42AE-4EC8-A793-158E3318712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BC1B9812-D52B-4AD2-9512-B0199C01986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5415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3862-AD3E-48D0-9AC7-DA607304EFE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70728E66-DB1E-4D57-B0F1-41F2B8775F58}"/>
              </a:ext>
            </a:extLst>
          </p:cNvPr>
          <p:cNvSpPr>
            <a:spLocks noGrp="1"/>
          </p:cNvSpPr>
          <p:nvPr>
            <p:ph type="dt" sz="half" idx="10"/>
          </p:nvPr>
        </p:nvSpPr>
        <p:spPr/>
        <p:txBody>
          <a:bodyPr/>
          <a:lstStyle/>
          <a:p>
            <a:fld id="{BB784946-65D8-4D58-BD27-11325C08D4BA}" type="datetimeFigureOut">
              <a:rPr lang="nl-NL" smtClean="0"/>
              <a:t>30-1-2024</a:t>
            </a:fld>
            <a:endParaRPr lang="nl-NL"/>
          </a:p>
        </p:txBody>
      </p:sp>
      <p:sp>
        <p:nvSpPr>
          <p:cNvPr id="4" name="Footer Placeholder 3">
            <a:extLst>
              <a:ext uri="{FF2B5EF4-FFF2-40B4-BE49-F238E27FC236}">
                <a16:creationId xmlns:a16="http://schemas.microsoft.com/office/drawing/2014/main" id="{ACC0A6FA-E5E4-41F8-B748-DB3A55D7BB83}"/>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1DB4BDAE-3E11-48DB-AF9D-E1644B91395B}"/>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03CA4BF6-C2DA-49E5-A4E9-D9F00CC2A917}"/>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71427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BDDF-99F3-45C0-ADAD-2F93B3C11758}"/>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A28F1CD-98AD-4BF8-920F-C5C2A4F00D64}"/>
              </a:ext>
            </a:extLst>
          </p:cNvPr>
          <p:cNvSpPr>
            <a:spLocks noGrp="1"/>
          </p:cNvSpPr>
          <p:nvPr>
            <p:ph type="dt" sz="half" idx="10"/>
          </p:nvPr>
        </p:nvSpPr>
        <p:spPr/>
        <p:txBody>
          <a:bodyPr/>
          <a:lstStyle/>
          <a:p>
            <a:fld id="{BB784946-65D8-4D58-BD27-11325C08D4BA}" type="datetimeFigureOut">
              <a:rPr lang="nl-NL" smtClean="0"/>
              <a:t>30-1-2024</a:t>
            </a:fld>
            <a:endParaRPr lang="nl-NL"/>
          </a:p>
        </p:txBody>
      </p:sp>
      <p:sp>
        <p:nvSpPr>
          <p:cNvPr id="4" name="Footer Placeholder 3">
            <a:extLst>
              <a:ext uri="{FF2B5EF4-FFF2-40B4-BE49-F238E27FC236}">
                <a16:creationId xmlns:a16="http://schemas.microsoft.com/office/drawing/2014/main" id="{FEB0BF26-D02A-4548-9CD7-198C0D40FB4B}"/>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81A15383-4F80-4697-BC7F-C00BB562A3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81926F24-ECF7-4589-AD26-DA46DEC83C22}"/>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319143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8E7B-06AB-4AF0-9EA7-DBC4671E8D7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5FBBADF-AD01-4BA9-9060-D461816510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1D232DB-7768-49D3-B5CE-B2F0AEEC8919}"/>
              </a:ext>
            </a:extLst>
          </p:cNvPr>
          <p:cNvSpPr>
            <a:spLocks noGrp="1"/>
          </p:cNvSpPr>
          <p:nvPr>
            <p:ph type="dt" sz="half" idx="10"/>
          </p:nvPr>
        </p:nvSpPr>
        <p:spPr/>
        <p:txBody>
          <a:bodyPr/>
          <a:lstStyle/>
          <a:p>
            <a:fld id="{BB784946-65D8-4D58-BD27-11325C08D4BA}" type="datetimeFigureOut">
              <a:rPr lang="nl-NL" smtClean="0"/>
              <a:t>30-1-2024</a:t>
            </a:fld>
            <a:endParaRPr lang="nl-NL"/>
          </a:p>
        </p:txBody>
      </p:sp>
      <p:sp>
        <p:nvSpPr>
          <p:cNvPr id="5" name="Footer Placeholder 4">
            <a:extLst>
              <a:ext uri="{FF2B5EF4-FFF2-40B4-BE49-F238E27FC236}">
                <a16:creationId xmlns:a16="http://schemas.microsoft.com/office/drawing/2014/main" id="{BDE9F1FA-1ADF-4454-BBC1-13B43F5C600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D96240F-DE27-4418-BEFF-89EF791E03BC}"/>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2F8CAF6C-04C3-44E7-9456-E2850E950AAC}"/>
              </a:ext>
            </a:extLst>
          </p:cNvPr>
          <p:cNvPicPr>
            <a:picLocks noChangeAspect="1"/>
          </p:cNvPicPr>
          <p:nvPr userDrawn="1"/>
        </p:nvPicPr>
        <p:blipFill>
          <a:blip r:embed="rId2"/>
          <a:stretch>
            <a:fillRect/>
          </a:stretch>
        </p:blipFill>
        <p:spPr>
          <a:xfrm>
            <a:off x="0" y="7257"/>
            <a:ext cx="12192000" cy="6843486"/>
          </a:xfrm>
          <a:prstGeom prst="rect">
            <a:avLst/>
          </a:prstGeom>
        </p:spPr>
      </p:pic>
    </p:spTree>
    <p:extLst>
      <p:ext uri="{BB962C8B-B14F-4D97-AF65-F5344CB8AC3E}">
        <p14:creationId xmlns:p14="http://schemas.microsoft.com/office/powerpoint/2010/main" val="208655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7C81-C791-49E8-9753-8DD207F4B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B1FEFC11-AA36-4B6E-BC6E-9750E59B88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D2727-A234-4E29-900E-0126EE40C136}"/>
              </a:ext>
            </a:extLst>
          </p:cNvPr>
          <p:cNvSpPr>
            <a:spLocks noGrp="1"/>
          </p:cNvSpPr>
          <p:nvPr>
            <p:ph type="dt" sz="half" idx="10"/>
          </p:nvPr>
        </p:nvSpPr>
        <p:spPr/>
        <p:txBody>
          <a:bodyPr/>
          <a:lstStyle/>
          <a:p>
            <a:fld id="{BB784946-65D8-4D58-BD27-11325C08D4BA}" type="datetimeFigureOut">
              <a:rPr lang="nl-NL" smtClean="0"/>
              <a:t>30-1-2024</a:t>
            </a:fld>
            <a:endParaRPr lang="nl-NL"/>
          </a:p>
        </p:txBody>
      </p:sp>
      <p:sp>
        <p:nvSpPr>
          <p:cNvPr id="5" name="Footer Placeholder 4">
            <a:extLst>
              <a:ext uri="{FF2B5EF4-FFF2-40B4-BE49-F238E27FC236}">
                <a16:creationId xmlns:a16="http://schemas.microsoft.com/office/drawing/2014/main" id="{B0A31787-1E7D-49E8-A072-7FB683378C6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71DC1E3-A3FF-4C5A-9FCF-91BB827D31E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15A49B41-1AB3-48F0-B811-5B2A9DFFAEB6}"/>
              </a:ext>
            </a:extLst>
          </p:cNvPr>
          <p:cNvPicPr>
            <a:picLocks noChangeAspect="1"/>
          </p:cNvPicPr>
          <p:nvPr userDrawn="1"/>
        </p:nvPicPr>
        <p:blipFill>
          <a:blip r:embed="rId2"/>
          <a:stretch>
            <a:fillRect/>
          </a:stretch>
        </p:blipFill>
        <p:spPr>
          <a:xfrm>
            <a:off x="0" y="1588"/>
            <a:ext cx="12192000" cy="6854823"/>
          </a:xfrm>
          <a:prstGeom prst="rect">
            <a:avLst/>
          </a:prstGeom>
        </p:spPr>
      </p:pic>
    </p:spTree>
    <p:extLst>
      <p:ext uri="{BB962C8B-B14F-4D97-AF65-F5344CB8AC3E}">
        <p14:creationId xmlns:p14="http://schemas.microsoft.com/office/powerpoint/2010/main" val="217604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053B-5320-4639-90CC-984F057E129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A672E858-1C19-44AC-9E11-8809E881DF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078131AB-B6F3-4280-8955-6865685F02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C810D5C5-8231-42C1-8F15-4C00E0393F5A}"/>
              </a:ext>
            </a:extLst>
          </p:cNvPr>
          <p:cNvSpPr>
            <a:spLocks noGrp="1"/>
          </p:cNvSpPr>
          <p:nvPr>
            <p:ph type="dt" sz="half" idx="10"/>
          </p:nvPr>
        </p:nvSpPr>
        <p:spPr/>
        <p:txBody>
          <a:bodyPr/>
          <a:lstStyle/>
          <a:p>
            <a:fld id="{BB784946-65D8-4D58-BD27-11325C08D4BA}" type="datetimeFigureOut">
              <a:rPr lang="nl-NL" smtClean="0"/>
              <a:t>30-1-2024</a:t>
            </a:fld>
            <a:endParaRPr lang="nl-NL"/>
          </a:p>
        </p:txBody>
      </p:sp>
      <p:sp>
        <p:nvSpPr>
          <p:cNvPr id="6" name="Footer Placeholder 5">
            <a:extLst>
              <a:ext uri="{FF2B5EF4-FFF2-40B4-BE49-F238E27FC236}">
                <a16:creationId xmlns:a16="http://schemas.microsoft.com/office/drawing/2014/main" id="{6E303533-E9DE-4896-83F8-1CF6CCCAC27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1A20589-17ED-4158-9D33-B6B48EE3AAC0}"/>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419BD918-851C-453E-9EF0-B8E97AFE01C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838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CDAF-DA24-424B-BDC9-C3274A5311CA}"/>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2A029E8-83D7-409A-AB89-1F6A4D4B0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6C482-12CB-41DE-B64B-E8402900DF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EED7B8F9-3F76-4455-AA0E-C806C40E99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573CC7-B3B5-427B-8D55-43D121DDC8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17702904-CD4F-42C4-B986-C7C79CD243CB}"/>
              </a:ext>
            </a:extLst>
          </p:cNvPr>
          <p:cNvSpPr>
            <a:spLocks noGrp="1"/>
          </p:cNvSpPr>
          <p:nvPr>
            <p:ph type="dt" sz="half" idx="10"/>
          </p:nvPr>
        </p:nvSpPr>
        <p:spPr/>
        <p:txBody>
          <a:bodyPr/>
          <a:lstStyle/>
          <a:p>
            <a:fld id="{BB784946-65D8-4D58-BD27-11325C08D4BA}" type="datetimeFigureOut">
              <a:rPr lang="nl-NL" smtClean="0"/>
              <a:t>30-1-2024</a:t>
            </a:fld>
            <a:endParaRPr lang="nl-NL"/>
          </a:p>
        </p:txBody>
      </p:sp>
      <p:sp>
        <p:nvSpPr>
          <p:cNvPr id="8" name="Footer Placeholder 7">
            <a:extLst>
              <a:ext uri="{FF2B5EF4-FFF2-40B4-BE49-F238E27FC236}">
                <a16:creationId xmlns:a16="http://schemas.microsoft.com/office/drawing/2014/main" id="{0F54FD75-36E5-4123-9D34-932EECE6C369}"/>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DEEEF493-F5A6-47E1-BF85-32F2B96D1B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11" name="Picture 10">
            <a:extLst>
              <a:ext uri="{FF2B5EF4-FFF2-40B4-BE49-F238E27FC236}">
                <a16:creationId xmlns:a16="http://schemas.microsoft.com/office/drawing/2014/main" id="{DE43B215-E2C7-44EC-A23A-AE613119821D}"/>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8834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F81E-74AF-4B6B-BB8D-C1031A82D7D1}"/>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074A799-728A-4A73-AED4-84D2B9A07237}"/>
              </a:ext>
            </a:extLst>
          </p:cNvPr>
          <p:cNvSpPr>
            <a:spLocks noGrp="1"/>
          </p:cNvSpPr>
          <p:nvPr>
            <p:ph type="dt" sz="half" idx="10"/>
          </p:nvPr>
        </p:nvSpPr>
        <p:spPr/>
        <p:txBody>
          <a:bodyPr/>
          <a:lstStyle/>
          <a:p>
            <a:fld id="{BB784946-65D8-4D58-BD27-11325C08D4BA}" type="datetimeFigureOut">
              <a:rPr lang="nl-NL" smtClean="0"/>
              <a:t>30-1-2024</a:t>
            </a:fld>
            <a:endParaRPr lang="nl-NL"/>
          </a:p>
        </p:txBody>
      </p:sp>
      <p:sp>
        <p:nvSpPr>
          <p:cNvPr id="4" name="Footer Placeholder 3">
            <a:extLst>
              <a:ext uri="{FF2B5EF4-FFF2-40B4-BE49-F238E27FC236}">
                <a16:creationId xmlns:a16="http://schemas.microsoft.com/office/drawing/2014/main" id="{B6A9C831-2E28-4966-A8A9-0D8D13C7C7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0D3D87B-6208-45CD-9E7B-A7CC57D1486A}"/>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BEC203C7-FE5B-4D65-A8F4-CAB31FF245DB}"/>
              </a:ext>
            </a:extLst>
          </p:cNvPr>
          <p:cNvPicPr>
            <a:picLocks noChangeAspect="1"/>
          </p:cNvPicPr>
          <p:nvPr userDrawn="1"/>
        </p:nvPicPr>
        <p:blipFill>
          <a:blip r:embed="rId2"/>
          <a:stretch>
            <a:fillRect/>
          </a:stretch>
        </p:blipFill>
        <p:spPr>
          <a:xfrm>
            <a:off x="0" y="7257"/>
            <a:ext cx="12192000" cy="6843486"/>
          </a:xfrm>
          <a:prstGeom prst="rect">
            <a:avLst/>
          </a:prstGeom>
        </p:spPr>
      </p:pic>
      <p:pic>
        <p:nvPicPr>
          <p:cNvPr id="9" name="Picture 8">
            <a:extLst>
              <a:ext uri="{FF2B5EF4-FFF2-40B4-BE49-F238E27FC236}">
                <a16:creationId xmlns:a16="http://schemas.microsoft.com/office/drawing/2014/main" id="{E4DBAE0D-0496-4A2D-B9C0-68609623C80A}"/>
              </a:ext>
            </a:extLst>
          </p:cNvPr>
          <p:cNvPicPr>
            <a:picLocks noChangeAspect="1"/>
          </p:cNvPicPr>
          <p:nvPr userDrawn="1"/>
        </p:nvPicPr>
        <p:blipFill>
          <a:blip r:embed="rId3"/>
          <a:stretch>
            <a:fillRect/>
          </a:stretch>
        </p:blipFill>
        <p:spPr>
          <a:xfrm>
            <a:off x="0" y="3628"/>
            <a:ext cx="12192000" cy="6850743"/>
          </a:xfrm>
          <a:prstGeom prst="rect">
            <a:avLst/>
          </a:prstGeom>
        </p:spPr>
      </p:pic>
    </p:spTree>
    <p:extLst>
      <p:ext uri="{BB962C8B-B14F-4D97-AF65-F5344CB8AC3E}">
        <p14:creationId xmlns:p14="http://schemas.microsoft.com/office/powerpoint/2010/main" val="38134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84C84-6835-4110-8AEB-79907C0D2E3C}"/>
              </a:ext>
            </a:extLst>
          </p:cNvPr>
          <p:cNvSpPr>
            <a:spLocks noGrp="1"/>
          </p:cNvSpPr>
          <p:nvPr>
            <p:ph type="dt" sz="half" idx="10"/>
          </p:nvPr>
        </p:nvSpPr>
        <p:spPr/>
        <p:txBody>
          <a:bodyPr/>
          <a:lstStyle/>
          <a:p>
            <a:fld id="{BB784946-65D8-4D58-BD27-11325C08D4BA}" type="datetimeFigureOut">
              <a:rPr lang="nl-NL" smtClean="0"/>
              <a:t>30-1-2024</a:t>
            </a:fld>
            <a:endParaRPr lang="nl-NL"/>
          </a:p>
        </p:txBody>
      </p:sp>
      <p:sp>
        <p:nvSpPr>
          <p:cNvPr id="3" name="Footer Placeholder 2">
            <a:extLst>
              <a:ext uri="{FF2B5EF4-FFF2-40B4-BE49-F238E27FC236}">
                <a16:creationId xmlns:a16="http://schemas.microsoft.com/office/drawing/2014/main" id="{5D889364-0BAD-40BA-809F-D8BCC6114063}"/>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F5BE4DD9-7789-43A2-944E-4029E19316D4}"/>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6" name="Picture 5">
            <a:extLst>
              <a:ext uri="{FF2B5EF4-FFF2-40B4-BE49-F238E27FC236}">
                <a16:creationId xmlns:a16="http://schemas.microsoft.com/office/drawing/2014/main" id="{C78D77AB-7FB5-47BB-8B68-F3791188F7A5}"/>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81694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B984-4FCC-4C94-9711-EBAB0FF0F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DB22700D-F58D-4C18-8EBF-8C73AC40D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A0CDDFFF-21E2-412A-8480-1B035D4EF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95BD-3E50-4004-A27A-E0D8769D7023}"/>
              </a:ext>
            </a:extLst>
          </p:cNvPr>
          <p:cNvSpPr>
            <a:spLocks noGrp="1"/>
          </p:cNvSpPr>
          <p:nvPr>
            <p:ph type="dt" sz="half" idx="10"/>
          </p:nvPr>
        </p:nvSpPr>
        <p:spPr/>
        <p:txBody>
          <a:bodyPr/>
          <a:lstStyle/>
          <a:p>
            <a:fld id="{BB784946-65D8-4D58-BD27-11325C08D4BA}" type="datetimeFigureOut">
              <a:rPr lang="nl-NL" smtClean="0"/>
              <a:t>30-1-2024</a:t>
            </a:fld>
            <a:endParaRPr lang="nl-NL"/>
          </a:p>
        </p:txBody>
      </p:sp>
      <p:sp>
        <p:nvSpPr>
          <p:cNvPr id="6" name="Footer Placeholder 5">
            <a:extLst>
              <a:ext uri="{FF2B5EF4-FFF2-40B4-BE49-F238E27FC236}">
                <a16:creationId xmlns:a16="http://schemas.microsoft.com/office/drawing/2014/main" id="{F07B33E5-4EA7-4CB3-B3C6-D7F4D63D7EB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C6C5E9E-8B3A-46B3-960C-6990909ACFFF}"/>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C7E6857F-29F5-404A-BD68-8038EFB3AC27}"/>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276592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474D-A441-4AA2-AEBA-EB300AE85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43C35BDE-76CB-49DF-9086-AB2EDFD27E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5044CF78-F740-4722-A51B-8C1C7318C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94D4B-3D0D-44F8-A070-41E2A734AC17}"/>
              </a:ext>
            </a:extLst>
          </p:cNvPr>
          <p:cNvSpPr>
            <a:spLocks noGrp="1"/>
          </p:cNvSpPr>
          <p:nvPr>
            <p:ph type="dt" sz="half" idx="10"/>
          </p:nvPr>
        </p:nvSpPr>
        <p:spPr/>
        <p:txBody>
          <a:bodyPr/>
          <a:lstStyle/>
          <a:p>
            <a:fld id="{BB784946-65D8-4D58-BD27-11325C08D4BA}" type="datetimeFigureOut">
              <a:rPr lang="nl-NL" smtClean="0"/>
              <a:t>30-1-2024</a:t>
            </a:fld>
            <a:endParaRPr lang="nl-NL"/>
          </a:p>
        </p:txBody>
      </p:sp>
      <p:sp>
        <p:nvSpPr>
          <p:cNvPr id="6" name="Footer Placeholder 5">
            <a:extLst>
              <a:ext uri="{FF2B5EF4-FFF2-40B4-BE49-F238E27FC236}">
                <a16:creationId xmlns:a16="http://schemas.microsoft.com/office/drawing/2014/main" id="{F9E34C62-A03B-4FE7-A7BB-6533EADF401A}"/>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876D920F-28CA-4585-926E-20E28BA19545}"/>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F3DA720C-FE57-43A9-AD3B-E7C18EE7DE8A}"/>
              </a:ext>
            </a:extLst>
          </p:cNvPr>
          <p:cNvPicPr>
            <a:picLocks noChangeAspect="1"/>
          </p:cNvPicPr>
          <p:nvPr userDrawn="1"/>
        </p:nvPicPr>
        <p:blipFill>
          <a:blip r:embed="rId2"/>
          <a:stretch>
            <a:fillRect/>
          </a:stretch>
        </p:blipFill>
        <p:spPr>
          <a:xfrm>
            <a:off x="0" y="10885"/>
            <a:ext cx="12192000" cy="6836229"/>
          </a:xfrm>
          <a:prstGeom prst="rect">
            <a:avLst/>
          </a:prstGeom>
        </p:spPr>
      </p:pic>
    </p:spTree>
    <p:extLst>
      <p:ext uri="{BB962C8B-B14F-4D97-AF65-F5344CB8AC3E}">
        <p14:creationId xmlns:p14="http://schemas.microsoft.com/office/powerpoint/2010/main" val="147843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56EC9-29C3-4C22-92BC-1630064C2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9BD37BC-B0A3-4DE2-AE26-CB0FE0818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D078B5A-A85C-4564-A942-D6FEC083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84946-65D8-4D58-BD27-11325C08D4BA}" type="datetimeFigureOut">
              <a:rPr lang="nl-NL" smtClean="0"/>
              <a:t>30-1-2024</a:t>
            </a:fld>
            <a:endParaRPr lang="nl-NL"/>
          </a:p>
        </p:txBody>
      </p:sp>
      <p:sp>
        <p:nvSpPr>
          <p:cNvPr id="5" name="Footer Placeholder 4">
            <a:extLst>
              <a:ext uri="{FF2B5EF4-FFF2-40B4-BE49-F238E27FC236}">
                <a16:creationId xmlns:a16="http://schemas.microsoft.com/office/drawing/2014/main" id="{B08CEFD0-5E81-4565-95DB-A7503F6400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24A7BF15-3CE6-4DCE-BE3A-742F2016F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967AA199-73E2-46B6-8ADB-B80C5F2D5E78}"/>
              </a:ext>
            </a:extLst>
          </p:cNvPr>
          <p:cNvPicPr>
            <a:picLocks noChangeAspect="1"/>
          </p:cNvPicPr>
          <p:nvPr userDrawn="1"/>
        </p:nvPicPr>
        <p:blipFill>
          <a:blip r:embed="rId17"/>
          <a:stretch>
            <a:fillRect/>
          </a:stretch>
        </p:blipFill>
        <p:spPr>
          <a:xfrm>
            <a:off x="0" y="0"/>
            <a:ext cx="12192000" cy="6858000"/>
          </a:xfrm>
          <a:prstGeom prst="rect">
            <a:avLst/>
          </a:prstGeom>
        </p:spPr>
      </p:pic>
    </p:spTree>
    <p:extLst>
      <p:ext uri="{BB962C8B-B14F-4D97-AF65-F5344CB8AC3E}">
        <p14:creationId xmlns:p14="http://schemas.microsoft.com/office/powerpoint/2010/main" val="108016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4.sv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4.sv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4.sv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36.png"/><Relationship Id="rId4" Type="http://schemas.openxmlformats.org/officeDocument/2006/relationships/hyperlink" Target="https://pixabay.com/en/icon-question-question-mark-symbols-169133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36.png"/><Relationship Id="rId4" Type="http://schemas.openxmlformats.org/officeDocument/2006/relationships/hyperlink" Target="https://pixabay.com/en/icon-question-question-mark-symbols-1691334/"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32.sv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emf"/><Relationship Id="rId5" Type="http://schemas.openxmlformats.org/officeDocument/2006/relationships/image" Target="../media/image21.emf"/><Relationship Id="rId15" Type="http://schemas.openxmlformats.org/officeDocument/2006/relationships/image" Target="../media/image31.png"/><Relationship Id="rId10" Type="http://schemas.openxmlformats.org/officeDocument/2006/relationships/image" Target="../media/image26.emf"/><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emf"/></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7.emf"/><Relationship Id="rId12"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6.emf"/><Relationship Id="rId11" Type="http://schemas.openxmlformats.org/officeDocument/2006/relationships/image" Target="../media/image23.svg"/><Relationship Id="rId5" Type="http://schemas.openxmlformats.org/officeDocument/2006/relationships/image" Target="../media/image30.emf"/><Relationship Id="rId15" Type="http://schemas.openxmlformats.org/officeDocument/2006/relationships/image" Target="../media/image29.svg"/><Relationship Id="rId10" Type="http://schemas.openxmlformats.org/officeDocument/2006/relationships/image" Target="../media/image22.png"/><Relationship Id="rId4" Type="http://schemas.openxmlformats.org/officeDocument/2006/relationships/image" Target="../media/image21.emf"/><Relationship Id="rId9" Type="http://schemas.openxmlformats.org/officeDocument/2006/relationships/image" Target="../media/image32.sv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B188D87-88AE-F307-95B3-E89BAD6DD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063" y="6419850"/>
            <a:ext cx="923925" cy="323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2">
            <a:extLst>
              <a:ext uri="{FF2B5EF4-FFF2-40B4-BE49-F238E27FC236}">
                <a16:creationId xmlns:a16="http://schemas.microsoft.com/office/drawing/2014/main" id="{0DB1D6A0-A557-1933-0BB1-740BFB1E3375}"/>
              </a:ext>
            </a:extLst>
          </p:cNvPr>
          <p:cNvSpPr txBox="1">
            <a:spLocks/>
          </p:cNvSpPr>
          <p:nvPr/>
        </p:nvSpPr>
        <p:spPr>
          <a:xfrm>
            <a:off x="332120" y="3319210"/>
            <a:ext cx="10515600" cy="15001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accent6">
                    <a:lumMod val="50000"/>
                  </a:schemeClr>
                </a:solidFill>
              </a:rPr>
              <a:t>Cluster Deep Dive Transformation &amp; Communication</a:t>
            </a:r>
          </a:p>
        </p:txBody>
      </p:sp>
    </p:spTree>
    <p:extLst>
      <p:ext uri="{BB962C8B-B14F-4D97-AF65-F5344CB8AC3E}">
        <p14:creationId xmlns:p14="http://schemas.microsoft.com/office/powerpoint/2010/main" val="139978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B1D51F9-A474-664F-1D14-51EAF2BA44E7}"/>
              </a:ext>
            </a:extLst>
          </p:cNvPr>
          <p:cNvSpPr>
            <a:spLocks noGrp="1"/>
          </p:cNvSpPr>
          <p:nvPr>
            <p:ph idx="1"/>
          </p:nvPr>
        </p:nvSpPr>
        <p:spPr>
          <a:xfrm>
            <a:off x="6317456" y="987425"/>
            <a:ext cx="5695656" cy="4873625"/>
          </a:xfrm>
        </p:spPr>
        <p:txBody>
          <a:bodyPr anchor="ctr">
            <a:normAutofit/>
          </a:bodyPr>
          <a:lstStyle/>
          <a:p>
            <a:pPr marL="0" indent="0">
              <a:spcAft>
                <a:spcPts val="1800"/>
              </a:spcAft>
              <a:buNone/>
            </a:pPr>
            <a:r>
              <a:rPr lang="de-DE" sz="4000" dirty="0" err="1"/>
              <a:t>Conscious</a:t>
            </a:r>
            <a:r>
              <a:rPr lang="de-DE" sz="4000" dirty="0"/>
              <a:t> </a:t>
            </a:r>
            <a:r>
              <a:rPr lang="de-DE" sz="4000" dirty="0" err="1"/>
              <a:t>Businesses</a:t>
            </a:r>
            <a:endParaRPr lang="de-DE" sz="4000" dirty="0"/>
          </a:p>
          <a:p>
            <a:pPr marL="0" indent="0">
              <a:spcAft>
                <a:spcPts val="1800"/>
              </a:spcAft>
              <a:buNone/>
            </a:pPr>
            <a:r>
              <a:rPr lang="de-DE" sz="4000" dirty="0" err="1"/>
              <a:t>Conscious</a:t>
            </a:r>
            <a:r>
              <a:rPr lang="de-DE" sz="4000" dirty="0"/>
              <a:t> </a:t>
            </a:r>
            <a:r>
              <a:rPr lang="de-DE" sz="4000" dirty="0" err="1"/>
              <a:t>Consumers</a:t>
            </a:r>
            <a:endParaRPr lang="de-DE" sz="4000" dirty="0"/>
          </a:p>
          <a:p>
            <a:pPr marL="0" indent="0">
              <a:spcAft>
                <a:spcPts val="1800"/>
              </a:spcAft>
              <a:buNone/>
            </a:pPr>
            <a:r>
              <a:rPr lang="de-DE" sz="4000" dirty="0" err="1"/>
              <a:t>Conscious</a:t>
            </a:r>
            <a:r>
              <a:rPr lang="de-DE" sz="4000" dirty="0"/>
              <a:t> Brands</a:t>
            </a:r>
          </a:p>
          <a:p>
            <a:pPr marL="0" indent="0">
              <a:spcAft>
                <a:spcPts val="1800"/>
              </a:spcAft>
              <a:buNone/>
            </a:pPr>
            <a:r>
              <a:rPr lang="de-DE" sz="4000" dirty="0" err="1"/>
              <a:t>Conscious</a:t>
            </a:r>
            <a:r>
              <a:rPr lang="de-DE" sz="4000" dirty="0"/>
              <a:t> Marketing</a:t>
            </a:r>
          </a:p>
          <a:p>
            <a:pPr marL="0" indent="0">
              <a:spcAft>
                <a:spcPts val="1800"/>
              </a:spcAft>
              <a:buNone/>
            </a:pPr>
            <a:r>
              <a:rPr lang="de-DE" sz="4000" dirty="0" err="1"/>
              <a:t>Conscious</a:t>
            </a:r>
            <a:r>
              <a:rPr lang="de-DE" sz="4000" dirty="0"/>
              <a:t> Communication</a:t>
            </a:r>
          </a:p>
        </p:txBody>
      </p:sp>
      <p:sp>
        <p:nvSpPr>
          <p:cNvPr id="4" name="Rechteck 3">
            <a:extLst>
              <a:ext uri="{FF2B5EF4-FFF2-40B4-BE49-F238E27FC236}">
                <a16:creationId xmlns:a16="http://schemas.microsoft.com/office/drawing/2014/main" id="{F7CF9970-F962-B73E-9FC2-714736B90F1B}"/>
              </a:ext>
            </a:extLst>
          </p:cNvPr>
          <p:cNvSpPr/>
          <p:nvPr/>
        </p:nvSpPr>
        <p:spPr>
          <a:xfrm>
            <a:off x="5874544" y="1292910"/>
            <a:ext cx="442912" cy="555625"/>
          </a:xfrm>
          <a:prstGeom prst="rect">
            <a:avLst/>
          </a:prstGeom>
          <a:solidFill>
            <a:srgbClr val="C52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1</a:t>
            </a:r>
          </a:p>
        </p:txBody>
      </p:sp>
      <p:sp>
        <p:nvSpPr>
          <p:cNvPr id="5" name="Rechteck 4">
            <a:extLst>
              <a:ext uri="{FF2B5EF4-FFF2-40B4-BE49-F238E27FC236}">
                <a16:creationId xmlns:a16="http://schemas.microsoft.com/office/drawing/2014/main" id="{BAF2331A-5A97-705B-3ACD-7838061C3187}"/>
              </a:ext>
            </a:extLst>
          </p:cNvPr>
          <p:cNvSpPr/>
          <p:nvPr/>
        </p:nvSpPr>
        <p:spPr>
          <a:xfrm>
            <a:off x="5874544" y="2198755"/>
            <a:ext cx="442912" cy="555625"/>
          </a:xfrm>
          <a:prstGeom prst="rect">
            <a:avLst/>
          </a:prstGeom>
          <a:solidFill>
            <a:srgbClr val="EA5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2</a:t>
            </a:r>
          </a:p>
        </p:txBody>
      </p:sp>
      <p:sp>
        <p:nvSpPr>
          <p:cNvPr id="6" name="Rechteck 5">
            <a:extLst>
              <a:ext uri="{FF2B5EF4-FFF2-40B4-BE49-F238E27FC236}">
                <a16:creationId xmlns:a16="http://schemas.microsoft.com/office/drawing/2014/main" id="{55AAC9E9-F925-4D0F-0A34-44D10EE855EF}"/>
              </a:ext>
            </a:extLst>
          </p:cNvPr>
          <p:cNvSpPr/>
          <p:nvPr/>
        </p:nvSpPr>
        <p:spPr>
          <a:xfrm>
            <a:off x="5874544" y="3104600"/>
            <a:ext cx="442912" cy="555625"/>
          </a:xfrm>
          <a:prstGeom prst="rect">
            <a:avLst/>
          </a:prstGeom>
          <a:solidFill>
            <a:srgbClr val="F8A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3</a:t>
            </a:r>
          </a:p>
        </p:txBody>
      </p:sp>
      <p:sp>
        <p:nvSpPr>
          <p:cNvPr id="7" name="Rechteck 6">
            <a:extLst>
              <a:ext uri="{FF2B5EF4-FFF2-40B4-BE49-F238E27FC236}">
                <a16:creationId xmlns:a16="http://schemas.microsoft.com/office/drawing/2014/main" id="{BFE04EFC-6E7C-C40A-5218-C4F9D3A2FE5B}"/>
              </a:ext>
            </a:extLst>
          </p:cNvPr>
          <p:cNvSpPr/>
          <p:nvPr/>
        </p:nvSpPr>
        <p:spPr>
          <a:xfrm>
            <a:off x="5874544" y="4010445"/>
            <a:ext cx="442912" cy="555625"/>
          </a:xfrm>
          <a:prstGeom prst="rect">
            <a:avLst/>
          </a:prstGeom>
          <a:solidFill>
            <a:srgbClr val="006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4</a:t>
            </a:r>
          </a:p>
        </p:txBody>
      </p:sp>
      <p:sp>
        <p:nvSpPr>
          <p:cNvPr id="8" name="Rechteck 7">
            <a:extLst>
              <a:ext uri="{FF2B5EF4-FFF2-40B4-BE49-F238E27FC236}">
                <a16:creationId xmlns:a16="http://schemas.microsoft.com/office/drawing/2014/main" id="{24CDDE5F-CACD-AA24-0332-34A75F33D6C8}"/>
              </a:ext>
            </a:extLst>
          </p:cNvPr>
          <p:cNvSpPr/>
          <p:nvPr/>
        </p:nvSpPr>
        <p:spPr>
          <a:xfrm>
            <a:off x="5874544" y="4916290"/>
            <a:ext cx="442912" cy="555625"/>
          </a:xfrm>
          <a:prstGeom prst="rect">
            <a:avLst/>
          </a:prstGeom>
          <a:solidFill>
            <a:srgbClr val="CED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5</a:t>
            </a:r>
          </a:p>
        </p:txBody>
      </p:sp>
      <p:pic>
        <p:nvPicPr>
          <p:cNvPr id="9" name="Grafik 6">
            <a:extLst>
              <a:ext uri="{FF2B5EF4-FFF2-40B4-BE49-F238E27FC236}">
                <a16:creationId xmlns:a16="http://schemas.microsoft.com/office/drawing/2014/main" id="{B2EF6A37-2DA5-510C-DD75-CBB1DFA6E33F}"/>
              </a:ext>
            </a:extLst>
          </p:cNvPr>
          <p:cNvPicPr>
            <a:picLocks noChangeAspect="1"/>
          </p:cNvPicPr>
          <p:nvPr/>
        </p:nvPicPr>
        <p:blipFill>
          <a:blip r:embed="rId3"/>
          <a:stretch>
            <a:fillRect/>
          </a:stretch>
        </p:blipFill>
        <p:spPr>
          <a:xfrm>
            <a:off x="11217245" y="6425955"/>
            <a:ext cx="838200" cy="295275"/>
          </a:xfrm>
          <a:prstGeom prst="rect">
            <a:avLst/>
          </a:prstGeom>
        </p:spPr>
      </p:pic>
      <p:sp>
        <p:nvSpPr>
          <p:cNvPr id="13" name="Titel 1">
            <a:extLst>
              <a:ext uri="{FF2B5EF4-FFF2-40B4-BE49-F238E27FC236}">
                <a16:creationId xmlns:a16="http://schemas.microsoft.com/office/drawing/2014/main" id="{6BAEFA6D-FD0C-FAFA-6776-AAEEE2DCFF2B}"/>
              </a:ext>
            </a:extLst>
          </p:cNvPr>
          <p:cNvSpPr>
            <a:spLocks noGrp="1"/>
          </p:cNvSpPr>
          <p:nvPr>
            <p:ph type="title"/>
          </p:nvPr>
        </p:nvSpPr>
        <p:spPr>
          <a:xfrm>
            <a:off x="839788" y="2624137"/>
            <a:ext cx="3932237" cy="1600200"/>
          </a:xfrm>
        </p:spPr>
        <p:txBody>
          <a:bodyPr>
            <a:normAutofit fontScale="90000"/>
          </a:bodyPr>
          <a:lstStyle/>
          <a:p>
            <a:r>
              <a:rPr lang="de-DE" sz="7300" b="1" dirty="0"/>
              <a:t>Modules</a:t>
            </a:r>
            <a:br>
              <a:rPr lang="de-DE" sz="8800" b="1" dirty="0"/>
            </a:br>
            <a:r>
              <a:rPr kumimoji="0" lang="de-DE" sz="2700" b="1" i="0" u="none" strike="noStrike" kern="1200" cap="none" spc="0" normalizeH="0" baseline="0" noProof="0" dirty="0" err="1">
                <a:ln>
                  <a:noFill/>
                </a:ln>
                <a:solidFill>
                  <a:prstClr val="black"/>
                </a:solidFill>
                <a:effectLst/>
                <a:uLnTx/>
                <a:uFillTx/>
                <a:latin typeface="Calibri Light" panose="020F0302020204030204"/>
                <a:ea typeface="+mj-ea"/>
                <a:cs typeface="+mj-cs"/>
              </a:rPr>
              <a:t>Conscious</a:t>
            </a:r>
            <a:r>
              <a:rPr kumimoji="0" lang="de-DE" sz="2700" b="1" i="0" u="none" strike="noStrike" kern="1200" cap="none" spc="0" normalizeH="0" baseline="0" noProof="0" dirty="0">
                <a:ln>
                  <a:noFill/>
                </a:ln>
                <a:solidFill>
                  <a:prstClr val="black"/>
                </a:solidFill>
                <a:effectLst/>
                <a:uLnTx/>
                <a:uFillTx/>
                <a:latin typeface="Calibri Light" panose="020F0302020204030204"/>
                <a:ea typeface="+mj-ea"/>
                <a:cs typeface="+mj-cs"/>
              </a:rPr>
              <a:t> Marketing and Communication</a:t>
            </a:r>
            <a:endParaRPr lang="de-DE" sz="8800" b="1" dirty="0"/>
          </a:p>
        </p:txBody>
      </p:sp>
    </p:spTree>
    <p:extLst>
      <p:ext uri="{BB962C8B-B14F-4D97-AF65-F5344CB8AC3E}">
        <p14:creationId xmlns:p14="http://schemas.microsoft.com/office/powerpoint/2010/main" val="4357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243B939C-9B53-C5BD-79C0-944803CCF62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de-DE" dirty="0" err="1"/>
              <a:t>Businesses</a:t>
            </a:r>
            <a:r>
              <a:rPr lang="de-DE" dirty="0"/>
              <a:t> perform a </a:t>
            </a:r>
            <a:r>
              <a:rPr lang="de-DE" dirty="0" err="1"/>
              <a:t>Conscious</a:t>
            </a:r>
            <a:r>
              <a:rPr lang="de-DE" dirty="0"/>
              <a:t> Push</a:t>
            </a:r>
          </a:p>
        </p:txBody>
      </p:sp>
      <p:sp>
        <p:nvSpPr>
          <p:cNvPr id="11" name="Rechteck 10">
            <a:extLst>
              <a:ext uri="{FF2B5EF4-FFF2-40B4-BE49-F238E27FC236}">
                <a16:creationId xmlns:a16="http://schemas.microsoft.com/office/drawing/2014/main" id="{E2BC8111-2012-B585-B616-781187E72823}"/>
              </a:ext>
            </a:extLst>
          </p:cNvPr>
          <p:cNvSpPr/>
          <p:nvPr/>
        </p:nvSpPr>
        <p:spPr>
          <a:xfrm>
            <a:off x="5472111" y="1814692"/>
            <a:ext cx="2771775" cy="23860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72652244-7270-FB51-2A60-EFD7E5B821D3}"/>
              </a:ext>
            </a:extLst>
          </p:cNvPr>
          <p:cNvSpPr/>
          <p:nvPr/>
        </p:nvSpPr>
        <p:spPr>
          <a:xfrm>
            <a:off x="771525" y="1814692"/>
            <a:ext cx="2771775" cy="2386013"/>
          </a:xfrm>
          <a:prstGeom prst="rect">
            <a:avLst/>
          </a:prstGeom>
          <a:solidFill>
            <a:srgbClr val="50B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AB7D06E4-5208-FB97-B7E8-35790C746D8F}"/>
              </a:ext>
            </a:extLst>
          </p:cNvPr>
          <p:cNvSpPr txBox="1"/>
          <p:nvPr/>
        </p:nvSpPr>
        <p:spPr>
          <a:xfrm>
            <a:off x="771525" y="1933670"/>
            <a:ext cx="2457450" cy="584775"/>
          </a:xfrm>
          <a:prstGeom prst="rect">
            <a:avLst/>
          </a:prstGeom>
          <a:noFill/>
        </p:spPr>
        <p:txBody>
          <a:bodyPr wrap="square" rtlCol="0">
            <a:spAutoFit/>
          </a:bodyPr>
          <a:lstStyle/>
          <a:p>
            <a:r>
              <a:rPr lang="de-DE" sz="3200" b="1" cap="all" dirty="0" err="1">
                <a:solidFill>
                  <a:schemeClr val="bg1"/>
                </a:solidFill>
              </a:rPr>
              <a:t>Businesses</a:t>
            </a:r>
            <a:endParaRPr lang="de-DE" sz="3200" b="1" cap="all" dirty="0">
              <a:solidFill>
                <a:schemeClr val="bg1"/>
              </a:solidFill>
            </a:endParaRPr>
          </a:p>
        </p:txBody>
      </p:sp>
      <p:sp>
        <p:nvSpPr>
          <p:cNvPr id="14" name="Textfeld 13">
            <a:extLst>
              <a:ext uri="{FF2B5EF4-FFF2-40B4-BE49-F238E27FC236}">
                <a16:creationId xmlns:a16="http://schemas.microsoft.com/office/drawing/2014/main" id="{777E1556-EC83-4FAB-B217-D5E7185A4984}"/>
              </a:ext>
            </a:extLst>
          </p:cNvPr>
          <p:cNvSpPr txBox="1"/>
          <p:nvPr/>
        </p:nvSpPr>
        <p:spPr>
          <a:xfrm>
            <a:off x="5467348" y="1933670"/>
            <a:ext cx="2457451" cy="584775"/>
          </a:xfrm>
          <a:prstGeom prst="rect">
            <a:avLst/>
          </a:prstGeom>
          <a:noFill/>
        </p:spPr>
        <p:txBody>
          <a:bodyPr wrap="square" rtlCol="0">
            <a:spAutoFit/>
          </a:bodyPr>
          <a:lstStyle/>
          <a:p>
            <a:r>
              <a:rPr lang="de-DE" sz="3200" b="1" cap="all" dirty="0" err="1">
                <a:solidFill>
                  <a:schemeClr val="bg2"/>
                </a:solidFill>
              </a:rPr>
              <a:t>Consumers</a:t>
            </a:r>
            <a:endParaRPr lang="de-DE" sz="3200" b="1" cap="all" dirty="0">
              <a:solidFill>
                <a:schemeClr val="bg2"/>
              </a:solidFill>
            </a:endParaRPr>
          </a:p>
        </p:txBody>
      </p:sp>
      <p:sp>
        <p:nvSpPr>
          <p:cNvPr id="15" name="Textfeld 14">
            <a:extLst>
              <a:ext uri="{FF2B5EF4-FFF2-40B4-BE49-F238E27FC236}">
                <a16:creationId xmlns:a16="http://schemas.microsoft.com/office/drawing/2014/main" id="{A2D98580-012A-459B-726F-5FFFD091AAE9}"/>
              </a:ext>
            </a:extLst>
          </p:cNvPr>
          <p:cNvSpPr txBox="1"/>
          <p:nvPr/>
        </p:nvSpPr>
        <p:spPr>
          <a:xfrm>
            <a:off x="771525" y="2830400"/>
            <a:ext cx="2857500" cy="1172629"/>
          </a:xfrm>
          <a:prstGeom prst="rect">
            <a:avLst/>
          </a:prstGeom>
          <a:noFill/>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Conscious Push</a:t>
            </a: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O</a:t>
            </a:r>
            <a:r>
              <a:rPr lang="en-US" sz="1400" dirty="0">
                <a:effectLst/>
                <a:latin typeface="Calibri" panose="020F0502020204030204" pitchFamily="34" charset="0"/>
                <a:ea typeface="Calibri" panose="020F0502020204030204" pitchFamily="34" charset="0"/>
                <a:cs typeface="Times New Roman" panose="02020603050405020304" pitchFamily="18" charset="0"/>
              </a:rPr>
              <a:t>n the one side, businesses </a:t>
            </a:r>
            <a:r>
              <a:rPr lang="en-US" sz="1400" dirty="0">
                <a:latin typeface="Calibri" panose="020F0502020204030204" pitchFamily="34" charset="0"/>
                <a:ea typeface="Calibri" panose="020F0502020204030204" pitchFamily="34" charset="0"/>
                <a:cs typeface="Times New Roman" panose="02020603050405020304" pitchFamily="18" charset="0"/>
              </a:rPr>
              <a:t>change their way of doing business and </a:t>
            </a:r>
            <a:r>
              <a:rPr lang="en-US" sz="1400" dirty="0">
                <a:effectLst/>
                <a:latin typeface="Calibri" panose="020F0502020204030204" pitchFamily="34" charset="0"/>
                <a:ea typeface="Calibri" panose="020F0502020204030204" pitchFamily="34" charset="0"/>
                <a:cs typeface="Times New Roman" panose="02020603050405020304" pitchFamily="18" charset="0"/>
              </a:rPr>
              <a:t>create conscious solutions.</a:t>
            </a:r>
          </a:p>
        </p:txBody>
      </p:sp>
      <p:sp>
        <p:nvSpPr>
          <p:cNvPr id="19" name="Textfeld 18">
            <a:extLst>
              <a:ext uri="{FF2B5EF4-FFF2-40B4-BE49-F238E27FC236}">
                <a16:creationId xmlns:a16="http://schemas.microsoft.com/office/drawing/2014/main" id="{4105F65A-94CA-1A59-1E65-67DC41FB6EB1}"/>
              </a:ext>
            </a:extLst>
          </p:cNvPr>
          <p:cNvSpPr txBox="1"/>
          <p:nvPr/>
        </p:nvSpPr>
        <p:spPr>
          <a:xfrm>
            <a:off x="5467348" y="2830400"/>
            <a:ext cx="2686050" cy="1172629"/>
          </a:xfrm>
          <a:prstGeom prst="rect">
            <a:avLst/>
          </a:prstGeom>
          <a:noFill/>
        </p:spPr>
        <p:txBody>
          <a:bodyPr wrap="square">
            <a:spAutoFit/>
          </a:bodyPr>
          <a:lstStyle/>
          <a:p>
            <a:pPr>
              <a:lnSpc>
                <a:spcPct val="107000"/>
              </a:lnSpc>
              <a:spcAft>
                <a:spcPts val="800"/>
              </a:spcAft>
            </a:pPr>
            <a:r>
              <a:rPr lang="en-US" b="1" dirty="0">
                <a:solidFill>
                  <a:schemeClr val="bg2"/>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Conscious Pull</a:t>
            </a:r>
          </a:p>
          <a:p>
            <a:pPr>
              <a:lnSpc>
                <a:spcPct val="107000"/>
              </a:lnSpc>
              <a:spcAft>
                <a:spcPts val="800"/>
              </a:spcAft>
            </a:pPr>
            <a:r>
              <a:rPr lang="en-US"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On the other side, consumers change their way of living and request conscious solutions.</a:t>
            </a:r>
            <a:endParaRPr lang="de-DE"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Pfeil: nach links und rechts 20">
            <a:extLst>
              <a:ext uri="{FF2B5EF4-FFF2-40B4-BE49-F238E27FC236}">
                <a16:creationId xmlns:a16="http://schemas.microsoft.com/office/drawing/2014/main" id="{911CAA55-8C7E-5B93-B1DF-BD1BDCBB85BE}"/>
              </a:ext>
            </a:extLst>
          </p:cNvPr>
          <p:cNvSpPr/>
          <p:nvPr/>
        </p:nvSpPr>
        <p:spPr>
          <a:xfrm>
            <a:off x="3629025" y="1814692"/>
            <a:ext cx="1758221" cy="484632"/>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47E2CEA7-D9EC-5B41-1ADC-5DFD648B3E30}"/>
              </a:ext>
            </a:extLst>
          </p:cNvPr>
          <p:cNvSpPr txBox="1"/>
          <p:nvPr/>
        </p:nvSpPr>
        <p:spPr>
          <a:xfrm>
            <a:off x="766762" y="4558677"/>
            <a:ext cx="4700586" cy="1846659"/>
          </a:xfrm>
          <a:prstGeom prst="rect">
            <a:avLst/>
          </a:prstGeom>
          <a:noFill/>
        </p:spPr>
        <p:txBody>
          <a:bodyPr wrap="square" rtlCol="0">
            <a:spAutoFit/>
          </a:bodyPr>
          <a:lstStyle/>
          <a:p>
            <a:r>
              <a:rPr lang="en-US" dirty="0"/>
              <a:t>Almost</a:t>
            </a:r>
            <a:r>
              <a:rPr lang="en-US" b="1" dirty="0">
                <a:solidFill>
                  <a:srgbClr val="50B2D8"/>
                </a:solidFill>
              </a:rPr>
              <a:t> </a:t>
            </a:r>
            <a:r>
              <a:rPr lang="en-US" sz="6000" b="1" dirty="0">
                <a:solidFill>
                  <a:srgbClr val="50B2D8"/>
                </a:solidFill>
              </a:rPr>
              <a:t>50%</a:t>
            </a:r>
            <a:endParaRPr lang="en-US" sz="6000" b="1" dirty="0">
              <a:solidFill>
                <a:srgbClr val="50B2D8"/>
              </a:solidFill>
              <a:effectLst/>
            </a:endParaRPr>
          </a:p>
          <a:p>
            <a:r>
              <a:rPr lang="en-US" dirty="0">
                <a:effectLst/>
              </a:rPr>
              <a:t>of CEOs say increasing sustainability is one of the highest priorities for their organization in the next 2 to 3 years.</a:t>
            </a:r>
            <a:endParaRPr lang="en-US" sz="2800" dirty="0">
              <a:ea typeface="Calibri" panose="020F0502020204030204" pitchFamily="34" charset="0"/>
              <a:cs typeface="Times New Roman" panose="02020603050405020304" pitchFamily="18" charset="0"/>
              <a:sym typeface="Wingdings" panose="05000000000000000000" pitchFamily="2" charset="2"/>
            </a:endParaRPr>
          </a:p>
        </p:txBody>
      </p:sp>
      <p:sp>
        <p:nvSpPr>
          <p:cNvPr id="25" name="Textfeld 24">
            <a:extLst>
              <a:ext uri="{FF2B5EF4-FFF2-40B4-BE49-F238E27FC236}">
                <a16:creationId xmlns:a16="http://schemas.microsoft.com/office/drawing/2014/main" id="{401A214E-5D87-3A68-A7CB-B6B11E57C966}"/>
              </a:ext>
            </a:extLst>
          </p:cNvPr>
          <p:cNvSpPr txBox="1"/>
          <p:nvPr/>
        </p:nvSpPr>
        <p:spPr>
          <a:xfrm>
            <a:off x="1622" y="6607458"/>
            <a:ext cx="6094378" cy="246221"/>
          </a:xfrm>
          <a:prstGeom prst="rect">
            <a:avLst/>
          </a:prstGeom>
          <a:noFill/>
        </p:spPr>
        <p:txBody>
          <a:bodyPr wrap="square">
            <a:spAutoFit/>
          </a:bodyPr>
          <a:lstStyle/>
          <a:p>
            <a:r>
              <a:rPr lang="de-DE" sz="1000" dirty="0"/>
              <a:t>Source: I</a:t>
            </a:r>
            <a:r>
              <a:rPr lang="en-US" sz="1000" dirty="0"/>
              <a:t>BM Institute for Business Value (2022)</a:t>
            </a:r>
            <a:endParaRPr lang="de-DE" sz="1000" dirty="0"/>
          </a:p>
        </p:txBody>
      </p:sp>
      <p:pic>
        <p:nvPicPr>
          <p:cNvPr id="2" name="Grafik 6">
            <a:extLst>
              <a:ext uri="{FF2B5EF4-FFF2-40B4-BE49-F238E27FC236}">
                <a16:creationId xmlns:a16="http://schemas.microsoft.com/office/drawing/2014/main" id="{3AC3EB68-ABB9-3A81-0A8A-0EFCF59FB3D0}"/>
              </a:ext>
            </a:extLst>
          </p:cNvPr>
          <p:cNvPicPr>
            <a:picLocks noChangeAspect="1"/>
          </p:cNvPicPr>
          <p:nvPr/>
        </p:nvPicPr>
        <p:blipFill>
          <a:blip r:embed="rId3"/>
          <a:stretch>
            <a:fillRect/>
          </a:stretch>
        </p:blipFill>
        <p:spPr>
          <a:xfrm>
            <a:off x="11217245" y="6425955"/>
            <a:ext cx="838200" cy="295275"/>
          </a:xfrm>
          <a:prstGeom prst="rect">
            <a:avLst/>
          </a:prstGeom>
        </p:spPr>
      </p:pic>
    </p:spTree>
    <p:extLst>
      <p:ext uri="{BB962C8B-B14F-4D97-AF65-F5344CB8AC3E}">
        <p14:creationId xmlns:p14="http://schemas.microsoft.com/office/powerpoint/2010/main" val="177490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a:extLst>
              <a:ext uri="{FF2B5EF4-FFF2-40B4-BE49-F238E27FC236}">
                <a16:creationId xmlns:a16="http://schemas.microsoft.com/office/drawing/2014/main" id="{E80E72A5-B1CA-9827-8518-1116BF6ADC65}"/>
              </a:ext>
            </a:extLst>
          </p:cNvPr>
          <p:cNvSpPr/>
          <p:nvPr/>
        </p:nvSpPr>
        <p:spPr>
          <a:xfrm>
            <a:off x="5472111" y="1814692"/>
            <a:ext cx="2771775" cy="2386013"/>
          </a:xfrm>
          <a:prstGeom prst="rect">
            <a:avLst/>
          </a:prstGeom>
          <a:solidFill>
            <a:srgbClr val="009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A57195CE-17B2-11CC-5EE3-37203A706F66}"/>
              </a:ext>
            </a:extLst>
          </p:cNvPr>
          <p:cNvSpPr/>
          <p:nvPr/>
        </p:nvSpPr>
        <p:spPr>
          <a:xfrm>
            <a:off x="771525" y="1814692"/>
            <a:ext cx="2771775" cy="23860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0F5D60E0-EBBD-7818-64ED-781226170381}"/>
              </a:ext>
            </a:extLst>
          </p:cNvPr>
          <p:cNvSpPr txBox="1"/>
          <p:nvPr/>
        </p:nvSpPr>
        <p:spPr>
          <a:xfrm>
            <a:off x="771525" y="1933670"/>
            <a:ext cx="2457450" cy="584775"/>
          </a:xfrm>
          <a:prstGeom prst="rect">
            <a:avLst/>
          </a:prstGeom>
          <a:noFill/>
        </p:spPr>
        <p:txBody>
          <a:bodyPr wrap="square" rtlCol="0">
            <a:spAutoFit/>
          </a:bodyPr>
          <a:lstStyle/>
          <a:p>
            <a:r>
              <a:rPr lang="de-DE" sz="3200" b="1" cap="all" dirty="0" err="1">
                <a:solidFill>
                  <a:schemeClr val="bg2"/>
                </a:solidFill>
              </a:rPr>
              <a:t>Businesses</a:t>
            </a:r>
            <a:endParaRPr lang="de-DE" sz="3200" b="1" cap="all" dirty="0">
              <a:solidFill>
                <a:schemeClr val="bg2"/>
              </a:solidFill>
            </a:endParaRPr>
          </a:p>
        </p:txBody>
      </p:sp>
      <p:sp>
        <p:nvSpPr>
          <p:cNvPr id="18" name="Textfeld 17">
            <a:extLst>
              <a:ext uri="{FF2B5EF4-FFF2-40B4-BE49-F238E27FC236}">
                <a16:creationId xmlns:a16="http://schemas.microsoft.com/office/drawing/2014/main" id="{ACE4FA1B-02C3-3F09-AACF-26A2E881347D}"/>
              </a:ext>
            </a:extLst>
          </p:cNvPr>
          <p:cNvSpPr txBox="1"/>
          <p:nvPr/>
        </p:nvSpPr>
        <p:spPr>
          <a:xfrm>
            <a:off x="5467348" y="1933670"/>
            <a:ext cx="2457451" cy="584775"/>
          </a:xfrm>
          <a:prstGeom prst="rect">
            <a:avLst/>
          </a:prstGeom>
          <a:noFill/>
        </p:spPr>
        <p:txBody>
          <a:bodyPr wrap="square" rtlCol="0">
            <a:spAutoFit/>
          </a:bodyPr>
          <a:lstStyle/>
          <a:p>
            <a:r>
              <a:rPr lang="de-DE" sz="3200" b="1" cap="all" dirty="0" err="1">
                <a:solidFill>
                  <a:schemeClr val="bg1"/>
                </a:solidFill>
              </a:rPr>
              <a:t>Consumers</a:t>
            </a:r>
            <a:endParaRPr lang="de-DE" sz="3200" b="1" cap="all" dirty="0">
              <a:solidFill>
                <a:schemeClr val="bg1"/>
              </a:solidFill>
            </a:endParaRPr>
          </a:p>
        </p:txBody>
      </p:sp>
      <p:sp>
        <p:nvSpPr>
          <p:cNvPr id="20" name="Textfeld 19">
            <a:extLst>
              <a:ext uri="{FF2B5EF4-FFF2-40B4-BE49-F238E27FC236}">
                <a16:creationId xmlns:a16="http://schemas.microsoft.com/office/drawing/2014/main" id="{C924E38C-7B92-B85E-7588-A3CC334F735D}"/>
              </a:ext>
            </a:extLst>
          </p:cNvPr>
          <p:cNvSpPr txBox="1"/>
          <p:nvPr/>
        </p:nvSpPr>
        <p:spPr>
          <a:xfrm>
            <a:off x="771525" y="2830400"/>
            <a:ext cx="2857500" cy="1172629"/>
          </a:xfrm>
          <a:prstGeom prst="rect">
            <a:avLst/>
          </a:prstGeom>
          <a:noFill/>
        </p:spPr>
        <p:txBody>
          <a:bodyPr wrap="square">
            <a:spAutoFit/>
          </a:bodyPr>
          <a:lstStyle/>
          <a:p>
            <a:pPr>
              <a:lnSpc>
                <a:spcPct val="107000"/>
              </a:lnSpc>
              <a:spcAft>
                <a:spcPts val="800"/>
              </a:spcAft>
            </a:pPr>
            <a:r>
              <a:rPr lang="en-US" b="1" dirty="0">
                <a:solidFill>
                  <a:schemeClr val="bg2"/>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Conscious Push</a:t>
            </a:r>
          </a:p>
          <a:p>
            <a:pPr>
              <a:lnSpc>
                <a:spcPct val="107000"/>
              </a:lnSpc>
              <a:spcAft>
                <a:spcPts val="800"/>
              </a:spcAft>
            </a:pPr>
            <a:r>
              <a:rPr lang="en-US"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O</a:t>
            </a:r>
            <a:r>
              <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n the one side, businesses </a:t>
            </a:r>
            <a:r>
              <a:rPr lang="en-US"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change their way of doing business and </a:t>
            </a:r>
            <a:r>
              <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create innovative solutions. </a:t>
            </a:r>
          </a:p>
        </p:txBody>
      </p:sp>
      <p:sp>
        <p:nvSpPr>
          <p:cNvPr id="22" name="Textfeld 21">
            <a:extLst>
              <a:ext uri="{FF2B5EF4-FFF2-40B4-BE49-F238E27FC236}">
                <a16:creationId xmlns:a16="http://schemas.microsoft.com/office/drawing/2014/main" id="{9C7325EE-534C-6820-4630-14505BC13A98}"/>
              </a:ext>
            </a:extLst>
          </p:cNvPr>
          <p:cNvSpPr txBox="1"/>
          <p:nvPr/>
        </p:nvSpPr>
        <p:spPr>
          <a:xfrm>
            <a:off x="5467348" y="2830400"/>
            <a:ext cx="2686050" cy="1172629"/>
          </a:xfrm>
          <a:prstGeom prst="rect">
            <a:avLst/>
          </a:prstGeom>
          <a:noFill/>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Conscious Pull</a:t>
            </a: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On the other side, consumers change their way of living and request innovative solutions.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el 1">
            <a:extLst>
              <a:ext uri="{FF2B5EF4-FFF2-40B4-BE49-F238E27FC236}">
                <a16:creationId xmlns:a16="http://schemas.microsoft.com/office/drawing/2014/main" id="{243B939C-9B53-C5BD-79C0-944803CCF62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de-DE" dirty="0" err="1"/>
              <a:t>Consumers</a:t>
            </a:r>
            <a:r>
              <a:rPr lang="de-DE" dirty="0"/>
              <a:t> perform a </a:t>
            </a:r>
            <a:r>
              <a:rPr lang="de-DE" dirty="0" err="1"/>
              <a:t>Conscious</a:t>
            </a:r>
            <a:r>
              <a:rPr lang="de-DE" dirty="0"/>
              <a:t> Pull</a:t>
            </a:r>
          </a:p>
        </p:txBody>
      </p:sp>
      <p:sp>
        <p:nvSpPr>
          <p:cNvPr id="10" name="Textfeld 9">
            <a:extLst>
              <a:ext uri="{FF2B5EF4-FFF2-40B4-BE49-F238E27FC236}">
                <a16:creationId xmlns:a16="http://schemas.microsoft.com/office/drawing/2014/main" id="{0662DF07-292E-4304-F9DB-14FEDDB4D890}"/>
              </a:ext>
            </a:extLst>
          </p:cNvPr>
          <p:cNvSpPr txBox="1"/>
          <p:nvPr/>
        </p:nvSpPr>
        <p:spPr>
          <a:xfrm>
            <a:off x="3543300" y="4558677"/>
            <a:ext cx="4700586" cy="1846659"/>
          </a:xfrm>
          <a:prstGeom prst="rect">
            <a:avLst/>
          </a:prstGeom>
          <a:noFill/>
        </p:spPr>
        <p:txBody>
          <a:bodyPr wrap="square" rtlCol="0">
            <a:spAutoFit/>
          </a:bodyPr>
          <a:lstStyle/>
          <a:p>
            <a:pPr algn="r"/>
            <a:r>
              <a:rPr lang="en-US" sz="6000" b="1" dirty="0">
                <a:solidFill>
                  <a:srgbClr val="009E96"/>
                </a:solidFill>
                <a:effectLst/>
              </a:rPr>
              <a:t>55% </a:t>
            </a:r>
          </a:p>
          <a:p>
            <a:pPr algn="r"/>
            <a:r>
              <a:rPr lang="en-US" dirty="0">
                <a:effectLst/>
              </a:rPr>
              <a:t>of consumers believe they should drive companies and organizations to lead on better social and environment outcomes.</a:t>
            </a:r>
            <a:endParaRPr lang="en-US" sz="2800" dirty="0">
              <a:ea typeface="Calibri" panose="020F0502020204030204" pitchFamily="34" charset="0"/>
              <a:cs typeface="Times New Roman" panose="02020603050405020304" pitchFamily="18" charset="0"/>
              <a:sym typeface="Wingdings" panose="05000000000000000000" pitchFamily="2" charset="2"/>
            </a:endParaRPr>
          </a:p>
        </p:txBody>
      </p:sp>
      <p:sp>
        <p:nvSpPr>
          <p:cNvPr id="2" name="Pfeil: nach links und rechts 1">
            <a:extLst>
              <a:ext uri="{FF2B5EF4-FFF2-40B4-BE49-F238E27FC236}">
                <a16:creationId xmlns:a16="http://schemas.microsoft.com/office/drawing/2014/main" id="{F31D3DBE-408A-4DA3-FA84-2AA814E7F41F}"/>
              </a:ext>
            </a:extLst>
          </p:cNvPr>
          <p:cNvSpPr/>
          <p:nvPr/>
        </p:nvSpPr>
        <p:spPr>
          <a:xfrm>
            <a:off x="3629025" y="1814692"/>
            <a:ext cx="1758221" cy="484632"/>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455797BA-BA5C-E4F5-4918-6E784DBB69EC}"/>
              </a:ext>
            </a:extLst>
          </p:cNvPr>
          <p:cNvSpPr txBox="1"/>
          <p:nvPr/>
        </p:nvSpPr>
        <p:spPr>
          <a:xfrm>
            <a:off x="1622" y="6607458"/>
            <a:ext cx="6094378" cy="246221"/>
          </a:xfrm>
          <a:prstGeom prst="rect">
            <a:avLst/>
          </a:prstGeom>
          <a:noFill/>
        </p:spPr>
        <p:txBody>
          <a:bodyPr wrap="square">
            <a:spAutoFit/>
          </a:bodyPr>
          <a:lstStyle/>
          <a:p>
            <a:r>
              <a:rPr lang="de-DE" sz="1000" dirty="0"/>
              <a:t>Source: EY (2021)</a:t>
            </a:r>
          </a:p>
        </p:txBody>
      </p:sp>
      <p:pic>
        <p:nvPicPr>
          <p:cNvPr id="4" name="Grafik 6">
            <a:extLst>
              <a:ext uri="{FF2B5EF4-FFF2-40B4-BE49-F238E27FC236}">
                <a16:creationId xmlns:a16="http://schemas.microsoft.com/office/drawing/2014/main" id="{08696B89-5343-355B-21A8-53564BF23CF6}"/>
              </a:ext>
            </a:extLst>
          </p:cNvPr>
          <p:cNvPicPr>
            <a:picLocks noChangeAspect="1"/>
          </p:cNvPicPr>
          <p:nvPr/>
        </p:nvPicPr>
        <p:blipFill>
          <a:blip r:embed="rId3"/>
          <a:stretch>
            <a:fillRect/>
          </a:stretch>
        </p:blipFill>
        <p:spPr>
          <a:xfrm>
            <a:off x="11217245" y="6425955"/>
            <a:ext cx="838200" cy="295275"/>
          </a:xfrm>
          <a:prstGeom prst="rect">
            <a:avLst/>
          </a:prstGeom>
        </p:spPr>
      </p:pic>
    </p:spTree>
    <p:extLst>
      <p:ext uri="{BB962C8B-B14F-4D97-AF65-F5344CB8AC3E}">
        <p14:creationId xmlns:p14="http://schemas.microsoft.com/office/powerpoint/2010/main" val="213009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C6F0E5A-18CF-BA37-34F2-4881CBA98065}"/>
              </a:ext>
            </a:extLst>
          </p:cNvPr>
          <p:cNvSpPr txBox="1"/>
          <p:nvPr/>
        </p:nvSpPr>
        <p:spPr>
          <a:xfrm>
            <a:off x="670560" y="1706880"/>
            <a:ext cx="7665720" cy="3416320"/>
          </a:xfrm>
          <a:prstGeom prst="rect">
            <a:avLst/>
          </a:prstGeom>
          <a:noFill/>
        </p:spPr>
        <p:txBody>
          <a:bodyPr wrap="square" rtlCol="0">
            <a:spAutoFit/>
          </a:bodyPr>
          <a:lstStyle/>
          <a:p>
            <a:r>
              <a:rPr lang="de-DE" sz="6000" b="1" dirty="0"/>
              <a:t>MIND THE GAP</a:t>
            </a:r>
          </a:p>
          <a:p>
            <a:endParaRPr lang="de-DE" sz="6000" b="1" dirty="0"/>
          </a:p>
          <a:p>
            <a:r>
              <a:rPr lang="de-DE" sz="4800" dirty="0"/>
              <a:t>The </a:t>
            </a:r>
            <a:r>
              <a:rPr lang="de-DE" sz="4800" dirty="0" err="1"/>
              <a:t>value</a:t>
            </a:r>
            <a:r>
              <a:rPr lang="de-DE" sz="4800" dirty="0"/>
              <a:t>-action-</a:t>
            </a:r>
            <a:r>
              <a:rPr lang="de-DE" sz="4800" dirty="0" err="1"/>
              <a:t>gap</a:t>
            </a:r>
            <a:r>
              <a:rPr lang="de-DE" sz="4800" dirty="0"/>
              <a:t> </a:t>
            </a:r>
          </a:p>
          <a:p>
            <a:r>
              <a:rPr lang="de-DE" sz="4800" dirty="0" err="1"/>
              <a:t>of</a:t>
            </a:r>
            <a:r>
              <a:rPr lang="de-DE" sz="4800" dirty="0"/>
              <a:t> </a:t>
            </a:r>
            <a:r>
              <a:rPr lang="de-DE" sz="4800" dirty="0" err="1"/>
              <a:t>consumers</a:t>
            </a:r>
            <a:endParaRPr lang="de-DE" sz="4800" dirty="0"/>
          </a:p>
        </p:txBody>
      </p:sp>
      <p:pic>
        <p:nvPicPr>
          <p:cNvPr id="6" name="Grafik 6">
            <a:extLst>
              <a:ext uri="{FF2B5EF4-FFF2-40B4-BE49-F238E27FC236}">
                <a16:creationId xmlns:a16="http://schemas.microsoft.com/office/drawing/2014/main" id="{27E3931C-DEEA-C8DD-3B64-17BE7CEF05DF}"/>
              </a:ext>
            </a:extLst>
          </p:cNvPr>
          <p:cNvPicPr>
            <a:picLocks noChangeAspect="1"/>
          </p:cNvPicPr>
          <p:nvPr/>
        </p:nvPicPr>
        <p:blipFill>
          <a:blip r:embed="rId3"/>
          <a:stretch>
            <a:fillRect/>
          </a:stretch>
        </p:blipFill>
        <p:spPr>
          <a:xfrm>
            <a:off x="11217245" y="6425955"/>
            <a:ext cx="838200" cy="295275"/>
          </a:xfrm>
          <a:prstGeom prst="rect">
            <a:avLst/>
          </a:prstGeom>
        </p:spPr>
      </p:pic>
    </p:spTree>
    <p:extLst>
      <p:ext uri="{BB962C8B-B14F-4D97-AF65-F5344CB8AC3E}">
        <p14:creationId xmlns:p14="http://schemas.microsoft.com/office/powerpoint/2010/main" val="381102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9FC8F-E6D9-3250-6269-13C9533D3DBD}"/>
              </a:ext>
            </a:extLst>
          </p:cNvPr>
          <p:cNvSpPr>
            <a:spLocks noGrp="1"/>
          </p:cNvSpPr>
          <p:nvPr>
            <p:ph type="title"/>
          </p:nvPr>
        </p:nvSpPr>
        <p:spPr/>
        <p:txBody>
          <a:bodyPr>
            <a:normAutofit/>
          </a:bodyPr>
          <a:lstStyle/>
          <a:p>
            <a:r>
              <a:rPr lang="en-GB" sz="3600" dirty="0"/>
              <a:t>Activity – Course discussion</a:t>
            </a:r>
          </a:p>
        </p:txBody>
      </p:sp>
      <p:pic>
        <p:nvPicPr>
          <p:cNvPr id="6" name="Grafik 6">
            <a:extLst>
              <a:ext uri="{FF2B5EF4-FFF2-40B4-BE49-F238E27FC236}">
                <a16:creationId xmlns:a16="http://schemas.microsoft.com/office/drawing/2014/main" id="{AD0424E7-B292-B515-7AC2-61EEB4BA400C}"/>
              </a:ext>
            </a:extLst>
          </p:cNvPr>
          <p:cNvPicPr>
            <a:picLocks noChangeAspect="1"/>
          </p:cNvPicPr>
          <p:nvPr/>
        </p:nvPicPr>
        <p:blipFill>
          <a:blip r:embed="rId3"/>
          <a:stretch>
            <a:fillRect/>
          </a:stretch>
        </p:blipFill>
        <p:spPr>
          <a:xfrm>
            <a:off x="11217245" y="6425955"/>
            <a:ext cx="838200" cy="295275"/>
          </a:xfrm>
          <a:prstGeom prst="rect">
            <a:avLst/>
          </a:prstGeom>
        </p:spPr>
      </p:pic>
      <p:sp>
        <p:nvSpPr>
          <p:cNvPr id="7" name="Rechteck 6">
            <a:extLst>
              <a:ext uri="{FF2B5EF4-FFF2-40B4-BE49-F238E27FC236}">
                <a16:creationId xmlns:a16="http://schemas.microsoft.com/office/drawing/2014/main" id="{ECE911CA-3C41-B7E9-DACC-229F074A523E}"/>
              </a:ext>
            </a:extLst>
          </p:cNvPr>
          <p:cNvSpPr/>
          <p:nvPr/>
        </p:nvSpPr>
        <p:spPr>
          <a:xfrm>
            <a:off x="4632000" y="2397870"/>
            <a:ext cx="7560000" cy="3600000"/>
          </a:xfrm>
          <a:prstGeom prst="rect">
            <a:avLst/>
          </a:prstGeom>
          <a:solidFill>
            <a:srgbClr val="CED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GB" sz="2400" dirty="0"/>
          </a:p>
        </p:txBody>
      </p:sp>
      <p:sp>
        <p:nvSpPr>
          <p:cNvPr id="8" name="Textfeld 7">
            <a:extLst>
              <a:ext uri="{FF2B5EF4-FFF2-40B4-BE49-F238E27FC236}">
                <a16:creationId xmlns:a16="http://schemas.microsoft.com/office/drawing/2014/main" id="{EC56B48A-4421-2E38-B787-006F0C92AFBB}"/>
              </a:ext>
            </a:extLst>
          </p:cNvPr>
          <p:cNvSpPr txBox="1"/>
          <p:nvPr/>
        </p:nvSpPr>
        <p:spPr>
          <a:xfrm>
            <a:off x="4952873" y="3481359"/>
            <a:ext cx="6918253" cy="1433021"/>
          </a:xfrm>
          <a:prstGeom prst="rect">
            <a:avLst/>
          </a:prstGeom>
          <a:noFill/>
        </p:spPr>
        <p:txBody>
          <a:bodyPr wrap="square" rtlCol="0">
            <a:spAutoFit/>
          </a:bodyPr>
          <a:lstStyle/>
          <a:p>
            <a:pPr algn="ctr">
              <a:lnSpc>
                <a:spcPct val="80000"/>
              </a:lnSpc>
            </a:pPr>
            <a:r>
              <a:rPr lang="en-GB" sz="3600" i="1" dirty="0"/>
              <a:t>What are you </a:t>
            </a:r>
            <a:r>
              <a:rPr lang="en-GB" sz="3600" i="1" u="sng" dirty="0"/>
              <a:t>willing</a:t>
            </a:r>
            <a:r>
              <a:rPr lang="en-GB" sz="3600" i="1" dirty="0"/>
              <a:t> to </a:t>
            </a:r>
          </a:p>
          <a:p>
            <a:pPr algn="ctr">
              <a:lnSpc>
                <a:spcPct val="80000"/>
              </a:lnSpc>
            </a:pPr>
            <a:r>
              <a:rPr lang="en-GB" sz="3600" i="1" dirty="0"/>
              <a:t>change regarding your </a:t>
            </a:r>
          </a:p>
          <a:p>
            <a:pPr algn="ctr">
              <a:lnSpc>
                <a:spcPct val="80000"/>
              </a:lnSpc>
            </a:pPr>
            <a:r>
              <a:rPr lang="en-GB" sz="3600" i="1" dirty="0"/>
              <a:t>(purchase) behaviour?  </a:t>
            </a:r>
          </a:p>
        </p:txBody>
      </p:sp>
      <p:sp>
        <p:nvSpPr>
          <p:cNvPr id="10" name="Textfeld 9">
            <a:extLst>
              <a:ext uri="{FF2B5EF4-FFF2-40B4-BE49-F238E27FC236}">
                <a16:creationId xmlns:a16="http://schemas.microsoft.com/office/drawing/2014/main" id="{CB186689-29B4-875B-1E9A-9BDB4D25F690}"/>
              </a:ext>
            </a:extLst>
          </p:cNvPr>
          <p:cNvSpPr txBox="1"/>
          <p:nvPr/>
        </p:nvSpPr>
        <p:spPr>
          <a:xfrm>
            <a:off x="4975958" y="6607458"/>
            <a:ext cx="6094378" cy="246221"/>
          </a:xfrm>
          <a:prstGeom prst="rect">
            <a:avLst/>
          </a:prstGeom>
          <a:noFill/>
        </p:spPr>
        <p:txBody>
          <a:bodyPr wrap="square">
            <a:spAutoFit/>
          </a:bodyPr>
          <a:lstStyle/>
          <a:p>
            <a:r>
              <a:rPr lang="en-GB" sz="1000" dirty="0"/>
              <a:t>Source: Inspired by Kantar (2021)</a:t>
            </a:r>
          </a:p>
        </p:txBody>
      </p:sp>
      <p:pic>
        <p:nvPicPr>
          <p:cNvPr id="3" name="Grafik 2" descr="Sitzungssaal mit einfarbiger Füllung">
            <a:extLst>
              <a:ext uri="{FF2B5EF4-FFF2-40B4-BE49-F238E27FC236}">
                <a16:creationId xmlns:a16="http://schemas.microsoft.com/office/drawing/2014/main" id="{83891639-35AC-636A-5366-533055778D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5000" y="1404571"/>
            <a:ext cx="1282827" cy="1282827"/>
          </a:xfrm>
          <a:prstGeom prst="rect">
            <a:avLst/>
          </a:prstGeom>
        </p:spPr>
      </p:pic>
    </p:spTree>
    <p:extLst>
      <p:ext uri="{BB962C8B-B14F-4D97-AF65-F5344CB8AC3E}">
        <p14:creationId xmlns:p14="http://schemas.microsoft.com/office/powerpoint/2010/main" val="206223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9FC8F-E6D9-3250-6269-13C9533D3DBD}"/>
              </a:ext>
            </a:extLst>
          </p:cNvPr>
          <p:cNvSpPr>
            <a:spLocks noGrp="1"/>
          </p:cNvSpPr>
          <p:nvPr>
            <p:ph type="title"/>
          </p:nvPr>
        </p:nvSpPr>
        <p:spPr/>
        <p:txBody>
          <a:bodyPr>
            <a:normAutofit/>
          </a:bodyPr>
          <a:lstStyle/>
          <a:p>
            <a:r>
              <a:rPr lang="en-GB" sz="3600" dirty="0"/>
              <a:t>Activity – Course discussion</a:t>
            </a:r>
          </a:p>
        </p:txBody>
      </p:sp>
      <p:pic>
        <p:nvPicPr>
          <p:cNvPr id="6" name="Grafik 6">
            <a:extLst>
              <a:ext uri="{FF2B5EF4-FFF2-40B4-BE49-F238E27FC236}">
                <a16:creationId xmlns:a16="http://schemas.microsoft.com/office/drawing/2014/main" id="{92FDE8BF-6B62-68E1-56E3-41350210E7E3}"/>
              </a:ext>
            </a:extLst>
          </p:cNvPr>
          <p:cNvPicPr>
            <a:picLocks noChangeAspect="1"/>
          </p:cNvPicPr>
          <p:nvPr/>
        </p:nvPicPr>
        <p:blipFill>
          <a:blip r:embed="rId3"/>
          <a:stretch>
            <a:fillRect/>
          </a:stretch>
        </p:blipFill>
        <p:spPr>
          <a:xfrm>
            <a:off x="11217245" y="6425955"/>
            <a:ext cx="838200" cy="295275"/>
          </a:xfrm>
          <a:prstGeom prst="rect">
            <a:avLst/>
          </a:prstGeom>
        </p:spPr>
      </p:pic>
      <p:sp>
        <p:nvSpPr>
          <p:cNvPr id="7" name="Rechteck 6">
            <a:extLst>
              <a:ext uri="{FF2B5EF4-FFF2-40B4-BE49-F238E27FC236}">
                <a16:creationId xmlns:a16="http://schemas.microsoft.com/office/drawing/2014/main" id="{1680394C-2C10-446A-1070-82CEDE2ED5C5}"/>
              </a:ext>
            </a:extLst>
          </p:cNvPr>
          <p:cNvSpPr/>
          <p:nvPr/>
        </p:nvSpPr>
        <p:spPr>
          <a:xfrm>
            <a:off x="4632000" y="2397870"/>
            <a:ext cx="7560000" cy="3600000"/>
          </a:xfrm>
          <a:prstGeom prst="rect">
            <a:avLst/>
          </a:prstGeom>
          <a:solidFill>
            <a:srgbClr val="CED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GB" sz="2400" dirty="0"/>
          </a:p>
        </p:txBody>
      </p:sp>
      <p:sp>
        <p:nvSpPr>
          <p:cNvPr id="8" name="Textfeld 7">
            <a:extLst>
              <a:ext uri="{FF2B5EF4-FFF2-40B4-BE49-F238E27FC236}">
                <a16:creationId xmlns:a16="http://schemas.microsoft.com/office/drawing/2014/main" id="{A4D8438C-14DE-CEB6-A8AE-CE8960D89607}"/>
              </a:ext>
            </a:extLst>
          </p:cNvPr>
          <p:cNvSpPr txBox="1"/>
          <p:nvPr/>
        </p:nvSpPr>
        <p:spPr>
          <a:xfrm>
            <a:off x="4952873" y="3481359"/>
            <a:ext cx="6918253" cy="1433021"/>
          </a:xfrm>
          <a:prstGeom prst="rect">
            <a:avLst/>
          </a:prstGeom>
          <a:noFill/>
        </p:spPr>
        <p:txBody>
          <a:bodyPr wrap="square" rtlCol="0">
            <a:spAutoFit/>
          </a:bodyPr>
          <a:lstStyle/>
          <a:p>
            <a:pPr algn="ctr">
              <a:lnSpc>
                <a:spcPct val="80000"/>
              </a:lnSpc>
            </a:pPr>
            <a:r>
              <a:rPr lang="en-GB" sz="3600" i="1" dirty="0"/>
              <a:t>What are you </a:t>
            </a:r>
            <a:r>
              <a:rPr lang="en-GB" sz="3600" i="1" u="sng" dirty="0"/>
              <a:t>actually doing</a:t>
            </a:r>
            <a:r>
              <a:rPr lang="en-GB" sz="3600" i="1" dirty="0"/>
              <a:t> to </a:t>
            </a:r>
          </a:p>
          <a:p>
            <a:pPr algn="ctr">
              <a:lnSpc>
                <a:spcPct val="80000"/>
              </a:lnSpc>
            </a:pPr>
            <a:r>
              <a:rPr lang="en-GB" sz="3600" i="1" dirty="0"/>
              <a:t>change regarding your </a:t>
            </a:r>
          </a:p>
          <a:p>
            <a:pPr algn="ctr">
              <a:lnSpc>
                <a:spcPct val="80000"/>
              </a:lnSpc>
            </a:pPr>
            <a:r>
              <a:rPr lang="en-GB" sz="3600" i="1" dirty="0"/>
              <a:t>(purchase) behaviour?</a:t>
            </a:r>
          </a:p>
        </p:txBody>
      </p:sp>
      <p:sp>
        <p:nvSpPr>
          <p:cNvPr id="11" name="Textfeld 10">
            <a:extLst>
              <a:ext uri="{FF2B5EF4-FFF2-40B4-BE49-F238E27FC236}">
                <a16:creationId xmlns:a16="http://schemas.microsoft.com/office/drawing/2014/main" id="{9DD83D12-8A56-BE66-AF0D-C6EA05B6B639}"/>
              </a:ext>
            </a:extLst>
          </p:cNvPr>
          <p:cNvSpPr txBox="1"/>
          <p:nvPr/>
        </p:nvSpPr>
        <p:spPr>
          <a:xfrm>
            <a:off x="4975958" y="6607458"/>
            <a:ext cx="6094378" cy="246221"/>
          </a:xfrm>
          <a:prstGeom prst="rect">
            <a:avLst/>
          </a:prstGeom>
          <a:noFill/>
        </p:spPr>
        <p:txBody>
          <a:bodyPr wrap="square">
            <a:spAutoFit/>
          </a:bodyPr>
          <a:lstStyle/>
          <a:p>
            <a:r>
              <a:rPr lang="en-GB" sz="1000"/>
              <a:t>Source: Inspired by Kantar (2021)</a:t>
            </a:r>
          </a:p>
        </p:txBody>
      </p:sp>
      <p:pic>
        <p:nvPicPr>
          <p:cNvPr id="3" name="Grafik 2" descr="Sitzungssaal mit einfarbiger Füllung">
            <a:extLst>
              <a:ext uri="{FF2B5EF4-FFF2-40B4-BE49-F238E27FC236}">
                <a16:creationId xmlns:a16="http://schemas.microsoft.com/office/drawing/2014/main" id="{EF896ED2-60B9-9CF5-6262-B67DFE39C3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5000" y="1404571"/>
            <a:ext cx="1282827" cy="1282827"/>
          </a:xfrm>
          <a:prstGeom prst="rect">
            <a:avLst/>
          </a:prstGeom>
        </p:spPr>
      </p:pic>
    </p:spTree>
    <p:extLst>
      <p:ext uri="{BB962C8B-B14F-4D97-AF65-F5344CB8AC3E}">
        <p14:creationId xmlns:p14="http://schemas.microsoft.com/office/powerpoint/2010/main" val="272721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9FC8F-E6D9-3250-6269-13C9533D3DBD}"/>
              </a:ext>
            </a:extLst>
          </p:cNvPr>
          <p:cNvSpPr>
            <a:spLocks noGrp="1"/>
          </p:cNvSpPr>
          <p:nvPr>
            <p:ph type="title"/>
          </p:nvPr>
        </p:nvSpPr>
        <p:spPr/>
        <p:txBody>
          <a:bodyPr>
            <a:normAutofit/>
          </a:bodyPr>
          <a:lstStyle/>
          <a:p>
            <a:r>
              <a:rPr lang="en-GB" sz="3600" dirty="0"/>
              <a:t>Activity – Course discussion</a:t>
            </a:r>
          </a:p>
        </p:txBody>
      </p:sp>
      <p:pic>
        <p:nvPicPr>
          <p:cNvPr id="6" name="Grafik 6">
            <a:extLst>
              <a:ext uri="{FF2B5EF4-FFF2-40B4-BE49-F238E27FC236}">
                <a16:creationId xmlns:a16="http://schemas.microsoft.com/office/drawing/2014/main" id="{DE9A9AE3-BE3B-5EF8-A224-DA4489E2161B}"/>
              </a:ext>
            </a:extLst>
          </p:cNvPr>
          <p:cNvPicPr>
            <a:picLocks noChangeAspect="1"/>
          </p:cNvPicPr>
          <p:nvPr/>
        </p:nvPicPr>
        <p:blipFill>
          <a:blip r:embed="rId3"/>
          <a:stretch>
            <a:fillRect/>
          </a:stretch>
        </p:blipFill>
        <p:spPr>
          <a:xfrm>
            <a:off x="11217245" y="6425955"/>
            <a:ext cx="838200" cy="295275"/>
          </a:xfrm>
          <a:prstGeom prst="rect">
            <a:avLst/>
          </a:prstGeom>
        </p:spPr>
      </p:pic>
      <p:sp>
        <p:nvSpPr>
          <p:cNvPr id="7" name="Rechteck 6">
            <a:extLst>
              <a:ext uri="{FF2B5EF4-FFF2-40B4-BE49-F238E27FC236}">
                <a16:creationId xmlns:a16="http://schemas.microsoft.com/office/drawing/2014/main" id="{2F023251-B93F-278E-0BD2-D9C84D6BBB30}"/>
              </a:ext>
            </a:extLst>
          </p:cNvPr>
          <p:cNvSpPr/>
          <p:nvPr/>
        </p:nvSpPr>
        <p:spPr>
          <a:xfrm>
            <a:off x="4632000" y="2397870"/>
            <a:ext cx="7560000" cy="3600000"/>
          </a:xfrm>
          <a:prstGeom prst="rect">
            <a:avLst/>
          </a:prstGeom>
          <a:solidFill>
            <a:srgbClr val="CED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GB" sz="2400" dirty="0"/>
          </a:p>
        </p:txBody>
      </p:sp>
      <p:sp>
        <p:nvSpPr>
          <p:cNvPr id="8" name="Textfeld 7">
            <a:extLst>
              <a:ext uri="{FF2B5EF4-FFF2-40B4-BE49-F238E27FC236}">
                <a16:creationId xmlns:a16="http://schemas.microsoft.com/office/drawing/2014/main" id="{5F832AC9-0500-76E4-0518-35DEE990C677}"/>
              </a:ext>
            </a:extLst>
          </p:cNvPr>
          <p:cNvSpPr txBox="1"/>
          <p:nvPr/>
        </p:nvSpPr>
        <p:spPr>
          <a:xfrm>
            <a:off x="4952873" y="3259760"/>
            <a:ext cx="6918253" cy="1876219"/>
          </a:xfrm>
          <a:prstGeom prst="rect">
            <a:avLst/>
          </a:prstGeom>
          <a:noFill/>
        </p:spPr>
        <p:txBody>
          <a:bodyPr wrap="square" rtlCol="0">
            <a:spAutoFit/>
          </a:bodyPr>
          <a:lstStyle/>
          <a:p>
            <a:pPr algn="ctr">
              <a:lnSpc>
                <a:spcPct val="80000"/>
              </a:lnSpc>
            </a:pPr>
            <a:r>
              <a:rPr lang="en-GB" sz="3600" i="1" dirty="0"/>
              <a:t>What are the </a:t>
            </a:r>
            <a:r>
              <a:rPr lang="en-GB" sz="3600" i="1" u="sng" dirty="0"/>
              <a:t>main barriers</a:t>
            </a:r>
            <a:r>
              <a:rPr lang="en-GB" sz="3600" i="1" dirty="0"/>
              <a:t> that hinder you to fully live up to your values and translate them into actions?</a:t>
            </a:r>
          </a:p>
        </p:txBody>
      </p:sp>
      <p:pic>
        <p:nvPicPr>
          <p:cNvPr id="3" name="Grafik 2" descr="Sitzungssaal mit einfarbiger Füllung">
            <a:extLst>
              <a:ext uri="{FF2B5EF4-FFF2-40B4-BE49-F238E27FC236}">
                <a16:creationId xmlns:a16="http://schemas.microsoft.com/office/drawing/2014/main" id="{C8D7F561-A323-C96B-4D58-3141717906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5000" y="1404571"/>
            <a:ext cx="1282827" cy="1282827"/>
          </a:xfrm>
          <a:prstGeom prst="rect">
            <a:avLst/>
          </a:prstGeom>
        </p:spPr>
      </p:pic>
      <p:sp>
        <p:nvSpPr>
          <p:cNvPr id="11" name="Textfeld 10">
            <a:extLst>
              <a:ext uri="{FF2B5EF4-FFF2-40B4-BE49-F238E27FC236}">
                <a16:creationId xmlns:a16="http://schemas.microsoft.com/office/drawing/2014/main" id="{78335DF7-CBF9-8869-DB3A-F660A6B97C65}"/>
              </a:ext>
            </a:extLst>
          </p:cNvPr>
          <p:cNvSpPr txBox="1"/>
          <p:nvPr/>
        </p:nvSpPr>
        <p:spPr>
          <a:xfrm>
            <a:off x="4975958" y="6607458"/>
            <a:ext cx="6094378" cy="246221"/>
          </a:xfrm>
          <a:prstGeom prst="rect">
            <a:avLst/>
          </a:prstGeom>
          <a:noFill/>
        </p:spPr>
        <p:txBody>
          <a:bodyPr wrap="square">
            <a:spAutoFit/>
          </a:bodyPr>
          <a:lstStyle/>
          <a:p>
            <a:r>
              <a:rPr lang="de-DE" sz="1000" dirty="0"/>
              <a:t>Source: </a:t>
            </a:r>
            <a:r>
              <a:rPr lang="de-DE" sz="1000" dirty="0" err="1"/>
              <a:t>Inspired</a:t>
            </a:r>
            <a:r>
              <a:rPr lang="de-DE" sz="1000" dirty="0"/>
              <a:t> </a:t>
            </a:r>
            <a:r>
              <a:rPr lang="de-DE" sz="1000" dirty="0" err="1"/>
              <a:t>by</a:t>
            </a:r>
            <a:r>
              <a:rPr lang="de-DE" sz="1000" dirty="0"/>
              <a:t> Kantar (2021)</a:t>
            </a:r>
          </a:p>
        </p:txBody>
      </p:sp>
    </p:spTree>
    <p:extLst>
      <p:ext uri="{BB962C8B-B14F-4D97-AF65-F5344CB8AC3E}">
        <p14:creationId xmlns:p14="http://schemas.microsoft.com/office/powerpoint/2010/main" val="73402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a:extLst>
              <a:ext uri="{FF2B5EF4-FFF2-40B4-BE49-F238E27FC236}">
                <a16:creationId xmlns:a16="http://schemas.microsoft.com/office/drawing/2014/main" id="{7549520D-EC7C-84A2-C9AC-4C37A921A775}"/>
              </a:ext>
            </a:extLst>
          </p:cNvPr>
          <p:cNvSpPr/>
          <p:nvPr/>
        </p:nvSpPr>
        <p:spPr>
          <a:xfrm>
            <a:off x="3122245" y="3819979"/>
            <a:ext cx="2771775" cy="899933"/>
          </a:xfrm>
          <a:prstGeom prst="rect">
            <a:avLst/>
          </a:prstGeom>
          <a:solidFill>
            <a:srgbClr val="CED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E80E72A5-B1CA-9827-8518-1116BF6ADC65}"/>
              </a:ext>
            </a:extLst>
          </p:cNvPr>
          <p:cNvSpPr/>
          <p:nvPr/>
        </p:nvSpPr>
        <p:spPr>
          <a:xfrm>
            <a:off x="5472111" y="2271892"/>
            <a:ext cx="2771775" cy="899933"/>
          </a:xfrm>
          <a:prstGeom prst="rect">
            <a:avLst/>
          </a:prstGeom>
          <a:solidFill>
            <a:srgbClr val="009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A57195CE-17B2-11CC-5EE3-37203A706F66}"/>
              </a:ext>
            </a:extLst>
          </p:cNvPr>
          <p:cNvSpPr/>
          <p:nvPr/>
        </p:nvSpPr>
        <p:spPr>
          <a:xfrm>
            <a:off x="771525" y="2271892"/>
            <a:ext cx="2771775" cy="899933"/>
          </a:xfrm>
          <a:prstGeom prst="rect">
            <a:avLst/>
          </a:prstGeom>
          <a:solidFill>
            <a:srgbClr val="50B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0F5D60E0-EBBD-7818-64ED-781226170381}"/>
              </a:ext>
            </a:extLst>
          </p:cNvPr>
          <p:cNvSpPr txBox="1"/>
          <p:nvPr/>
        </p:nvSpPr>
        <p:spPr>
          <a:xfrm>
            <a:off x="928687" y="2429470"/>
            <a:ext cx="2457450" cy="584775"/>
          </a:xfrm>
          <a:prstGeom prst="rect">
            <a:avLst/>
          </a:prstGeom>
          <a:noFill/>
        </p:spPr>
        <p:txBody>
          <a:bodyPr wrap="square" rtlCol="0">
            <a:spAutoFit/>
          </a:bodyPr>
          <a:lstStyle/>
          <a:p>
            <a:pPr algn="ctr"/>
            <a:r>
              <a:rPr lang="de-DE" sz="3200" b="1" cap="all" dirty="0" err="1">
                <a:solidFill>
                  <a:schemeClr val="bg1"/>
                </a:solidFill>
              </a:rPr>
              <a:t>Businesses</a:t>
            </a:r>
            <a:endParaRPr lang="de-DE" sz="3200" b="1" cap="all" dirty="0">
              <a:solidFill>
                <a:schemeClr val="bg1"/>
              </a:solidFill>
            </a:endParaRPr>
          </a:p>
        </p:txBody>
      </p:sp>
      <p:sp>
        <p:nvSpPr>
          <p:cNvPr id="18" name="Textfeld 17">
            <a:extLst>
              <a:ext uri="{FF2B5EF4-FFF2-40B4-BE49-F238E27FC236}">
                <a16:creationId xmlns:a16="http://schemas.microsoft.com/office/drawing/2014/main" id="{ACE4FA1B-02C3-3F09-AACF-26A2E881347D}"/>
              </a:ext>
            </a:extLst>
          </p:cNvPr>
          <p:cNvSpPr txBox="1"/>
          <p:nvPr/>
        </p:nvSpPr>
        <p:spPr>
          <a:xfrm>
            <a:off x="5629272" y="2429469"/>
            <a:ext cx="2457451" cy="584775"/>
          </a:xfrm>
          <a:prstGeom prst="rect">
            <a:avLst/>
          </a:prstGeom>
          <a:noFill/>
        </p:spPr>
        <p:txBody>
          <a:bodyPr wrap="square" rtlCol="0">
            <a:spAutoFit/>
          </a:bodyPr>
          <a:lstStyle/>
          <a:p>
            <a:pPr algn="ctr"/>
            <a:r>
              <a:rPr lang="de-DE" sz="3200" b="1" cap="all" dirty="0" err="1">
                <a:solidFill>
                  <a:schemeClr val="bg1"/>
                </a:solidFill>
              </a:rPr>
              <a:t>Consumers</a:t>
            </a:r>
            <a:endParaRPr lang="de-DE" sz="3200" b="1" cap="all" dirty="0">
              <a:solidFill>
                <a:schemeClr val="bg1"/>
              </a:solidFill>
            </a:endParaRPr>
          </a:p>
        </p:txBody>
      </p:sp>
      <p:sp>
        <p:nvSpPr>
          <p:cNvPr id="29" name="Pfeil: Chevron 28">
            <a:extLst>
              <a:ext uri="{FF2B5EF4-FFF2-40B4-BE49-F238E27FC236}">
                <a16:creationId xmlns:a16="http://schemas.microsoft.com/office/drawing/2014/main" id="{D2C5FF68-3756-0679-B9E9-F0D608627278}"/>
              </a:ext>
            </a:extLst>
          </p:cNvPr>
          <p:cNvSpPr/>
          <p:nvPr/>
        </p:nvSpPr>
        <p:spPr>
          <a:xfrm rot="5400000">
            <a:off x="4265819" y="3171821"/>
            <a:ext cx="484632" cy="484632"/>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0" name="Textfeld 29">
            <a:extLst>
              <a:ext uri="{FF2B5EF4-FFF2-40B4-BE49-F238E27FC236}">
                <a16:creationId xmlns:a16="http://schemas.microsoft.com/office/drawing/2014/main" id="{44528024-F086-26DB-CE4E-50775FA4FD0C}"/>
              </a:ext>
            </a:extLst>
          </p:cNvPr>
          <p:cNvSpPr txBox="1"/>
          <p:nvPr/>
        </p:nvSpPr>
        <p:spPr>
          <a:xfrm>
            <a:off x="3590375" y="3977559"/>
            <a:ext cx="1835516" cy="584775"/>
          </a:xfrm>
          <a:prstGeom prst="rect">
            <a:avLst/>
          </a:prstGeom>
          <a:noFill/>
        </p:spPr>
        <p:txBody>
          <a:bodyPr wrap="square" rtlCol="0">
            <a:spAutoFit/>
          </a:bodyPr>
          <a:lstStyle/>
          <a:p>
            <a:pPr algn="ctr"/>
            <a:r>
              <a:rPr lang="en-GB" sz="3200" b="1" cap="all" dirty="0">
                <a:sym typeface="Wingdings" panose="05000000000000000000" pitchFamily="2" charset="2"/>
              </a:rPr>
              <a:t>BRANDS</a:t>
            </a:r>
          </a:p>
        </p:txBody>
      </p:sp>
      <p:sp>
        <p:nvSpPr>
          <p:cNvPr id="34" name="Pfeil: nach links und rechts 33">
            <a:extLst>
              <a:ext uri="{FF2B5EF4-FFF2-40B4-BE49-F238E27FC236}">
                <a16:creationId xmlns:a16="http://schemas.microsoft.com/office/drawing/2014/main" id="{406DDC28-7C80-502D-72BB-E6F44FB2C369}"/>
              </a:ext>
            </a:extLst>
          </p:cNvPr>
          <p:cNvSpPr/>
          <p:nvPr/>
        </p:nvSpPr>
        <p:spPr>
          <a:xfrm>
            <a:off x="3629023" y="2479542"/>
            <a:ext cx="1758221" cy="484632"/>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09059B18-EA70-7972-5559-935E850E169D}"/>
              </a:ext>
            </a:extLst>
          </p:cNvPr>
          <p:cNvSpPr txBox="1"/>
          <p:nvPr/>
        </p:nvSpPr>
        <p:spPr>
          <a:xfrm>
            <a:off x="2483973" y="4724949"/>
            <a:ext cx="4048317" cy="1846659"/>
          </a:xfrm>
          <a:prstGeom prst="rect">
            <a:avLst/>
          </a:prstGeom>
          <a:noFill/>
        </p:spPr>
        <p:txBody>
          <a:bodyPr wrap="square" rtlCol="0">
            <a:spAutoFit/>
          </a:bodyPr>
          <a:lstStyle/>
          <a:p>
            <a:pPr algn="ctr"/>
            <a:r>
              <a:rPr lang="en-US" sz="6000" b="1" dirty="0">
                <a:solidFill>
                  <a:srgbClr val="CED818"/>
                </a:solidFill>
                <a:cs typeface="Arial" panose="020B0604020202020204" pitchFamily="34" charset="0"/>
              </a:rPr>
              <a:t>73</a:t>
            </a:r>
            <a:r>
              <a:rPr lang="en-US" sz="6000" b="1" dirty="0">
                <a:solidFill>
                  <a:srgbClr val="CED818"/>
                </a:solidFill>
                <a:effectLst/>
                <a:cs typeface="Arial" panose="020B0604020202020204" pitchFamily="34" charset="0"/>
              </a:rPr>
              <a:t>% </a:t>
            </a:r>
          </a:p>
          <a:p>
            <a:pPr algn="ctr"/>
            <a:r>
              <a:rPr lang="en-US" dirty="0">
                <a:effectLst/>
                <a:cs typeface="Arial" panose="020B0604020202020204" pitchFamily="34" charset="0"/>
              </a:rPr>
              <a:t>of global consumers believe brands have a responsibility to make a positive change in the world.</a:t>
            </a:r>
            <a:endParaRPr lang="en-US" sz="2800" dirty="0">
              <a:ea typeface="Calibri" panose="020F0502020204030204" pitchFamily="34" charset="0"/>
              <a:cs typeface="Arial" panose="020B0604020202020204" pitchFamily="34" charset="0"/>
              <a:sym typeface="Wingdings" panose="05000000000000000000" pitchFamily="2" charset="2"/>
            </a:endParaRPr>
          </a:p>
        </p:txBody>
      </p:sp>
      <p:sp>
        <p:nvSpPr>
          <p:cNvPr id="3" name="Titel 1">
            <a:extLst>
              <a:ext uri="{FF2B5EF4-FFF2-40B4-BE49-F238E27FC236}">
                <a16:creationId xmlns:a16="http://schemas.microsoft.com/office/drawing/2014/main" id="{5A7E87AA-3E7A-B0B1-DAED-87637508340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de-DE" dirty="0"/>
              <a:t>Brands moderate </a:t>
            </a:r>
            <a:r>
              <a:rPr lang="de-DE" dirty="0" err="1"/>
              <a:t>the</a:t>
            </a:r>
            <a:r>
              <a:rPr lang="de-DE" dirty="0"/>
              <a:t> </a:t>
            </a:r>
            <a:r>
              <a:rPr lang="de-DE" dirty="0" err="1"/>
              <a:t>Conscious</a:t>
            </a:r>
            <a:r>
              <a:rPr lang="de-DE" dirty="0"/>
              <a:t> Push and </a:t>
            </a:r>
            <a:r>
              <a:rPr lang="de-DE" dirty="0" err="1"/>
              <a:t>Conscious</a:t>
            </a:r>
            <a:r>
              <a:rPr lang="de-DE" dirty="0"/>
              <a:t> Pull</a:t>
            </a:r>
          </a:p>
        </p:txBody>
      </p:sp>
      <p:sp>
        <p:nvSpPr>
          <p:cNvPr id="6" name="Textfeld 5">
            <a:extLst>
              <a:ext uri="{FF2B5EF4-FFF2-40B4-BE49-F238E27FC236}">
                <a16:creationId xmlns:a16="http://schemas.microsoft.com/office/drawing/2014/main" id="{E0CCBE2A-1696-CBFF-3F18-B4FDA10BB94B}"/>
              </a:ext>
            </a:extLst>
          </p:cNvPr>
          <p:cNvSpPr txBox="1"/>
          <p:nvPr/>
        </p:nvSpPr>
        <p:spPr>
          <a:xfrm>
            <a:off x="1622" y="6607458"/>
            <a:ext cx="6094378" cy="246221"/>
          </a:xfrm>
          <a:prstGeom prst="rect">
            <a:avLst/>
          </a:prstGeom>
          <a:noFill/>
        </p:spPr>
        <p:txBody>
          <a:bodyPr wrap="square">
            <a:spAutoFit/>
          </a:bodyPr>
          <a:lstStyle/>
          <a:p>
            <a:r>
              <a:rPr lang="de-DE" sz="1000" dirty="0"/>
              <a:t>Source: EY (2021)</a:t>
            </a:r>
          </a:p>
        </p:txBody>
      </p:sp>
      <p:pic>
        <p:nvPicPr>
          <p:cNvPr id="4" name="Grafik 6">
            <a:extLst>
              <a:ext uri="{FF2B5EF4-FFF2-40B4-BE49-F238E27FC236}">
                <a16:creationId xmlns:a16="http://schemas.microsoft.com/office/drawing/2014/main" id="{8F032F39-09F4-6465-8948-E3D8317A6DF1}"/>
              </a:ext>
            </a:extLst>
          </p:cNvPr>
          <p:cNvPicPr>
            <a:picLocks noChangeAspect="1"/>
          </p:cNvPicPr>
          <p:nvPr/>
        </p:nvPicPr>
        <p:blipFill>
          <a:blip r:embed="rId3"/>
          <a:stretch>
            <a:fillRect/>
          </a:stretch>
        </p:blipFill>
        <p:spPr>
          <a:xfrm>
            <a:off x="11217245" y="6425955"/>
            <a:ext cx="838200" cy="295275"/>
          </a:xfrm>
          <a:prstGeom prst="rect">
            <a:avLst/>
          </a:prstGeom>
        </p:spPr>
      </p:pic>
    </p:spTree>
    <p:extLst>
      <p:ext uri="{BB962C8B-B14F-4D97-AF65-F5344CB8AC3E}">
        <p14:creationId xmlns:p14="http://schemas.microsoft.com/office/powerpoint/2010/main" val="113898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307058-77F9-A3F0-AEE8-BA941A249A35}"/>
              </a:ext>
            </a:extLst>
          </p:cNvPr>
          <p:cNvSpPr>
            <a:spLocks noGrp="1"/>
          </p:cNvSpPr>
          <p:nvPr>
            <p:ph type="title"/>
          </p:nvPr>
        </p:nvSpPr>
        <p:spPr>
          <a:xfrm>
            <a:off x="728663" y="1422400"/>
            <a:ext cx="4505552" cy="2387600"/>
          </a:xfrm>
        </p:spPr>
        <p:txBody>
          <a:bodyPr vert="horz" lIns="91440" tIns="45720" rIns="91440" bIns="45720" rtlCol="0" anchor="b">
            <a:normAutofit/>
          </a:bodyPr>
          <a:lstStyle/>
          <a:p>
            <a:r>
              <a:rPr lang="en-US" sz="5000">
                <a:solidFill>
                  <a:schemeClr val="bg1"/>
                </a:solidFill>
              </a:rPr>
              <a:t>Questions?</a:t>
            </a:r>
          </a:p>
        </p:txBody>
      </p:sp>
      <p:sp>
        <p:nvSpPr>
          <p:cNvPr id="4" name="Text Placeholder 3">
            <a:extLst>
              <a:ext uri="{FF2B5EF4-FFF2-40B4-BE49-F238E27FC236}">
                <a16:creationId xmlns:a16="http://schemas.microsoft.com/office/drawing/2014/main" id="{0E95B842-DADA-7CC7-CA48-7796DDD0971F}"/>
              </a:ext>
            </a:extLst>
          </p:cNvPr>
          <p:cNvSpPr>
            <a:spLocks noGrp="1"/>
          </p:cNvSpPr>
          <p:nvPr>
            <p:ph type="body" sz="half" idx="2"/>
          </p:nvPr>
        </p:nvSpPr>
        <p:spPr>
          <a:xfrm>
            <a:off x="728663" y="3902075"/>
            <a:ext cx="4505552" cy="1655762"/>
          </a:xfrm>
        </p:spPr>
        <p:txBody>
          <a:bodyPr vert="horz" lIns="91440" tIns="45720" rIns="91440" bIns="45720" rtlCol="0">
            <a:normAutofit/>
          </a:bodyPr>
          <a:lstStyle/>
          <a:p>
            <a:r>
              <a:rPr lang="en-US" sz="2000">
                <a:solidFill>
                  <a:schemeClr val="bg1"/>
                </a:solidFill>
              </a:rPr>
              <a:t>Feedback Welcome</a:t>
            </a:r>
          </a:p>
        </p:txBody>
      </p:sp>
      <p:sp>
        <p:nvSpPr>
          <p:cNvPr id="22" name="Freeform: Shape 12">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Placeholder 5" descr="Icon&#10;&#10;Description automatically generated">
            <a:extLst>
              <a:ext uri="{FF2B5EF4-FFF2-40B4-BE49-F238E27FC236}">
                <a16:creationId xmlns:a16="http://schemas.microsoft.com/office/drawing/2014/main" id="{F84175C1-83AD-5D60-CC03-0DFB5CAD992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1"/>
          <a:stretch/>
        </p:blipFill>
        <p:spPr>
          <a:xfrm>
            <a:off x="7839805" y="2663211"/>
            <a:ext cx="3408121" cy="3408121"/>
          </a:xfrm>
          <a:prstGeom prst="rect">
            <a:avLst/>
          </a:prstGeom>
        </p:spPr>
      </p:pic>
      <p:pic>
        <p:nvPicPr>
          <p:cNvPr id="3" name="Picture 2" descr="Circle&#10;&#10;Description automatically generated with low confidence">
            <a:extLst>
              <a:ext uri="{FF2B5EF4-FFF2-40B4-BE49-F238E27FC236}">
                <a16:creationId xmlns:a16="http://schemas.microsoft.com/office/drawing/2014/main" id="{CE47395C-6AD2-1216-BF69-D425D5FE3E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6393" y="1417733"/>
            <a:ext cx="3105975" cy="1156975"/>
          </a:xfrm>
          <a:prstGeom prst="rect">
            <a:avLst/>
          </a:prstGeom>
        </p:spPr>
      </p:pic>
      <p:pic>
        <p:nvPicPr>
          <p:cNvPr id="5" name="Grafik 6">
            <a:extLst>
              <a:ext uri="{FF2B5EF4-FFF2-40B4-BE49-F238E27FC236}">
                <a16:creationId xmlns:a16="http://schemas.microsoft.com/office/drawing/2014/main" id="{CBF4F591-CFF8-D656-A4CA-6FCEF9E9BF9B}"/>
              </a:ext>
            </a:extLst>
          </p:cNvPr>
          <p:cNvPicPr>
            <a:picLocks noChangeAspect="1"/>
          </p:cNvPicPr>
          <p:nvPr/>
        </p:nvPicPr>
        <p:blipFill>
          <a:blip r:embed="rId6"/>
          <a:stretch>
            <a:fillRect/>
          </a:stretch>
        </p:blipFill>
        <p:spPr>
          <a:xfrm>
            <a:off x="11217245" y="6425955"/>
            <a:ext cx="838200" cy="295275"/>
          </a:xfrm>
          <a:prstGeom prst="rect">
            <a:avLst/>
          </a:prstGeom>
        </p:spPr>
      </p:pic>
    </p:spTree>
    <p:extLst>
      <p:ext uri="{BB962C8B-B14F-4D97-AF65-F5344CB8AC3E}">
        <p14:creationId xmlns:p14="http://schemas.microsoft.com/office/powerpoint/2010/main" val="251205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83772-CCA1-7402-A03A-E5CD9476F946}"/>
              </a:ext>
            </a:extLst>
          </p:cNvPr>
          <p:cNvSpPr>
            <a:spLocks noGrp="1"/>
          </p:cNvSpPr>
          <p:nvPr>
            <p:ph type="title"/>
          </p:nvPr>
        </p:nvSpPr>
        <p:spPr>
          <a:xfrm>
            <a:off x="831850" y="1709739"/>
            <a:ext cx="10515600" cy="2584676"/>
          </a:xfrm>
        </p:spPr>
        <p:txBody>
          <a:bodyPr>
            <a:normAutofit/>
          </a:bodyPr>
          <a:lstStyle/>
          <a:p>
            <a:br>
              <a:rPr lang="en-US" sz="4400" dirty="0"/>
            </a:br>
            <a:r>
              <a:rPr lang="en-US" sz="4400" dirty="0"/>
              <a:t>Conscious Brand Leadership</a:t>
            </a:r>
          </a:p>
        </p:txBody>
      </p:sp>
      <p:sp>
        <p:nvSpPr>
          <p:cNvPr id="3" name="Text Placeholder 2">
            <a:extLst>
              <a:ext uri="{FF2B5EF4-FFF2-40B4-BE49-F238E27FC236}">
                <a16:creationId xmlns:a16="http://schemas.microsoft.com/office/drawing/2014/main" id="{62B40F0B-E523-BFD0-2179-3CBFC31578ED}"/>
              </a:ext>
            </a:extLst>
          </p:cNvPr>
          <p:cNvSpPr>
            <a:spLocks noGrp="1"/>
          </p:cNvSpPr>
          <p:nvPr>
            <p:ph type="body" idx="1"/>
          </p:nvPr>
        </p:nvSpPr>
        <p:spPr/>
        <p:txBody>
          <a:bodyPr/>
          <a:lstStyle/>
          <a:p>
            <a:r>
              <a:rPr lang="en-US" dirty="0">
                <a:solidFill>
                  <a:schemeClr val="accent6">
                    <a:lumMod val="50000"/>
                  </a:schemeClr>
                </a:solidFill>
              </a:rPr>
              <a:t>Course Overview for Conference on Conscious Business Education</a:t>
            </a:r>
          </a:p>
          <a:p>
            <a:r>
              <a:rPr lang="en-US" dirty="0">
                <a:solidFill>
                  <a:schemeClr val="accent6">
                    <a:lumMod val="50000"/>
                  </a:schemeClr>
                </a:solidFill>
              </a:rPr>
              <a:t>Digital, 10 – 11 January 2024</a:t>
            </a:r>
          </a:p>
        </p:txBody>
      </p:sp>
      <p:pic>
        <p:nvPicPr>
          <p:cNvPr id="4" name="Grafik 6">
            <a:extLst>
              <a:ext uri="{FF2B5EF4-FFF2-40B4-BE49-F238E27FC236}">
                <a16:creationId xmlns:a16="http://schemas.microsoft.com/office/drawing/2014/main" id="{4060C2BE-8C34-0E32-FEA7-E4653709AF65}"/>
              </a:ext>
            </a:extLst>
          </p:cNvPr>
          <p:cNvPicPr>
            <a:picLocks noChangeAspect="1"/>
          </p:cNvPicPr>
          <p:nvPr/>
        </p:nvPicPr>
        <p:blipFill>
          <a:blip r:embed="rId3"/>
          <a:stretch>
            <a:fillRect/>
          </a:stretch>
        </p:blipFill>
        <p:spPr>
          <a:xfrm>
            <a:off x="11217245" y="6425955"/>
            <a:ext cx="838200" cy="295275"/>
          </a:xfrm>
          <a:prstGeom prst="rect">
            <a:avLst/>
          </a:prstGeom>
        </p:spPr>
      </p:pic>
    </p:spTree>
    <p:extLst>
      <p:ext uri="{BB962C8B-B14F-4D97-AF65-F5344CB8AC3E}">
        <p14:creationId xmlns:p14="http://schemas.microsoft.com/office/powerpoint/2010/main" val="339510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feld 48">
            <a:extLst>
              <a:ext uri="{FF2B5EF4-FFF2-40B4-BE49-F238E27FC236}">
                <a16:creationId xmlns:a16="http://schemas.microsoft.com/office/drawing/2014/main" id="{3B92F689-C0C3-DBD0-FCBB-6581641E1629}"/>
              </a:ext>
            </a:extLst>
          </p:cNvPr>
          <p:cNvSpPr txBox="1"/>
          <p:nvPr/>
        </p:nvSpPr>
        <p:spPr>
          <a:xfrm>
            <a:off x="4785360" y="1936280"/>
            <a:ext cx="7299960" cy="3785652"/>
          </a:xfrm>
          <a:prstGeom prst="rect">
            <a:avLst/>
          </a:prstGeom>
          <a:noFill/>
        </p:spPr>
        <p:txBody>
          <a:bodyPr wrap="square" rtlCol="0">
            <a:spAutoFit/>
          </a:bodyPr>
          <a:lstStyle/>
          <a:p>
            <a:r>
              <a:rPr lang="en-GB" sz="6000" b="1" i="1" dirty="0"/>
              <a:t>FROM</a:t>
            </a:r>
            <a:r>
              <a:rPr lang="en-GB" sz="6000" b="1" dirty="0"/>
              <a:t> TRANSFORMATION </a:t>
            </a:r>
          </a:p>
          <a:p>
            <a:r>
              <a:rPr lang="en-GB" sz="6000" b="1" i="1" dirty="0"/>
              <a:t>TO </a:t>
            </a:r>
          </a:p>
          <a:p>
            <a:r>
              <a:rPr lang="en-GB" sz="6000" b="1" dirty="0"/>
              <a:t>COMMUNICATION</a:t>
            </a:r>
          </a:p>
        </p:txBody>
      </p:sp>
      <p:pic>
        <p:nvPicPr>
          <p:cNvPr id="51" name="Grafik 6">
            <a:extLst>
              <a:ext uri="{FF2B5EF4-FFF2-40B4-BE49-F238E27FC236}">
                <a16:creationId xmlns:a16="http://schemas.microsoft.com/office/drawing/2014/main" id="{9F75309F-7EB8-6A35-5A94-E4D7A6578773}"/>
              </a:ext>
            </a:extLst>
          </p:cNvPr>
          <p:cNvPicPr>
            <a:picLocks noChangeAspect="1"/>
          </p:cNvPicPr>
          <p:nvPr/>
        </p:nvPicPr>
        <p:blipFill>
          <a:blip r:embed="rId2"/>
          <a:stretch>
            <a:fillRect/>
          </a:stretch>
        </p:blipFill>
        <p:spPr>
          <a:xfrm>
            <a:off x="11217245" y="6425955"/>
            <a:ext cx="838200" cy="295275"/>
          </a:xfrm>
          <a:prstGeom prst="rect">
            <a:avLst/>
          </a:prstGeom>
        </p:spPr>
      </p:pic>
      <p:sp>
        <p:nvSpPr>
          <p:cNvPr id="2" name="Titel 1">
            <a:extLst>
              <a:ext uri="{FF2B5EF4-FFF2-40B4-BE49-F238E27FC236}">
                <a16:creationId xmlns:a16="http://schemas.microsoft.com/office/drawing/2014/main" id="{DB54D46B-C857-F064-2A5E-EC01AB7B5701}"/>
              </a:ext>
            </a:extLst>
          </p:cNvPr>
          <p:cNvSpPr>
            <a:spLocks noGrp="1"/>
          </p:cNvSpPr>
          <p:nvPr>
            <p:ph type="title"/>
          </p:nvPr>
        </p:nvSpPr>
        <p:spPr>
          <a:xfrm>
            <a:off x="838200" y="365125"/>
            <a:ext cx="10515600" cy="1325563"/>
          </a:xfrm>
        </p:spPr>
        <p:txBody>
          <a:bodyPr>
            <a:normAutofit/>
          </a:bodyPr>
          <a:lstStyle/>
          <a:p>
            <a:r>
              <a:rPr lang="de-DE" sz="3200" dirty="0"/>
              <a:t>Cluster Deep Dive Transformation &amp; Communication</a:t>
            </a:r>
          </a:p>
        </p:txBody>
      </p:sp>
    </p:spTree>
    <p:extLst>
      <p:ext uri="{BB962C8B-B14F-4D97-AF65-F5344CB8AC3E}">
        <p14:creationId xmlns:p14="http://schemas.microsoft.com/office/powerpoint/2010/main" val="18645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0E0F7F-EBA6-422A-13AB-A7200EE79378}"/>
              </a:ext>
            </a:extLst>
          </p:cNvPr>
          <p:cNvSpPr>
            <a:spLocks noGrp="1"/>
          </p:cNvSpPr>
          <p:nvPr>
            <p:ph idx="1"/>
          </p:nvPr>
        </p:nvSpPr>
        <p:spPr>
          <a:xfrm>
            <a:off x="5991021" y="1257300"/>
            <a:ext cx="5626757" cy="5302988"/>
          </a:xfrm>
        </p:spPr>
        <p:txBody>
          <a:bodyPr>
            <a:normAutofit fontScale="77500" lnSpcReduction="20000"/>
          </a:bodyPr>
          <a:lstStyle/>
          <a:p>
            <a:pPr marL="0" marR="0" lvl="0" indent="0">
              <a:lnSpc>
                <a:spcPct val="125000"/>
              </a:lnSpc>
              <a:spcBef>
                <a:spcPts val="0"/>
              </a:spcBef>
              <a:spcAft>
                <a:spcPts val="600"/>
              </a:spcAft>
              <a:buNone/>
            </a:pPr>
            <a:r>
              <a:rPr lang="en-US" sz="2400" dirty="0"/>
              <a:t>This course includes:</a:t>
            </a:r>
          </a:p>
          <a:p>
            <a:pPr marL="342900" marR="0" lvl="0" indent="-342900">
              <a:lnSpc>
                <a:spcPct val="125000"/>
              </a:lnSpc>
              <a:spcBef>
                <a:spcPts val="0"/>
              </a:spcBef>
              <a:spcAft>
                <a:spcPts val="600"/>
              </a:spcAft>
              <a:buFont typeface="Symbol" panose="05050102010706020507" pitchFamily="18" charset="2"/>
              <a:buChar char=""/>
            </a:pPr>
            <a:r>
              <a:rPr lang="de-DE" sz="2400" dirty="0">
                <a:ea typeface="Calibri Light" panose="020F0302020204030204" pitchFamily="34" charset="0"/>
                <a:cs typeface="Times New Roman" panose="02020603050405020304" pitchFamily="18" charset="0"/>
              </a:rPr>
              <a:t>Degree: Master</a:t>
            </a:r>
          </a:p>
          <a:p>
            <a:pPr marL="342900" marR="0" lvl="0" indent="-342900">
              <a:lnSpc>
                <a:spcPct val="125000"/>
              </a:lnSpc>
              <a:spcBef>
                <a:spcPts val="0"/>
              </a:spcBef>
              <a:spcAft>
                <a:spcPts val="600"/>
              </a:spcAft>
              <a:buFont typeface="Symbol" panose="05050102010706020507" pitchFamily="18" charset="2"/>
              <a:buChar char=""/>
            </a:pPr>
            <a:r>
              <a:rPr lang="de-DE" sz="2400" dirty="0">
                <a:ea typeface="Calibri Light" panose="020F0302020204030204" pitchFamily="34" charset="0"/>
                <a:cs typeface="Times New Roman" panose="02020603050405020304" pitchFamily="18" charset="0"/>
              </a:rPr>
              <a:t>ECTS </a:t>
            </a:r>
            <a:r>
              <a:rPr lang="de-DE" sz="2400" dirty="0" err="1">
                <a:ea typeface="Calibri Light" panose="020F0302020204030204" pitchFamily="34" charset="0"/>
                <a:cs typeface="Times New Roman" panose="02020603050405020304" pitchFamily="18" charset="0"/>
              </a:rPr>
              <a:t>Credits</a:t>
            </a:r>
            <a:r>
              <a:rPr lang="de-DE" sz="2400" dirty="0">
                <a:ea typeface="Calibri Light" panose="020F0302020204030204" pitchFamily="34" charset="0"/>
                <a:cs typeface="Times New Roman" panose="02020603050405020304" pitchFamily="18" charset="0"/>
              </a:rPr>
              <a:t>: 2</a:t>
            </a:r>
          </a:p>
          <a:p>
            <a:pPr marL="342900" marR="0" lvl="0" indent="-342900">
              <a:lnSpc>
                <a:spcPct val="125000"/>
              </a:lnSpc>
              <a:spcBef>
                <a:spcPts val="0"/>
              </a:spcBef>
              <a:spcAft>
                <a:spcPts val="600"/>
              </a:spcAft>
              <a:buFont typeface="Symbol" panose="05050102010706020507" pitchFamily="18" charset="2"/>
              <a:buChar char=""/>
            </a:pPr>
            <a:r>
              <a:rPr lang="de-DE" sz="2400" dirty="0">
                <a:ea typeface="Calibri Light" panose="020F0302020204030204" pitchFamily="34" charset="0"/>
                <a:cs typeface="Times New Roman" panose="02020603050405020304" pitchFamily="18" charset="0"/>
              </a:rPr>
              <a:t>Modules: 3</a:t>
            </a:r>
          </a:p>
          <a:p>
            <a:pPr marL="342900" marR="0" lvl="0" indent="-342900">
              <a:lnSpc>
                <a:spcPct val="125000"/>
              </a:lnSpc>
              <a:spcBef>
                <a:spcPts val="0"/>
              </a:spcBef>
              <a:buFont typeface="Symbol" panose="05050102010706020507" pitchFamily="18" charset="2"/>
              <a:buChar char=""/>
            </a:pPr>
            <a:r>
              <a:rPr lang="de-DE" sz="2400" dirty="0">
                <a:ea typeface="Calibri Light" panose="020F0302020204030204" pitchFamily="34" charset="0"/>
                <a:cs typeface="Times New Roman" panose="02020603050405020304" pitchFamily="18" charset="0"/>
              </a:rPr>
              <a:t>Workload: 60 </a:t>
            </a:r>
            <a:r>
              <a:rPr lang="de-DE" sz="2400" dirty="0" err="1">
                <a:ea typeface="Calibri Light" panose="020F0302020204030204" pitchFamily="34" charset="0"/>
                <a:cs typeface="Times New Roman" panose="02020603050405020304" pitchFamily="18" charset="0"/>
              </a:rPr>
              <a:t>hours</a:t>
            </a:r>
            <a:endParaRPr lang="de-DE" sz="2400" dirty="0">
              <a:ea typeface="Calibri Light" panose="020F0302020204030204" pitchFamily="34" charset="0"/>
              <a:cs typeface="Times New Roman" panose="02020603050405020304" pitchFamily="18" charset="0"/>
            </a:endParaRPr>
          </a:p>
          <a:p>
            <a:pPr marL="800100" lvl="1" indent="-342900">
              <a:buFont typeface="Symbol" panose="05050102010706020507" pitchFamily="18" charset="2"/>
              <a:buChar char=""/>
            </a:pPr>
            <a:r>
              <a:rPr lang="en-US" sz="1400" dirty="0">
                <a:latin typeface="Calibri Light" panose="020F0302020204030204" pitchFamily="34" charset="0"/>
              </a:rPr>
              <a:t>20 hours on-site lectures</a:t>
            </a:r>
            <a:endParaRPr lang="de-DE" sz="1400" dirty="0">
              <a:latin typeface="Calibri Light" panose="020F0302020204030204" pitchFamily="34" charset="0"/>
            </a:endParaRPr>
          </a:p>
          <a:p>
            <a:pPr marL="800100" lvl="1" indent="-342900">
              <a:buFont typeface="Symbol" panose="05050102010706020507" pitchFamily="18" charset="2"/>
              <a:buChar char=""/>
            </a:pPr>
            <a:r>
              <a:rPr lang="en-US" sz="1400" dirty="0">
                <a:latin typeface="Calibri Light" panose="020F0302020204030204" pitchFamily="34" charset="0"/>
              </a:rPr>
              <a:t>20 hours of private study</a:t>
            </a:r>
            <a:endParaRPr lang="de-DE" sz="1400" dirty="0">
              <a:latin typeface="Calibri Light" panose="020F0302020204030204" pitchFamily="34" charset="0"/>
            </a:endParaRPr>
          </a:p>
          <a:p>
            <a:pPr marL="800100" lvl="1" indent="-342900">
              <a:buFont typeface="Symbol" panose="05050102010706020507" pitchFamily="18" charset="2"/>
              <a:buChar char=""/>
            </a:pPr>
            <a:r>
              <a:rPr lang="en-US" sz="1400" dirty="0">
                <a:latin typeface="Calibri Light" panose="020F0302020204030204" pitchFamily="34" charset="0"/>
              </a:rPr>
              <a:t>20 hours of assignments</a:t>
            </a:r>
            <a:endParaRPr lang="de-DE" sz="1400" dirty="0">
              <a:latin typeface="Calibri Light" panose="020F0302020204030204" pitchFamily="34" charset="0"/>
            </a:endParaRPr>
          </a:p>
          <a:p>
            <a:pPr marL="342900" lvl="0" indent="-342900">
              <a:buFont typeface="Symbol" panose="05050102010706020507" pitchFamily="18" charset="2"/>
              <a:buChar char=""/>
            </a:pPr>
            <a:r>
              <a:rPr lang="de-DE" sz="2400" dirty="0">
                <a:effectLst/>
                <a:ea typeface="Calibri Light" panose="020F0302020204030204" pitchFamily="34" charset="0"/>
                <a:cs typeface="Times New Roman" panose="02020603050405020304" pitchFamily="18" charset="0"/>
              </a:rPr>
              <a:t>Teaching and Learning Methods: </a:t>
            </a:r>
          </a:p>
          <a:p>
            <a:pPr marL="800100" lvl="1" indent="-342900">
              <a:buFont typeface="Symbol" panose="05050102010706020507" pitchFamily="18" charset="2"/>
              <a:buChar char=""/>
            </a:pPr>
            <a:r>
              <a:rPr lang="en-US" sz="1400" dirty="0">
                <a:effectLst/>
                <a:latin typeface="Calibri Light" panose="020F0302020204030204" pitchFamily="34" charset="0"/>
                <a:ea typeface="Times New Roman" panose="02020603050405020304" pitchFamily="18" charset="0"/>
              </a:rPr>
              <a:t>Course activity (e.g.</a:t>
            </a:r>
            <a:r>
              <a:rPr lang="en-US" sz="1400" dirty="0">
                <a:latin typeface="Calibri Light" panose="020F0302020204030204" pitchFamily="34" charset="0"/>
                <a:ea typeface="Times New Roman" panose="02020603050405020304" pitchFamily="18" charset="0"/>
              </a:rPr>
              <a:t>,</a:t>
            </a:r>
            <a:r>
              <a:rPr lang="en-US" sz="1400" dirty="0">
                <a:effectLst/>
                <a:latin typeface="Calibri Light" panose="020F0302020204030204" pitchFamily="34" charset="0"/>
                <a:ea typeface="Times New Roman" panose="02020603050405020304" pitchFamily="18" charset="0"/>
              </a:rPr>
              <a:t> word cloud, clustering,, voting, video)</a:t>
            </a:r>
          </a:p>
          <a:p>
            <a:pPr marL="800100" lvl="1" indent="-342900">
              <a:buFont typeface="Symbol" panose="05050102010706020507" pitchFamily="18" charset="2"/>
              <a:buChar char=""/>
            </a:pPr>
            <a:r>
              <a:rPr lang="en-US" sz="1400" dirty="0">
                <a:latin typeface="Calibri Light" panose="020F0302020204030204" pitchFamily="34" charset="0"/>
                <a:ea typeface="Times New Roman" panose="02020603050405020304" pitchFamily="18" charset="0"/>
              </a:rPr>
              <a:t>Course discussion</a:t>
            </a:r>
          </a:p>
          <a:p>
            <a:pPr marL="800100" lvl="1" indent="-342900">
              <a:buFont typeface="Symbol" panose="05050102010706020507" pitchFamily="18" charset="2"/>
              <a:buChar char=""/>
            </a:pPr>
            <a:r>
              <a:rPr lang="en-US" sz="1400" dirty="0">
                <a:effectLst/>
                <a:latin typeface="Calibri Light" panose="020F0302020204030204" pitchFamily="34" charset="0"/>
                <a:ea typeface="Times New Roman" panose="02020603050405020304" pitchFamily="18" charset="0"/>
              </a:rPr>
              <a:t>Group work (e.g., reflection, opinion and decision making, examples, poster presentation)</a:t>
            </a:r>
          </a:p>
          <a:p>
            <a:pPr marL="800100" lvl="1" indent="-342900">
              <a:buFont typeface="Symbol" panose="05050102010706020507" pitchFamily="18" charset="2"/>
              <a:buChar char=""/>
            </a:pPr>
            <a:r>
              <a:rPr lang="en-US" sz="1400" dirty="0">
                <a:effectLst/>
                <a:latin typeface="Calibri Light" panose="020F0302020204030204" pitchFamily="34" charset="0"/>
                <a:ea typeface="Times New Roman" panose="02020603050405020304" pitchFamily="18" charset="0"/>
              </a:rPr>
              <a:t>Peer work (e.g., poster, essay, canvas, presentation)</a:t>
            </a:r>
          </a:p>
          <a:p>
            <a:pPr marL="800100" lvl="1" indent="-342900">
              <a:buFont typeface="Symbol" panose="05050102010706020507" pitchFamily="18" charset="2"/>
              <a:buChar char=""/>
            </a:pPr>
            <a:r>
              <a:rPr lang="en-US" sz="1400" dirty="0">
                <a:effectLst/>
                <a:latin typeface="Calibri Light" panose="020F0302020204030204" pitchFamily="34" charset="0"/>
                <a:ea typeface="Times New Roman" panose="02020603050405020304" pitchFamily="18" charset="0"/>
              </a:rPr>
              <a:t>Individual work (e.g</a:t>
            </a:r>
            <a:r>
              <a:rPr lang="en-US" sz="1400" dirty="0">
                <a:latin typeface="Calibri Light" panose="020F0302020204030204" pitchFamily="34" charset="0"/>
                <a:ea typeface="Times New Roman" panose="02020603050405020304" pitchFamily="18" charset="0"/>
              </a:rPr>
              <a:t>., stakeholder map)</a:t>
            </a:r>
            <a:endParaRPr lang="en-US" sz="1400" dirty="0">
              <a:effectLst/>
              <a:latin typeface="Calibri Light" panose="020F0302020204030204" pitchFamily="34" charset="0"/>
              <a:ea typeface="Times New Roman" panose="02020603050405020304" pitchFamily="18" charset="0"/>
            </a:endParaRPr>
          </a:p>
          <a:p>
            <a:pPr marL="800100" lvl="1" indent="-342900">
              <a:buFont typeface="Symbol" panose="05050102010706020507" pitchFamily="18" charset="2"/>
              <a:buChar char=""/>
            </a:pPr>
            <a:r>
              <a:rPr lang="en-US" sz="1400" dirty="0">
                <a:effectLst/>
                <a:latin typeface="Calibri Light" panose="020F0302020204030204" pitchFamily="34" charset="0"/>
                <a:ea typeface="Times New Roman" panose="02020603050405020304" pitchFamily="18" charset="0"/>
              </a:rPr>
              <a:t>Reading exercise</a:t>
            </a:r>
          </a:p>
          <a:p>
            <a:pPr marL="342900" indent="-342900">
              <a:lnSpc>
                <a:spcPct val="100000"/>
              </a:lnSpc>
              <a:buFont typeface="Symbol" panose="05050102010706020507" pitchFamily="18" charset="2"/>
              <a:buChar char=""/>
            </a:pPr>
            <a:r>
              <a:rPr lang="en-US" sz="2400" dirty="0">
                <a:ea typeface="Calibri Light" panose="020F0302020204030204" pitchFamily="34" charset="0"/>
                <a:cs typeface="Times New Roman" panose="02020603050405020304" pitchFamily="18" charset="0"/>
              </a:rPr>
              <a:t>Assignments:</a:t>
            </a:r>
          </a:p>
          <a:p>
            <a:pPr marL="800100" lvl="1" indent="-342900">
              <a:buFont typeface="Symbol" panose="05050102010706020507" pitchFamily="18" charset="2"/>
              <a:buChar char=""/>
            </a:pPr>
            <a:r>
              <a:rPr lang="en-US" sz="1400" dirty="0">
                <a:effectLst/>
                <a:latin typeface="Calibri Light" panose="020F0302020204030204" pitchFamily="34" charset="0"/>
                <a:ea typeface="Times New Roman" panose="02020603050405020304" pitchFamily="18" charset="0"/>
              </a:rPr>
              <a:t>Group assignment 1: Poster (incl. presentation) (10% of grade)</a:t>
            </a:r>
          </a:p>
          <a:p>
            <a:pPr marL="800100" lvl="1" indent="-342900">
              <a:buFont typeface="Symbol" panose="05050102010706020507" pitchFamily="18" charset="2"/>
              <a:buChar char=""/>
            </a:pPr>
            <a:r>
              <a:rPr lang="en-US" sz="1400" dirty="0">
                <a:effectLst/>
                <a:latin typeface="Calibri Light" panose="020F0302020204030204" pitchFamily="34" charset="0"/>
                <a:ea typeface="Times New Roman" panose="02020603050405020304" pitchFamily="18" charset="0"/>
              </a:rPr>
              <a:t>Peer assignment 2: Essay and poster (incl. presentation (</a:t>
            </a:r>
            <a:r>
              <a:rPr lang="en-US" sz="1400" dirty="0">
                <a:latin typeface="Calibri Light" panose="020F0302020204030204" pitchFamily="34" charset="0"/>
                <a:ea typeface="Times New Roman" panose="02020603050405020304" pitchFamily="18" charset="0"/>
              </a:rPr>
              <a:t>2</a:t>
            </a:r>
            <a:r>
              <a:rPr lang="en-US" sz="1400" dirty="0">
                <a:effectLst/>
                <a:latin typeface="Calibri Light" panose="020F0302020204030204" pitchFamily="34" charset="0"/>
                <a:ea typeface="Times New Roman" panose="02020603050405020304" pitchFamily="18" charset="0"/>
              </a:rPr>
              <a:t>0% of grade)</a:t>
            </a:r>
          </a:p>
          <a:p>
            <a:pPr marL="800100" lvl="1" indent="-342900">
              <a:buFont typeface="Symbol" panose="05050102010706020507" pitchFamily="18" charset="2"/>
              <a:buChar char=""/>
            </a:pPr>
            <a:r>
              <a:rPr lang="en-US" sz="1400" dirty="0">
                <a:effectLst/>
                <a:latin typeface="Calibri Light" panose="020F0302020204030204" pitchFamily="34" charset="0"/>
                <a:ea typeface="Times New Roman" panose="02020603050405020304" pitchFamily="18" charset="0"/>
              </a:rPr>
              <a:t>Peer assignment 3: Canvas (incl. presentation (10% of grade)</a:t>
            </a:r>
          </a:p>
          <a:p>
            <a:pPr marL="800100" lvl="1" indent="-342900">
              <a:buFont typeface="Symbol" panose="05050102010706020507" pitchFamily="18" charset="2"/>
              <a:buChar char=""/>
            </a:pPr>
            <a:r>
              <a:rPr lang="en-US" sz="1400" dirty="0">
                <a:effectLst/>
                <a:latin typeface="Calibri Light" panose="020F0302020204030204" pitchFamily="34" charset="0"/>
                <a:ea typeface="Times New Roman" panose="02020603050405020304" pitchFamily="18" charset="0"/>
              </a:rPr>
              <a:t>Individual assignment 1: Final exam (70% of grade)</a:t>
            </a:r>
          </a:p>
        </p:txBody>
      </p:sp>
      <p:sp>
        <p:nvSpPr>
          <p:cNvPr id="7" name="Titel 1">
            <a:extLst>
              <a:ext uri="{FF2B5EF4-FFF2-40B4-BE49-F238E27FC236}">
                <a16:creationId xmlns:a16="http://schemas.microsoft.com/office/drawing/2014/main" id="{B50A5B91-FB66-AEEE-2EF7-5F65247F8D30}"/>
              </a:ext>
            </a:extLst>
          </p:cNvPr>
          <p:cNvSpPr txBox="1">
            <a:spLocks/>
          </p:cNvSpPr>
          <p:nvPr/>
        </p:nvSpPr>
        <p:spPr>
          <a:xfrm>
            <a:off x="839788" y="2624137"/>
            <a:ext cx="3932237" cy="1600200"/>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de-DE" sz="6800" b="1" dirty="0" err="1"/>
              <a:t>Overview</a:t>
            </a:r>
            <a:br>
              <a:rPr lang="de-DE" sz="8800" b="1" dirty="0"/>
            </a:br>
            <a:r>
              <a:rPr lang="de-DE" sz="2700" b="1" dirty="0" err="1">
                <a:solidFill>
                  <a:prstClr val="black"/>
                </a:solidFill>
                <a:latin typeface="Calibri Light" panose="020F0302020204030204"/>
              </a:rPr>
              <a:t>Conscious</a:t>
            </a:r>
            <a:r>
              <a:rPr lang="de-DE" sz="2700" b="1" dirty="0">
                <a:solidFill>
                  <a:prstClr val="black"/>
                </a:solidFill>
                <a:latin typeface="Calibri Light" panose="020F0302020204030204"/>
              </a:rPr>
              <a:t> Brand   Leadership</a:t>
            </a:r>
          </a:p>
        </p:txBody>
      </p:sp>
      <p:pic>
        <p:nvPicPr>
          <p:cNvPr id="2" name="Grafik 6">
            <a:extLst>
              <a:ext uri="{FF2B5EF4-FFF2-40B4-BE49-F238E27FC236}">
                <a16:creationId xmlns:a16="http://schemas.microsoft.com/office/drawing/2014/main" id="{8085AC75-30CE-4ACA-B9D5-87F3EB7D3F25}"/>
              </a:ext>
            </a:extLst>
          </p:cNvPr>
          <p:cNvPicPr>
            <a:picLocks noChangeAspect="1"/>
          </p:cNvPicPr>
          <p:nvPr/>
        </p:nvPicPr>
        <p:blipFill>
          <a:blip r:embed="rId3"/>
          <a:stretch>
            <a:fillRect/>
          </a:stretch>
        </p:blipFill>
        <p:spPr>
          <a:xfrm>
            <a:off x="11217245" y="6425955"/>
            <a:ext cx="838200" cy="295275"/>
          </a:xfrm>
          <a:prstGeom prst="rect">
            <a:avLst/>
          </a:prstGeom>
        </p:spPr>
      </p:pic>
    </p:spTree>
    <p:extLst>
      <p:ext uri="{BB962C8B-B14F-4D97-AF65-F5344CB8AC3E}">
        <p14:creationId xmlns:p14="http://schemas.microsoft.com/office/powerpoint/2010/main" val="196408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B1D51F9-A474-664F-1D14-51EAF2BA44E7}"/>
              </a:ext>
            </a:extLst>
          </p:cNvPr>
          <p:cNvSpPr>
            <a:spLocks noGrp="1"/>
          </p:cNvSpPr>
          <p:nvPr>
            <p:ph idx="1"/>
          </p:nvPr>
        </p:nvSpPr>
        <p:spPr>
          <a:xfrm>
            <a:off x="6317456" y="992187"/>
            <a:ext cx="5695656" cy="4873625"/>
          </a:xfrm>
        </p:spPr>
        <p:txBody>
          <a:bodyPr anchor="ctr">
            <a:normAutofit/>
          </a:bodyPr>
          <a:lstStyle/>
          <a:p>
            <a:pPr marL="0" indent="0">
              <a:spcAft>
                <a:spcPts val="1800"/>
              </a:spcAft>
              <a:buNone/>
            </a:pPr>
            <a:r>
              <a:rPr lang="de-DE" sz="4000" dirty="0" err="1"/>
              <a:t>Principles</a:t>
            </a:r>
            <a:r>
              <a:rPr lang="de-DE" sz="4000" dirty="0"/>
              <a:t> </a:t>
            </a:r>
            <a:r>
              <a:rPr lang="de-DE" sz="4000" dirty="0" err="1"/>
              <a:t>of</a:t>
            </a:r>
            <a:r>
              <a:rPr lang="de-DE" sz="4000" dirty="0"/>
              <a:t> </a:t>
            </a:r>
            <a:r>
              <a:rPr lang="de-DE" sz="4000" dirty="0" err="1"/>
              <a:t>Conscious</a:t>
            </a:r>
            <a:r>
              <a:rPr lang="de-DE" sz="4000" dirty="0"/>
              <a:t> Brand Leadership</a:t>
            </a:r>
          </a:p>
          <a:p>
            <a:pPr marL="0" indent="0">
              <a:spcAft>
                <a:spcPts val="1800"/>
              </a:spcAft>
              <a:buNone/>
            </a:pPr>
            <a:r>
              <a:rPr lang="de-DE" sz="4000" dirty="0"/>
              <a:t>Deep Dives on </a:t>
            </a:r>
            <a:r>
              <a:rPr lang="de-DE" sz="4000" dirty="0" err="1"/>
              <a:t>Conscious</a:t>
            </a:r>
            <a:r>
              <a:rPr lang="de-DE" sz="4000" dirty="0"/>
              <a:t> Brand Leadership</a:t>
            </a:r>
          </a:p>
          <a:p>
            <a:pPr marL="0" indent="0">
              <a:spcAft>
                <a:spcPts val="1800"/>
              </a:spcAft>
              <a:buNone/>
            </a:pPr>
            <a:r>
              <a:rPr lang="de-DE" sz="4000" dirty="0"/>
              <a:t>Models on </a:t>
            </a:r>
            <a:r>
              <a:rPr lang="de-DE" sz="4000" dirty="0" err="1"/>
              <a:t>Conscious</a:t>
            </a:r>
            <a:r>
              <a:rPr lang="de-DE" sz="4000" dirty="0"/>
              <a:t> Brand Leadership</a:t>
            </a:r>
          </a:p>
        </p:txBody>
      </p:sp>
      <p:sp>
        <p:nvSpPr>
          <p:cNvPr id="4" name="Rechteck 3">
            <a:extLst>
              <a:ext uri="{FF2B5EF4-FFF2-40B4-BE49-F238E27FC236}">
                <a16:creationId xmlns:a16="http://schemas.microsoft.com/office/drawing/2014/main" id="{F7CF9970-F962-B73E-9FC2-714736B90F1B}"/>
              </a:ext>
            </a:extLst>
          </p:cNvPr>
          <p:cNvSpPr/>
          <p:nvPr/>
        </p:nvSpPr>
        <p:spPr>
          <a:xfrm>
            <a:off x="5874544" y="1501139"/>
            <a:ext cx="442912" cy="900000"/>
          </a:xfrm>
          <a:prstGeom prst="rect">
            <a:avLst/>
          </a:prstGeom>
          <a:solidFill>
            <a:srgbClr val="C52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1</a:t>
            </a:r>
          </a:p>
        </p:txBody>
      </p:sp>
      <p:sp>
        <p:nvSpPr>
          <p:cNvPr id="5" name="Rechteck 4">
            <a:extLst>
              <a:ext uri="{FF2B5EF4-FFF2-40B4-BE49-F238E27FC236}">
                <a16:creationId xmlns:a16="http://schemas.microsoft.com/office/drawing/2014/main" id="{BAF2331A-5A97-705B-3ACD-7838061C3187}"/>
              </a:ext>
            </a:extLst>
          </p:cNvPr>
          <p:cNvSpPr/>
          <p:nvPr/>
        </p:nvSpPr>
        <p:spPr>
          <a:xfrm>
            <a:off x="5874544" y="2961750"/>
            <a:ext cx="442912" cy="900000"/>
          </a:xfrm>
          <a:prstGeom prst="rect">
            <a:avLst/>
          </a:prstGeom>
          <a:solidFill>
            <a:srgbClr val="EA5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2</a:t>
            </a:r>
          </a:p>
        </p:txBody>
      </p:sp>
      <p:sp>
        <p:nvSpPr>
          <p:cNvPr id="6" name="Rechteck 5">
            <a:extLst>
              <a:ext uri="{FF2B5EF4-FFF2-40B4-BE49-F238E27FC236}">
                <a16:creationId xmlns:a16="http://schemas.microsoft.com/office/drawing/2014/main" id="{55AAC9E9-F925-4D0F-0A34-44D10EE855EF}"/>
              </a:ext>
            </a:extLst>
          </p:cNvPr>
          <p:cNvSpPr/>
          <p:nvPr/>
        </p:nvSpPr>
        <p:spPr>
          <a:xfrm>
            <a:off x="5874544" y="4422362"/>
            <a:ext cx="442912" cy="900000"/>
          </a:xfrm>
          <a:prstGeom prst="rect">
            <a:avLst/>
          </a:prstGeom>
          <a:solidFill>
            <a:srgbClr val="F8A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3</a:t>
            </a:r>
          </a:p>
        </p:txBody>
      </p:sp>
      <p:pic>
        <p:nvPicPr>
          <p:cNvPr id="7" name="Grafik 6">
            <a:extLst>
              <a:ext uri="{FF2B5EF4-FFF2-40B4-BE49-F238E27FC236}">
                <a16:creationId xmlns:a16="http://schemas.microsoft.com/office/drawing/2014/main" id="{42DFD47A-E617-ACC4-C098-041C9C8AC2ED}"/>
              </a:ext>
            </a:extLst>
          </p:cNvPr>
          <p:cNvPicPr>
            <a:picLocks noChangeAspect="1"/>
          </p:cNvPicPr>
          <p:nvPr/>
        </p:nvPicPr>
        <p:blipFill>
          <a:blip r:embed="rId2"/>
          <a:stretch>
            <a:fillRect/>
          </a:stretch>
        </p:blipFill>
        <p:spPr>
          <a:xfrm>
            <a:off x="11217245" y="6425955"/>
            <a:ext cx="838200" cy="295275"/>
          </a:xfrm>
          <a:prstGeom prst="rect">
            <a:avLst/>
          </a:prstGeom>
        </p:spPr>
      </p:pic>
      <p:sp>
        <p:nvSpPr>
          <p:cNvPr id="11" name="Titel 1">
            <a:extLst>
              <a:ext uri="{FF2B5EF4-FFF2-40B4-BE49-F238E27FC236}">
                <a16:creationId xmlns:a16="http://schemas.microsoft.com/office/drawing/2014/main" id="{4DBE8614-E265-26B5-CC93-F128F53C6834}"/>
              </a:ext>
            </a:extLst>
          </p:cNvPr>
          <p:cNvSpPr txBox="1">
            <a:spLocks/>
          </p:cNvSpPr>
          <p:nvPr/>
        </p:nvSpPr>
        <p:spPr>
          <a:xfrm>
            <a:off x="839788" y="2624137"/>
            <a:ext cx="3932237" cy="1600200"/>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de-DE" sz="6800" b="1" dirty="0"/>
              <a:t>Modules</a:t>
            </a:r>
            <a:br>
              <a:rPr lang="de-DE" sz="8800" b="1" dirty="0"/>
            </a:br>
            <a:r>
              <a:rPr lang="de-DE" sz="2700" b="1" dirty="0" err="1">
                <a:solidFill>
                  <a:prstClr val="black"/>
                </a:solidFill>
                <a:latin typeface="Calibri Light" panose="020F0302020204030204"/>
              </a:rPr>
              <a:t>Conscious</a:t>
            </a:r>
            <a:r>
              <a:rPr lang="de-DE" sz="2700" b="1" dirty="0">
                <a:solidFill>
                  <a:prstClr val="black"/>
                </a:solidFill>
                <a:latin typeface="Calibri Light" panose="020F0302020204030204"/>
              </a:rPr>
              <a:t> Brand   Leadership</a:t>
            </a:r>
          </a:p>
        </p:txBody>
      </p:sp>
    </p:spTree>
    <p:extLst>
      <p:ext uri="{BB962C8B-B14F-4D97-AF65-F5344CB8AC3E}">
        <p14:creationId xmlns:p14="http://schemas.microsoft.com/office/powerpoint/2010/main" val="64955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1911E-6275-E6D5-1ABF-4DFC4456E328}"/>
              </a:ext>
            </a:extLst>
          </p:cNvPr>
          <p:cNvSpPr>
            <a:spLocks noGrp="1"/>
          </p:cNvSpPr>
          <p:nvPr>
            <p:ph type="title"/>
          </p:nvPr>
        </p:nvSpPr>
        <p:spPr/>
        <p:txBody>
          <a:bodyPr>
            <a:normAutofit/>
          </a:bodyPr>
          <a:lstStyle/>
          <a:p>
            <a:r>
              <a:rPr lang="en-GB" sz="3600"/>
              <a:t>Participants of panel on Conscious Brand Leadership</a:t>
            </a:r>
          </a:p>
        </p:txBody>
      </p:sp>
      <p:pic>
        <p:nvPicPr>
          <p:cNvPr id="23" name="Grafik 22">
            <a:extLst>
              <a:ext uri="{FF2B5EF4-FFF2-40B4-BE49-F238E27FC236}">
                <a16:creationId xmlns:a16="http://schemas.microsoft.com/office/drawing/2014/main" id="{B1DE8076-7D0F-AFF9-660E-30A520DCA588}"/>
              </a:ext>
            </a:extLst>
          </p:cNvPr>
          <p:cNvPicPr>
            <a:picLocks noChangeAspect="1"/>
          </p:cNvPicPr>
          <p:nvPr/>
        </p:nvPicPr>
        <p:blipFill>
          <a:blip r:embed="rId3"/>
          <a:stretch>
            <a:fillRect/>
          </a:stretch>
        </p:blipFill>
        <p:spPr>
          <a:xfrm>
            <a:off x="923789" y="5652465"/>
            <a:ext cx="1447603" cy="516653"/>
          </a:xfrm>
          <a:prstGeom prst="rect">
            <a:avLst/>
          </a:prstGeom>
        </p:spPr>
      </p:pic>
      <p:pic>
        <p:nvPicPr>
          <p:cNvPr id="24" name="Grafik 23">
            <a:extLst>
              <a:ext uri="{FF2B5EF4-FFF2-40B4-BE49-F238E27FC236}">
                <a16:creationId xmlns:a16="http://schemas.microsoft.com/office/drawing/2014/main" id="{6C988AA8-3066-3F0C-499C-6E6C1D3180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897" y="4554632"/>
            <a:ext cx="1219386" cy="240543"/>
          </a:xfrm>
          <a:prstGeom prst="rect">
            <a:avLst/>
          </a:prstGeom>
        </p:spPr>
      </p:pic>
      <p:pic>
        <p:nvPicPr>
          <p:cNvPr id="26" name="Grafik 25" descr="Ein Bild, das Text enthält.&#10;&#10;Automatisch generierte Beschreibung">
            <a:extLst>
              <a:ext uri="{FF2B5EF4-FFF2-40B4-BE49-F238E27FC236}">
                <a16:creationId xmlns:a16="http://schemas.microsoft.com/office/drawing/2014/main" id="{88D565DD-A0E5-0DE3-B1D1-DCE3382AFA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868" y="1855570"/>
            <a:ext cx="1219386" cy="684861"/>
          </a:xfrm>
          <a:prstGeom prst="rect">
            <a:avLst/>
          </a:prstGeom>
        </p:spPr>
      </p:pic>
      <p:sp>
        <p:nvSpPr>
          <p:cNvPr id="27" name="Textfeld 26">
            <a:extLst>
              <a:ext uri="{FF2B5EF4-FFF2-40B4-BE49-F238E27FC236}">
                <a16:creationId xmlns:a16="http://schemas.microsoft.com/office/drawing/2014/main" id="{CDE648C7-D83F-B1CC-B7E6-2E3ACA37C122}"/>
              </a:ext>
            </a:extLst>
          </p:cNvPr>
          <p:cNvSpPr txBox="1"/>
          <p:nvPr/>
        </p:nvSpPr>
        <p:spPr>
          <a:xfrm>
            <a:off x="2840699" y="4351739"/>
            <a:ext cx="2235200" cy="646331"/>
          </a:xfrm>
          <a:prstGeom prst="rect">
            <a:avLst/>
          </a:prstGeom>
          <a:noFill/>
        </p:spPr>
        <p:txBody>
          <a:bodyPr wrap="square" rtlCol="0">
            <a:spAutoFit/>
          </a:bodyPr>
          <a:lstStyle/>
          <a:p>
            <a:r>
              <a:rPr lang="en-GB" b="1" dirty="0" err="1"/>
              <a:t>Dr.</a:t>
            </a:r>
            <a:r>
              <a:rPr lang="en-GB" b="1" dirty="0"/>
              <a:t> Jonas </a:t>
            </a:r>
            <a:r>
              <a:rPr lang="en-GB" b="1" dirty="0" err="1"/>
              <a:t>Kütt</a:t>
            </a:r>
            <a:endParaRPr lang="en-GB" b="1" dirty="0"/>
          </a:p>
          <a:p>
            <a:r>
              <a:rPr lang="en-GB" dirty="0"/>
              <a:t>CMO Kantar Germany</a:t>
            </a:r>
          </a:p>
        </p:txBody>
      </p:sp>
      <p:sp>
        <p:nvSpPr>
          <p:cNvPr id="28" name="Textfeld 27">
            <a:extLst>
              <a:ext uri="{FF2B5EF4-FFF2-40B4-BE49-F238E27FC236}">
                <a16:creationId xmlns:a16="http://schemas.microsoft.com/office/drawing/2014/main" id="{DBB9B586-1270-FF7B-D767-4EB22E4E0466}"/>
              </a:ext>
            </a:extLst>
          </p:cNvPr>
          <p:cNvSpPr txBox="1"/>
          <p:nvPr/>
        </p:nvSpPr>
        <p:spPr>
          <a:xfrm>
            <a:off x="2840699" y="3156297"/>
            <a:ext cx="5277976" cy="541046"/>
          </a:xfrm>
          <a:prstGeom prst="rect">
            <a:avLst/>
          </a:prstGeom>
          <a:noFill/>
        </p:spPr>
        <p:txBody>
          <a:bodyPr wrap="square" rtlCol="0">
            <a:spAutoFit/>
          </a:bodyPr>
          <a:lstStyle/>
          <a:p>
            <a:pPr>
              <a:lnSpc>
                <a:spcPct val="80000"/>
              </a:lnSpc>
            </a:pPr>
            <a:r>
              <a:rPr lang="en-GB" b="1"/>
              <a:t>Christine Berliner</a:t>
            </a:r>
          </a:p>
          <a:p>
            <a:pPr>
              <a:lnSpc>
                <a:spcPct val="80000"/>
              </a:lnSpc>
            </a:pPr>
            <a:r>
              <a:rPr lang="en-GB"/>
              <a:t>Founder &amp; CEO </a:t>
            </a:r>
          </a:p>
        </p:txBody>
      </p:sp>
      <p:sp>
        <p:nvSpPr>
          <p:cNvPr id="29" name="Textfeld 28">
            <a:extLst>
              <a:ext uri="{FF2B5EF4-FFF2-40B4-BE49-F238E27FC236}">
                <a16:creationId xmlns:a16="http://schemas.microsoft.com/office/drawing/2014/main" id="{4C5D4487-44F7-CA6C-BB5C-DC04609A161B}"/>
              </a:ext>
            </a:extLst>
          </p:cNvPr>
          <p:cNvSpPr txBox="1"/>
          <p:nvPr/>
        </p:nvSpPr>
        <p:spPr>
          <a:xfrm>
            <a:off x="2840699" y="5652465"/>
            <a:ext cx="5277976" cy="541046"/>
          </a:xfrm>
          <a:prstGeom prst="rect">
            <a:avLst/>
          </a:prstGeom>
          <a:noFill/>
        </p:spPr>
        <p:txBody>
          <a:bodyPr wrap="square" rtlCol="0">
            <a:spAutoFit/>
          </a:bodyPr>
          <a:lstStyle/>
          <a:p>
            <a:pPr>
              <a:lnSpc>
                <a:spcPct val="80000"/>
              </a:lnSpc>
            </a:pPr>
            <a:r>
              <a:rPr lang="en-GB" b="1" i="0">
                <a:effectLst/>
              </a:rPr>
              <a:t>Rozemarijn</a:t>
            </a:r>
            <a:r>
              <a:rPr lang="en-GB" b="1"/>
              <a:t> </a:t>
            </a:r>
            <a:r>
              <a:rPr lang="en-GB" b="1" i="0">
                <a:effectLst/>
              </a:rPr>
              <a:t>Koopmans</a:t>
            </a:r>
          </a:p>
          <a:p>
            <a:pPr>
              <a:lnSpc>
                <a:spcPct val="80000"/>
              </a:lnSpc>
            </a:pPr>
            <a:r>
              <a:rPr lang="en-GB"/>
              <a:t>Co-founder &amp; Managing Director</a:t>
            </a:r>
            <a:endParaRPr lang="en-GB" b="0" i="0">
              <a:effectLst/>
            </a:endParaRPr>
          </a:p>
        </p:txBody>
      </p:sp>
      <p:sp>
        <p:nvSpPr>
          <p:cNvPr id="30" name="Textfeld 29">
            <a:extLst>
              <a:ext uri="{FF2B5EF4-FFF2-40B4-BE49-F238E27FC236}">
                <a16:creationId xmlns:a16="http://schemas.microsoft.com/office/drawing/2014/main" id="{7741E61F-16D0-E2CE-3505-39B685CA42F0}"/>
              </a:ext>
            </a:extLst>
          </p:cNvPr>
          <p:cNvSpPr txBox="1"/>
          <p:nvPr/>
        </p:nvSpPr>
        <p:spPr>
          <a:xfrm>
            <a:off x="2840699" y="1855570"/>
            <a:ext cx="5325494" cy="646331"/>
          </a:xfrm>
          <a:prstGeom prst="rect">
            <a:avLst/>
          </a:prstGeom>
          <a:noFill/>
        </p:spPr>
        <p:txBody>
          <a:bodyPr wrap="square" rtlCol="0">
            <a:spAutoFit/>
          </a:bodyPr>
          <a:lstStyle/>
          <a:p>
            <a:r>
              <a:rPr lang="en-GB" b="1" i="0">
                <a:effectLst/>
              </a:rPr>
              <a:t>Ine Stuljens</a:t>
            </a:r>
          </a:p>
          <a:p>
            <a:r>
              <a:rPr lang="en-GB"/>
              <a:t>Former Head of Marketing &amp; Communication</a:t>
            </a:r>
            <a:endParaRPr lang="en-GB" b="0" i="0">
              <a:effectLst/>
            </a:endParaRPr>
          </a:p>
        </p:txBody>
      </p:sp>
      <p:pic>
        <p:nvPicPr>
          <p:cNvPr id="32" name="Grafik 31">
            <a:extLst>
              <a:ext uri="{FF2B5EF4-FFF2-40B4-BE49-F238E27FC236}">
                <a16:creationId xmlns:a16="http://schemas.microsoft.com/office/drawing/2014/main" id="{F1610BEB-C6F8-1EEC-CF26-27B029A94B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897" y="3089951"/>
            <a:ext cx="1035328" cy="607391"/>
          </a:xfrm>
          <a:prstGeom prst="rect">
            <a:avLst/>
          </a:prstGeom>
        </p:spPr>
      </p:pic>
      <p:cxnSp>
        <p:nvCxnSpPr>
          <p:cNvPr id="34" name="Gerader Verbinder 33">
            <a:extLst>
              <a:ext uri="{FF2B5EF4-FFF2-40B4-BE49-F238E27FC236}">
                <a16:creationId xmlns:a16="http://schemas.microsoft.com/office/drawing/2014/main" id="{1BEEB20C-F5E1-8403-77B8-74359D8816C8}"/>
              </a:ext>
            </a:extLst>
          </p:cNvPr>
          <p:cNvCxnSpPr/>
          <p:nvPr/>
        </p:nvCxnSpPr>
        <p:spPr>
          <a:xfrm>
            <a:off x="2527040" y="1536970"/>
            <a:ext cx="0" cy="50778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fik 6">
            <a:extLst>
              <a:ext uri="{FF2B5EF4-FFF2-40B4-BE49-F238E27FC236}">
                <a16:creationId xmlns:a16="http://schemas.microsoft.com/office/drawing/2014/main" id="{5F6FC608-B3F5-B4E2-CD15-3F751E893B95}"/>
              </a:ext>
            </a:extLst>
          </p:cNvPr>
          <p:cNvPicPr>
            <a:picLocks noChangeAspect="1"/>
          </p:cNvPicPr>
          <p:nvPr/>
        </p:nvPicPr>
        <p:blipFill>
          <a:blip r:embed="rId7"/>
          <a:stretch>
            <a:fillRect/>
          </a:stretch>
        </p:blipFill>
        <p:spPr>
          <a:xfrm>
            <a:off x="11217245" y="6425955"/>
            <a:ext cx="838200" cy="295275"/>
          </a:xfrm>
          <a:prstGeom prst="rect">
            <a:avLst/>
          </a:prstGeom>
        </p:spPr>
      </p:pic>
    </p:spTree>
    <p:extLst>
      <p:ext uri="{BB962C8B-B14F-4D97-AF65-F5344CB8AC3E}">
        <p14:creationId xmlns:p14="http://schemas.microsoft.com/office/powerpoint/2010/main" val="257346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E31DE-A7A8-9EC5-E173-E4988F8D264F}"/>
              </a:ext>
            </a:extLst>
          </p:cNvPr>
          <p:cNvSpPr>
            <a:spLocks noGrp="1"/>
          </p:cNvSpPr>
          <p:nvPr>
            <p:ph type="title"/>
          </p:nvPr>
        </p:nvSpPr>
        <p:spPr>
          <a:xfrm>
            <a:off x="838199" y="365125"/>
            <a:ext cx="11353801" cy="1325563"/>
          </a:xfrm>
        </p:spPr>
        <p:txBody>
          <a:bodyPr>
            <a:normAutofit/>
          </a:bodyPr>
          <a:lstStyle/>
          <a:p>
            <a:r>
              <a:rPr lang="en-GB" sz="3600"/>
              <a:t>Ten principles from the panel on Conscious Brand Leadership</a:t>
            </a:r>
          </a:p>
        </p:txBody>
      </p:sp>
      <p:pic>
        <p:nvPicPr>
          <p:cNvPr id="5" name="Grafik 6">
            <a:extLst>
              <a:ext uri="{FF2B5EF4-FFF2-40B4-BE49-F238E27FC236}">
                <a16:creationId xmlns:a16="http://schemas.microsoft.com/office/drawing/2014/main" id="{AA8DB30A-98CC-8BA1-A912-DCE0BED05061}"/>
              </a:ext>
            </a:extLst>
          </p:cNvPr>
          <p:cNvPicPr>
            <a:picLocks noChangeAspect="1"/>
          </p:cNvPicPr>
          <p:nvPr/>
        </p:nvPicPr>
        <p:blipFill>
          <a:blip r:embed="rId3"/>
          <a:stretch>
            <a:fillRect/>
          </a:stretch>
        </p:blipFill>
        <p:spPr>
          <a:xfrm>
            <a:off x="11217245" y="6425955"/>
            <a:ext cx="838200" cy="295275"/>
          </a:xfrm>
          <a:prstGeom prst="rect">
            <a:avLst/>
          </a:prstGeom>
        </p:spPr>
      </p:pic>
      <p:sp>
        <p:nvSpPr>
          <p:cNvPr id="6" name="Rechteck 5">
            <a:extLst>
              <a:ext uri="{FF2B5EF4-FFF2-40B4-BE49-F238E27FC236}">
                <a16:creationId xmlns:a16="http://schemas.microsoft.com/office/drawing/2014/main" id="{5BDE75DA-6C5D-4743-B435-19BC53471B7B}"/>
              </a:ext>
            </a:extLst>
          </p:cNvPr>
          <p:cNvSpPr/>
          <p:nvPr/>
        </p:nvSpPr>
        <p:spPr>
          <a:xfrm>
            <a:off x="1005840" y="1537136"/>
            <a:ext cx="1664208" cy="1797268"/>
          </a:xfrm>
          <a:prstGeom prst="rect">
            <a:avLst/>
          </a:prstGeom>
          <a:solidFill>
            <a:srgbClr val="009E96"/>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t"/>
          <a:lstStyle/>
          <a:p>
            <a:pPr algn="ctr">
              <a:lnSpc>
                <a:spcPct val="80000"/>
              </a:lnSpc>
            </a:pPr>
            <a:r>
              <a:rPr lang="en-GB" sz="3600" b="1">
                <a:solidFill>
                  <a:schemeClr val="bg1"/>
                </a:solidFill>
              </a:rPr>
              <a:t>#1</a:t>
            </a:r>
          </a:p>
          <a:p>
            <a:pPr algn="ctr">
              <a:lnSpc>
                <a:spcPct val="80000"/>
              </a:lnSpc>
            </a:pPr>
            <a:endParaRPr lang="en-GB" b="1">
              <a:solidFill>
                <a:schemeClr val="bg1"/>
              </a:solidFill>
            </a:endParaRPr>
          </a:p>
          <a:p>
            <a:pPr algn="ctr">
              <a:lnSpc>
                <a:spcPct val="80000"/>
              </a:lnSpc>
            </a:pPr>
            <a:r>
              <a:rPr lang="en-GB" b="1">
                <a:solidFill>
                  <a:schemeClr val="bg1"/>
                </a:solidFill>
              </a:rPr>
              <a:t>Push and pull for sustainability</a:t>
            </a:r>
          </a:p>
        </p:txBody>
      </p:sp>
      <p:sp>
        <p:nvSpPr>
          <p:cNvPr id="7" name="Rechteck 6">
            <a:extLst>
              <a:ext uri="{FF2B5EF4-FFF2-40B4-BE49-F238E27FC236}">
                <a16:creationId xmlns:a16="http://schemas.microsoft.com/office/drawing/2014/main" id="{25A428B9-2D8A-A89E-7F6F-320EDB1A975E}"/>
              </a:ext>
            </a:extLst>
          </p:cNvPr>
          <p:cNvSpPr/>
          <p:nvPr/>
        </p:nvSpPr>
        <p:spPr>
          <a:xfrm>
            <a:off x="3016992" y="1537136"/>
            <a:ext cx="1664208" cy="1797268"/>
          </a:xfrm>
          <a:prstGeom prst="rect">
            <a:avLst/>
          </a:prstGeom>
          <a:solidFill>
            <a:srgbClr val="009E96"/>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t"/>
          <a:lstStyle/>
          <a:p>
            <a:pPr algn="ctr">
              <a:lnSpc>
                <a:spcPct val="80000"/>
              </a:lnSpc>
            </a:pPr>
            <a:r>
              <a:rPr lang="en-GB" sz="3600" b="1">
                <a:solidFill>
                  <a:schemeClr val="bg1"/>
                </a:solidFill>
              </a:rPr>
              <a:t>#2</a:t>
            </a:r>
          </a:p>
          <a:p>
            <a:pPr algn="ctr">
              <a:lnSpc>
                <a:spcPct val="80000"/>
              </a:lnSpc>
            </a:pPr>
            <a:endParaRPr lang="en-GB" b="1">
              <a:solidFill>
                <a:schemeClr val="bg1"/>
              </a:solidFill>
            </a:endParaRPr>
          </a:p>
          <a:p>
            <a:pPr algn="ctr">
              <a:lnSpc>
                <a:spcPct val="80000"/>
              </a:lnSpc>
            </a:pPr>
            <a:r>
              <a:rPr lang="en-GB" b="1">
                <a:solidFill>
                  <a:schemeClr val="bg1"/>
                </a:solidFill>
              </a:rPr>
              <a:t>Second row syndrome of sustainability</a:t>
            </a:r>
          </a:p>
        </p:txBody>
      </p:sp>
      <p:sp>
        <p:nvSpPr>
          <p:cNvPr id="8" name="Rechteck 7">
            <a:extLst>
              <a:ext uri="{FF2B5EF4-FFF2-40B4-BE49-F238E27FC236}">
                <a16:creationId xmlns:a16="http://schemas.microsoft.com/office/drawing/2014/main" id="{7F26CB6C-6796-7310-66B3-267BE2670465}"/>
              </a:ext>
            </a:extLst>
          </p:cNvPr>
          <p:cNvSpPr/>
          <p:nvPr/>
        </p:nvSpPr>
        <p:spPr>
          <a:xfrm>
            <a:off x="5028144" y="1537136"/>
            <a:ext cx="1664208" cy="1797268"/>
          </a:xfrm>
          <a:prstGeom prst="rect">
            <a:avLst/>
          </a:prstGeom>
          <a:solidFill>
            <a:srgbClr val="009E96"/>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t"/>
          <a:lstStyle/>
          <a:p>
            <a:pPr algn="ctr">
              <a:lnSpc>
                <a:spcPct val="80000"/>
              </a:lnSpc>
            </a:pPr>
            <a:r>
              <a:rPr lang="en-GB" sz="3600" b="1">
                <a:solidFill>
                  <a:schemeClr val="bg1"/>
                </a:solidFill>
              </a:rPr>
              <a:t>#3</a:t>
            </a:r>
          </a:p>
          <a:p>
            <a:pPr algn="ctr">
              <a:lnSpc>
                <a:spcPct val="80000"/>
              </a:lnSpc>
            </a:pPr>
            <a:endParaRPr lang="en-GB" sz="1800" b="1">
              <a:solidFill>
                <a:schemeClr val="bg1"/>
              </a:solidFill>
            </a:endParaRPr>
          </a:p>
          <a:p>
            <a:pPr algn="ctr">
              <a:lnSpc>
                <a:spcPct val="80000"/>
              </a:lnSpc>
            </a:pPr>
            <a:r>
              <a:rPr lang="en-GB" b="1">
                <a:solidFill>
                  <a:schemeClr val="bg1"/>
                </a:solidFill>
              </a:rPr>
              <a:t>Sustainable e</a:t>
            </a:r>
            <a:r>
              <a:rPr lang="en-GB" sz="1800" b="1">
                <a:solidFill>
                  <a:schemeClr val="bg1"/>
                </a:solidFill>
              </a:rPr>
              <a:t>ducation is everything</a:t>
            </a:r>
            <a:endParaRPr lang="en-GB" b="1">
              <a:solidFill>
                <a:schemeClr val="bg1"/>
              </a:solidFill>
            </a:endParaRPr>
          </a:p>
        </p:txBody>
      </p:sp>
      <p:sp>
        <p:nvSpPr>
          <p:cNvPr id="9" name="Rechteck 8">
            <a:extLst>
              <a:ext uri="{FF2B5EF4-FFF2-40B4-BE49-F238E27FC236}">
                <a16:creationId xmlns:a16="http://schemas.microsoft.com/office/drawing/2014/main" id="{43E35AF8-0FB3-276F-47AB-1F4484419671}"/>
              </a:ext>
            </a:extLst>
          </p:cNvPr>
          <p:cNvSpPr/>
          <p:nvPr/>
        </p:nvSpPr>
        <p:spPr>
          <a:xfrm>
            <a:off x="7039297" y="1537136"/>
            <a:ext cx="1664208" cy="1797268"/>
          </a:xfrm>
          <a:prstGeom prst="rect">
            <a:avLst/>
          </a:prstGeom>
          <a:solidFill>
            <a:srgbClr val="009E96"/>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t"/>
          <a:lstStyle/>
          <a:p>
            <a:pPr algn="ctr">
              <a:lnSpc>
                <a:spcPct val="80000"/>
              </a:lnSpc>
            </a:pPr>
            <a:r>
              <a:rPr lang="en-GB" sz="3600" b="1">
                <a:solidFill>
                  <a:schemeClr val="bg1"/>
                </a:solidFill>
              </a:rPr>
              <a:t>#4</a:t>
            </a:r>
          </a:p>
          <a:p>
            <a:pPr algn="ctr">
              <a:lnSpc>
                <a:spcPct val="80000"/>
              </a:lnSpc>
            </a:pPr>
            <a:endParaRPr lang="en-GB" sz="1800" b="1">
              <a:solidFill>
                <a:schemeClr val="bg1"/>
              </a:solidFill>
            </a:endParaRPr>
          </a:p>
          <a:p>
            <a:pPr algn="ctr">
              <a:lnSpc>
                <a:spcPct val="80000"/>
              </a:lnSpc>
            </a:pPr>
            <a:r>
              <a:rPr lang="en-GB" sz="1800" b="1">
                <a:solidFill>
                  <a:schemeClr val="bg1"/>
                </a:solidFill>
              </a:rPr>
              <a:t>Proof of sustainability</a:t>
            </a:r>
            <a:endParaRPr lang="en-GB" b="1">
              <a:solidFill>
                <a:schemeClr val="bg1"/>
              </a:solidFill>
            </a:endParaRPr>
          </a:p>
        </p:txBody>
      </p:sp>
      <p:sp>
        <p:nvSpPr>
          <p:cNvPr id="10" name="Rechteck 9">
            <a:extLst>
              <a:ext uri="{FF2B5EF4-FFF2-40B4-BE49-F238E27FC236}">
                <a16:creationId xmlns:a16="http://schemas.microsoft.com/office/drawing/2014/main" id="{59A2ABDB-5E70-67DB-454B-623A3A594544}"/>
              </a:ext>
            </a:extLst>
          </p:cNvPr>
          <p:cNvSpPr/>
          <p:nvPr/>
        </p:nvSpPr>
        <p:spPr>
          <a:xfrm>
            <a:off x="9050450" y="1537136"/>
            <a:ext cx="1664208" cy="1797268"/>
          </a:xfrm>
          <a:prstGeom prst="rect">
            <a:avLst/>
          </a:prstGeom>
          <a:solidFill>
            <a:srgbClr val="009E96"/>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t"/>
          <a:lstStyle/>
          <a:p>
            <a:pPr algn="ctr">
              <a:lnSpc>
                <a:spcPct val="80000"/>
              </a:lnSpc>
            </a:pPr>
            <a:r>
              <a:rPr lang="en-GB" sz="3600" b="1">
                <a:solidFill>
                  <a:schemeClr val="bg1"/>
                </a:solidFill>
              </a:rPr>
              <a:t>#5</a:t>
            </a:r>
          </a:p>
          <a:p>
            <a:pPr algn="ctr">
              <a:lnSpc>
                <a:spcPct val="80000"/>
              </a:lnSpc>
            </a:pPr>
            <a:endParaRPr lang="en-GB" b="1">
              <a:solidFill>
                <a:schemeClr val="bg1"/>
              </a:solidFill>
            </a:endParaRPr>
          </a:p>
          <a:p>
            <a:pPr algn="ctr">
              <a:lnSpc>
                <a:spcPct val="80000"/>
              </a:lnSpc>
            </a:pPr>
            <a:r>
              <a:rPr lang="en-GB" sz="1800" b="1">
                <a:solidFill>
                  <a:schemeClr val="bg1"/>
                </a:solidFill>
              </a:rPr>
              <a:t>Sharing is caring</a:t>
            </a:r>
            <a:endParaRPr lang="en-GB" b="1">
              <a:solidFill>
                <a:schemeClr val="bg1"/>
              </a:solidFill>
            </a:endParaRPr>
          </a:p>
        </p:txBody>
      </p:sp>
      <p:sp>
        <p:nvSpPr>
          <p:cNvPr id="11" name="Rechteck 10">
            <a:extLst>
              <a:ext uri="{FF2B5EF4-FFF2-40B4-BE49-F238E27FC236}">
                <a16:creationId xmlns:a16="http://schemas.microsoft.com/office/drawing/2014/main" id="{4727B557-5AA1-E990-FD32-01A42C3C5B44}"/>
              </a:ext>
            </a:extLst>
          </p:cNvPr>
          <p:cNvSpPr/>
          <p:nvPr/>
        </p:nvSpPr>
        <p:spPr>
          <a:xfrm>
            <a:off x="1005840" y="3645938"/>
            <a:ext cx="1664208" cy="1797268"/>
          </a:xfrm>
          <a:prstGeom prst="rect">
            <a:avLst/>
          </a:prstGeom>
          <a:solidFill>
            <a:srgbClr val="009E96"/>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t"/>
          <a:lstStyle/>
          <a:p>
            <a:pPr algn="ctr">
              <a:lnSpc>
                <a:spcPct val="80000"/>
              </a:lnSpc>
            </a:pPr>
            <a:r>
              <a:rPr lang="en-GB" sz="3600" b="1">
                <a:solidFill>
                  <a:schemeClr val="bg1"/>
                </a:solidFill>
              </a:rPr>
              <a:t>#6</a:t>
            </a:r>
          </a:p>
          <a:p>
            <a:pPr algn="ctr">
              <a:lnSpc>
                <a:spcPct val="80000"/>
              </a:lnSpc>
            </a:pPr>
            <a:endParaRPr lang="en-GB" b="1">
              <a:solidFill>
                <a:schemeClr val="bg1"/>
              </a:solidFill>
            </a:endParaRPr>
          </a:p>
          <a:p>
            <a:pPr algn="ctr">
              <a:lnSpc>
                <a:spcPct val="80000"/>
              </a:lnSpc>
            </a:pPr>
            <a:r>
              <a:rPr lang="en-GB" sz="1800" b="1">
                <a:solidFill>
                  <a:schemeClr val="bg1"/>
                </a:solidFill>
              </a:rPr>
              <a:t>Greening an industry</a:t>
            </a:r>
            <a:endParaRPr lang="en-GB" b="1">
              <a:solidFill>
                <a:schemeClr val="bg1"/>
              </a:solidFill>
            </a:endParaRPr>
          </a:p>
        </p:txBody>
      </p:sp>
      <p:sp>
        <p:nvSpPr>
          <p:cNvPr id="12" name="Rechteck 11">
            <a:extLst>
              <a:ext uri="{FF2B5EF4-FFF2-40B4-BE49-F238E27FC236}">
                <a16:creationId xmlns:a16="http://schemas.microsoft.com/office/drawing/2014/main" id="{4ED19C11-3EDE-D638-6542-CE419C015825}"/>
              </a:ext>
            </a:extLst>
          </p:cNvPr>
          <p:cNvSpPr/>
          <p:nvPr/>
        </p:nvSpPr>
        <p:spPr>
          <a:xfrm>
            <a:off x="3016992" y="3645938"/>
            <a:ext cx="1664208" cy="1797268"/>
          </a:xfrm>
          <a:prstGeom prst="rect">
            <a:avLst/>
          </a:prstGeom>
          <a:solidFill>
            <a:srgbClr val="009E96"/>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t"/>
          <a:lstStyle/>
          <a:p>
            <a:pPr algn="ctr">
              <a:lnSpc>
                <a:spcPct val="80000"/>
              </a:lnSpc>
            </a:pPr>
            <a:r>
              <a:rPr lang="en-GB" sz="3600" b="1">
                <a:solidFill>
                  <a:schemeClr val="bg1"/>
                </a:solidFill>
              </a:rPr>
              <a:t>#7</a:t>
            </a:r>
          </a:p>
          <a:p>
            <a:pPr algn="ctr">
              <a:lnSpc>
                <a:spcPct val="80000"/>
              </a:lnSpc>
            </a:pPr>
            <a:endParaRPr lang="en-GB" b="1">
              <a:solidFill>
                <a:schemeClr val="bg1"/>
              </a:solidFill>
            </a:endParaRPr>
          </a:p>
          <a:p>
            <a:pPr algn="ctr">
              <a:lnSpc>
                <a:spcPct val="80000"/>
              </a:lnSpc>
            </a:pPr>
            <a:r>
              <a:rPr lang="en-GB" sz="1800" b="1">
                <a:solidFill>
                  <a:schemeClr val="bg1"/>
                </a:solidFill>
              </a:rPr>
              <a:t>Sustainable storytelling</a:t>
            </a:r>
            <a:endParaRPr lang="en-GB" b="1">
              <a:solidFill>
                <a:schemeClr val="bg1"/>
              </a:solidFill>
            </a:endParaRPr>
          </a:p>
        </p:txBody>
      </p:sp>
      <p:sp>
        <p:nvSpPr>
          <p:cNvPr id="13" name="Rechteck 12">
            <a:extLst>
              <a:ext uri="{FF2B5EF4-FFF2-40B4-BE49-F238E27FC236}">
                <a16:creationId xmlns:a16="http://schemas.microsoft.com/office/drawing/2014/main" id="{DB9CE149-BCD9-A32A-7128-50C2F2E86C45}"/>
              </a:ext>
            </a:extLst>
          </p:cNvPr>
          <p:cNvSpPr/>
          <p:nvPr/>
        </p:nvSpPr>
        <p:spPr>
          <a:xfrm>
            <a:off x="5028144" y="3645938"/>
            <a:ext cx="1664208" cy="1797268"/>
          </a:xfrm>
          <a:prstGeom prst="rect">
            <a:avLst/>
          </a:prstGeom>
          <a:solidFill>
            <a:srgbClr val="009E96"/>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t"/>
          <a:lstStyle/>
          <a:p>
            <a:pPr algn="ctr">
              <a:lnSpc>
                <a:spcPct val="80000"/>
              </a:lnSpc>
            </a:pPr>
            <a:r>
              <a:rPr lang="en-GB" sz="3600" b="1">
                <a:solidFill>
                  <a:schemeClr val="bg1"/>
                </a:solidFill>
              </a:rPr>
              <a:t>#8</a:t>
            </a:r>
          </a:p>
          <a:p>
            <a:pPr algn="ctr">
              <a:lnSpc>
                <a:spcPct val="80000"/>
              </a:lnSpc>
            </a:pPr>
            <a:endParaRPr lang="en-GB" b="1">
              <a:solidFill>
                <a:schemeClr val="bg1"/>
              </a:solidFill>
            </a:endParaRPr>
          </a:p>
          <a:p>
            <a:pPr algn="ctr">
              <a:lnSpc>
                <a:spcPct val="80000"/>
              </a:lnSpc>
            </a:pPr>
            <a:r>
              <a:rPr lang="en-GB" b="1">
                <a:solidFill>
                  <a:schemeClr val="bg1"/>
                </a:solidFill>
              </a:rPr>
              <a:t>Sustainable m</a:t>
            </a:r>
            <a:r>
              <a:rPr lang="en-GB" sz="1800" b="1">
                <a:solidFill>
                  <a:schemeClr val="bg1"/>
                </a:solidFill>
              </a:rPr>
              <a:t>arketing dilemma</a:t>
            </a:r>
          </a:p>
          <a:p>
            <a:pPr algn="ctr">
              <a:lnSpc>
                <a:spcPct val="80000"/>
              </a:lnSpc>
            </a:pPr>
            <a:endParaRPr lang="en-GB" b="1">
              <a:solidFill>
                <a:schemeClr val="bg1"/>
              </a:solidFill>
            </a:endParaRPr>
          </a:p>
        </p:txBody>
      </p:sp>
      <p:sp>
        <p:nvSpPr>
          <p:cNvPr id="14" name="Rechteck 13">
            <a:extLst>
              <a:ext uri="{FF2B5EF4-FFF2-40B4-BE49-F238E27FC236}">
                <a16:creationId xmlns:a16="http://schemas.microsoft.com/office/drawing/2014/main" id="{679813F5-011C-F77B-A44A-7BB5CF1FBAB0}"/>
              </a:ext>
            </a:extLst>
          </p:cNvPr>
          <p:cNvSpPr/>
          <p:nvPr/>
        </p:nvSpPr>
        <p:spPr>
          <a:xfrm>
            <a:off x="7039297" y="3645938"/>
            <a:ext cx="1664208" cy="1797268"/>
          </a:xfrm>
          <a:prstGeom prst="rect">
            <a:avLst/>
          </a:prstGeom>
          <a:solidFill>
            <a:srgbClr val="009E96"/>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t"/>
          <a:lstStyle/>
          <a:p>
            <a:pPr algn="ctr">
              <a:lnSpc>
                <a:spcPct val="80000"/>
              </a:lnSpc>
            </a:pPr>
            <a:r>
              <a:rPr lang="en-GB" sz="3600" b="1">
                <a:solidFill>
                  <a:schemeClr val="bg1"/>
                </a:solidFill>
              </a:rPr>
              <a:t>#9</a:t>
            </a:r>
          </a:p>
          <a:p>
            <a:pPr algn="ctr">
              <a:lnSpc>
                <a:spcPct val="80000"/>
              </a:lnSpc>
            </a:pPr>
            <a:r>
              <a:rPr lang="en-GB" b="1">
                <a:solidFill>
                  <a:schemeClr val="bg1"/>
                </a:solidFill>
              </a:rPr>
              <a:t> </a:t>
            </a:r>
          </a:p>
          <a:p>
            <a:pPr algn="ctr">
              <a:lnSpc>
                <a:spcPct val="80000"/>
              </a:lnSpc>
            </a:pPr>
            <a:r>
              <a:rPr lang="en-GB" sz="1800" b="1">
                <a:solidFill>
                  <a:schemeClr val="bg1"/>
                </a:solidFill>
              </a:rPr>
              <a:t>Best employees for best businesses</a:t>
            </a:r>
            <a:endParaRPr lang="en-GB" b="1">
              <a:solidFill>
                <a:schemeClr val="bg1"/>
              </a:solidFill>
            </a:endParaRPr>
          </a:p>
        </p:txBody>
      </p:sp>
      <p:sp>
        <p:nvSpPr>
          <p:cNvPr id="15" name="Rechteck 14">
            <a:extLst>
              <a:ext uri="{FF2B5EF4-FFF2-40B4-BE49-F238E27FC236}">
                <a16:creationId xmlns:a16="http://schemas.microsoft.com/office/drawing/2014/main" id="{EC8E6DF8-0914-2EA9-1255-7097220E61AE}"/>
              </a:ext>
            </a:extLst>
          </p:cNvPr>
          <p:cNvSpPr/>
          <p:nvPr/>
        </p:nvSpPr>
        <p:spPr>
          <a:xfrm>
            <a:off x="9050450" y="3645938"/>
            <a:ext cx="1664208" cy="1797268"/>
          </a:xfrm>
          <a:prstGeom prst="rect">
            <a:avLst/>
          </a:prstGeom>
          <a:solidFill>
            <a:srgbClr val="009E96"/>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bIns="180000" rtlCol="0" anchor="t"/>
          <a:lstStyle/>
          <a:p>
            <a:pPr algn="ctr">
              <a:lnSpc>
                <a:spcPct val="80000"/>
              </a:lnSpc>
            </a:pPr>
            <a:r>
              <a:rPr lang="en-GB" sz="3600" b="1">
                <a:solidFill>
                  <a:schemeClr val="bg1"/>
                </a:solidFill>
              </a:rPr>
              <a:t>#10</a:t>
            </a:r>
          </a:p>
          <a:p>
            <a:pPr algn="ctr">
              <a:lnSpc>
                <a:spcPct val="80000"/>
              </a:lnSpc>
            </a:pPr>
            <a:endParaRPr lang="en-GB" sz="1800" b="1">
              <a:solidFill>
                <a:schemeClr val="bg1"/>
              </a:solidFill>
            </a:endParaRPr>
          </a:p>
          <a:p>
            <a:pPr algn="ctr">
              <a:lnSpc>
                <a:spcPct val="80000"/>
              </a:lnSpc>
            </a:pPr>
            <a:r>
              <a:rPr lang="en-GB" sz="1800" b="1">
                <a:solidFill>
                  <a:schemeClr val="bg1"/>
                </a:solidFill>
              </a:rPr>
              <a:t>Ecosystem for sustainability</a:t>
            </a:r>
            <a:endParaRPr lang="en-GB" b="1">
              <a:solidFill>
                <a:schemeClr val="bg1"/>
              </a:solidFill>
            </a:endParaRPr>
          </a:p>
        </p:txBody>
      </p:sp>
    </p:spTree>
    <p:extLst>
      <p:ext uri="{BB962C8B-B14F-4D97-AF65-F5344CB8AC3E}">
        <p14:creationId xmlns:p14="http://schemas.microsoft.com/office/powerpoint/2010/main" val="79146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4F396D3-B381-E566-0D3B-2CCC20E1B016}"/>
              </a:ext>
            </a:extLst>
          </p:cNvPr>
          <p:cNvSpPr/>
          <p:nvPr/>
        </p:nvSpPr>
        <p:spPr>
          <a:xfrm>
            <a:off x="838201" y="4069393"/>
            <a:ext cx="1905000" cy="1325563"/>
          </a:xfrm>
          <a:prstGeom prst="rect">
            <a:avLst/>
          </a:prstGeom>
          <a:solidFill>
            <a:srgbClr val="C52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Conscious Consumers</a:t>
            </a:r>
          </a:p>
        </p:txBody>
      </p:sp>
      <p:sp>
        <p:nvSpPr>
          <p:cNvPr id="6" name="Rechteck 5">
            <a:extLst>
              <a:ext uri="{FF2B5EF4-FFF2-40B4-BE49-F238E27FC236}">
                <a16:creationId xmlns:a16="http://schemas.microsoft.com/office/drawing/2014/main" id="{880E4566-5926-62A0-83C9-BFF31314CD8E}"/>
              </a:ext>
            </a:extLst>
          </p:cNvPr>
          <p:cNvSpPr/>
          <p:nvPr/>
        </p:nvSpPr>
        <p:spPr>
          <a:xfrm>
            <a:off x="2837352" y="4069393"/>
            <a:ext cx="1905000" cy="1325563"/>
          </a:xfrm>
          <a:prstGeom prst="rect">
            <a:avLst/>
          </a:prstGeom>
          <a:solidFill>
            <a:srgbClr val="EA5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Conscious Branding</a:t>
            </a:r>
          </a:p>
        </p:txBody>
      </p:sp>
      <p:sp>
        <p:nvSpPr>
          <p:cNvPr id="7" name="Rechteck 6">
            <a:extLst>
              <a:ext uri="{FF2B5EF4-FFF2-40B4-BE49-F238E27FC236}">
                <a16:creationId xmlns:a16="http://schemas.microsoft.com/office/drawing/2014/main" id="{4F027E77-644E-056C-B6BF-86242C7FAC1F}"/>
              </a:ext>
            </a:extLst>
          </p:cNvPr>
          <p:cNvSpPr/>
          <p:nvPr/>
        </p:nvSpPr>
        <p:spPr>
          <a:xfrm>
            <a:off x="4836503" y="4069393"/>
            <a:ext cx="1905000" cy="1325563"/>
          </a:xfrm>
          <a:prstGeom prst="rect">
            <a:avLst/>
          </a:prstGeom>
          <a:solidFill>
            <a:srgbClr val="F8A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Conscious Communication</a:t>
            </a:r>
          </a:p>
        </p:txBody>
      </p:sp>
      <p:sp>
        <p:nvSpPr>
          <p:cNvPr id="8" name="Rechteck 7">
            <a:extLst>
              <a:ext uri="{FF2B5EF4-FFF2-40B4-BE49-F238E27FC236}">
                <a16:creationId xmlns:a16="http://schemas.microsoft.com/office/drawing/2014/main" id="{43EB12E9-434B-C1F0-E85D-858649B1A520}"/>
              </a:ext>
            </a:extLst>
          </p:cNvPr>
          <p:cNvSpPr/>
          <p:nvPr/>
        </p:nvSpPr>
        <p:spPr>
          <a:xfrm>
            <a:off x="8834805" y="4069393"/>
            <a:ext cx="1905000" cy="1325563"/>
          </a:xfrm>
          <a:prstGeom prst="rect">
            <a:avLst/>
          </a:prstGeom>
          <a:solidFill>
            <a:srgbClr val="50B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Conscious Ecosystem</a:t>
            </a:r>
          </a:p>
        </p:txBody>
      </p:sp>
      <p:sp>
        <p:nvSpPr>
          <p:cNvPr id="9" name="Rechteck 8">
            <a:extLst>
              <a:ext uri="{FF2B5EF4-FFF2-40B4-BE49-F238E27FC236}">
                <a16:creationId xmlns:a16="http://schemas.microsoft.com/office/drawing/2014/main" id="{C502D97A-5B41-E8EB-9A0C-F1C2D0A9176B}"/>
              </a:ext>
            </a:extLst>
          </p:cNvPr>
          <p:cNvSpPr/>
          <p:nvPr/>
        </p:nvSpPr>
        <p:spPr>
          <a:xfrm>
            <a:off x="6835654" y="4069393"/>
            <a:ext cx="1905000" cy="1325563"/>
          </a:xfrm>
          <a:prstGeom prst="rect">
            <a:avLst/>
          </a:prstGeom>
          <a:solidFill>
            <a:srgbClr val="CED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Conscious Transformation</a:t>
            </a:r>
          </a:p>
        </p:txBody>
      </p:sp>
      <p:sp>
        <p:nvSpPr>
          <p:cNvPr id="17" name="Titel 16">
            <a:extLst>
              <a:ext uri="{FF2B5EF4-FFF2-40B4-BE49-F238E27FC236}">
                <a16:creationId xmlns:a16="http://schemas.microsoft.com/office/drawing/2014/main" id="{13081C05-C431-FCF8-E72A-16510F46EACF}"/>
              </a:ext>
            </a:extLst>
          </p:cNvPr>
          <p:cNvSpPr>
            <a:spLocks noGrp="1"/>
          </p:cNvSpPr>
          <p:nvPr>
            <p:ph type="title"/>
          </p:nvPr>
        </p:nvSpPr>
        <p:spPr/>
        <p:txBody>
          <a:bodyPr>
            <a:normAutofit/>
          </a:bodyPr>
          <a:lstStyle/>
          <a:p>
            <a:r>
              <a:rPr lang="en-GB" sz="3600">
                <a:solidFill>
                  <a:prstClr val="black"/>
                </a:solidFill>
                <a:latin typeface="Calibri Light" panose="020F0302020204030204"/>
              </a:rPr>
              <a:t>Five</a:t>
            </a:r>
            <a:r>
              <a:rPr kumimoji="0" lang="en-GB" sz="3600" b="0" i="0" u="none" strike="noStrike" kern="1200" cap="none" spc="0" normalizeH="0" baseline="0">
                <a:ln>
                  <a:noFill/>
                </a:ln>
                <a:solidFill>
                  <a:prstClr val="black"/>
                </a:solidFill>
                <a:effectLst/>
                <a:uLnTx/>
                <a:uFillTx/>
                <a:latin typeface="Calibri Light" panose="020F0302020204030204"/>
                <a:ea typeface="+mj-ea"/>
                <a:cs typeface="+mj-cs"/>
              </a:rPr>
              <a:t> deep dives on Conscious Brand Leadership</a:t>
            </a:r>
            <a:endParaRPr lang="en-GB" sz="4800"/>
          </a:p>
        </p:txBody>
      </p:sp>
      <p:sp>
        <p:nvSpPr>
          <p:cNvPr id="24" name="Textfeld 23">
            <a:extLst>
              <a:ext uri="{FF2B5EF4-FFF2-40B4-BE49-F238E27FC236}">
                <a16:creationId xmlns:a16="http://schemas.microsoft.com/office/drawing/2014/main" id="{D5C9174C-C852-139E-A41F-A385A3DDA1EF}"/>
              </a:ext>
            </a:extLst>
          </p:cNvPr>
          <p:cNvSpPr txBox="1"/>
          <p:nvPr/>
        </p:nvSpPr>
        <p:spPr>
          <a:xfrm>
            <a:off x="838200" y="1463521"/>
            <a:ext cx="1905001" cy="541046"/>
          </a:xfrm>
          <a:prstGeom prst="rect">
            <a:avLst/>
          </a:prstGeom>
          <a:noFill/>
        </p:spPr>
        <p:txBody>
          <a:bodyPr wrap="square">
            <a:spAutoFit/>
          </a:bodyPr>
          <a:lstStyle/>
          <a:p>
            <a:pPr>
              <a:lnSpc>
                <a:spcPct val="80000"/>
              </a:lnSpc>
              <a:spcAft>
                <a:spcPts val="1800"/>
              </a:spcAft>
            </a:pPr>
            <a:r>
              <a:rPr lang="en-GB" b="1" dirty="0"/>
              <a:t>#1 Push and pull for sustainability</a:t>
            </a:r>
            <a:endParaRPr lang="en-GB" sz="1200" dirty="0"/>
          </a:p>
        </p:txBody>
      </p:sp>
      <p:sp>
        <p:nvSpPr>
          <p:cNvPr id="25" name="Textfeld 24">
            <a:extLst>
              <a:ext uri="{FF2B5EF4-FFF2-40B4-BE49-F238E27FC236}">
                <a16:creationId xmlns:a16="http://schemas.microsoft.com/office/drawing/2014/main" id="{37D0FDB3-70A0-CD7B-ED06-95F2270766FF}"/>
              </a:ext>
            </a:extLst>
          </p:cNvPr>
          <p:cNvSpPr txBox="1"/>
          <p:nvPr/>
        </p:nvSpPr>
        <p:spPr>
          <a:xfrm>
            <a:off x="2837351" y="1463521"/>
            <a:ext cx="1905001" cy="762645"/>
          </a:xfrm>
          <a:prstGeom prst="rect">
            <a:avLst/>
          </a:prstGeom>
          <a:noFill/>
        </p:spPr>
        <p:txBody>
          <a:bodyPr wrap="square">
            <a:spAutoFit/>
          </a:bodyPr>
          <a:lstStyle/>
          <a:p>
            <a:pPr>
              <a:lnSpc>
                <a:spcPct val="80000"/>
              </a:lnSpc>
              <a:spcAft>
                <a:spcPts val="1800"/>
              </a:spcAft>
            </a:pPr>
            <a:r>
              <a:rPr lang="en-GB" b="1" dirty="0"/>
              <a:t>#3 Sustainable education is everything</a:t>
            </a:r>
            <a:endParaRPr lang="en-GB" sz="1200" dirty="0"/>
          </a:p>
        </p:txBody>
      </p:sp>
      <p:sp>
        <p:nvSpPr>
          <p:cNvPr id="26" name="Textfeld 25">
            <a:extLst>
              <a:ext uri="{FF2B5EF4-FFF2-40B4-BE49-F238E27FC236}">
                <a16:creationId xmlns:a16="http://schemas.microsoft.com/office/drawing/2014/main" id="{22ED54C4-16EE-9F8B-6A10-FF50D620C844}"/>
              </a:ext>
            </a:extLst>
          </p:cNvPr>
          <p:cNvSpPr txBox="1"/>
          <p:nvPr/>
        </p:nvSpPr>
        <p:spPr>
          <a:xfrm>
            <a:off x="4836502" y="1463521"/>
            <a:ext cx="1905001" cy="541046"/>
          </a:xfrm>
          <a:prstGeom prst="rect">
            <a:avLst/>
          </a:prstGeom>
          <a:noFill/>
        </p:spPr>
        <p:txBody>
          <a:bodyPr wrap="square">
            <a:spAutoFit/>
          </a:bodyPr>
          <a:lstStyle/>
          <a:p>
            <a:pPr>
              <a:lnSpc>
                <a:spcPct val="80000"/>
              </a:lnSpc>
              <a:spcAft>
                <a:spcPts val="1800"/>
              </a:spcAft>
            </a:pPr>
            <a:r>
              <a:rPr lang="en-GB" b="1" dirty="0"/>
              <a:t>#5 Sustainable storytelling</a:t>
            </a:r>
            <a:endParaRPr lang="en-GB" sz="1200" dirty="0"/>
          </a:p>
        </p:txBody>
      </p:sp>
      <p:sp>
        <p:nvSpPr>
          <p:cNvPr id="27" name="Textfeld 26">
            <a:extLst>
              <a:ext uri="{FF2B5EF4-FFF2-40B4-BE49-F238E27FC236}">
                <a16:creationId xmlns:a16="http://schemas.microsoft.com/office/drawing/2014/main" id="{4E2E32FD-D66D-674B-3F12-CF9970139E1D}"/>
              </a:ext>
            </a:extLst>
          </p:cNvPr>
          <p:cNvSpPr txBox="1"/>
          <p:nvPr/>
        </p:nvSpPr>
        <p:spPr>
          <a:xfrm>
            <a:off x="6835653" y="1463521"/>
            <a:ext cx="1905001" cy="541046"/>
          </a:xfrm>
          <a:prstGeom prst="rect">
            <a:avLst/>
          </a:prstGeom>
          <a:noFill/>
        </p:spPr>
        <p:txBody>
          <a:bodyPr wrap="square">
            <a:spAutoFit/>
          </a:bodyPr>
          <a:lstStyle/>
          <a:p>
            <a:pPr>
              <a:lnSpc>
                <a:spcPct val="80000"/>
              </a:lnSpc>
              <a:spcAft>
                <a:spcPts val="1800"/>
              </a:spcAft>
            </a:pPr>
            <a:r>
              <a:rPr lang="en-GB" b="1" dirty="0"/>
              <a:t>#7 Sharing is caring</a:t>
            </a:r>
            <a:endParaRPr lang="en-GB" sz="1200" dirty="0"/>
          </a:p>
        </p:txBody>
      </p:sp>
      <p:sp>
        <p:nvSpPr>
          <p:cNvPr id="28" name="Textfeld 27">
            <a:extLst>
              <a:ext uri="{FF2B5EF4-FFF2-40B4-BE49-F238E27FC236}">
                <a16:creationId xmlns:a16="http://schemas.microsoft.com/office/drawing/2014/main" id="{85EB2CF7-9197-AFFA-54A6-14F1FB3C7569}"/>
              </a:ext>
            </a:extLst>
          </p:cNvPr>
          <p:cNvSpPr txBox="1"/>
          <p:nvPr/>
        </p:nvSpPr>
        <p:spPr>
          <a:xfrm>
            <a:off x="8834804" y="1463521"/>
            <a:ext cx="1905001" cy="762645"/>
          </a:xfrm>
          <a:prstGeom prst="rect">
            <a:avLst/>
          </a:prstGeom>
          <a:noFill/>
        </p:spPr>
        <p:txBody>
          <a:bodyPr wrap="square">
            <a:spAutoFit/>
          </a:bodyPr>
          <a:lstStyle/>
          <a:p>
            <a:pPr>
              <a:lnSpc>
                <a:spcPct val="80000"/>
              </a:lnSpc>
              <a:spcAft>
                <a:spcPts val="1800"/>
              </a:spcAft>
            </a:pPr>
            <a:r>
              <a:rPr lang="en-GB" b="1" dirty="0"/>
              <a:t>#9 Best employees for best businesses</a:t>
            </a:r>
            <a:endParaRPr lang="en-GB" sz="1200" dirty="0"/>
          </a:p>
        </p:txBody>
      </p:sp>
      <p:pic>
        <p:nvPicPr>
          <p:cNvPr id="2" name="Grafik 6">
            <a:extLst>
              <a:ext uri="{FF2B5EF4-FFF2-40B4-BE49-F238E27FC236}">
                <a16:creationId xmlns:a16="http://schemas.microsoft.com/office/drawing/2014/main" id="{2FD88A8B-C7C2-A902-3A82-F4141874C719}"/>
              </a:ext>
            </a:extLst>
          </p:cNvPr>
          <p:cNvPicPr>
            <a:picLocks noChangeAspect="1"/>
          </p:cNvPicPr>
          <p:nvPr/>
        </p:nvPicPr>
        <p:blipFill>
          <a:blip r:embed="rId3"/>
          <a:stretch>
            <a:fillRect/>
          </a:stretch>
        </p:blipFill>
        <p:spPr>
          <a:xfrm>
            <a:off x="11217245" y="6425955"/>
            <a:ext cx="838200" cy="295275"/>
          </a:xfrm>
          <a:prstGeom prst="rect">
            <a:avLst/>
          </a:prstGeom>
        </p:spPr>
      </p:pic>
      <p:sp>
        <p:nvSpPr>
          <p:cNvPr id="15" name="Pfeil: Chevron 14">
            <a:extLst>
              <a:ext uri="{FF2B5EF4-FFF2-40B4-BE49-F238E27FC236}">
                <a16:creationId xmlns:a16="http://schemas.microsoft.com/office/drawing/2014/main" id="{4B455EF3-734B-F514-3C47-435B2FCFA43E}"/>
              </a:ext>
            </a:extLst>
          </p:cNvPr>
          <p:cNvSpPr/>
          <p:nvPr/>
        </p:nvSpPr>
        <p:spPr>
          <a:xfrm rot="5400000">
            <a:off x="1548384" y="3537113"/>
            <a:ext cx="484632" cy="484632"/>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Pfeil: Chevron 15">
            <a:extLst>
              <a:ext uri="{FF2B5EF4-FFF2-40B4-BE49-F238E27FC236}">
                <a16:creationId xmlns:a16="http://schemas.microsoft.com/office/drawing/2014/main" id="{9F2DF38D-7343-4A4C-BC04-FFF7719AEEC8}"/>
              </a:ext>
            </a:extLst>
          </p:cNvPr>
          <p:cNvSpPr/>
          <p:nvPr/>
        </p:nvSpPr>
        <p:spPr>
          <a:xfrm rot="5400000">
            <a:off x="3547535" y="3537113"/>
            <a:ext cx="484632" cy="484632"/>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Pfeil: Chevron 17">
            <a:extLst>
              <a:ext uri="{FF2B5EF4-FFF2-40B4-BE49-F238E27FC236}">
                <a16:creationId xmlns:a16="http://schemas.microsoft.com/office/drawing/2014/main" id="{8A43D892-3DF4-EE5A-4F8D-0FE77EE112E9}"/>
              </a:ext>
            </a:extLst>
          </p:cNvPr>
          <p:cNvSpPr/>
          <p:nvPr/>
        </p:nvSpPr>
        <p:spPr>
          <a:xfrm rot="5400000">
            <a:off x="5546686" y="3537113"/>
            <a:ext cx="484632" cy="484632"/>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Pfeil: Chevron 18">
            <a:extLst>
              <a:ext uri="{FF2B5EF4-FFF2-40B4-BE49-F238E27FC236}">
                <a16:creationId xmlns:a16="http://schemas.microsoft.com/office/drawing/2014/main" id="{5B9F2772-4785-3505-86FA-9BBC58B99ED9}"/>
              </a:ext>
            </a:extLst>
          </p:cNvPr>
          <p:cNvSpPr/>
          <p:nvPr/>
        </p:nvSpPr>
        <p:spPr>
          <a:xfrm rot="5400000">
            <a:off x="7545836" y="3537113"/>
            <a:ext cx="484632" cy="484632"/>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Pfeil: Chevron 19">
            <a:extLst>
              <a:ext uri="{FF2B5EF4-FFF2-40B4-BE49-F238E27FC236}">
                <a16:creationId xmlns:a16="http://schemas.microsoft.com/office/drawing/2014/main" id="{1D5C153A-CBEF-2E2F-F8D4-A4F80015431D}"/>
              </a:ext>
            </a:extLst>
          </p:cNvPr>
          <p:cNvSpPr/>
          <p:nvPr/>
        </p:nvSpPr>
        <p:spPr>
          <a:xfrm rot="5400000">
            <a:off x="9544988" y="3537113"/>
            <a:ext cx="484632" cy="484632"/>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feld 2">
            <a:extLst>
              <a:ext uri="{FF2B5EF4-FFF2-40B4-BE49-F238E27FC236}">
                <a16:creationId xmlns:a16="http://schemas.microsoft.com/office/drawing/2014/main" id="{D800E91B-5204-7DE1-A815-31DE79C3FF84}"/>
              </a:ext>
            </a:extLst>
          </p:cNvPr>
          <p:cNvSpPr txBox="1"/>
          <p:nvPr/>
        </p:nvSpPr>
        <p:spPr>
          <a:xfrm>
            <a:off x="838200" y="2502563"/>
            <a:ext cx="1905001" cy="762645"/>
          </a:xfrm>
          <a:prstGeom prst="rect">
            <a:avLst/>
          </a:prstGeom>
          <a:noFill/>
        </p:spPr>
        <p:txBody>
          <a:bodyPr wrap="square">
            <a:spAutoFit/>
          </a:bodyPr>
          <a:lstStyle/>
          <a:p>
            <a:pPr>
              <a:lnSpc>
                <a:spcPct val="80000"/>
              </a:lnSpc>
              <a:spcAft>
                <a:spcPts val="1800"/>
              </a:spcAft>
            </a:pPr>
            <a:r>
              <a:rPr lang="en-GB" b="1" dirty="0"/>
              <a:t>#2 Second row syndrome of sustainability</a:t>
            </a:r>
            <a:endParaRPr lang="en-GB" sz="1200" dirty="0"/>
          </a:p>
        </p:txBody>
      </p:sp>
      <p:sp>
        <p:nvSpPr>
          <p:cNvPr id="4" name="Textfeld 3">
            <a:extLst>
              <a:ext uri="{FF2B5EF4-FFF2-40B4-BE49-F238E27FC236}">
                <a16:creationId xmlns:a16="http://schemas.microsoft.com/office/drawing/2014/main" id="{8C281E2F-83BD-74F7-9ECF-F8FA20B86118}"/>
              </a:ext>
            </a:extLst>
          </p:cNvPr>
          <p:cNvSpPr txBox="1"/>
          <p:nvPr/>
        </p:nvSpPr>
        <p:spPr>
          <a:xfrm>
            <a:off x="2837351" y="2502563"/>
            <a:ext cx="1905001" cy="541046"/>
          </a:xfrm>
          <a:prstGeom prst="rect">
            <a:avLst/>
          </a:prstGeom>
          <a:noFill/>
        </p:spPr>
        <p:txBody>
          <a:bodyPr wrap="square">
            <a:spAutoFit/>
          </a:bodyPr>
          <a:lstStyle/>
          <a:p>
            <a:pPr>
              <a:lnSpc>
                <a:spcPct val="80000"/>
              </a:lnSpc>
              <a:spcAft>
                <a:spcPts val="1800"/>
              </a:spcAft>
            </a:pPr>
            <a:r>
              <a:rPr lang="en-GB" b="1" dirty="0"/>
              <a:t>#4 Proof of sustainability</a:t>
            </a:r>
            <a:endParaRPr lang="en-GB" sz="1200" dirty="0"/>
          </a:p>
        </p:txBody>
      </p:sp>
      <p:sp>
        <p:nvSpPr>
          <p:cNvPr id="10" name="Textfeld 9">
            <a:extLst>
              <a:ext uri="{FF2B5EF4-FFF2-40B4-BE49-F238E27FC236}">
                <a16:creationId xmlns:a16="http://schemas.microsoft.com/office/drawing/2014/main" id="{224812AE-34D8-13CB-14A4-8702004DF2AA}"/>
              </a:ext>
            </a:extLst>
          </p:cNvPr>
          <p:cNvSpPr txBox="1"/>
          <p:nvPr/>
        </p:nvSpPr>
        <p:spPr>
          <a:xfrm>
            <a:off x="4836502" y="2502563"/>
            <a:ext cx="1905001" cy="762645"/>
          </a:xfrm>
          <a:prstGeom prst="rect">
            <a:avLst/>
          </a:prstGeom>
          <a:noFill/>
        </p:spPr>
        <p:txBody>
          <a:bodyPr wrap="square">
            <a:spAutoFit/>
          </a:bodyPr>
          <a:lstStyle/>
          <a:p>
            <a:pPr>
              <a:lnSpc>
                <a:spcPct val="80000"/>
              </a:lnSpc>
              <a:spcAft>
                <a:spcPts val="1800"/>
              </a:spcAft>
            </a:pPr>
            <a:r>
              <a:rPr lang="en-GB" b="1" dirty="0"/>
              <a:t>#6 Sustainable marketing dilemma</a:t>
            </a:r>
            <a:endParaRPr lang="en-GB" sz="1200" dirty="0"/>
          </a:p>
        </p:txBody>
      </p:sp>
      <p:sp>
        <p:nvSpPr>
          <p:cNvPr id="11" name="Textfeld 10">
            <a:extLst>
              <a:ext uri="{FF2B5EF4-FFF2-40B4-BE49-F238E27FC236}">
                <a16:creationId xmlns:a16="http://schemas.microsoft.com/office/drawing/2014/main" id="{4E9CD65B-A390-A86F-ED0E-2175C7CB25BB}"/>
              </a:ext>
            </a:extLst>
          </p:cNvPr>
          <p:cNvSpPr txBox="1"/>
          <p:nvPr/>
        </p:nvSpPr>
        <p:spPr>
          <a:xfrm>
            <a:off x="6835653" y="2502563"/>
            <a:ext cx="1905001" cy="541046"/>
          </a:xfrm>
          <a:prstGeom prst="rect">
            <a:avLst/>
          </a:prstGeom>
          <a:noFill/>
        </p:spPr>
        <p:txBody>
          <a:bodyPr wrap="square">
            <a:spAutoFit/>
          </a:bodyPr>
          <a:lstStyle/>
          <a:p>
            <a:pPr>
              <a:lnSpc>
                <a:spcPct val="80000"/>
              </a:lnSpc>
              <a:spcAft>
                <a:spcPts val="1800"/>
              </a:spcAft>
            </a:pPr>
            <a:r>
              <a:rPr lang="en-GB" b="1" dirty="0"/>
              <a:t>#8 Greening an industry</a:t>
            </a:r>
            <a:endParaRPr lang="en-GB" sz="1200" dirty="0"/>
          </a:p>
        </p:txBody>
      </p:sp>
      <p:sp>
        <p:nvSpPr>
          <p:cNvPr id="12" name="Textfeld 11">
            <a:extLst>
              <a:ext uri="{FF2B5EF4-FFF2-40B4-BE49-F238E27FC236}">
                <a16:creationId xmlns:a16="http://schemas.microsoft.com/office/drawing/2014/main" id="{4BAA7879-5EC2-67BB-0AAE-AD4837BB8EC3}"/>
              </a:ext>
            </a:extLst>
          </p:cNvPr>
          <p:cNvSpPr txBox="1"/>
          <p:nvPr/>
        </p:nvSpPr>
        <p:spPr>
          <a:xfrm>
            <a:off x="8834804" y="2502563"/>
            <a:ext cx="1905001" cy="541046"/>
          </a:xfrm>
          <a:prstGeom prst="rect">
            <a:avLst/>
          </a:prstGeom>
          <a:noFill/>
        </p:spPr>
        <p:txBody>
          <a:bodyPr wrap="square">
            <a:spAutoFit/>
          </a:bodyPr>
          <a:lstStyle/>
          <a:p>
            <a:pPr>
              <a:lnSpc>
                <a:spcPct val="80000"/>
              </a:lnSpc>
              <a:spcAft>
                <a:spcPts val="1800"/>
              </a:spcAft>
            </a:pPr>
            <a:r>
              <a:rPr lang="en-GB" b="1" dirty="0"/>
              <a:t>#10 Ecosystem for sustainability</a:t>
            </a:r>
            <a:endParaRPr lang="en-GB" sz="1200" dirty="0"/>
          </a:p>
        </p:txBody>
      </p:sp>
    </p:spTree>
    <p:extLst>
      <p:ext uri="{BB962C8B-B14F-4D97-AF65-F5344CB8AC3E}">
        <p14:creationId xmlns:p14="http://schemas.microsoft.com/office/powerpoint/2010/main" val="108287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137858-0BFD-513D-FCC8-E5501712A302}"/>
              </a:ext>
            </a:extLst>
          </p:cNvPr>
          <p:cNvSpPr>
            <a:spLocks noGrp="1"/>
          </p:cNvSpPr>
          <p:nvPr>
            <p:ph type="title"/>
          </p:nvPr>
        </p:nvSpPr>
        <p:spPr/>
        <p:txBody>
          <a:bodyPr>
            <a:normAutofit/>
          </a:bodyPr>
          <a:lstStyle/>
          <a:p>
            <a:r>
              <a:rPr lang="de-DE" sz="3200" dirty="0"/>
              <a:t>3 </a:t>
            </a:r>
            <a:r>
              <a:rPr lang="de-DE" sz="3200" dirty="0" err="1"/>
              <a:t>interviews</a:t>
            </a:r>
            <a:r>
              <a:rPr lang="de-DE" sz="3200" dirty="0"/>
              <a:t> </a:t>
            </a:r>
            <a:r>
              <a:rPr lang="de-DE" sz="3200" dirty="0" err="1"/>
              <a:t>with</a:t>
            </a:r>
            <a:r>
              <a:rPr lang="de-DE" sz="3200" dirty="0"/>
              <a:t> 3 </a:t>
            </a:r>
            <a:r>
              <a:rPr lang="de-DE" sz="3200" dirty="0" err="1"/>
              <a:t>experts</a:t>
            </a:r>
            <a:endParaRPr lang="de-DE" sz="3200" dirty="0"/>
          </a:p>
        </p:txBody>
      </p:sp>
      <p:sp>
        <p:nvSpPr>
          <p:cNvPr id="3" name="Textfeld 2">
            <a:extLst>
              <a:ext uri="{FF2B5EF4-FFF2-40B4-BE49-F238E27FC236}">
                <a16:creationId xmlns:a16="http://schemas.microsoft.com/office/drawing/2014/main" id="{75DEDBAC-08EE-1178-0106-ACE56AECAE6D}"/>
              </a:ext>
            </a:extLst>
          </p:cNvPr>
          <p:cNvSpPr txBox="1"/>
          <p:nvPr/>
        </p:nvSpPr>
        <p:spPr>
          <a:xfrm>
            <a:off x="838200" y="4983480"/>
            <a:ext cx="2651760" cy="646331"/>
          </a:xfrm>
          <a:prstGeom prst="rect">
            <a:avLst/>
          </a:prstGeom>
          <a:noFill/>
        </p:spPr>
        <p:txBody>
          <a:bodyPr wrap="square" rtlCol="0">
            <a:spAutoFit/>
          </a:bodyPr>
          <a:lstStyle/>
          <a:p>
            <a:r>
              <a:rPr lang="de-DE" b="1" dirty="0"/>
              <a:t>Dr. Judith Scholz</a:t>
            </a:r>
          </a:p>
          <a:p>
            <a:r>
              <a:rPr lang="de-DE" dirty="0"/>
              <a:t>Brand Consultant</a:t>
            </a:r>
          </a:p>
        </p:txBody>
      </p:sp>
      <p:sp>
        <p:nvSpPr>
          <p:cNvPr id="4" name="Textfeld 3">
            <a:extLst>
              <a:ext uri="{FF2B5EF4-FFF2-40B4-BE49-F238E27FC236}">
                <a16:creationId xmlns:a16="http://schemas.microsoft.com/office/drawing/2014/main" id="{A4891740-D65E-AD65-9763-466A45F5E674}"/>
              </a:ext>
            </a:extLst>
          </p:cNvPr>
          <p:cNvSpPr txBox="1"/>
          <p:nvPr/>
        </p:nvSpPr>
        <p:spPr>
          <a:xfrm>
            <a:off x="4037960" y="4983480"/>
            <a:ext cx="3048000" cy="646331"/>
          </a:xfrm>
          <a:prstGeom prst="rect">
            <a:avLst/>
          </a:prstGeom>
          <a:noFill/>
        </p:spPr>
        <p:txBody>
          <a:bodyPr wrap="square" rtlCol="0">
            <a:spAutoFit/>
          </a:bodyPr>
          <a:lstStyle/>
          <a:p>
            <a:r>
              <a:rPr lang="de-DE" b="1" dirty="0"/>
              <a:t>Thorsten Harstall</a:t>
            </a:r>
          </a:p>
          <a:p>
            <a:r>
              <a:rPr lang="de-DE" dirty="0" err="1"/>
              <a:t>Sustainability</a:t>
            </a:r>
            <a:r>
              <a:rPr lang="de-DE" dirty="0"/>
              <a:t> Brand </a:t>
            </a:r>
            <a:r>
              <a:rPr lang="de-DE" dirty="0" err="1"/>
              <a:t>Strategist</a:t>
            </a:r>
            <a:endParaRPr lang="de-DE" dirty="0"/>
          </a:p>
        </p:txBody>
      </p:sp>
      <p:sp>
        <p:nvSpPr>
          <p:cNvPr id="5" name="Textfeld 4">
            <a:extLst>
              <a:ext uri="{FF2B5EF4-FFF2-40B4-BE49-F238E27FC236}">
                <a16:creationId xmlns:a16="http://schemas.microsoft.com/office/drawing/2014/main" id="{94BB798C-7DBF-6EB8-0AB0-05978C7D8B23}"/>
              </a:ext>
            </a:extLst>
          </p:cNvPr>
          <p:cNvSpPr txBox="1"/>
          <p:nvPr/>
        </p:nvSpPr>
        <p:spPr>
          <a:xfrm>
            <a:off x="7305683" y="4983480"/>
            <a:ext cx="3658111" cy="646331"/>
          </a:xfrm>
          <a:prstGeom prst="rect">
            <a:avLst/>
          </a:prstGeom>
          <a:noFill/>
        </p:spPr>
        <p:txBody>
          <a:bodyPr wrap="square" rtlCol="0">
            <a:spAutoFit/>
          </a:bodyPr>
          <a:lstStyle/>
          <a:p>
            <a:r>
              <a:rPr lang="de-DE" b="1" dirty="0"/>
              <a:t>Nina Weiss</a:t>
            </a:r>
          </a:p>
          <a:p>
            <a:r>
              <a:rPr lang="de-DE" dirty="0"/>
              <a:t>Future Communication </a:t>
            </a:r>
            <a:r>
              <a:rPr lang="de-DE" dirty="0" err="1"/>
              <a:t>Specialist</a:t>
            </a:r>
            <a:endParaRPr lang="de-DE" b="1" dirty="0"/>
          </a:p>
        </p:txBody>
      </p:sp>
      <p:pic>
        <p:nvPicPr>
          <p:cNvPr id="7" name="Grafik 6" descr="Ein Bild, das Person, Menschliches Gesicht, Kleidung, Porträt enthält.&#10;&#10;Automatisch generierte Beschreibung">
            <a:extLst>
              <a:ext uri="{FF2B5EF4-FFF2-40B4-BE49-F238E27FC236}">
                <a16:creationId xmlns:a16="http://schemas.microsoft.com/office/drawing/2014/main" id="{EF5F6603-AE7B-44F9-2FAE-2C2A2E8CA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65521"/>
            <a:ext cx="2143125" cy="2143125"/>
          </a:xfrm>
          <a:prstGeom prst="rect">
            <a:avLst/>
          </a:prstGeom>
        </p:spPr>
      </p:pic>
      <p:pic>
        <p:nvPicPr>
          <p:cNvPr id="9" name="Grafik 8">
            <a:extLst>
              <a:ext uri="{FF2B5EF4-FFF2-40B4-BE49-F238E27FC236}">
                <a16:creationId xmlns:a16="http://schemas.microsoft.com/office/drawing/2014/main" id="{2B0886DC-5901-903D-9FCC-DDC8B9D574C7}"/>
              </a:ext>
            </a:extLst>
          </p:cNvPr>
          <p:cNvPicPr>
            <a:picLocks noChangeAspect="1"/>
          </p:cNvPicPr>
          <p:nvPr/>
        </p:nvPicPr>
        <p:blipFill>
          <a:blip r:embed="rId3"/>
          <a:stretch>
            <a:fillRect/>
          </a:stretch>
        </p:blipFill>
        <p:spPr>
          <a:xfrm>
            <a:off x="4037960" y="2265521"/>
            <a:ext cx="2211089" cy="2143125"/>
          </a:xfrm>
          <a:prstGeom prst="rect">
            <a:avLst/>
          </a:prstGeom>
        </p:spPr>
      </p:pic>
      <p:pic>
        <p:nvPicPr>
          <p:cNvPr id="11" name="Grafik 10">
            <a:extLst>
              <a:ext uri="{FF2B5EF4-FFF2-40B4-BE49-F238E27FC236}">
                <a16:creationId xmlns:a16="http://schemas.microsoft.com/office/drawing/2014/main" id="{78DA2823-B0E9-5B04-22D5-3F44D474EF8E}"/>
              </a:ext>
            </a:extLst>
          </p:cNvPr>
          <p:cNvPicPr>
            <a:picLocks noChangeAspect="1"/>
          </p:cNvPicPr>
          <p:nvPr/>
        </p:nvPicPr>
        <p:blipFill>
          <a:blip r:embed="rId4"/>
          <a:stretch>
            <a:fillRect/>
          </a:stretch>
        </p:blipFill>
        <p:spPr>
          <a:xfrm>
            <a:off x="7305684" y="2265521"/>
            <a:ext cx="2219836" cy="2143125"/>
          </a:xfrm>
          <a:prstGeom prst="rect">
            <a:avLst/>
          </a:prstGeom>
        </p:spPr>
      </p:pic>
      <p:pic>
        <p:nvPicPr>
          <p:cNvPr id="6" name="Grafik 6">
            <a:extLst>
              <a:ext uri="{FF2B5EF4-FFF2-40B4-BE49-F238E27FC236}">
                <a16:creationId xmlns:a16="http://schemas.microsoft.com/office/drawing/2014/main" id="{4E1FAAE0-806C-05DC-43D5-D3359903B833}"/>
              </a:ext>
            </a:extLst>
          </p:cNvPr>
          <p:cNvPicPr>
            <a:picLocks noChangeAspect="1"/>
          </p:cNvPicPr>
          <p:nvPr/>
        </p:nvPicPr>
        <p:blipFill>
          <a:blip r:embed="rId5"/>
          <a:stretch>
            <a:fillRect/>
          </a:stretch>
        </p:blipFill>
        <p:spPr>
          <a:xfrm>
            <a:off x="11217245" y="6425955"/>
            <a:ext cx="838200" cy="295275"/>
          </a:xfrm>
          <a:prstGeom prst="rect">
            <a:avLst/>
          </a:prstGeom>
        </p:spPr>
      </p:pic>
    </p:spTree>
    <p:extLst>
      <p:ext uri="{BB962C8B-B14F-4D97-AF65-F5344CB8AC3E}">
        <p14:creationId xmlns:p14="http://schemas.microsoft.com/office/powerpoint/2010/main" val="144104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307058-77F9-A3F0-AEE8-BA941A249A35}"/>
              </a:ext>
            </a:extLst>
          </p:cNvPr>
          <p:cNvSpPr>
            <a:spLocks noGrp="1"/>
          </p:cNvSpPr>
          <p:nvPr>
            <p:ph type="title"/>
          </p:nvPr>
        </p:nvSpPr>
        <p:spPr>
          <a:xfrm>
            <a:off x="728663" y="1422400"/>
            <a:ext cx="4505552" cy="2387600"/>
          </a:xfrm>
        </p:spPr>
        <p:txBody>
          <a:bodyPr vert="horz" lIns="91440" tIns="45720" rIns="91440" bIns="45720" rtlCol="0" anchor="b">
            <a:normAutofit/>
          </a:bodyPr>
          <a:lstStyle/>
          <a:p>
            <a:r>
              <a:rPr lang="en-US" sz="5000">
                <a:solidFill>
                  <a:schemeClr val="bg1"/>
                </a:solidFill>
              </a:rPr>
              <a:t>Questions?</a:t>
            </a:r>
          </a:p>
        </p:txBody>
      </p:sp>
      <p:sp>
        <p:nvSpPr>
          <p:cNvPr id="4" name="Text Placeholder 3">
            <a:extLst>
              <a:ext uri="{FF2B5EF4-FFF2-40B4-BE49-F238E27FC236}">
                <a16:creationId xmlns:a16="http://schemas.microsoft.com/office/drawing/2014/main" id="{0E95B842-DADA-7CC7-CA48-7796DDD0971F}"/>
              </a:ext>
            </a:extLst>
          </p:cNvPr>
          <p:cNvSpPr>
            <a:spLocks noGrp="1"/>
          </p:cNvSpPr>
          <p:nvPr>
            <p:ph type="body" sz="half" idx="2"/>
          </p:nvPr>
        </p:nvSpPr>
        <p:spPr>
          <a:xfrm>
            <a:off x="728663" y="3902075"/>
            <a:ext cx="4505552" cy="1655762"/>
          </a:xfrm>
        </p:spPr>
        <p:txBody>
          <a:bodyPr vert="horz" lIns="91440" tIns="45720" rIns="91440" bIns="45720" rtlCol="0">
            <a:normAutofit/>
          </a:bodyPr>
          <a:lstStyle/>
          <a:p>
            <a:r>
              <a:rPr lang="en-US" sz="2000">
                <a:solidFill>
                  <a:schemeClr val="bg1"/>
                </a:solidFill>
              </a:rPr>
              <a:t>Feedback Welcome</a:t>
            </a:r>
          </a:p>
        </p:txBody>
      </p:sp>
      <p:sp>
        <p:nvSpPr>
          <p:cNvPr id="22" name="Freeform: Shape 12">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Placeholder 5" descr="Icon&#10;&#10;Description automatically generated">
            <a:extLst>
              <a:ext uri="{FF2B5EF4-FFF2-40B4-BE49-F238E27FC236}">
                <a16:creationId xmlns:a16="http://schemas.microsoft.com/office/drawing/2014/main" id="{F84175C1-83AD-5D60-CC03-0DFB5CAD992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1"/>
          <a:stretch/>
        </p:blipFill>
        <p:spPr>
          <a:xfrm>
            <a:off x="7839805" y="2663211"/>
            <a:ext cx="3408121" cy="3408121"/>
          </a:xfrm>
          <a:prstGeom prst="rect">
            <a:avLst/>
          </a:prstGeom>
        </p:spPr>
      </p:pic>
      <p:pic>
        <p:nvPicPr>
          <p:cNvPr id="3" name="Picture 2" descr="Circle&#10;&#10;Description automatically generated with low confidence">
            <a:extLst>
              <a:ext uri="{FF2B5EF4-FFF2-40B4-BE49-F238E27FC236}">
                <a16:creationId xmlns:a16="http://schemas.microsoft.com/office/drawing/2014/main" id="{CE47395C-6AD2-1216-BF69-D425D5FE3E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6393" y="1417733"/>
            <a:ext cx="3105975" cy="1156975"/>
          </a:xfrm>
          <a:prstGeom prst="rect">
            <a:avLst/>
          </a:prstGeom>
        </p:spPr>
      </p:pic>
      <p:pic>
        <p:nvPicPr>
          <p:cNvPr id="5" name="Grafik 6">
            <a:extLst>
              <a:ext uri="{FF2B5EF4-FFF2-40B4-BE49-F238E27FC236}">
                <a16:creationId xmlns:a16="http://schemas.microsoft.com/office/drawing/2014/main" id="{C2F018F5-1F65-FF8B-B66B-45F0E9145EC3}"/>
              </a:ext>
            </a:extLst>
          </p:cNvPr>
          <p:cNvPicPr>
            <a:picLocks noChangeAspect="1"/>
          </p:cNvPicPr>
          <p:nvPr/>
        </p:nvPicPr>
        <p:blipFill>
          <a:blip r:embed="rId6"/>
          <a:stretch>
            <a:fillRect/>
          </a:stretch>
        </p:blipFill>
        <p:spPr>
          <a:xfrm>
            <a:off x="11217245" y="6425955"/>
            <a:ext cx="838200" cy="295275"/>
          </a:xfrm>
          <a:prstGeom prst="rect">
            <a:avLst/>
          </a:prstGeom>
        </p:spPr>
      </p:pic>
    </p:spTree>
    <p:extLst>
      <p:ext uri="{BB962C8B-B14F-4D97-AF65-F5344CB8AC3E}">
        <p14:creationId xmlns:p14="http://schemas.microsoft.com/office/powerpoint/2010/main" val="301213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4927B51-020A-3832-9B74-B1E3A4D2F7A6}"/>
              </a:ext>
            </a:extLst>
          </p:cNvPr>
          <p:cNvSpPr/>
          <p:nvPr/>
        </p:nvSpPr>
        <p:spPr>
          <a:xfrm>
            <a:off x="0" y="0"/>
            <a:ext cx="12192000" cy="6858000"/>
          </a:xfrm>
          <a:prstGeom prst="rect">
            <a:avLst/>
          </a:prstGeom>
          <a:solidFill>
            <a:srgbClr val="FBE5D6">
              <a:alpha val="69804"/>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noFill/>
            </a:endParaRPr>
          </a:p>
        </p:txBody>
      </p:sp>
      <p:graphicFrame>
        <p:nvGraphicFramePr>
          <p:cNvPr id="6" name="Tabelle 5">
            <a:extLst>
              <a:ext uri="{FF2B5EF4-FFF2-40B4-BE49-F238E27FC236}">
                <a16:creationId xmlns:a16="http://schemas.microsoft.com/office/drawing/2014/main" id="{F6F4F0BB-2D06-2736-61DD-0408256747A2}"/>
              </a:ext>
            </a:extLst>
          </p:cNvPr>
          <p:cNvGraphicFramePr>
            <a:graphicFrameLocks noGrp="1"/>
          </p:cNvGraphicFramePr>
          <p:nvPr/>
        </p:nvGraphicFramePr>
        <p:xfrm>
          <a:off x="291685" y="895556"/>
          <a:ext cx="11664593" cy="5661724"/>
        </p:xfrm>
        <a:graphic>
          <a:graphicData uri="http://schemas.openxmlformats.org/drawingml/2006/table">
            <a:tbl>
              <a:tblPr>
                <a:tableStyleId>{21E4AEA4-8DFA-4A89-87EB-49C32662AFE0}</a:tableStyleId>
              </a:tblPr>
              <a:tblGrid>
                <a:gridCol w="1105445">
                  <a:extLst>
                    <a:ext uri="{9D8B030D-6E8A-4147-A177-3AD203B41FA5}">
                      <a16:colId xmlns:a16="http://schemas.microsoft.com/office/drawing/2014/main" val="955010435"/>
                    </a:ext>
                  </a:extLst>
                </a:gridCol>
                <a:gridCol w="1906140">
                  <a:extLst>
                    <a:ext uri="{9D8B030D-6E8A-4147-A177-3AD203B41FA5}">
                      <a16:colId xmlns:a16="http://schemas.microsoft.com/office/drawing/2014/main" val="4251323458"/>
                    </a:ext>
                  </a:extLst>
                </a:gridCol>
                <a:gridCol w="1615600">
                  <a:extLst>
                    <a:ext uri="{9D8B030D-6E8A-4147-A177-3AD203B41FA5}">
                      <a16:colId xmlns:a16="http://schemas.microsoft.com/office/drawing/2014/main" val="1683596082"/>
                    </a:ext>
                  </a:extLst>
                </a:gridCol>
                <a:gridCol w="1747777">
                  <a:extLst>
                    <a:ext uri="{9D8B030D-6E8A-4147-A177-3AD203B41FA5}">
                      <a16:colId xmlns:a16="http://schemas.microsoft.com/office/drawing/2014/main" val="1320731908"/>
                    </a:ext>
                  </a:extLst>
                </a:gridCol>
                <a:gridCol w="1770927">
                  <a:extLst>
                    <a:ext uri="{9D8B030D-6E8A-4147-A177-3AD203B41FA5}">
                      <a16:colId xmlns:a16="http://schemas.microsoft.com/office/drawing/2014/main" val="4045672591"/>
                    </a:ext>
                  </a:extLst>
                </a:gridCol>
                <a:gridCol w="1747777">
                  <a:extLst>
                    <a:ext uri="{9D8B030D-6E8A-4147-A177-3AD203B41FA5}">
                      <a16:colId xmlns:a16="http://schemas.microsoft.com/office/drawing/2014/main" val="1098432806"/>
                    </a:ext>
                  </a:extLst>
                </a:gridCol>
                <a:gridCol w="1770927">
                  <a:extLst>
                    <a:ext uri="{9D8B030D-6E8A-4147-A177-3AD203B41FA5}">
                      <a16:colId xmlns:a16="http://schemas.microsoft.com/office/drawing/2014/main" val="930124583"/>
                    </a:ext>
                  </a:extLst>
                </a:gridCol>
              </a:tblGrid>
              <a:tr h="707509">
                <a:tc>
                  <a:txBody>
                    <a:bodyPr/>
                    <a:lstStyle/>
                    <a:p>
                      <a:pPr algn="ctr"/>
                      <a:endParaRPr lang="de-DE" sz="1200" b="1" dirty="0">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0" dirty="0">
                          <a:solidFill>
                            <a:schemeClr val="bg1"/>
                          </a:solidFill>
                          <a:effectLst/>
                          <a:latin typeface="Arial" panose="020B0604020202020204" pitchFamily="34" charset="0"/>
                          <a:cs typeface="Arial" panose="020B0604020202020204" pitchFamily="34" charset="0"/>
                        </a:rPr>
                        <a:t>   General &amp;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0" dirty="0">
                          <a:solidFill>
                            <a:schemeClr val="bg1"/>
                          </a:solidFill>
                          <a:effectLst/>
                          <a:latin typeface="Arial" panose="020B0604020202020204" pitchFamily="34" charset="0"/>
                          <a:cs typeface="Arial" panose="020B0604020202020204" pitchFamily="34" charset="0"/>
                        </a:rPr>
                        <a:t>   Strategic Management</a:t>
                      </a:r>
                    </a:p>
                  </a:txBody>
                  <a:tcPr anchor="ctr">
                    <a:lnL w="38100" cap="flat" cmpd="sng" algn="ctr">
                      <a:solidFill>
                        <a:schemeClr val="bg1"/>
                      </a:solidFill>
                      <a:prstDash val="solid"/>
                      <a:round/>
                      <a:headEnd type="none" w="med" len="med"/>
                      <a:tailEnd type="none" w="med" len="med"/>
                    </a:lnL>
                    <a:lnT w="12700" cmpd="sng">
                      <a:noFill/>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l" rtl="0"/>
                      <a:r>
                        <a:rPr lang="de-DE" sz="1100" b="0" dirty="0">
                          <a:solidFill>
                            <a:schemeClr val="bg1"/>
                          </a:solidFill>
                          <a:effectLst/>
                          <a:latin typeface="Arial" panose="020B0604020202020204" pitchFamily="34" charset="0"/>
                          <a:cs typeface="Arial" panose="020B0604020202020204" pitchFamily="34" charset="0"/>
                        </a:rPr>
                        <a:t>  Marketing</a:t>
                      </a:r>
                      <a:endParaRPr lang="de-DE" sz="1100" b="0" dirty="0">
                        <a:solidFill>
                          <a:schemeClr val="bg1"/>
                        </a:solidFill>
                        <a:latin typeface="Arial" panose="020B0604020202020204" pitchFamily="34" charset="0"/>
                        <a:cs typeface="Arial" panose="020B0604020202020204" pitchFamily="34" charset="0"/>
                      </a:endParaRPr>
                    </a:p>
                  </a:txBody>
                  <a:tcPr anchor="ctr">
                    <a:lnT w="12700" cmpd="sng">
                      <a:noFill/>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l" rtl="0"/>
                      <a:r>
                        <a:rPr lang="de-DE" sz="1100" b="0" dirty="0">
                          <a:solidFill>
                            <a:schemeClr val="bg1"/>
                          </a:solidFill>
                          <a:effectLst/>
                          <a:latin typeface="Arial" panose="020B0604020202020204" pitchFamily="34" charset="0"/>
                          <a:cs typeface="Arial" panose="020B0604020202020204" pitchFamily="34" charset="0"/>
                        </a:rPr>
                        <a:t>  Supply Chain &amp;    </a:t>
                      </a:r>
                    </a:p>
                    <a:p>
                      <a:pPr algn="l" rtl="0"/>
                      <a:r>
                        <a:rPr lang="de-DE" sz="1100" b="0" dirty="0">
                          <a:solidFill>
                            <a:schemeClr val="bg1"/>
                          </a:solidFill>
                          <a:effectLst/>
                          <a:latin typeface="Arial" panose="020B0604020202020204" pitchFamily="34" charset="0"/>
                          <a:cs typeface="Arial" panose="020B0604020202020204" pitchFamily="34" charset="0"/>
                        </a:rPr>
                        <a:t>  Manufacturing</a:t>
                      </a:r>
                    </a:p>
                  </a:txBody>
                  <a:tcPr anchor="ctr">
                    <a:lnT w="12700" cmpd="sng">
                      <a:noFill/>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l" rtl="0"/>
                      <a:r>
                        <a:rPr lang="de-DE" sz="1100" b="0" dirty="0">
                          <a:solidFill>
                            <a:schemeClr val="bg1"/>
                          </a:solidFill>
                          <a:effectLst/>
                          <a:latin typeface="Arial" panose="020B0604020202020204" pitchFamily="34" charset="0"/>
                          <a:cs typeface="Arial" panose="020B0604020202020204" pitchFamily="34" charset="0"/>
                        </a:rPr>
                        <a:t>  Finance</a:t>
                      </a:r>
                      <a:endParaRPr lang="de-DE" sz="1100" b="0" dirty="0">
                        <a:solidFill>
                          <a:schemeClr val="bg1"/>
                        </a:solidFill>
                        <a:latin typeface="Arial" panose="020B0604020202020204" pitchFamily="34" charset="0"/>
                        <a:cs typeface="Arial" panose="020B0604020202020204" pitchFamily="34" charset="0"/>
                      </a:endParaRPr>
                    </a:p>
                  </a:txBody>
                  <a:tcPr anchor="ctr">
                    <a:lnT w="12700" cmpd="sng">
                      <a:noFill/>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l" rtl="0"/>
                      <a:r>
                        <a:rPr lang="de-DE" sz="1100" b="0" dirty="0">
                          <a:solidFill>
                            <a:schemeClr val="bg1"/>
                          </a:solidFill>
                          <a:effectLst/>
                          <a:latin typeface="Arial" panose="020B0604020202020204" pitchFamily="34" charset="0"/>
                          <a:cs typeface="Arial" panose="020B0604020202020204" pitchFamily="34" charset="0"/>
                        </a:rPr>
                        <a:t>  </a:t>
                      </a:r>
                      <a:r>
                        <a:rPr lang="de-DE" sz="1100" b="0" dirty="0" err="1">
                          <a:solidFill>
                            <a:schemeClr val="bg1"/>
                          </a:solidFill>
                          <a:effectLst/>
                          <a:latin typeface="Arial" panose="020B0604020202020204" pitchFamily="34" charset="0"/>
                          <a:cs typeface="Arial" panose="020B0604020202020204" pitchFamily="34" charset="0"/>
                        </a:rPr>
                        <a:t>Organization</a:t>
                      </a:r>
                      <a:r>
                        <a:rPr lang="de-DE" sz="1100" b="0" dirty="0">
                          <a:solidFill>
                            <a:schemeClr val="bg1"/>
                          </a:solidFill>
                          <a:effectLst/>
                          <a:latin typeface="Arial" panose="020B0604020202020204" pitchFamily="34" charset="0"/>
                          <a:cs typeface="Arial" panose="020B0604020202020204" pitchFamily="34" charset="0"/>
                        </a:rPr>
                        <a:t> </a:t>
                      </a:r>
                    </a:p>
                    <a:p>
                      <a:pPr algn="l" rtl="0"/>
                      <a:r>
                        <a:rPr lang="de-DE" sz="1100" b="0" dirty="0">
                          <a:solidFill>
                            <a:schemeClr val="bg1"/>
                          </a:solidFill>
                          <a:effectLst/>
                          <a:latin typeface="Arial" panose="020B0604020202020204" pitchFamily="34" charset="0"/>
                          <a:cs typeface="Arial" panose="020B0604020202020204" pitchFamily="34" charset="0"/>
                        </a:rPr>
                        <a:t>  &amp; Culture</a:t>
                      </a:r>
                    </a:p>
                  </a:txBody>
                  <a:tcPr anchor="ctr">
                    <a:lnT w="12700" cmpd="sng">
                      <a:noFill/>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0" dirty="0">
                          <a:solidFill>
                            <a:schemeClr val="bg1"/>
                          </a:solidFill>
                          <a:effectLst/>
                          <a:latin typeface="Arial" panose="020B0604020202020204" pitchFamily="34" charset="0"/>
                          <a:cs typeface="Arial" panose="020B0604020202020204" pitchFamily="34" charset="0"/>
                        </a:rPr>
                        <a:t>  Leadership</a:t>
                      </a:r>
                    </a:p>
                  </a:txBody>
                  <a:tcPr anchor="ctr">
                    <a:lnR w="12700" cmpd="sng">
                      <a:noFill/>
                    </a:lnR>
                    <a:lnT w="12700" cmpd="sng">
                      <a:noFill/>
                    </a:lnT>
                    <a:lnB w="381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4233181078"/>
                  </a:ext>
                </a:extLst>
              </a:tr>
              <a:tr h="589224">
                <a:tc rowSpan="2">
                  <a:txBody>
                    <a:bodyPr/>
                    <a:lstStyle/>
                    <a:p>
                      <a:pPr algn="ctr"/>
                      <a:r>
                        <a:rPr lang="de-DE" sz="1200" b="1" dirty="0">
                          <a:solidFill>
                            <a:schemeClr val="bg1"/>
                          </a:solidFill>
                          <a:latin typeface="Arial" panose="020B0604020202020204" pitchFamily="34" charset="0"/>
                          <a:cs typeface="Arial" panose="020B0604020202020204" pitchFamily="34" charset="0"/>
                        </a:rPr>
                        <a:t>Bachelor</a:t>
                      </a:r>
                      <a:endParaRPr lang="de-DE" sz="1200" b="1" dirty="0">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CCAD"/>
                    </a:solidFill>
                  </a:tcPr>
                </a:tc>
                <a:tc>
                  <a:txBody>
                    <a:bodyPr/>
                    <a:lstStyle/>
                    <a:p>
                      <a:pPr algn="ctr"/>
                      <a:r>
                        <a:rPr lang="de-DE" sz="1100" dirty="0" err="1">
                          <a:effectLst/>
                          <a:latin typeface="Arial" panose="020B0604020202020204" pitchFamily="34" charset="0"/>
                          <a:cs typeface="Arial" panose="020B0604020202020204" pitchFamily="34" charset="0"/>
                        </a:rPr>
                        <a:t>Introduction</a:t>
                      </a:r>
                      <a:r>
                        <a:rPr lang="de-DE" sz="1100" dirty="0">
                          <a:effectLst/>
                          <a:latin typeface="Arial" panose="020B0604020202020204" pitchFamily="34" charset="0"/>
                          <a:cs typeface="Arial" panose="020B0604020202020204" pitchFamily="34" charset="0"/>
                        </a:rPr>
                        <a:t> </a:t>
                      </a:r>
                      <a:r>
                        <a:rPr lang="de-DE" sz="1100" dirty="0" err="1">
                          <a:effectLst/>
                          <a:latin typeface="Arial" panose="020B0604020202020204" pitchFamily="34" charset="0"/>
                          <a:cs typeface="Arial" panose="020B0604020202020204" pitchFamily="34" charset="0"/>
                        </a:rPr>
                        <a:t>to</a:t>
                      </a:r>
                      <a:r>
                        <a:rPr lang="de-DE" sz="1100" dirty="0">
                          <a:effectLst/>
                          <a:latin typeface="Arial" panose="020B0604020202020204" pitchFamily="34" charset="0"/>
                          <a:cs typeface="Arial" panose="020B0604020202020204" pitchFamily="34" charset="0"/>
                        </a:rPr>
                        <a:t> </a:t>
                      </a:r>
                      <a:r>
                        <a:rPr lang="de-DE" sz="1100" dirty="0" err="1">
                          <a:effectLst/>
                          <a:latin typeface="Arial" panose="020B0604020202020204" pitchFamily="34" charset="0"/>
                          <a:cs typeface="Arial" panose="020B0604020202020204" pitchFamily="34" charset="0"/>
                        </a:rPr>
                        <a:t>Conscious</a:t>
                      </a:r>
                      <a:r>
                        <a:rPr lang="de-DE" sz="1100" dirty="0">
                          <a:effectLst/>
                          <a:latin typeface="Arial" panose="020B0604020202020204" pitchFamily="34" charset="0"/>
                          <a:cs typeface="Arial" panose="020B0604020202020204" pitchFamily="34" charset="0"/>
                        </a:rPr>
                        <a:t> </a:t>
                      </a:r>
                      <a:r>
                        <a:rPr lang="de-DE" sz="1100" dirty="0" err="1">
                          <a:effectLst/>
                          <a:latin typeface="Arial" panose="020B0604020202020204" pitchFamily="34" charset="0"/>
                          <a:cs typeface="Arial" panose="020B0604020202020204" pitchFamily="34" charset="0"/>
                        </a:rPr>
                        <a:t>Capitalism</a:t>
                      </a:r>
                      <a:endParaRPr lang="de-DE" sz="11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Marketing and Communication</a:t>
                      </a:r>
                      <a:endParaRPr lang="de-DE" sz="1100"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9CCAD"/>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Integrated</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Reporting</a:t>
                      </a:r>
                      <a:endParaRPr lang="de-DE" sz="1100"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endParaRPr lang="de-DE" sz="1100"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Organizations</a:t>
                      </a:r>
                      <a:endParaRPr lang="de-DE" sz="1100"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Leadership </a:t>
                      </a:r>
                      <a:r>
                        <a:rPr lang="de-DE" sz="1100" kern="1200" dirty="0" err="1">
                          <a:solidFill>
                            <a:schemeClr val="dk1"/>
                          </a:solidFill>
                          <a:effectLst/>
                          <a:latin typeface="Arial" panose="020B0604020202020204" pitchFamily="34" charset="0"/>
                          <a:ea typeface="+mn-ea"/>
                          <a:cs typeface="Arial" panose="020B0604020202020204" pitchFamily="34" charset="0"/>
                        </a:rPr>
                        <a:t>Principles</a:t>
                      </a:r>
                      <a:endParaRPr lang="de-DE" sz="1100" dirty="0">
                        <a:effectLst/>
                        <a:latin typeface="Arial" panose="020B0604020202020204" pitchFamily="34" charset="0"/>
                        <a:cs typeface="Arial" panose="020B0604020202020204" pitchFamily="34" charset="0"/>
                      </a:endParaRPr>
                    </a:p>
                  </a:txBody>
                  <a:tcPr anchor="ctr">
                    <a:lnR w="12700" cmpd="sng">
                      <a:noFill/>
                    </a:lnR>
                    <a:lnT w="38100" cap="flat" cmpd="sng" algn="ctr">
                      <a:solidFill>
                        <a:schemeClr val="bg1"/>
                      </a:solidFill>
                      <a:prstDash val="solid"/>
                      <a:round/>
                      <a:headEnd type="none" w="med" len="med"/>
                      <a:tailEnd type="none" w="med" len="med"/>
                    </a:lnT>
                    <a:solidFill>
                      <a:srgbClr val="F9CCAD"/>
                    </a:solidFill>
                  </a:tcPr>
                </a:tc>
                <a:extLst>
                  <a:ext uri="{0D108BD9-81ED-4DB2-BD59-A6C34878D82A}">
                    <a16:rowId xmlns:a16="http://schemas.microsoft.com/office/drawing/2014/main" val="1973013483"/>
                  </a:ext>
                </a:extLst>
              </a:tr>
              <a:tr h="589224">
                <a:tc vMerge="1">
                  <a:txBody>
                    <a:bodyPr/>
                    <a:lstStyle/>
                    <a:p>
                      <a:pPr algn="ctr"/>
                      <a:endParaRPr lang="de-DE" sz="1400" dirty="0">
                        <a:latin typeface="Arial" panose="020B0604020202020204" pitchFamily="34" charset="0"/>
                        <a:cs typeface="Arial" panose="020B0604020202020204" pitchFamily="34" charset="0"/>
                      </a:endParaRPr>
                    </a:p>
                  </a:txBody>
                  <a:tcPr/>
                </a:tc>
                <a:tc>
                  <a:txBody>
                    <a:bodyPr/>
                    <a:lstStyle/>
                    <a:p>
                      <a:pPr algn="ctr"/>
                      <a:endParaRPr lang="de-DE" sz="11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F9CCAD"/>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F9CCAD"/>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dirty="0">
                        <a:effectLst/>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Cross-</a:t>
                      </a:r>
                      <a:r>
                        <a:rPr lang="de-DE" sz="1100" kern="1200" dirty="0" err="1">
                          <a:solidFill>
                            <a:schemeClr val="dk1"/>
                          </a:solidFill>
                          <a:effectLst/>
                          <a:latin typeface="Arial" panose="020B0604020202020204" pitchFamily="34" charset="0"/>
                          <a:ea typeface="+mn-ea"/>
                          <a:cs typeface="Arial" panose="020B0604020202020204" pitchFamily="34" charset="0"/>
                        </a:rPr>
                        <a:t>cultural</a:t>
                      </a:r>
                      <a:endParaRPr lang="de-DE" sz="1100"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Management and Leadership</a:t>
                      </a:r>
                      <a:endParaRPr lang="de-DE" sz="1100" dirty="0">
                        <a:effectLst/>
                        <a:latin typeface="Arial" panose="020B0604020202020204" pitchFamily="34" charset="0"/>
                        <a:cs typeface="Arial" panose="020B0604020202020204" pitchFamily="34" charset="0"/>
                      </a:endParaRPr>
                    </a:p>
                  </a:txBody>
                  <a:tcPr anchor="ctr">
                    <a:lnB w="38100" cap="flat" cmpd="sng" algn="ctr">
                      <a:solidFill>
                        <a:schemeClr val="bg1"/>
                      </a:solidFill>
                      <a:prstDash val="solid"/>
                      <a:round/>
                      <a:headEnd type="none" w="med" len="med"/>
                      <a:tailEnd type="none" w="med" len="med"/>
                    </a:lnB>
                    <a:solidFill>
                      <a:srgbClr val="F9CCAD"/>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lnR w="12700" cmpd="sng">
                      <a:noFill/>
                    </a:lnR>
                    <a:lnB w="38100" cap="flat" cmpd="sng" algn="ctr">
                      <a:solidFill>
                        <a:schemeClr val="bg1"/>
                      </a:solidFill>
                      <a:prstDash val="solid"/>
                      <a:round/>
                      <a:headEnd type="none" w="med" len="med"/>
                      <a:tailEnd type="none" w="med" len="med"/>
                    </a:lnB>
                    <a:solidFill>
                      <a:srgbClr val="F9CCAD"/>
                    </a:solidFill>
                  </a:tcPr>
                </a:tc>
                <a:extLst>
                  <a:ext uri="{0D108BD9-81ED-4DB2-BD59-A6C34878D82A}">
                    <a16:rowId xmlns:a16="http://schemas.microsoft.com/office/drawing/2014/main" val="3377680105"/>
                  </a:ext>
                </a:extLst>
              </a:tr>
              <a:tr h="589224">
                <a:tc rowSpan="5">
                  <a:txBody>
                    <a:bodyPr/>
                    <a:lstStyle/>
                    <a:p>
                      <a:pPr algn="ctr"/>
                      <a:r>
                        <a:rPr lang="de-DE" sz="1200" b="1" dirty="0">
                          <a:solidFill>
                            <a:schemeClr val="bg1"/>
                          </a:solidFill>
                          <a:latin typeface="Arial" panose="020B0604020202020204" pitchFamily="34" charset="0"/>
                          <a:cs typeface="Arial" panose="020B0604020202020204" pitchFamily="34" charset="0"/>
                        </a:rPr>
                        <a:t>Graduate</a:t>
                      </a:r>
                      <a:endParaRPr lang="de-DE" sz="1200" b="1" dirty="0">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dirty="0">
                          <a:effectLst/>
                          <a:latin typeface="Arial" panose="020B0604020202020204" pitchFamily="34" charset="0"/>
                          <a:cs typeface="Arial" panose="020B0604020202020204" pitchFamily="34" charset="0"/>
                        </a:rPr>
                        <a:t>The 4 </a:t>
                      </a:r>
                      <a:r>
                        <a:rPr lang="de-DE" sz="1100" dirty="0" err="1">
                          <a:effectLst/>
                          <a:latin typeface="Arial" panose="020B0604020202020204" pitchFamily="34" charset="0"/>
                          <a:cs typeface="Arial" panose="020B0604020202020204" pitchFamily="34" charset="0"/>
                        </a:rPr>
                        <a:t>Tenets</a:t>
                      </a:r>
                      <a:r>
                        <a:rPr lang="de-DE" sz="1100" dirty="0">
                          <a:effectLst/>
                          <a:latin typeface="Arial" panose="020B0604020202020204" pitchFamily="34" charset="0"/>
                          <a:cs typeface="Arial" panose="020B0604020202020204" pitchFamily="34" charset="0"/>
                        </a:rPr>
                        <a:t> </a:t>
                      </a:r>
                      <a:r>
                        <a:rPr lang="de-DE" sz="1100" dirty="0" err="1">
                          <a:effectLst/>
                          <a:latin typeface="Arial" panose="020B0604020202020204" pitchFamily="34" charset="0"/>
                          <a:cs typeface="Arial" panose="020B0604020202020204" pitchFamily="34" charset="0"/>
                        </a:rPr>
                        <a:t>of</a:t>
                      </a:r>
                      <a:r>
                        <a:rPr lang="de-DE" sz="1100" dirty="0">
                          <a:effectLst/>
                          <a:latin typeface="Arial" panose="020B0604020202020204" pitchFamily="34" charset="0"/>
                          <a:cs typeface="Arial" panose="020B0604020202020204" pitchFamily="34" charset="0"/>
                        </a:rPr>
                        <a:t> </a:t>
                      </a:r>
                      <a:r>
                        <a:rPr lang="de-DE" sz="1100" dirty="0" err="1">
                          <a:effectLst/>
                          <a:latin typeface="Arial" panose="020B0604020202020204" pitchFamily="34" charset="0"/>
                          <a:cs typeface="Arial" panose="020B0604020202020204" pitchFamily="34" charset="0"/>
                        </a:rPr>
                        <a:t>Conscious</a:t>
                      </a:r>
                      <a:r>
                        <a:rPr lang="de-DE" sz="1100" dirty="0">
                          <a:effectLst/>
                          <a:latin typeface="Arial" panose="020B0604020202020204" pitchFamily="34" charset="0"/>
                          <a:cs typeface="Arial" panose="020B0604020202020204" pitchFamily="34" charset="0"/>
                        </a:rPr>
                        <a:t> </a:t>
                      </a:r>
                      <a:r>
                        <a:rPr lang="de-DE" sz="1100" dirty="0" err="1">
                          <a:effectLst/>
                          <a:latin typeface="Arial" panose="020B0604020202020204" pitchFamily="34" charset="0"/>
                          <a:cs typeface="Arial" panose="020B0604020202020204" pitchFamily="34" charset="0"/>
                        </a:rPr>
                        <a:t>Capitalism</a:t>
                      </a:r>
                      <a:endParaRPr lang="de-DE" sz="11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Brand Leadership</a:t>
                      </a:r>
                      <a:endParaRPr lang="de-DE" sz="1100"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a:t>
                      </a:r>
                      <a:r>
                        <a:rPr lang="de-DE" sz="1100" kern="1200" dirty="0" err="1">
                          <a:solidFill>
                            <a:schemeClr val="dk1"/>
                          </a:solidFill>
                          <a:effectLst/>
                          <a:latin typeface="Arial" panose="020B0604020202020204" pitchFamily="34" charset="0"/>
                          <a:ea typeface="+mn-ea"/>
                          <a:cs typeface="Arial" panose="020B0604020202020204" pitchFamily="34" charset="0"/>
                        </a:rPr>
                        <a:t>Logistics</a:t>
                      </a:r>
                      <a:endParaRPr lang="de-DE" sz="1100"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and Supply Chain Management</a:t>
                      </a:r>
                      <a:endParaRPr lang="de-DE" sz="1100"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Sustainable</a:t>
                      </a:r>
                      <a:endParaRPr lang="de-DE" sz="1100"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Finance</a:t>
                      </a:r>
                      <a:endParaRPr lang="de-DE" sz="1100"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a:t>
                      </a:r>
                      <a:r>
                        <a:rPr lang="de-DE" sz="1100" kern="1200" dirty="0" err="1">
                          <a:solidFill>
                            <a:schemeClr val="dk1"/>
                          </a:solidFill>
                          <a:effectLst/>
                          <a:latin typeface="Arial" panose="020B0604020202020204" pitchFamily="34" charset="0"/>
                          <a:ea typeface="+mn-ea"/>
                          <a:cs typeface="Arial" panose="020B0604020202020204" pitchFamily="34" charset="0"/>
                        </a:rPr>
                        <a:t>Organizations</a:t>
                      </a:r>
                      <a:r>
                        <a:rPr lang="de-DE" sz="1100" kern="1200" dirty="0">
                          <a:solidFill>
                            <a:schemeClr val="dk1"/>
                          </a:solidFill>
                          <a:effectLst/>
                          <a:latin typeface="Arial" panose="020B0604020202020204" pitchFamily="34" charset="0"/>
                          <a:ea typeface="+mn-ea"/>
                          <a:cs typeface="Arial" panose="020B0604020202020204" pitchFamily="34" charset="0"/>
                        </a:rPr>
                        <a:t> and Transformation</a:t>
                      </a:r>
                      <a:endParaRPr lang="de-DE" sz="1100"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Entrepreneurship</a:t>
                      </a:r>
                      <a:endParaRPr lang="de-DE" sz="1100" dirty="0">
                        <a:effectLst/>
                        <a:latin typeface="Arial" panose="020B0604020202020204" pitchFamily="34" charset="0"/>
                        <a:cs typeface="Arial" panose="020B0604020202020204" pitchFamily="34" charset="0"/>
                      </a:endParaRPr>
                    </a:p>
                  </a:txBody>
                  <a:tcPr anchor="ctr">
                    <a:lnR w="12700" cmpd="sng">
                      <a:noFill/>
                    </a:lnR>
                    <a:lnT w="38100" cap="flat" cmpd="sng" algn="ctr">
                      <a:solidFill>
                        <a:schemeClr val="bg1"/>
                      </a:solidFill>
                      <a:prstDash val="solid"/>
                      <a:round/>
                      <a:headEnd type="none" w="med" len="med"/>
                      <a:tailEnd type="none" w="med" len="med"/>
                    </a:lnT>
                    <a:solidFill>
                      <a:srgbClr val="F4B284"/>
                    </a:solidFill>
                  </a:tcPr>
                </a:tc>
                <a:extLst>
                  <a:ext uri="{0D108BD9-81ED-4DB2-BD59-A6C34878D82A}">
                    <a16:rowId xmlns:a16="http://schemas.microsoft.com/office/drawing/2014/main" val="755018428"/>
                  </a:ext>
                </a:extLst>
              </a:tr>
              <a:tr h="589224">
                <a:tc vMerge="1">
                  <a:txBody>
                    <a:bodyPr/>
                    <a:lstStyle/>
                    <a:p>
                      <a:pPr algn="ctr"/>
                      <a:endParaRPr lang="de-DE"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Performance and Progress</a:t>
                      </a:r>
                      <a:endParaRPr lang="de-DE" sz="1100" dirty="0">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Financial</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Management</a:t>
                      </a:r>
                      <a:endParaRPr lang="de-DE" sz="1100" dirty="0">
                        <a:effectLst/>
                        <a:latin typeface="Arial" panose="020B0604020202020204" pitchFamily="34" charset="0"/>
                        <a:cs typeface="Arial" panose="020B0604020202020204" pitchFamily="34" charset="0"/>
                      </a:endParaRPr>
                    </a:p>
                  </a:txBody>
                  <a:tcPr anchor="ctr">
                    <a:solidFill>
                      <a:srgbClr val="F4B284"/>
                    </a:solidFill>
                  </a:tcPr>
                </a:tc>
                <a:tc>
                  <a:txBody>
                    <a:bodyPr/>
                    <a:lstStyle/>
                    <a:p>
                      <a:pPr algn="ctr"/>
                      <a:r>
                        <a:rPr lang="de-DE" sz="1100" i="1" dirty="0">
                          <a:solidFill>
                            <a:schemeClr val="tx1">
                              <a:lumMod val="65000"/>
                              <a:lumOff val="35000"/>
                            </a:schemeClr>
                          </a:solidFill>
                          <a:latin typeface="Arial" panose="020B0604020202020204" pitchFamily="34" charset="0"/>
                          <a:cs typeface="Arial" panose="020B0604020202020204" pitchFamily="34" charset="0"/>
                        </a:rPr>
                        <a:t>Integrative Law</a:t>
                      </a:r>
                    </a:p>
                  </a:txBody>
                  <a:tcPr anchor="ctr">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Impact</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Entrepreneurship</a:t>
                      </a:r>
                      <a:endParaRPr lang="de-DE" sz="1100" dirty="0">
                        <a:effectLst/>
                        <a:latin typeface="Arial" panose="020B0604020202020204" pitchFamily="34" charset="0"/>
                        <a:cs typeface="Arial" panose="020B0604020202020204" pitchFamily="34" charset="0"/>
                      </a:endParaRPr>
                    </a:p>
                  </a:txBody>
                  <a:tcPr anchor="ctr">
                    <a:lnR w="12700" cmpd="sng">
                      <a:noFill/>
                    </a:lnR>
                    <a:solidFill>
                      <a:srgbClr val="F4B284"/>
                    </a:solidFill>
                  </a:tcPr>
                </a:tc>
                <a:extLst>
                  <a:ext uri="{0D108BD9-81ED-4DB2-BD59-A6C34878D82A}">
                    <a16:rowId xmlns:a16="http://schemas.microsoft.com/office/drawing/2014/main" val="1782441835"/>
                  </a:ext>
                </a:extLst>
              </a:tr>
              <a:tr h="589224">
                <a:tc vMerge="1">
                  <a:txBody>
                    <a:bodyPr/>
                    <a:lstStyle/>
                    <a:p>
                      <a:pPr algn="ctr"/>
                      <a:endParaRPr lang="de-DE"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Strategic Risk and </a:t>
                      </a:r>
                      <a:r>
                        <a:rPr lang="de-DE" sz="1100" kern="1200" dirty="0" err="1">
                          <a:solidFill>
                            <a:schemeClr val="dk1"/>
                          </a:solidFill>
                          <a:effectLst/>
                          <a:latin typeface="Arial" panose="020B0604020202020204" pitchFamily="34" charset="0"/>
                          <a:ea typeface="+mn-ea"/>
                          <a:cs typeface="Arial" panose="020B0604020202020204" pitchFamily="34" charset="0"/>
                        </a:rPr>
                        <a:t>Governance</a:t>
                      </a:r>
                      <a:r>
                        <a:rPr lang="de-DE" sz="1100" kern="1200" dirty="0">
                          <a:solidFill>
                            <a:schemeClr val="dk1"/>
                          </a:solidFill>
                          <a:effectLst/>
                          <a:latin typeface="Arial" panose="020B0604020202020204" pitchFamily="34" charset="0"/>
                          <a:ea typeface="+mn-ea"/>
                          <a:cs typeface="Arial" panose="020B0604020202020204" pitchFamily="34" charset="0"/>
                        </a:rPr>
                        <a:t>;</a:t>
                      </a:r>
                      <a:br>
                        <a:rPr lang="de-DE" sz="1100" kern="1200" dirty="0">
                          <a:solidFill>
                            <a:schemeClr val="dk1"/>
                          </a:solidFill>
                          <a:effectLst/>
                          <a:latin typeface="Arial" panose="020B0604020202020204" pitchFamily="34" charset="0"/>
                          <a:ea typeface="+mn-ea"/>
                          <a:cs typeface="Arial" panose="020B0604020202020204" pitchFamily="34" charset="0"/>
                        </a:rPr>
                      </a:br>
                      <a:r>
                        <a:rPr lang="de-DE" sz="1100" kern="1200" dirty="0">
                          <a:solidFill>
                            <a:schemeClr val="dk1"/>
                          </a:solidFill>
                          <a:effectLst/>
                          <a:latin typeface="Arial" panose="020B0604020202020204" pitchFamily="34" charset="0"/>
                          <a:ea typeface="+mn-ea"/>
                          <a:cs typeface="Arial" panose="020B0604020202020204" pitchFamily="34" charset="0"/>
                        </a:rPr>
                        <a:t>An </a:t>
                      </a:r>
                      <a:r>
                        <a:rPr lang="de-DE" sz="1100" kern="1200" dirty="0" err="1">
                          <a:solidFill>
                            <a:schemeClr val="dk1"/>
                          </a:solidFill>
                          <a:effectLst/>
                          <a:latin typeface="Arial" panose="020B0604020202020204" pitchFamily="34" charset="0"/>
                          <a:ea typeface="+mn-ea"/>
                          <a:cs typeface="Arial" panose="020B0604020202020204" pitchFamily="34" charset="0"/>
                        </a:rPr>
                        <a:t>ethical</a:t>
                      </a:r>
                      <a:r>
                        <a:rPr lang="de-DE" sz="1100" kern="1200" dirty="0">
                          <a:solidFill>
                            <a:schemeClr val="dk1"/>
                          </a:solidFill>
                          <a:effectLst/>
                          <a:latin typeface="Arial" panose="020B0604020202020204" pitchFamily="34" charset="0"/>
                          <a:ea typeface="+mn-ea"/>
                          <a:cs typeface="Arial" panose="020B0604020202020204" pitchFamily="34" charset="0"/>
                        </a:rPr>
                        <a:t> </a:t>
                      </a:r>
                      <a:r>
                        <a:rPr lang="de-DE" sz="1100" kern="1200" dirty="0" err="1">
                          <a:solidFill>
                            <a:schemeClr val="dk1"/>
                          </a:solidFill>
                          <a:effectLst/>
                          <a:latin typeface="Arial" panose="020B0604020202020204" pitchFamily="34" charset="0"/>
                          <a:ea typeface="+mn-ea"/>
                          <a:cs typeface="Arial" panose="020B0604020202020204" pitchFamily="34" charset="0"/>
                        </a:rPr>
                        <a:t>approach</a:t>
                      </a:r>
                      <a:endParaRPr lang="de-DE" sz="1100" dirty="0">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Impact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Investing</a:t>
                      </a:r>
                      <a:endParaRPr lang="de-DE" sz="1100" dirty="0">
                        <a:effectLst/>
                        <a:latin typeface="Arial" panose="020B0604020202020204" pitchFamily="34" charset="0"/>
                        <a:cs typeface="Arial" panose="020B0604020202020204" pitchFamily="34" charset="0"/>
                      </a:endParaRPr>
                    </a:p>
                  </a:txBody>
                  <a:tcPr anchor="ctr">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Leadership</a:t>
                      </a:r>
                      <a:endParaRPr lang="de-DE" sz="1100" dirty="0">
                        <a:effectLst/>
                        <a:latin typeface="Arial" panose="020B0604020202020204" pitchFamily="34" charset="0"/>
                        <a:cs typeface="Arial" panose="020B0604020202020204" pitchFamily="34" charset="0"/>
                      </a:endParaRPr>
                    </a:p>
                  </a:txBody>
                  <a:tcPr anchor="ctr">
                    <a:lnR w="12700" cmpd="sng">
                      <a:noFill/>
                    </a:lnR>
                    <a:solidFill>
                      <a:srgbClr val="F4B284"/>
                    </a:solidFill>
                  </a:tcPr>
                </a:tc>
                <a:extLst>
                  <a:ext uri="{0D108BD9-81ED-4DB2-BD59-A6C34878D82A}">
                    <a16:rowId xmlns:a16="http://schemas.microsoft.com/office/drawing/2014/main" val="3291970402"/>
                  </a:ext>
                </a:extLst>
              </a:tr>
              <a:tr h="589224">
                <a:tc vMerge="1">
                  <a:txBody>
                    <a:bodyPr/>
                    <a:lstStyle/>
                    <a:p>
                      <a:pPr algn="ctr"/>
                      <a:endParaRPr lang="de-DE"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anose="020B0604020202020204" pitchFamily="34" charset="0"/>
                          <a:ea typeface="+mn-ea"/>
                          <a:cs typeface="Arial" panose="020B0604020202020204" pitchFamily="34" charset="0"/>
                        </a:rPr>
                        <a:t>Impact Assessment through Theory of Change</a:t>
                      </a:r>
                      <a:endParaRPr lang="de-DE" sz="1100" dirty="0">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Values-</a:t>
                      </a:r>
                      <a:r>
                        <a:rPr lang="de-DE" sz="1100" kern="1200" dirty="0" err="1">
                          <a:solidFill>
                            <a:schemeClr val="dk1"/>
                          </a:solidFill>
                          <a:effectLst/>
                          <a:latin typeface="Arial" panose="020B0604020202020204" pitchFamily="34" charset="0"/>
                          <a:ea typeface="+mn-ea"/>
                          <a:cs typeface="Arial" panose="020B0604020202020204" pitchFamily="34" charset="0"/>
                        </a:rPr>
                        <a:t>based</a:t>
                      </a:r>
                      <a:endParaRPr lang="de-DE" sz="1100"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Banking</a:t>
                      </a:r>
                      <a:endParaRPr lang="de-DE" sz="1100" dirty="0">
                        <a:effectLst/>
                        <a:latin typeface="Arial" panose="020B0604020202020204" pitchFamily="34" charset="0"/>
                        <a:cs typeface="Arial" panose="020B0604020202020204" pitchFamily="34" charset="0"/>
                      </a:endParaRPr>
                    </a:p>
                  </a:txBody>
                  <a:tcPr anchor="ctr">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lnR w="12700" cmpd="sng">
                      <a:noFill/>
                    </a:lnR>
                    <a:solidFill>
                      <a:srgbClr val="F4B284"/>
                    </a:solidFill>
                  </a:tcPr>
                </a:tc>
                <a:extLst>
                  <a:ext uri="{0D108BD9-81ED-4DB2-BD59-A6C34878D82A}">
                    <a16:rowId xmlns:a16="http://schemas.microsoft.com/office/drawing/2014/main" val="3424820277"/>
                  </a:ext>
                </a:extLst>
              </a:tr>
              <a:tr h="589224">
                <a:tc vMerge="1">
                  <a:txBody>
                    <a:bodyPr/>
                    <a:lstStyle/>
                    <a:p>
                      <a:pPr algn="ctr"/>
                      <a:endParaRPr lang="de-DE" sz="1200" b="1" dirty="0">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i="1" kern="1200" dirty="0">
                          <a:solidFill>
                            <a:schemeClr val="tx1">
                              <a:lumMod val="65000"/>
                              <a:lumOff val="35000"/>
                            </a:schemeClr>
                          </a:solidFill>
                          <a:effectLst/>
                          <a:latin typeface="Arial" panose="020B0604020202020204" pitchFamily="34" charset="0"/>
                          <a:ea typeface="+mn-ea"/>
                          <a:cs typeface="Arial" panose="020B0604020202020204" pitchFamily="34" charset="0"/>
                        </a:rPr>
                        <a:t>The Empirics of Conscious Business</a:t>
                      </a:r>
                      <a:endParaRPr lang="de-DE" sz="1100" i="1"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lnB w="28575" cap="flat" cmpd="sng" algn="ctr">
                      <a:solidFill>
                        <a:schemeClr val="bg1"/>
                      </a:solidFill>
                      <a:prstDash val="solid"/>
                      <a:round/>
                      <a:headEnd type="none" w="med" len="med"/>
                      <a:tailEnd type="none" w="med" len="med"/>
                    </a:lnB>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lnB w="28575" cap="flat" cmpd="sng" algn="ctr">
                      <a:solidFill>
                        <a:schemeClr val="bg1"/>
                      </a:solidFill>
                      <a:prstDash val="solid"/>
                      <a:round/>
                      <a:headEnd type="none" w="med" len="med"/>
                      <a:tailEnd type="none" w="med" len="med"/>
                    </a:lnB>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dirty="0">
                        <a:effectLst/>
                        <a:latin typeface="Arial" panose="020B0604020202020204" pitchFamily="34" charset="0"/>
                        <a:cs typeface="Arial" panose="020B0604020202020204" pitchFamily="34" charset="0"/>
                      </a:endParaRPr>
                    </a:p>
                  </a:txBody>
                  <a:tcPr anchor="ctr">
                    <a:lnB w="28575" cap="flat" cmpd="sng" algn="ctr">
                      <a:solidFill>
                        <a:schemeClr val="bg1"/>
                      </a:solidFill>
                      <a:prstDash val="solid"/>
                      <a:round/>
                      <a:headEnd type="none" w="med" len="med"/>
                      <a:tailEnd type="none" w="med" len="med"/>
                    </a:lnB>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lnB w="28575" cap="flat" cmpd="sng" algn="ctr">
                      <a:solidFill>
                        <a:schemeClr val="bg1"/>
                      </a:solidFill>
                      <a:prstDash val="solid"/>
                      <a:round/>
                      <a:headEnd type="none" w="med" len="med"/>
                      <a:tailEnd type="none" w="med" len="med"/>
                    </a:lnB>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lnR w="12700" cmpd="sng">
                      <a:noFill/>
                    </a:lnR>
                    <a:lnB w="28575" cap="flat" cmpd="sng" algn="ctr">
                      <a:solidFill>
                        <a:schemeClr val="bg1"/>
                      </a:solidFill>
                      <a:prstDash val="solid"/>
                      <a:round/>
                      <a:headEnd type="none" w="med" len="med"/>
                      <a:tailEnd type="none" w="med" len="med"/>
                    </a:lnB>
                    <a:solidFill>
                      <a:srgbClr val="F4B284"/>
                    </a:solidFill>
                  </a:tcPr>
                </a:tc>
                <a:extLst>
                  <a:ext uri="{0D108BD9-81ED-4DB2-BD59-A6C34878D82A}">
                    <a16:rowId xmlns:a16="http://schemas.microsoft.com/office/drawing/2014/main" val="2389611556"/>
                  </a:ext>
                </a:extLst>
              </a:tr>
              <a:tr h="8142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b="1" dirty="0">
                        <a:solidFill>
                          <a:schemeClr val="bg1"/>
                        </a:solidFill>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solidFill>
                      <a:srgbClr val="DFE669"/>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Essence </a:t>
                      </a:r>
                      <a:r>
                        <a:rPr lang="de-DE" sz="1100" kern="1200" dirty="0" err="1">
                          <a:solidFill>
                            <a:schemeClr val="dk1"/>
                          </a:solidFill>
                          <a:effectLst/>
                          <a:latin typeface="Arial" panose="020B0604020202020204" pitchFamily="34" charset="0"/>
                          <a:ea typeface="+mn-ea"/>
                          <a:cs typeface="Arial" panose="020B0604020202020204" pitchFamily="34" charset="0"/>
                        </a:rPr>
                        <a:t>of</a:t>
                      </a:r>
                      <a:r>
                        <a:rPr lang="de-DE" sz="1100" kern="1200" dirty="0">
                          <a:solidFill>
                            <a:schemeClr val="dk1"/>
                          </a:solidFill>
                          <a:effectLst/>
                          <a:latin typeface="Arial" panose="020B0604020202020204" pitchFamily="34" charset="0"/>
                          <a:ea typeface="+mn-ea"/>
                          <a:cs typeface="Arial" panose="020B0604020202020204" pitchFamily="34" charset="0"/>
                        </a:rPr>
                        <a:t> Graduate Courses </a:t>
                      </a:r>
                      <a:r>
                        <a:rPr lang="de-DE" sz="1100" kern="1200" dirty="0" err="1">
                          <a:solidFill>
                            <a:schemeClr val="dk1"/>
                          </a:solidFill>
                          <a:effectLst/>
                          <a:latin typeface="Arial" panose="020B0604020202020204" pitchFamily="34" charset="0"/>
                          <a:ea typeface="+mn-ea"/>
                          <a:cs typeface="Arial" panose="020B0604020202020204" pitchFamily="34" charset="0"/>
                        </a:rPr>
                        <a:t>with</a:t>
                      </a:r>
                      <a:r>
                        <a:rPr lang="de-DE" sz="1100" kern="1200" dirty="0">
                          <a:solidFill>
                            <a:schemeClr val="dk1"/>
                          </a:solidFill>
                          <a:effectLst/>
                          <a:latin typeface="Arial" panose="020B0604020202020204" pitchFamily="34" charset="0"/>
                          <a:ea typeface="+mn-ea"/>
                          <a:cs typeface="Arial" panose="020B0604020202020204" pitchFamily="34" charset="0"/>
                        </a:rPr>
                        <a:t> real </a:t>
                      </a:r>
                      <a:r>
                        <a:rPr lang="de-DE" sz="1100" kern="1200" dirty="0" err="1">
                          <a:solidFill>
                            <a:schemeClr val="dk1"/>
                          </a:solidFill>
                          <a:effectLst/>
                          <a:latin typeface="Arial" panose="020B0604020202020204" pitchFamily="34" charset="0"/>
                          <a:ea typeface="+mn-ea"/>
                          <a:cs typeface="Arial" panose="020B0604020202020204" pitchFamily="34" charset="0"/>
                        </a:rPr>
                        <a:t>life</a:t>
                      </a:r>
                      <a:r>
                        <a:rPr lang="de-DE" sz="1100" kern="1200" dirty="0">
                          <a:solidFill>
                            <a:schemeClr val="dk1"/>
                          </a:solidFill>
                          <a:effectLst/>
                          <a:latin typeface="Arial" panose="020B0604020202020204" pitchFamily="34" charset="0"/>
                          <a:ea typeface="+mn-ea"/>
                          <a:cs typeface="Arial" panose="020B0604020202020204" pitchFamily="34" charset="0"/>
                        </a:rPr>
                        <a:t> </a:t>
                      </a:r>
                      <a:r>
                        <a:rPr lang="de-DE" sz="1100" kern="1200" dirty="0" err="1">
                          <a:solidFill>
                            <a:schemeClr val="dk1"/>
                          </a:solidFill>
                          <a:effectLst/>
                          <a:latin typeface="Arial" panose="020B0604020202020204" pitchFamily="34" charset="0"/>
                          <a:ea typeface="+mn-ea"/>
                          <a:cs typeface="Arial" panose="020B0604020202020204" pitchFamily="34" charset="0"/>
                        </a:rPr>
                        <a:t>examples</a:t>
                      </a:r>
                      <a:r>
                        <a:rPr lang="de-DE" sz="1100" kern="1200" dirty="0">
                          <a:solidFill>
                            <a:schemeClr val="dk1"/>
                          </a:solidFill>
                          <a:effectLst/>
                          <a:latin typeface="Arial" panose="020B0604020202020204" pitchFamily="34" charset="0"/>
                          <a:ea typeface="+mn-ea"/>
                          <a:cs typeface="Arial" panose="020B0604020202020204" pitchFamily="34" charset="0"/>
                        </a:rPr>
                        <a:t> and </a:t>
                      </a: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a:t>
                      </a:r>
                      <a:r>
                        <a:rPr lang="de-DE" sz="1100" kern="1200" dirty="0" err="1">
                          <a:solidFill>
                            <a:schemeClr val="dk1"/>
                          </a:solidFill>
                          <a:effectLst/>
                          <a:latin typeface="Arial" panose="020B0604020202020204" pitchFamily="34" charset="0"/>
                          <a:ea typeface="+mn-ea"/>
                          <a:cs typeface="Arial" panose="020B0604020202020204" pitchFamily="34" charset="0"/>
                        </a:rPr>
                        <a:t>business</a:t>
                      </a:r>
                      <a:r>
                        <a:rPr lang="de-DE" sz="1100" kern="1200" dirty="0">
                          <a:solidFill>
                            <a:schemeClr val="dk1"/>
                          </a:solidFill>
                          <a:effectLst/>
                          <a:latin typeface="Arial" panose="020B0604020202020204" pitchFamily="34" charset="0"/>
                          <a:ea typeface="+mn-ea"/>
                          <a:cs typeface="Arial" panose="020B0604020202020204" pitchFamily="34" charset="0"/>
                        </a:rPr>
                        <a:t> </a:t>
                      </a:r>
                      <a:r>
                        <a:rPr lang="de-DE" sz="1100" kern="1200" dirty="0" err="1">
                          <a:solidFill>
                            <a:schemeClr val="dk1"/>
                          </a:solidFill>
                          <a:effectLst/>
                          <a:latin typeface="Arial" panose="020B0604020202020204" pitchFamily="34" charset="0"/>
                          <a:ea typeface="+mn-ea"/>
                          <a:cs typeface="Arial" panose="020B0604020202020204" pitchFamily="34" charset="0"/>
                        </a:rPr>
                        <a:t>cases</a:t>
                      </a:r>
                      <a:endParaRPr lang="de-DE" sz="1100" dirty="0">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solidFill>
                      <a:srgbClr val="DFE669"/>
                    </a:solidFill>
                  </a:tcPr>
                </a:tc>
                <a:tc hMerge="1">
                  <a:txBody>
                    <a:bodyPr/>
                    <a:lstStyle/>
                    <a:p>
                      <a:pPr algn="ctr"/>
                      <a:endParaRPr lang="de-DE" sz="1400" dirty="0">
                        <a:latin typeface="Arial" panose="020B0604020202020204" pitchFamily="34" charset="0"/>
                        <a:cs typeface="Arial" panose="020B0604020202020204" pitchFamily="34" charset="0"/>
                      </a:endParaRPr>
                    </a:p>
                  </a:txBody>
                  <a:tcPr/>
                </a:tc>
                <a:tc hMerge="1">
                  <a:txBody>
                    <a:bodyPr/>
                    <a:lstStyle/>
                    <a:p>
                      <a:pPr algn="ctr"/>
                      <a:endParaRPr lang="de-DE" sz="1400" dirty="0">
                        <a:latin typeface="Arial" panose="020B0604020202020204" pitchFamily="34" charset="0"/>
                        <a:cs typeface="Arial" panose="020B0604020202020204" pitchFamily="34" charset="0"/>
                      </a:endParaRPr>
                    </a:p>
                  </a:txBody>
                  <a:tcPr/>
                </a:tc>
                <a:tc hMerge="1">
                  <a:txBody>
                    <a:bodyPr/>
                    <a:lstStyle/>
                    <a:p>
                      <a:pPr algn="ctr"/>
                      <a:endParaRPr lang="de-DE" sz="1400" dirty="0">
                        <a:latin typeface="Arial" panose="020B0604020202020204" pitchFamily="34" charset="0"/>
                        <a:cs typeface="Arial" panose="020B0604020202020204" pitchFamily="34" charset="0"/>
                      </a:endParaRPr>
                    </a:p>
                  </a:txBody>
                  <a:tcPr/>
                </a:tc>
                <a:tc hMerge="1">
                  <a:txBody>
                    <a:bodyPr/>
                    <a:lstStyle/>
                    <a:p>
                      <a:pPr algn="ctr"/>
                      <a:endParaRPr lang="de-DE" sz="1400" dirty="0">
                        <a:latin typeface="Arial" panose="020B0604020202020204" pitchFamily="34" charset="0"/>
                        <a:cs typeface="Arial" panose="020B0604020202020204" pitchFamily="34" charset="0"/>
                      </a:endParaRPr>
                    </a:p>
                  </a:txBody>
                  <a:tcPr/>
                </a:tc>
                <a:tc hMerge="1">
                  <a:txBody>
                    <a:bodyPr/>
                    <a:lstStyle/>
                    <a:p>
                      <a:pPr algn="ctr"/>
                      <a:endParaRPr lang="de-D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04506923"/>
                  </a:ext>
                </a:extLst>
              </a:tr>
            </a:tbl>
          </a:graphicData>
        </a:graphic>
      </p:graphicFrame>
      <p:sp>
        <p:nvSpPr>
          <p:cNvPr id="13" name="Oval 12">
            <a:extLst>
              <a:ext uri="{FF2B5EF4-FFF2-40B4-BE49-F238E27FC236}">
                <a16:creationId xmlns:a16="http://schemas.microsoft.com/office/drawing/2014/main" id="{03B67317-03DA-1A1B-D9A5-B1AF68F1D37B}"/>
              </a:ext>
            </a:extLst>
          </p:cNvPr>
          <p:cNvSpPr/>
          <p:nvPr/>
        </p:nvSpPr>
        <p:spPr>
          <a:xfrm>
            <a:off x="-253957" y="-127548"/>
            <a:ext cx="1244466" cy="124446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p>
        </p:txBody>
      </p:sp>
      <p:sp>
        <p:nvSpPr>
          <p:cNvPr id="14" name="Rectangle 7">
            <a:extLst>
              <a:ext uri="{FF2B5EF4-FFF2-40B4-BE49-F238E27FC236}">
                <a16:creationId xmlns:a16="http://schemas.microsoft.com/office/drawing/2014/main" id="{D3A0E5E1-3130-96A0-0906-688DFCBC8BA7}"/>
              </a:ext>
            </a:extLst>
          </p:cNvPr>
          <p:cNvSpPr/>
          <p:nvPr/>
        </p:nvSpPr>
        <p:spPr>
          <a:xfrm>
            <a:off x="2287880" y="199612"/>
            <a:ext cx="7819205" cy="584775"/>
          </a:xfrm>
          <a:prstGeom prst="rect">
            <a:avLst/>
          </a:prstGeom>
          <a:noFill/>
        </p:spPr>
        <p:txBody>
          <a:bodyPr wrap="square" lIns="91440" tIns="45720" rIns="91440" bIns="45720">
            <a:spAutoFit/>
          </a:bodyPr>
          <a:lstStyle/>
          <a:p>
            <a:pPr algn="ctr"/>
            <a:r>
              <a:rPr lang="de-DE" sz="3200" b="1" dirty="0">
                <a:effectLst/>
                <a:latin typeface="Calibri" panose="020F0502020204030204" pitchFamily="34" charset="0"/>
              </a:rPr>
              <a:t>CONSCIOUS BUSINESS CURRICULUM</a:t>
            </a:r>
            <a:endParaRPr lang="en-US" sz="3200" dirty="0">
              <a:ln w="0">
                <a:solidFill>
                  <a:schemeClr val="bg1"/>
                </a:solidFill>
              </a:ln>
              <a:solidFill>
                <a:schemeClr val="bg1"/>
              </a:solidFill>
              <a:effectLst>
                <a:outerShdw blurRad="38100" dist="19050" dir="2700000" algn="tl" rotWithShape="0">
                  <a:schemeClr val="dk1">
                    <a:alpha val="40000"/>
                  </a:schemeClr>
                </a:outerShdw>
              </a:effectLst>
            </a:endParaRPr>
          </a:p>
        </p:txBody>
      </p:sp>
      <p:pic>
        <p:nvPicPr>
          <p:cNvPr id="15" name="Picture 12" descr="Text, logo&#10;&#10;Description automatically generated">
            <a:extLst>
              <a:ext uri="{FF2B5EF4-FFF2-40B4-BE49-F238E27FC236}">
                <a16:creationId xmlns:a16="http://schemas.microsoft.com/office/drawing/2014/main" id="{DFD551F5-ED41-40F5-44CE-6FE0ABC6D90C}"/>
              </a:ext>
            </a:extLst>
          </p:cNvPr>
          <p:cNvPicPr>
            <a:picLocks noChangeAspect="1"/>
          </p:cNvPicPr>
          <p:nvPr/>
        </p:nvPicPr>
        <p:blipFill rotWithShape="1">
          <a:blip r:embed="rId3">
            <a:extLst>
              <a:ext uri="{28A0092B-C50C-407E-A947-70E740481C1C}">
                <a14:useLocalDpi xmlns:a14="http://schemas.microsoft.com/office/drawing/2010/main" val="0"/>
              </a:ext>
            </a:extLst>
          </a:blip>
          <a:srcRect l="14742" t="21746" r="59889" b="-811"/>
          <a:stretch/>
        </p:blipFill>
        <p:spPr>
          <a:xfrm>
            <a:off x="-16470" y="-6980"/>
            <a:ext cx="1063690" cy="1178848"/>
          </a:xfrm>
          <a:prstGeom prst="rect">
            <a:avLst/>
          </a:prstGeom>
        </p:spPr>
      </p:pic>
      <p:sp>
        <p:nvSpPr>
          <p:cNvPr id="16" name="Rectangle 16">
            <a:extLst>
              <a:ext uri="{FF2B5EF4-FFF2-40B4-BE49-F238E27FC236}">
                <a16:creationId xmlns:a16="http://schemas.microsoft.com/office/drawing/2014/main" id="{01CA6E4C-C866-1C76-1121-57302110BFC7}"/>
              </a:ext>
            </a:extLst>
          </p:cNvPr>
          <p:cNvSpPr>
            <a:spLocks noChangeAspect="1"/>
          </p:cNvSpPr>
          <p:nvPr/>
        </p:nvSpPr>
        <p:spPr>
          <a:xfrm>
            <a:off x="-266231" y="-568230"/>
            <a:ext cx="1425969" cy="56125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a:extLst>
              <a:ext uri="{FF2B5EF4-FFF2-40B4-BE49-F238E27FC236}">
                <a16:creationId xmlns:a16="http://schemas.microsoft.com/office/drawing/2014/main" id="{0D8641E7-1774-A074-C985-6826564DA81A}"/>
              </a:ext>
            </a:extLst>
          </p:cNvPr>
          <p:cNvSpPr>
            <a:spLocks noChangeAspect="1"/>
          </p:cNvSpPr>
          <p:nvPr/>
        </p:nvSpPr>
        <p:spPr>
          <a:xfrm rot="5400000">
            <a:off x="-1009769" y="327615"/>
            <a:ext cx="1425969" cy="56125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9" name="Picture 5" descr="Supply Chain Icon 5350031">
            <a:extLst>
              <a:ext uri="{FF2B5EF4-FFF2-40B4-BE49-F238E27FC236}">
                <a16:creationId xmlns:a16="http://schemas.microsoft.com/office/drawing/2014/main" id="{ECC073D3-9A60-5A16-DB62-A75BB7CF3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4219" y="-5184596"/>
            <a:ext cx="100601" cy="100601"/>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a:extLst>
              <a:ext uri="{FF2B5EF4-FFF2-40B4-BE49-F238E27FC236}">
                <a16:creationId xmlns:a16="http://schemas.microsoft.com/office/drawing/2014/main" id="{B5B30826-2DC4-BA30-5572-BB349924A035}"/>
              </a:ext>
            </a:extLst>
          </p:cNvPr>
          <p:cNvPicPr>
            <a:picLocks noChangeAspect="1"/>
          </p:cNvPicPr>
          <p:nvPr/>
        </p:nvPicPr>
        <p:blipFill>
          <a:blip r:embed="rId5"/>
          <a:stretch>
            <a:fillRect/>
          </a:stretch>
        </p:blipFill>
        <p:spPr>
          <a:xfrm>
            <a:off x="6518655" y="-3870512"/>
            <a:ext cx="830995" cy="474854"/>
          </a:xfrm>
          <a:prstGeom prst="rect">
            <a:avLst/>
          </a:prstGeom>
        </p:spPr>
      </p:pic>
      <p:pic>
        <p:nvPicPr>
          <p:cNvPr id="2" name="Grafik 1">
            <a:extLst>
              <a:ext uri="{FF2B5EF4-FFF2-40B4-BE49-F238E27FC236}">
                <a16:creationId xmlns:a16="http://schemas.microsoft.com/office/drawing/2014/main" id="{52D79D52-8C76-5736-34BA-39EB8FC49F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43795" y="811614"/>
            <a:ext cx="597531" cy="597531"/>
          </a:xfrm>
          <a:prstGeom prst="rect">
            <a:avLst/>
          </a:prstGeom>
        </p:spPr>
      </p:pic>
      <p:pic>
        <p:nvPicPr>
          <p:cNvPr id="3" name="Grafik 2">
            <a:extLst>
              <a:ext uri="{FF2B5EF4-FFF2-40B4-BE49-F238E27FC236}">
                <a16:creationId xmlns:a16="http://schemas.microsoft.com/office/drawing/2014/main" id="{3A7118C8-3A73-7580-A922-1FC096CAB3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04964" y="938888"/>
            <a:ext cx="334443" cy="334443"/>
          </a:xfrm>
          <a:prstGeom prst="rect">
            <a:avLst/>
          </a:prstGeom>
        </p:spPr>
      </p:pic>
      <p:pic>
        <p:nvPicPr>
          <p:cNvPr id="4" name="Grafik 3">
            <a:extLst>
              <a:ext uri="{FF2B5EF4-FFF2-40B4-BE49-F238E27FC236}">
                <a16:creationId xmlns:a16="http://schemas.microsoft.com/office/drawing/2014/main" id="{D17AA240-CC63-873F-A64A-07E7709F81E4}"/>
              </a:ext>
            </a:extLst>
          </p:cNvPr>
          <p:cNvPicPr>
            <a:picLocks noChangeAspect="1"/>
          </p:cNvPicPr>
          <p:nvPr/>
        </p:nvPicPr>
        <p:blipFill>
          <a:blip r:embed="rId10"/>
          <a:stretch>
            <a:fillRect/>
          </a:stretch>
        </p:blipFill>
        <p:spPr>
          <a:xfrm>
            <a:off x="8024392" y="974735"/>
            <a:ext cx="312979" cy="329664"/>
          </a:xfrm>
          <a:prstGeom prst="rect">
            <a:avLst/>
          </a:prstGeom>
        </p:spPr>
      </p:pic>
      <p:pic>
        <p:nvPicPr>
          <p:cNvPr id="9" name="Grafik 8">
            <a:extLst>
              <a:ext uri="{FF2B5EF4-FFF2-40B4-BE49-F238E27FC236}">
                <a16:creationId xmlns:a16="http://schemas.microsoft.com/office/drawing/2014/main" id="{695C38AC-91AB-ADE8-5B68-215E389DDD84}"/>
              </a:ext>
            </a:extLst>
          </p:cNvPr>
          <p:cNvPicPr>
            <a:picLocks noChangeAspect="1"/>
          </p:cNvPicPr>
          <p:nvPr/>
        </p:nvPicPr>
        <p:blipFill>
          <a:blip r:embed="rId11"/>
          <a:stretch>
            <a:fillRect/>
          </a:stretch>
        </p:blipFill>
        <p:spPr>
          <a:xfrm>
            <a:off x="9711969" y="959490"/>
            <a:ext cx="359762" cy="360153"/>
          </a:xfrm>
          <a:prstGeom prst="rect">
            <a:avLst/>
          </a:prstGeom>
        </p:spPr>
      </p:pic>
      <p:pic>
        <p:nvPicPr>
          <p:cNvPr id="10" name="Grafik 9">
            <a:extLst>
              <a:ext uri="{FF2B5EF4-FFF2-40B4-BE49-F238E27FC236}">
                <a16:creationId xmlns:a16="http://schemas.microsoft.com/office/drawing/2014/main" id="{C7BE1B80-5D74-BE87-5395-BED05BE7878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10420" y="944637"/>
            <a:ext cx="359762" cy="359762"/>
          </a:xfrm>
          <a:prstGeom prst="rect">
            <a:avLst/>
          </a:prstGeom>
        </p:spPr>
      </p:pic>
      <p:pic>
        <p:nvPicPr>
          <p:cNvPr id="7" name="Grafik 6">
            <a:extLst>
              <a:ext uri="{FF2B5EF4-FFF2-40B4-BE49-F238E27FC236}">
                <a16:creationId xmlns:a16="http://schemas.microsoft.com/office/drawing/2014/main" id="{F15CF911-F6E0-6431-726F-93BD700617DF}"/>
              </a:ext>
            </a:extLst>
          </p:cNvPr>
          <p:cNvPicPr>
            <a:picLocks noChangeAspect="1"/>
          </p:cNvPicPr>
          <p:nvPr/>
        </p:nvPicPr>
        <p:blipFill>
          <a:blip r:embed="rId14"/>
          <a:stretch>
            <a:fillRect/>
          </a:stretch>
        </p:blipFill>
        <p:spPr>
          <a:xfrm>
            <a:off x="707572" y="6287562"/>
            <a:ext cx="258574" cy="168762"/>
          </a:xfrm>
          <a:prstGeom prst="rect">
            <a:avLst/>
          </a:prstGeom>
        </p:spPr>
      </p:pic>
      <p:pic>
        <p:nvPicPr>
          <p:cNvPr id="19" name="Grafik 18">
            <a:extLst>
              <a:ext uri="{FF2B5EF4-FFF2-40B4-BE49-F238E27FC236}">
                <a16:creationId xmlns:a16="http://schemas.microsoft.com/office/drawing/2014/main" id="{F68EE2B0-AF0C-4D16-E1B6-891B05A13521}"/>
              </a:ext>
            </a:extLst>
          </p:cNvPr>
          <p:cNvPicPr>
            <a:picLocks noChangeAspect="1"/>
          </p:cNvPicPr>
          <p:nvPr/>
        </p:nvPicPr>
        <p:blipFill>
          <a:blip r:embed="rId14"/>
          <a:stretch>
            <a:fillRect/>
          </a:stretch>
        </p:blipFill>
        <p:spPr>
          <a:xfrm>
            <a:off x="1030451" y="6287562"/>
            <a:ext cx="258574" cy="168762"/>
          </a:xfrm>
          <a:prstGeom prst="rect">
            <a:avLst/>
          </a:prstGeom>
        </p:spPr>
      </p:pic>
      <p:pic>
        <p:nvPicPr>
          <p:cNvPr id="20" name="Grafik 19">
            <a:extLst>
              <a:ext uri="{FF2B5EF4-FFF2-40B4-BE49-F238E27FC236}">
                <a16:creationId xmlns:a16="http://schemas.microsoft.com/office/drawing/2014/main" id="{C7E167F2-9C7E-30C5-D057-B5A6E75F171A}"/>
              </a:ext>
            </a:extLst>
          </p:cNvPr>
          <p:cNvPicPr>
            <a:picLocks noChangeAspect="1"/>
          </p:cNvPicPr>
          <p:nvPr/>
        </p:nvPicPr>
        <p:blipFill>
          <a:blip r:embed="rId14"/>
          <a:stretch>
            <a:fillRect/>
          </a:stretch>
        </p:blipFill>
        <p:spPr>
          <a:xfrm>
            <a:off x="388952" y="6287562"/>
            <a:ext cx="258574" cy="168762"/>
          </a:xfrm>
          <a:prstGeom prst="rect">
            <a:avLst/>
          </a:prstGeom>
        </p:spPr>
      </p:pic>
      <p:pic>
        <p:nvPicPr>
          <p:cNvPr id="21" name="Grafik 20">
            <a:extLst>
              <a:ext uri="{FF2B5EF4-FFF2-40B4-BE49-F238E27FC236}">
                <a16:creationId xmlns:a16="http://schemas.microsoft.com/office/drawing/2014/main" id="{F808A08B-5180-141A-32F6-3C4F97C1E7DB}"/>
              </a:ext>
            </a:extLst>
          </p:cNvPr>
          <p:cNvPicPr>
            <a:picLocks noChangeAspect="1"/>
          </p:cNvPicPr>
          <p:nvPr/>
        </p:nvPicPr>
        <p:blipFill>
          <a:blip r:embed="rId14"/>
          <a:stretch>
            <a:fillRect/>
          </a:stretch>
        </p:blipFill>
        <p:spPr>
          <a:xfrm>
            <a:off x="552374" y="4467343"/>
            <a:ext cx="258574" cy="168762"/>
          </a:xfrm>
          <a:prstGeom prst="rect">
            <a:avLst/>
          </a:prstGeom>
        </p:spPr>
      </p:pic>
      <p:pic>
        <p:nvPicPr>
          <p:cNvPr id="22" name="Grafik 21">
            <a:extLst>
              <a:ext uri="{FF2B5EF4-FFF2-40B4-BE49-F238E27FC236}">
                <a16:creationId xmlns:a16="http://schemas.microsoft.com/office/drawing/2014/main" id="{8522B863-9FF6-5650-3784-675C1BFCB4CC}"/>
              </a:ext>
            </a:extLst>
          </p:cNvPr>
          <p:cNvPicPr>
            <a:picLocks noChangeAspect="1"/>
          </p:cNvPicPr>
          <p:nvPr/>
        </p:nvPicPr>
        <p:blipFill>
          <a:blip r:embed="rId14"/>
          <a:stretch>
            <a:fillRect/>
          </a:stretch>
        </p:blipFill>
        <p:spPr>
          <a:xfrm>
            <a:off x="868903" y="4467343"/>
            <a:ext cx="258574" cy="168762"/>
          </a:xfrm>
          <a:prstGeom prst="rect">
            <a:avLst/>
          </a:prstGeom>
        </p:spPr>
      </p:pic>
      <p:pic>
        <p:nvPicPr>
          <p:cNvPr id="25" name="Grafik 24">
            <a:extLst>
              <a:ext uri="{FF2B5EF4-FFF2-40B4-BE49-F238E27FC236}">
                <a16:creationId xmlns:a16="http://schemas.microsoft.com/office/drawing/2014/main" id="{91DAAD14-AD9D-2042-C54A-59F2EF4D9A33}"/>
              </a:ext>
            </a:extLst>
          </p:cNvPr>
          <p:cNvPicPr>
            <a:picLocks noChangeAspect="1"/>
          </p:cNvPicPr>
          <p:nvPr/>
        </p:nvPicPr>
        <p:blipFill>
          <a:blip r:embed="rId14"/>
          <a:stretch>
            <a:fillRect/>
          </a:stretch>
        </p:blipFill>
        <p:spPr>
          <a:xfrm>
            <a:off x="684642" y="2333902"/>
            <a:ext cx="258574" cy="168762"/>
          </a:xfrm>
          <a:prstGeom prst="rect">
            <a:avLst/>
          </a:prstGeom>
        </p:spPr>
      </p:pic>
      <p:sp>
        <p:nvSpPr>
          <p:cNvPr id="30" name="Textfeld 29">
            <a:extLst>
              <a:ext uri="{FF2B5EF4-FFF2-40B4-BE49-F238E27FC236}">
                <a16:creationId xmlns:a16="http://schemas.microsoft.com/office/drawing/2014/main" id="{580659C7-9A90-D210-6D9D-371429FFFAFD}"/>
              </a:ext>
            </a:extLst>
          </p:cNvPr>
          <p:cNvSpPr txBox="1"/>
          <p:nvPr/>
        </p:nvSpPr>
        <p:spPr>
          <a:xfrm>
            <a:off x="268825" y="5776061"/>
            <a:ext cx="109231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a:solidFill>
                  <a:schemeClr val="bg1"/>
                </a:solidFill>
                <a:effectLst/>
                <a:latin typeface="Arial" panose="020B0604020202020204" pitchFamily="34" charset="0"/>
                <a:cs typeface="Arial" panose="020B0604020202020204" pitchFamily="34" charset="0"/>
              </a:rPr>
              <a:t>Executive Education</a:t>
            </a:r>
          </a:p>
        </p:txBody>
      </p:sp>
      <p:pic>
        <p:nvPicPr>
          <p:cNvPr id="36" name="Grafik 35">
            <a:extLst>
              <a:ext uri="{FF2B5EF4-FFF2-40B4-BE49-F238E27FC236}">
                <a16:creationId xmlns:a16="http://schemas.microsoft.com/office/drawing/2014/main" id="{B73B0C9F-30CB-3B16-F516-AA2E8E25AD4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503478" y="938888"/>
            <a:ext cx="360736" cy="360736"/>
          </a:xfrm>
          <a:prstGeom prst="rect">
            <a:avLst/>
          </a:prstGeom>
        </p:spPr>
      </p:pic>
      <p:pic>
        <p:nvPicPr>
          <p:cNvPr id="5" name="Grafik 1">
            <a:extLst>
              <a:ext uri="{FF2B5EF4-FFF2-40B4-BE49-F238E27FC236}">
                <a16:creationId xmlns:a16="http://schemas.microsoft.com/office/drawing/2014/main" id="{4C91D53D-5402-2329-A378-16C97AA7400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43795" y="808805"/>
            <a:ext cx="597531" cy="597531"/>
          </a:xfrm>
          <a:prstGeom prst="rect">
            <a:avLst/>
          </a:prstGeom>
        </p:spPr>
      </p:pic>
      <p:pic>
        <p:nvPicPr>
          <p:cNvPr id="8" name="Grafik 2">
            <a:extLst>
              <a:ext uri="{FF2B5EF4-FFF2-40B4-BE49-F238E27FC236}">
                <a16:creationId xmlns:a16="http://schemas.microsoft.com/office/drawing/2014/main" id="{8EFDB766-C549-9648-321B-37DB4C19E2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04964" y="936079"/>
            <a:ext cx="334443" cy="334443"/>
          </a:xfrm>
          <a:prstGeom prst="rect">
            <a:avLst/>
          </a:prstGeom>
        </p:spPr>
      </p:pic>
      <p:pic>
        <p:nvPicPr>
          <p:cNvPr id="12" name="Grafik 9">
            <a:extLst>
              <a:ext uri="{FF2B5EF4-FFF2-40B4-BE49-F238E27FC236}">
                <a16:creationId xmlns:a16="http://schemas.microsoft.com/office/drawing/2014/main" id="{30055801-4B26-034A-CF79-3060008E730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10420" y="941828"/>
            <a:ext cx="359762" cy="359762"/>
          </a:xfrm>
          <a:prstGeom prst="rect">
            <a:avLst/>
          </a:prstGeom>
        </p:spPr>
      </p:pic>
      <p:pic>
        <p:nvPicPr>
          <p:cNvPr id="23" name="Grafik 6">
            <a:extLst>
              <a:ext uri="{FF2B5EF4-FFF2-40B4-BE49-F238E27FC236}">
                <a16:creationId xmlns:a16="http://schemas.microsoft.com/office/drawing/2014/main" id="{B2DD77F0-C06E-1FC5-168A-9FA9A1B998FF}"/>
              </a:ext>
            </a:extLst>
          </p:cNvPr>
          <p:cNvPicPr>
            <a:picLocks noChangeAspect="1"/>
          </p:cNvPicPr>
          <p:nvPr/>
        </p:nvPicPr>
        <p:blipFill>
          <a:blip r:embed="rId17"/>
          <a:stretch>
            <a:fillRect/>
          </a:stretch>
        </p:blipFill>
        <p:spPr>
          <a:xfrm>
            <a:off x="11217245" y="6425955"/>
            <a:ext cx="838200" cy="295275"/>
          </a:xfrm>
          <a:prstGeom prst="rect">
            <a:avLst/>
          </a:prstGeom>
        </p:spPr>
      </p:pic>
      <p:sp>
        <p:nvSpPr>
          <p:cNvPr id="26" name="Rechteck 25">
            <a:extLst>
              <a:ext uri="{FF2B5EF4-FFF2-40B4-BE49-F238E27FC236}">
                <a16:creationId xmlns:a16="http://schemas.microsoft.com/office/drawing/2014/main" id="{CC495F7A-E941-8DDF-74E8-834A409FFA0F}"/>
              </a:ext>
            </a:extLst>
          </p:cNvPr>
          <p:cNvSpPr/>
          <p:nvPr/>
        </p:nvSpPr>
        <p:spPr>
          <a:xfrm>
            <a:off x="3295957" y="1598519"/>
            <a:ext cx="1623968" cy="607144"/>
          </a:xfrm>
          <a:prstGeom prst="rect">
            <a:avLst/>
          </a:prstGeom>
          <a:solidFill>
            <a:srgbClr val="C55A1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3618B146-00B4-1EDE-5215-B62034248307}"/>
              </a:ext>
            </a:extLst>
          </p:cNvPr>
          <p:cNvSpPr txBox="1"/>
          <p:nvPr/>
        </p:nvSpPr>
        <p:spPr>
          <a:xfrm>
            <a:off x="3296093" y="1689045"/>
            <a:ext cx="1623967"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bg1"/>
                </a:solidFill>
                <a:effectLst/>
                <a:latin typeface="Arial" panose="020B0604020202020204" pitchFamily="34" charset="0"/>
                <a:ea typeface="+mn-ea"/>
                <a:cs typeface="Arial" panose="020B0604020202020204" pitchFamily="34" charset="0"/>
              </a:rPr>
              <a:t>Conscious</a:t>
            </a:r>
            <a:r>
              <a:rPr lang="de-DE" sz="1100" kern="1200" dirty="0">
                <a:solidFill>
                  <a:schemeClr val="bg1"/>
                </a:solidFill>
                <a:effectLst/>
                <a:latin typeface="Arial" panose="020B0604020202020204" pitchFamily="34" charset="0"/>
                <a:ea typeface="+mn-ea"/>
                <a:cs typeface="Arial" panose="020B0604020202020204" pitchFamily="34" charset="0"/>
              </a:rPr>
              <a:t> Marketing and Communication</a:t>
            </a:r>
            <a:endParaRPr lang="de-DE" sz="1100" dirty="0">
              <a:solidFill>
                <a:schemeClr val="bg1"/>
              </a:solidFill>
              <a:effectLst/>
              <a:latin typeface="Arial" panose="020B0604020202020204" pitchFamily="34" charset="0"/>
              <a:cs typeface="Arial" panose="020B0604020202020204" pitchFamily="34" charset="0"/>
            </a:endParaRPr>
          </a:p>
        </p:txBody>
      </p:sp>
      <p:sp>
        <p:nvSpPr>
          <p:cNvPr id="31" name="Rechteck 30">
            <a:extLst>
              <a:ext uri="{FF2B5EF4-FFF2-40B4-BE49-F238E27FC236}">
                <a16:creationId xmlns:a16="http://schemas.microsoft.com/office/drawing/2014/main" id="{94D5246B-831F-4E8F-0818-000DDB218586}"/>
              </a:ext>
            </a:extLst>
          </p:cNvPr>
          <p:cNvSpPr/>
          <p:nvPr/>
        </p:nvSpPr>
        <p:spPr>
          <a:xfrm>
            <a:off x="3295957" y="2797647"/>
            <a:ext cx="1623968" cy="607144"/>
          </a:xfrm>
          <a:prstGeom prst="rect">
            <a:avLst/>
          </a:prstGeom>
          <a:solidFill>
            <a:srgbClr val="C55A1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a:extLst>
              <a:ext uri="{FF2B5EF4-FFF2-40B4-BE49-F238E27FC236}">
                <a16:creationId xmlns:a16="http://schemas.microsoft.com/office/drawing/2014/main" id="{8C3ACE01-FD1F-097C-B557-22CC6B43BA19}"/>
              </a:ext>
            </a:extLst>
          </p:cNvPr>
          <p:cNvSpPr txBox="1"/>
          <p:nvPr/>
        </p:nvSpPr>
        <p:spPr>
          <a:xfrm>
            <a:off x="3296093" y="2888173"/>
            <a:ext cx="1623967"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bg1"/>
                </a:solidFill>
                <a:effectLst/>
                <a:latin typeface="Arial" panose="020B0604020202020204" pitchFamily="34" charset="0"/>
                <a:ea typeface="+mn-ea"/>
                <a:cs typeface="Arial" panose="020B0604020202020204" pitchFamily="34" charset="0"/>
              </a:rPr>
              <a:t>Conscious</a:t>
            </a:r>
            <a:r>
              <a:rPr lang="de-DE" sz="1100" kern="1200" dirty="0">
                <a:solidFill>
                  <a:schemeClr val="bg1"/>
                </a:solidFill>
                <a:effectLst/>
                <a:latin typeface="Arial" panose="020B0604020202020204" pitchFamily="34" charset="0"/>
                <a:ea typeface="+mn-ea"/>
                <a:cs typeface="Arial" panose="020B0604020202020204" pitchFamily="34" charset="0"/>
              </a:rPr>
              <a:t> Brand Leadership</a:t>
            </a:r>
            <a:endParaRPr lang="de-DE" sz="1100" dirty="0">
              <a:solidFill>
                <a:schemeClr val="bg1"/>
              </a:solidFill>
              <a:effectLst/>
              <a:latin typeface="Arial" panose="020B0604020202020204" pitchFamily="34" charset="0"/>
              <a:cs typeface="Arial" panose="020B0604020202020204" pitchFamily="34" charset="0"/>
            </a:endParaRPr>
          </a:p>
        </p:txBody>
      </p:sp>
      <p:sp>
        <p:nvSpPr>
          <p:cNvPr id="33" name="Rechteck 32">
            <a:extLst>
              <a:ext uri="{FF2B5EF4-FFF2-40B4-BE49-F238E27FC236}">
                <a16:creationId xmlns:a16="http://schemas.microsoft.com/office/drawing/2014/main" id="{A13ED3DA-8A66-5DFB-5ADF-7F809D6235D2}"/>
              </a:ext>
            </a:extLst>
          </p:cNvPr>
          <p:cNvSpPr/>
          <p:nvPr/>
        </p:nvSpPr>
        <p:spPr>
          <a:xfrm>
            <a:off x="6683058" y="1598519"/>
            <a:ext cx="1729421" cy="607144"/>
          </a:xfrm>
          <a:prstGeom prst="rect">
            <a:avLst/>
          </a:prstGeom>
          <a:solidFill>
            <a:srgbClr val="C55A1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4AE36448-619A-F5FF-81F6-E2E7F379ED13}"/>
              </a:ext>
            </a:extLst>
          </p:cNvPr>
          <p:cNvSpPr txBox="1"/>
          <p:nvPr/>
        </p:nvSpPr>
        <p:spPr>
          <a:xfrm>
            <a:off x="6713539" y="1689045"/>
            <a:ext cx="1623967"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bg1"/>
                </a:solidFill>
                <a:effectLst/>
                <a:latin typeface="Arial" panose="020B0604020202020204" pitchFamily="34" charset="0"/>
                <a:ea typeface="+mn-ea"/>
                <a:cs typeface="Arial" panose="020B0604020202020204" pitchFamily="34" charset="0"/>
              </a:rPr>
              <a:t>Integrated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bg1"/>
                </a:solidFill>
                <a:effectLst/>
                <a:latin typeface="Arial" panose="020B0604020202020204" pitchFamily="34" charset="0"/>
                <a:ea typeface="+mn-ea"/>
                <a:cs typeface="Arial" panose="020B0604020202020204" pitchFamily="34" charset="0"/>
              </a:rPr>
              <a:t>Reporting</a:t>
            </a:r>
            <a:endParaRPr lang="de-DE" sz="1100" dirty="0">
              <a:solidFill>
                <a:schemeClr val="bg1"/>
              </a:solidFill>
              <a:effectLst/>
              <a:latin typeface="Arial" panose="020B0604020202020204" pitchFamily="34" charset="0"/>
              <a:cs typeface="Arial" panose="020B0604020202020204" pitchFamily="34" charset="0"/>
            </a:endParaRPr>
          </a:p>
        </p:txBody>
      </p:sp>
      <p:sp>
        <p:nvSpPr>
          <p:cNvPr id="35" name="Rechteck 34">
            <a:extLst>
              <a:ext uri="{FF2B5EF4-FFF2-40B4-BE49-F238E27FC236}">
                <a16:creationId xmlns:a16="http://schemas.microsoft.com/office/drawing/2014/main" id="{49C81B78-78EE-07FF-2262-B6C7FE01B08C}"/>
              </a:ext>
            </a:extLst>
          </p:cNvPr>
          <p:cNvSpPr/>
          <p:nvPr/>
        </p:nvSpPr>
        <p:spPr>
          <a:xfrm>
            <a:off x="1426517" y="4558913"/>
            <a:ext cx="1869440" cy="607144"/>
          </a:xfrm>
          <a:prstGeom prst="rect">
            <a:avLst/>
          </a:prstGeom>
          <a:solidFill>
            <a:srgbClr val="C55A1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F9D73127-1799-4FD3-20B1-B1DA10EF2F44}"/>
              </a:ext>
            </a:extLst>
          </p:cNvPr>
          <p:cNvSpPr txBox="1"/>
          <p:nvPr/>
        </p:nvSpPr>
        <p:spPr>
          <a:xfrm>
            <a:off x="1432560" y="4649439"/>
            <a:ext cx="1845299"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bg1"/>
                </a:solidFill>
                <a:effectLst/>
                <a:latin typeface="Arial" panose="020B0604020202020204" pitchFamily="34" charset="0"/>
                <a:ea typeface="+mn-ea"/>
                <a:cs typeface="Arial" panose="020B0604020202020204" pitchFamily="34" charset="0"/>
              </a:rPr>
              <a:t>Impact Assessment through Theory of Change</a:t>
            </a:r>
          </a:p>
        </p:txBody>
      </p:sp>
    </p:spTree>
    <p:extLst>
      <p:ext uri="{BB962C8B-B14F-4D97-AF65-F5344CB8AC3E}">
        <p14:creationId xmlns:p14="http://schemas.microsoft.com/office/powerpoint/2010/main" val="395913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4927B51-020A-3832-9B74-B1E3A4D2F7A6}"/>
              </a:ext>
            </a:extLst>
          </p:cNvPr>
          <p:cNvSpPr/>
          <p:nvPr/>
        </p:nvSpPr>
        <p:spPr>
          <a:xfrm>
            <a:off x="0" y="0"/>
            <a:ext cx="12192000" cy="6858000"/>
          </a:xfrm>
          <a:prstGeom prst="rect">
            <a:avLst/>
          </a:prstGeom>
          <a:solidFill>
            <a:srgbClr val="FBE5D6">
              <a:alpha val="69804"/>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noFill/>
            </a:endParaRPr>
          </a:p>
        </p:txBody>
      </p:sp>
      <p:graphicFrame>
        <p:nvGraphicFramePr>
          <p:cNvPr id="6" name="Tabelle 5">
            <a:extLst>
              <a:ext uri="{FF2B5EF4-FFF2-40B4-BE49-F238E27FC236}">
                <a16:creationId xmlns:a16="http://schemas.microsoft.com/office/drawing/2014/main" id="{F6F4F0BB-2D06-2736-61DD-0408256747A2}"/>
              </a:ext>
            </a:extLst>
          </p:cNvPr>
          <p:cNvGraphicFramePr>
            <a:graphicFrameLocks noGrp="1"/>
          </p:cNvGraphicFramePr>
          <p:nvPr>
            <p:extLst>
              <p:ext uri="{D42A27DB-BD31-4B8C-83A1-F6EECF244321}">
                <p14:modId xmlns:p14="http://schemas.microsoft.com/office/powerpoint/2010/main" val="3974229176"/>
              </p:ext>
            </p:extLst>
          </p:nvPr>
        </p:nvGraphicFramePr>
        <p:xfrm>
          <a:off x="330800" y="940024"/>
          <a:ext cx="11365976" cy="5592637"/>
        </p:xfrm>
        <a:graphic>
          <a:graphicData uri="http://schemas.openxmlformats.org/drawingml/2006/table">
            <a:tbl>
              <a:tblPr>
                <a:tableStyleId>{21E4AEA4-8DFA-4A89-87EB-49C32662AFE0}</a:tableStyleId>
              </a:tblPr>
              <a:tblGrid>
                <a:gridCol w="1542430">
                  <a:extLst>
                    <a:ext uri="{9D8B030D-6E8A-4147-A177-3AD203B41FA5}">
                      <a16:colId xmlns:a16="http://schemas.microsoft.com/office/drawing/2014/main" val="955010435"/>
                    </a:ext>
                  </a:extLst>
                </a:gridCol>
                <a:gridCol w="2442914">
                  <a:extLst>
                    <a:ext uri="{9D8B030D-6E8A-4147-A177-3AD203B41FA5}">
                      <a16:colId xmlns:a16="http://schemas.microsoft.com/office/drawing/2014/main" val="4251323458"/>
                    </a:ext>
                  </a:extLst>
                </a:gridCol>
                <a:gridCol w="2470977">
                  <a:extLst>
                    <a:ext uri="{9D8B030D-6E8A-4147-A177-3AD203B41FA5}">
                      <a16:colId xmlns:a16="http://schemas.microsoft.com/office/drawing/2014/main" val="1683596082"/>
                    </a:ext>
                  </a:extLst>
                </a:gridCol>
                <a:gridCol w="2470978">
                  <a:extLst>
                    <a:ext uri="{9D8B030D-6E8A-4147-A177-3AD203B41FA5}">
                      <a16:colId xmlns:a16="http://schemas.microsoft.com/office/drawing/2014/main" val="4045672591"/>
                    </a:ext>
                  </a:extLst>
                </a:gridCol>
                <a:gridCol w="2438677">
                  <a:extLst>
                    <a:ext uri="{9D8B030D-6E8A-4147-A177-3AD203B41FA5}">
                      <a16:colId xmlns:a16="http://schemas.microsoft.com/office/drawing/2014/main" val="1098432806"/>
                    </a:ext>
                  </a:extLst>
                </a:gridCol>
              </a:tblGrid>
              <a:tr h="579776">
                <a:tc>
                  <a:txBody>
                    <a:bodyPr/>
                    <a:lstStyle/>
                    <a:p>
                      <a:pPr algn="ctr"/>
                      <a:endParaRPr lang="de-DE" sz="1200" b="1" dirty="0">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dirty="0">
                          <a:solidFill>
                            <a:schemeClr val="bg1"/>
                          </a:solidFill>
                          <a:effectLst/>
                          <a:latin typeface="Arial" panose="020B0604020202020204" pitchFamily="34" charset="0"/>
                          <a:cs typeface="Arial" panose="020B0604020202020204" pitchFamily="34" charset="0"/>
                        </a:rPr>
                        <a:t>Business </a:t>
                      </a:r>
                      <a:r>
                        <a:rPr lang="de-DE" sz="1200" b="0" dirty="0" err="1">
                          <a:solidFill>
                            <a:schemeClr val="bg1"/>
                          </a:solidFill>
                          <a:effectLst/>
                          <a:latin typeface="Arial" panose="020B0604020202020204" pitchFamily="34" charset="0"/>
                          <a:cs typeface="Arial" panose="020B0604020202020204" pitchFamily="34" charset="0"/>
                        </a:rPr>
                        <a:t>Strategy</a:t>
                      </a:r>
                      <a:r>
                        <a:rPr lang="de-DE" sz="1200" b="0" dirty="0">
                          <a:solidFill>
                            <a:schemeClr val="bg1"/>
                          </a:solidFill>
                          <a:effectLst/>
                          <a:latin typeface="Arial" panose="020B0604020202020204" pitchFamily="34" charset="0"/>
                          <a:cs typeface="Arial" panose="020B0604020202020204" pitchFamily="34" charset="0"/>
                        </a:rPr>
                        <a:t> &amp; Entrepreneurship</a:t>
                      </a:r>
                    </a:p>
                  </a:txBody>
                  <a:tcPr anchor="ctr">
                    <a:lnL w="38100" cap="flat" cmpd="sng" algn="ctr">
                      <a:solidFill>
                        <a:schemeClr val="bg1"/>
                      </a:solidFill>
                      <a:prstDash val="solid"/>
                      <a:round/>
                      <a:headEnd type="none" w="med" len="med"/>
                      <a:tailEnd type="none" w="med" len="med"/>
                    </a:lnL>
                    <a:lnT w="12700" cmpd="sng">
                      <a:noFill/>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rtl="0"/>
                      <a:r>
                        <a:rPr lang="de-DE" sz="1200" b="0" dirty="0">
                          <a:solidFill>
                            <a:schemeClr val="bg1"/>
                          </a:solidFill>
                          <a:latin typeface="Arial" panose="020B0604020202020204" pitchFamily="34" charset="0"/>
                          <a:cs typeface="Arial" panose="020B0604020202020204" pitchFamily="34" charset="0"/>
                        </a:rPr>
                        <a:t>Transformation &amp; </a:t>
                      </a:r>
                    </a:p>
                    <a:p>
                      <a:pPr algn="ctr" rtl="0"/>
                      <a:r>
                        <a:rPr lang="de-DE" sz="1200" b="0" dirty="0">
                          <a:solidFill>
                            <a:schemeClr val="bg1"/>
                          </a:solidFill>
                          <a:latin typeface="Arial" panose="020B0604020202020204" pitchFamily="34" charset="0"/>
                          <a:cs typeface="Arial" panose="020B0604020202020204" pitchFamily="34" charset="0"/>
                        </a:rPr>
                        <a:t>Communication</a:t>
                      </a:r>
                    </a:p>
                  </a:txBody>
                  <a:tcPr anchor="ctr">
                    <a:lnT w="12700" cmpd="sng">
                      <a:noFill/>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rtl="0"/>
                      <a:r>
                        <a:rPr lang="de-DE" sz="1200" b="0" dirty="0">
                          <a:solidFill>
                            <a:schemeClr val="bg1"/>
                          </a:solidFill>
                          <a:latin typeface="Arial" panose="020B0604020202020204" pitchFamily="34" charset="0"/>
                          <a:cs typeface="Arial" panose="020B0604020202020204" pitchFamily="34" charset="0"/>
                        </a:rPr>
                        <a:t>Finance &amp; </a:t>
                      </a:r>
                    </a:p>
                    <a:p>
                      <a:pPr algn="ctr" rtl="0"/>
                      <a:r>
                        <a:rPr lang="de-DE" sz="1200" b="0" dirty="0">
                          <a:solidFill>
                            <a:schemeClr val="bg1"/>
                          </a:solidFill>
                          <a:latin typeface="Arial" panose="020B0604020202020204" pitchFamily="34" charset="0"/>
                          <a:cs typeface="Arial" panose="020B0604020202020204" pitchFamily="34" charset="0"/>
                        </a:rPr>
                        <a:t>Value Management</a:t>
                      </a:r>
                    </a:p>
                  </a:txBody>
                  <a:tcPr anchor="ctr">
                    <a:lnT w="12700" cmpd="sng">
                      <a:noFill/>
                    </a:lnT>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rtl="0"/>
                      <a:r>
                        <a:rPr lang="de-DE" sz="1200" b="0" dirty="0" err="1">
                          <a:solidFill>
                            <a:schemeClr val="bg1"/>
                          </a:solidFill>
                          <a:effectLst/>
                          <a:latin typeface="Arial" panose="020B0604020202020204" pitchFamily="34" charset="0"/>
                          <a:cs typeface="Arial" panose="020B0604020202020204" pitchFamily="34" charset="0"/>
                        </a:rPr>
                        <a:t>Organization</a:t>
                      </a:r>
                      <a:r>
                        <a:rPr lang="de-DE" sz="1200" b="0" dirty="0">
                          <a:solidFill>
                            <a:schemeClr val="bg1"/>
                          </a:solidFill>
                          <a:effectLst/>
                          <a:latin typeface="Arial" panose="020B0604020202020204" pitchFamily="34" charset="0"/>
                          <a:cs typeface="Arial" panose="020B0604020202020204" pitchFamily="34" charset="0"/>
                        </a:rPr>
                        <a:t> &amp; </a:t>
                      </a:r>
                    </a:p>
                    <a:p>
                      <a:pPr algn="ctr" rtl="0"/>
                      <a:r>
                        <a:rPr lang="de-DE" sz="1200" b="0" dirty="0">
                          <a:solidFill>
                            <a:schemeClr val="bg1"/>
                          </a:solidFill>
                          <a:effectLst/>
                          <a:latin typeface="Arial" panose="020B0604020202020204" pitchFamily="34" charset="0"/>
                          <a:cs typeface="Arial" panose="020B0604020202020204" pitchFamily="34" charset="0"/>
                        </a:rPr>
                        <a:t>Leadership</a:t>
                      </a:r>
                    </a:p>
                  </a:txBody>
                  <a:tcPr anchor="ctr">
                    <a:lnT w="12700" cmpd="sng">
                      <a:noFill/>
                    </a:lnT>
                    <a:lnB w="381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4233181078"/>
                  </a:ext>
                </a:extLst>
              </a:tr>
              <a:tr h="482847">
                <a:tc rowSpan="3">
                  <a:txBody>
                    <a:bodyPr/>
                    <a:lstStyle/>
                    <a:p>
                      <a:pPr algn="ctr"/>
                      <a:r>
                        <a:rPr lang="de-DE" sz="1200" b="1" dirty="0">
                          <a:solidFill>
                            <a:schemeClr val="bg1"/>
                          </a:solidFill>
                          <a:latin typeface="Arial" panose="020B0604020202020204" pitchFamily="34" charset="0"/>
                          <a:cs typeface="Arial" panose="020B0604020202020204" pitchFamily="34" charset="0"/>
                        </a:rPr>
                        <a:t>Bachelor</a:t>
                      </a:r>
                      <a:endParaRPr lang="de-DE" sz="1200" b="1" dirty="0">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CCAD"/>
                    </a:solidFill>
                  </a:tcPr>
                </a:tc>
                <a:tc>
                  <a:txBody>
                    <a:bodyPr/>
                    <a:lstStyle/>
                    <a:p>
                      <a:pPr algn="ctr"/>
                      <a:r>
                        <a:rPr lang="de-DE" sz="1100" dirty="0" err="1">
                          <a:effectLst/>
                          <a:latin typeface="Arial" panose="020B0604020202020204" pitchFamily="34" charset="0"/>
                          <a:cs typeface="Arial" panose="020B0604020202020204" pitchFamily="34" charset="0"/>
                        </a:rPr>
                        <a:t>Introduction</a:t>
                      </a:r>
                      <a:r>
                        <a:rPr lang="de-DE" sz="1100" dirty="0">
                          <a:effectLst/>
                          <a:latin typeface="Arial" panose="020B0604020202020204" pitchFamily="34" charset="0"/>
                          <a:cs typeface="Arial" panose="020B0604020202020204" pitchFamily="34" charset="0"/>
                        </a:rPr>
                        <a:t> </a:t>
                      </a:r>
                      <a:r>
                        <a:rPr lang="de-DE" sz="1100" dirty="0" err="1">
                          <a:effectLst/>
                          <a:latin typeface="Arial" panose="020B0604020202020204" pitchFamily="34" charset="0"/>
                          <a:cs typeface="Arial" panose="020B0604020202020204" pitchFamily="34" charset="0"/>
                        </a:rPr>
                        <a:t>to</a:t>
                      </a:r>
                      <a:r>
                        <a:rPr lang="de-DE" sz="1100" dirty="0">
                          <a:effectLst/>
                          <a:latin typeface="Arial" panose="020B0604020202020204" pitchFamily="34" charset="0"/>
                          <a:cs typeface="Arial" panose="020B0604020202020204" pitchFamily="34" charset="0"/>
                        </a:rPr>
                        <a:t> </a:t>
                      </a:r>
                    </a:p>
                    <a:p>
                      <a:pPr algn="ctr"/>
                      <a:r>
                        <a:rPr lang="de-DE" sz="1100" dirty="0" err="1">
                          <a:effectLst/>
                          <a:latin typeface="Arial" panose="020B0604020202020204" pitchFamily="34" charset="0"/>
                          <a:cs typeface="Arial" panose="020B0604020202020204" pitchFamily="34" charset="0"/>
                        </a:rPr>
                        <a:t>Conscious</a:t>
                      </a:r>
                      <a:r>
                        <a:rPr lang="de-DE" sz="1100" dirty="0">
                          <a:effectLst/>
                          <a:latin typeface="Arial" panose="020B0604020202020204" pitchFamily="34" charset="0"/>
                          <a:cs typeface="Arial" panose="020B0604020202020204" pitchFamily="34" charset="0"/>
                        </a:rPr>
                        <a:t> </a:t>
                      </a:r>
                      <a:r>
                        <a:rPr lang="de-DE" sz="1100" dirty="0" err="1">
                          <a:effectLst/>
                          <a:latin typeface="Arial" panose="020B0604020202020204" pitchFamily="34" charset="0"/>
                          <a:cs typeface="Arial" panose="020B0604020202020204" pitchFamily="34" charset="0"/>
                        </a:rPr>
                        <a:t>Capitalism</a:t>
                      </a:r>
                      <a:endParaRPr lang="de-DE" sz="11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Marketing and Communications</a:t>
                      </a:r>
                      <a:endParaRPr lang="de-DE" sz="1100"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endParaRPr lang="de-DE" sz="1100"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Organizations</a:t>
                      </a:r>
                      <a:endParaRPr lang="de-DE" sz="1100"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9CCAD"/>
                    </a:solidFill>
                  </a:tcPr>
                </a:tc>
                <a:extLst>
                  <a:ext uri="{0D108BD9-81ED-4DB2-BD59-A6C34878D82A}">
                    <a16:rowId xmlns:a16="http://schemas.microsoft.com/office/drawing/2014/main" val="1973013483"/>
                  </a:ext>
                </a:extLst>
              </a:tr>
              <a:tr h="482847">
                <a:tc vMerge="1">
                  <a:txBody>
                    <a:bodyPr/>
                    <a:lstStyle/>
                    <a:p>
                      <a:pPr algn="ctr"/>
                      <a:endParaRPr lang="de-DE"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dk1"/>
                        </a:solidFill>
                        <a:effectLst/>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Integrated</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Reporting</a:t>
                      </a:r>
                      <a:endParaRPr lang="de-DE" sz="1100" dirty="0">
                        <a:effectLst/>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dk1"/>
                        </a:solidFill>
                        <a:effectLst/>
                        <a:latin typeface="Arial" panose="020B0604020202020204" pitchFamily="34" charset="0"/>
                        <a:ea typeface="+mn-ea"/>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Cross-</a:t>
                      </a:r>
                      <a:r>
                        <a:rPr lang="de-DE" sz="1100" kern="1200" dirty="0" err="1">
                          <a:solidFill>
                            <a:schemeClr val="dk1"/>
                          </a:solidFill>
                          <a:effectLst/>
                          <a:latin typeface="Arial" panose="020B0604020202020204" pitchFamily="34" charset="0"/>
                          <a:ea typeface="+mn-ea"/>
                          <a:cs typeface="Arial" panose="020B0604020202020204" pitchFamily="34" charset="0"/>
                        </a:rPr>
                        <a:t>cultural</a:t>
                      </a:r>
                      <a:endParaRPr lang="de-DE" sz="1100"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Management and Leadership</a:t>
                      </a:r>
                    </a:p>
                  </a:txBody>
                  <a:tcPr anchor="ctr">
                    <a:lnB w="12700" cap="flat" cmpd="sng" algn="ctr">
                      <a:solidFill>
                        <a:schemeClr val="bg1"/>
                      </a:solidFill>
                      <a:prstDash val="solid"/>
                      <a:round/>
                      <a:headEnd type="none" w="med" len="med"/>
                      <a:tailEnd type="none" w="med" len="med"/>
                    </a:lnB>
                    <a:solidFill>
                      <a:srgbClr val="F9CCAD"/>
                    </a:solidFill>
                  </a:tcPr>
                </a:tc>
                <a:extLst>
                  <a:ext uri="{0D108BD9-81ED-4DB2-BD59-A6C34878D82A}">
                    <a16:rowId xmlns:a16="http://schemas.microsoft.com/office/drawing/2014/main" val="3377680105"/>
                  </a:ext>
                </a:extLst>
              </a:tr>
              <a:tr h="482847">
                <a:tc vMerge="1">
                  <a:txBody>
                    <a:bodyPr/>
                    <a:lstStyle/>
                    <a:p>
                      <a:pPr algn="ctr"/>
                      <a:endParaRPr lang="de-DE" sz="1200" b="1" dirty="0">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CCAD"/>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CCAD"/>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dirty="0">
                        <a:effectLst/>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CCA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Leadership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Principles</a:t>
                      </a:r>
                      <a:endParaRPr lang="de-DE" sz="1100" dirty="0">
                        <a:effectLst/>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9CCAD"/>
                    </a:solidFill>
                  </a:tcPr>
                </a:tc>
                <a:extLst>
                  <a:ext uri="{0D108BD9-81ED-4DB2-BD59-A6C34878D82A}">
                    <a16:rowId xmlns:a16="http://schemas.microsoft.com/office/drawing/2014/main" val="1503326060"/>
                  </a:ext>
                </a:extLst>
              </a:tr>
              <a:tr h="482847">
                <a:tc rowSpan="6">
                  <a:txBody>
                    <a:bodyPr/>
                    <a:lstStyle/>
                    <a:p>
                      <a:pPr algn="ctr"/>
                      <a:r>
                        <a:rPr lang="de-DE" sz="1200" b="1" dirty="0">
                          <a:solidFill>
                            <a:schemeClr val="bg1"/>
                          </a:solidFill>
                          <a:latin typeface="Arial" panose="020B0604020202020204" pitchFamily="34" charset="0"/>
                          <a:cs typeface="Arial" panose="020B0604020202020204" pitchFamily="34" charset="0"/>
                        </a:rPr>
                        <a:t>Graduate</a:t>
                      </a:r>
                      <a:endParaRPr lang="de-DE" sz="1200" b="1" dirty="0">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dirty="0">
                          <a:effectLst/>
                          <a:latin typeface="Arial" panose="020B0604020202020204" pitchFamily="34" charset="0"/>
                          <a:cs typeface="Arial" panose="020B0604020202020204" pitchFamily="34" charset="0"/>
                        </a:rPr>
                        <a:t>The 4 </a:t>
                      </a:r>
                      <a:r>
                        <a:rPr lang="de-DE" sz="1100" dirty="0" err="1">
                          <a:effectLst/>
                          <a:latin typeface="Arial" panose="020B0604020202020204" pitchFamily="34" charset="0"/>
                          <a:cs typeface="Arial" panose="020B0604020202020204" pitchFamily="34" charset="0"/>
                        </a:rPr>
                        <a:t>Tenets</a:t>
                      </a:r>
                      <a:r>
                        <a:rPr lang="de-DE" sz="1100" dirty="0">
                          <a:effectLst/>
                          <a:latin typeface="Arial" panose="020B0604020202020204" pitchFamily="34" charset="0"/>
                          <a:cs typeface="Arial" panose="020B0604020202020204" pitchFamily="34" charset="0"/>
                        </a:rPr>
                        <a:t> </a:t>
                      </a:r>
                      <a:r>
                        <a:rPr lang="de-DE" sz="1100" dirty="0" err="1">
                          <a:effectLst/>
                          <a:latin typeface="Arial" panose="020B0604020202020204" pitchFamily="34" charset="0"/>
                          <a:cs typeface="Arial" panose="020B0604020202020204" pitchFamily="34" charset="0"/>
                        </a:rPr>
                        <a:t>of</a:t>
                      </a:r>
                      <a:r>
                        <a:rPr lang="de-DE" sz="1100" dirty="0">
                          <a:effectLst/>
                          <a:latin typeface="Arial" panose="020B0604020202020204" pitchFamily="34" charset="0"/>
                          <a:cs typeface="Arial" panose="020B0604020202020204" pitchFamily="34" charset="0"/>
                        </a:rPr>
                        <a:t> </a:t>
                      </a:r>
                      <a:r>
                        <a:rPr lang="de-DE" sz="1100" dirty="0" err="1">
                          <a:effectLst/>
                          <a:latin typeface="Arial" panose="020B0604020202020204" pitchFamily="34" charset="0"/>
                          <a:cs typeface="Arial" panose="020B0604020202020204" pitchFamily="34" charset="0"/>
                        </a:rPr>
                        <a:t>Conscious</a:t>
                      </a:r>
                      <a:r>
                        <a:rPr lang="de-DE" sz="1100" dirty="0">
                          <a:effectLst/>
                          <a:latin typeface="Arial" panose="020B0604020202020204" pitchFamily="34" charset="0"/>
                          <a:cs typeface="Arial" panose="020B0604020202020204" pitchFamily="34" charset="0"/>
                        </a:rPr>
                        <a:t> </a:t>
                      </a:r>
                      <a:r>
                        <a:rPr lang="de-DE" sz="1100" dirty="0" err="1">
                          <a:effectLst/>
                          <a:latin typeface="Arial" panose="020B0604020202020204" pitchFamily="34" charset="0"/>
                          <a:cs typeface="Arial" panose="020B0604020202020204" pitchFamily="34" charset="0"/>
                        </a:rPr>
                        <a:t>Capitalism</a:t>
                      </a:r>
                      <a:endParaRPr lang="de-DE" sz="1100" dirty="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Brand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Leadership</a:t>
                      </a:r>
                      <a:endParaRPr lang="de-DE" sz="1100"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Sustainable</a:t>
                      </a:r>
                      <a:endParaRPr lang="de-DE" sz="1100"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Finance</a:t>
                      </a:r>
                      <a:endParaRPr lang="de-DE" sz="1100"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a:t>
                      </a:r>
                      <a:r>
                        <a:rPr lang="de-DE" sz="1100" kern="1200" dirty="0" err="1">
                          <a:solidFill>
                            <a:schemeClr val="dk1"/>
                          </a:solidFill>
                          <a:effectLst/>
                          <a:latin typeface="Arial" panose="020B0604020202020204" pitchFamily="34" charset="0"/>
                          <a:ea typeface="+mn-ea"/>
                          <a:cs typeface="Arial" panose="020B0604020202020204" pitchFamily="34" charset="0"/>
                        </a:rPr>
                        <a:t>Organizations</a:t>
                      </a:r>
                      <a:r>
                        <a:rPr lang="de-DE" sz="1100" kern="1200" dirty="0">
                          <a:solidFill>
                            <a:schemeClr val="dk1"/>
                          </a:solidFill>
                          <a:effectLst/>
                          <a:latin typeface="Arial" panose="020B0604020202020204" pitchFamily="34" charset="0"/>
                          <a:ea typeface="+mn-ea"/>
                          <a:cs typeface="Arial" panose="020B0604020202020204" pitchFamily="34" charset="0"/>
                        </a:rPr>
                        <a:t> and Transformation</a:t>
                      </a:r>
                      <a:endParaRPr lang="de-DE" sz="1100" dirty="0">
                        <a:effectLst/>
                        <a:latin typeface="Arial" panose="020B0604020202020204" pitchFamily="34" charset="0"/>
                        <a:cs typeface="Arial" panose="020B0604020202020204" pitchFamily="34" charset="0"/>
                      </a:endParaRPr>
                    </a:p>
                  </a:txBody>
                  <a:tcPr anchor="ctr">
                    <a:lnT w="38100" cap="flat" cmpd="sng" algn="ctr">
                      <a:solidFill>
                        <a:schemeClr val="bg1"/>
                      </a:solidFill>
                      <a:prstDash val="solid"/>
                      <a:round/>
                      <a:headEnd type="none" w="med" len="med"/>
                      <a:tailEnd type="none" w="med" len="med"/>
                    </a:lnT>
                    <a:solidFill>
                      <a:srgbClr val="F4B284"/>
                    </a:solidFill>
                  </a:tcPr>
                </a:tc>
                <a:extLst>
                  <a:ext uri="{0D108BD9-81ED-4DB2-BD59-A6C34878D82A}">
                    <a16:rowId xmlns:a16="http://schemas.microsoft.com/office/drawing/2014/main" val="755018428"/>
                  </a:ext>
                </a:extLst>
              </a:tr>
              <a:tr h="482847">
                <a:tc vMerge="1">
                  <a:txBody>
                    <a:bodyPr/>
                    <a:lstStyle/>
                    <a:p>
                      <a:pPr algn="ctr"/>
                      <a:endParaRPr lang="de-DE"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Performance 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Progress</a:t>
                      </a:r>
                      <a:endParaRPr lang="de-DE" sz="1100" dirty="0">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i="1" kern="1200" dirty="0" err="1">
                          <a:solidFill>
                            <a:schemeClr val="bg2"/>
                          </a:solidFill>
                          <a:effectLst/>
                          <a:latin typeface="Arial" panose="020B0604020202020204" pitchFamily="34" charset="0"/>
                          <a:ea typeface="+mn-ea"/>
                          <a:cs typeface="Arial" panose="020B0604020202020204" pitchFamily="34" charset="0"/>
                        </a:rPr>
                        <a:t>Conscious</a:t>
                      </a:r>
                      <a:r>
                        <a:rPr lang="de-DE" sz="1100" i="1" kern="1200" dirty="0">
                          <a:solidFill>
                            <a:schemeClr val="bg2"/>
                          </a:solidFill>
                          <a:effectLst/>
                          <a:latin typeface="Arial" panose="020B0604020202020204" pitchFamily="34" charset="0"/>
                          <a:ea typeface="+mn-ea"/>
                          <a:cs typeface="Arial" panose="020B0604020202020204" pitchFamily="34" charset="0"/>
                        </a:rPr>
                        <a:t> </a:t>
                      </a:r>
                      <a:r>
                        <a:rPr lang="de-DE" sz="1100" i="1" kern="1200" dirty="0" err="1">
                          <a:solidFill>
                            <a:schemeClr val="bg2"/>
                          </a:solidFill>
                          <a:effectLst/>
                          <a:latin typeface="Arial" panose="020B0604020202020204" pitchFamily="34" charset="0"/>
                          <a:ea typeface="+mn-ea"/>
                          <a:cs typeface="Arial" panose="020B0604020202020204" pitchFamily="34" charset="0"/>
                        </a:rPr>
                        <a:t>Logistics</a:t>
                      </a:r>
                      <a:endParaRPr lang="de-DE" sz="1100" i="1" kern="1200" dirty="0">
                        <a:solidFill>
                          <a:schemeClr val="bg2"/>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i="1" kern="1200" dirty="0">
                          <a:solidFill>
                            <a:schemeClr val="bg2"/>
                          </a:solidFill>
                          <a:effectLst/>
                          <a:latin typeface="Arial" panose="020B0604020202020204" pitchFamily="34" charset="0"/>
                          <a:ea typeface="+mn-ea"/>
                          <a:cs typeface="Arial" panose="020B0604020202020204" pitchFamily="34" charset="0"/>
                        </a:rPr>
                        <a:t>and Supply Chain Management</a:t>
                      </a:r>
                      <a:endParaRPr lang="de-DE" sz="1100" i="1" dirty="0">
                        <a:solidFill>
                          <a:schemeClr val="bg2"/>
                        </a:solidFill>
                        <a:effectLst/>
                        <a:latin typeface="Arial" panose="020B0604020202020204" pitchFamily="34" charset="0"/>
                        <a:cs typeface="Arial" panose="020B0604020202020204" pitchFamily="34" charset="0"/>
                      </a:endParaRPr>
                    </a:p>
                  </a:txBody>
                  <a:tcPr anchor="ctr">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Financial</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Management</a:t>
                      </a:r>
                      <a:endParaRPr lang="de-DE" sz="1100" dirty="0">
                        <a:effectLst/>
                        <a:latin typeface="Arial" panose="020B0604020202020204" pitchFamily="34" charset="0"/>
                        <a:cs typeface="Arial" panose="020B0604020202020204" pitchFamily="34" charset="0"/>
                      </a:endParaRPr>
                    </a:p>
                  </a:txBody>
                  <a:tcPr anchor="ctr">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Leadership</a:t>
                      </a:r>
                      <a:endParaRPr lang="de-DE" sz="1100" dirty="0">
                        <a:effectLst/>
                        <a:latin typeface="Arial" panose="020B0604020202020204" pitchFamily="34" charset="0"/>
                        <a:cs typeface="Arial" panose="020B0604020202020204" pitchFamily="34" charset="0"/>
                      </a:endParaRPr>
                    </a:p>
                  </a:txBody>
                  <a:tcPr anchor="ctr">
                    <a:solidFill>
                      <a:srgbClr val="F4B284"/>
                    </a:solidFill>
                  </a:tcPr>
                </a:tc>
                <a:extLst>
                  <a:ext uri="{0D108BD9-81ED-4DB2-BD59-A6C34878D82A}">
                    <a16:rowId xmlns:a16="http://schemas.microsoft.com/office/drawing/2014/main" val="1782441835"/>
                  </a:ext>
                </a:extLst>
              </a:tr>
              <a:tr h="482847">
                <a:tc vMerge="1">
                  <a:txBody>
                    <a:bodyPr/>
                    <a:lstStyle/>
                    <a:p>
                      <a:pPr algn="ctr"/>
                      <a:endParaRPr lang="de-DE"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Entrepreneurship</a:t>
                      </a:r>
                      <a:endParaRPr lang="de-DE" sz="1100" dirty="0">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anose="020B0604020202020204" pitchFamily="34" charset="0"/>
                          <a:ea typeface="+mn-ea"/>
                          <a:cs typeface="Arial" panose="020B0604020202020204" pitchFamily="34" charset="0"/>
                        </a:rPr>
                        <a:t>Impact Assessment through Theory of Change</a:t>
                      </a:r>
                      <a:endParaRPr lang="de-DE" sz="1100" dirty="0">
                        <a:effectLst/>
                        <a:latin typeface="Arial" panose="020B0604020202020204" pitchFamily="34" charset="0"/>
                        <a:cs typeface="Arial" panose="020B0604020202020204" pitchFamily="34" charset="0"/>
                      </a:endParaRPr>
                    </a:p>
                  </a:txBody>
                  <a:tcPr anchor="ctr">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Impact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err="1">
                          <a:solidFill>
                            <a:schemeClr val="dk1"/>
                          </a:solidFill>
                          <a:effectLst/>
                          <a:latin typeface="Arial" panose="020B0604020202020204" pitchFamily="34" charset="0"/>
                          <a:ea typeface="+mn-ea"/>
                          <a:cs typeface="Arial" panose="020B0604020202020204" pitchFamily="34" charset="0"/>
                        </a:rPr>
                        <a:t>Investing</a:t>
                      </a:r>
                      <a:endParaRPr lang="de-DE" sz="1100" dirty="0">
                        <a:effectLst/>
                        <a:latin typeface="Arial" panose="020B0604020202020204" pitchFamily="34" charset="0"/>
                        <a:cs typeface="Arial" panose="020B0604020202020204" pitchFamily="34" charset="0"/>
                      </a:endParaRPr>
                    </a:p>
                  </a:txBody>
                  <a:tcPr anchor="ctr">
                    <a:solidFill>
                      <a:srgbClr val="F4B284"/>
                    </a:solidFill>
                  </a:tcPr>
                </a:tc>
                <a:tc>
                  <a:txBody>
                    <a:bodyPr/>
                    <a:lstStyle/>
                    <a:p>
                      <a:pPr algn="ctr"/>
                      <a:r>
                        <a:rPr lang="de-DE" sz="1100" i="1" dirty="0">
                          <a:solidFill>
                            <a:schemeClr val="tx1">
                              <a:lumMod val="65000"/>
                              <a:lumOff val="35000"/>
                            </a:schemeClr>
                          </a:solidFill>
                          <a:latin typeface="Arial" panose="020B0604020202020204" pitchFamily="34" charset="0"/>
                          <a:cs typeface="Arial" panose="020B0604020202020204" pitchFamily="34" charset="0"/>
                        </a:rPr>
                        <a:t>Integrative Law</a:t>
                      </a:r>
                    </a:p>
                  </a:txBody>
                  <a:tcPr anchor="ctr">
                    <a:solidFill>
                      <a:srgbClr val="F4B284"/>
                    </a:solidFill>
                  </a:tcPr>
                </a:tc>
                <a:extLst>
                  <a:ext uri="{0D108BD9-81ED-4DB2-BD59-A6C34878D82A}">
                    <a16:rowId xmlns:a16="http://schemas.microsoft.com/office/drawing/2014/main" val="3291970402"/>
                  </a:ext>
                </a:extLst>
              </a:tr>
              <a:tr h="482847">
                <a:tc vMerge="1">
                  <a:txBody>
                    <a:bodyPr/>
                    <a:lstStyle/>
                    <a:p>
                      <a:pPr algn="ctr"/>
                      <a:endParaRPr lang="de-DE"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Impact</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Entrepreneurship</a:t>
                      </a:r>
                      <a:endParaRPr lang="de-DE" sz="1100" dirty="0">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Values-</a:t>
                      </a:r>
                      <a:r>
                        <a:rPr lang="de-DE" sz="1100" kern="1200" dirty="0" err="1">
                          <a:solidFill>
                            <a:schemeClr val="dk1"/>
                          </a:solidFill>
                          <a:effectLst/>
                          <a:latin typeface="Arial" panose="020B0604020202020204" pitchFamily="34" charset="0"/>
                          <a:ea typeface="+mn-ea"/>
                          <a:cs typeface="Arial" panose="020B0604020202020204" pitchFamily="34" charset="0"/>
                        </a:rPr>
                        <a:t>based</a:t>
                      </a:r>
                      <a:endParaRPr lang="de-DE" sz="1100" kern="1200" dirty="0">
                        <a:solidFill>
                          <a:schemeClr val="dk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Banking</a:t>
                      </a:r>
                      <a:endParaRPr lang="de-DE" sz="1100" dirty="0">
                        <a:effectLst/>
                        <a:latin typeface="Arial" panose="020B0604020202020204" pitchFamily="34" charset="0"/>
                        <a:cs typeface="Arial" panose="020B0604020202020204" pitchFamily="34" charset="0"/>
                      </a:endParaRPr>
                    </a:p>
                  </a:txBody>
                  <a:tcPr anchor="ctr">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extLst>
                  <a:ext uri="{0D108BD9-81ED-4DB2-BD59-A6C34878D82A}">
                    <a16:rowId xmlns:a16="http://schemas.microsoft.com/office/drawing/2014/main" val="3424820277"/>
                  </a:ext>
                </a:extLst>
              </a:tr>
              <a:tr h="482847">
                <a:tc vMerge="1">
                  <a:txBody>
                    <a:bodyPr/>
                    <a:lstStyle/>
                    <a:p>
                      <a:pPr algn="ctr"/>
                      <a:endParaRPr lang="de-DE" sz="1200" b="1" dirty="0">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Strategic Risk and Governance;</a:t>
                      </a:r>
                      <a:br>
                        <a:rPr lang="de-DE" sz="1100" kern="1200" dirty="0">
                          <a:solidFill>
                            <a:schemeClr val="dk1"/>
                          </a:solidFill>
                          <a:effectLst/>
                          <a:latin typeface="Arial" panose="020B0604020202020204" pitchFamily="34" charset="0"/>
                          <a:ea typeface="+mn-ea"/>
                          <a:cs typeface="Arial" panose="020B0604020202020204" pitchFamily="34" charset="0"/>
                        </a:rPr>
                      </a:br>
                      <a:r>
                        <a:rPr lang="de-DE" sz="1100" kern="1200" dirty="0">
                          <a:solidFill>
                            <a:schemeClr val="dk1"/>
                          </a:solidFill>
                          <a:effectLst/>
                          <a:latin typeface="Arial" panose="020B0604020202020204" pitchFamily="34" charset="0"/>
                          <a:ea typeface="+mn-ea"/>
                          <a:cs typeface="Arial" panose="020B0604020202020204" pitchFamily="34" charset="0"/>
                        </a:rPr>
                        <a:t>An ethical approach</a:t>
                      </a:r>
                      <a:endParaRPr lang="de-DE" sz="1100" dirty="0">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dirty="0">
                        <a:effectLst/>
                        <a:latin typeface="Arial" panose="020B0604020202020204" pitchFamily="34" charset="0"/>
                        <a:cs typeface="Arial" panose="020B0604020202020204" pitchFamily="34" charset="0"/>
                      </a:endParaRPr>
                    </a:p>
                  </a:txBody>
                  <a:tcPr anchor="ctr">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extLst>
                  <a:ext uri="{0D108BD9-81ED-4DB2-BD59-A6C34878D82A}">
                    <a16:rowId xmlns:a16="http://schemas.microsoft.com/office/drawing/2014/main" val="992047639"/>
                  </a:ext>
                </a:extLst>
              </a:tr>
              <a:tr h="482847">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i="1" kern="1200" dirty="0">
                          <a:solidFill>
                            <a:schemeClr val="tx1">
                              <a:lumMod val="65000"/>
                              <a:lumOff val="35000"/>
                            </a:schemeClr>
                          </a:solidFill>
                          <a:effectLst/>
                          <a:latin typeface="Arial" panose="020B0604020202020204" pitchFamily="34" charset="0"/>
                          <a:ea typeface="+mn-ea"/>
                          <a:cs typeface="Arial" panose="020B0604020202020204" pitchFamily="34" charset="0"/>
                        </a:rPr>
                        <a:t>The Empirics of Conscious Business</a:t>
                      </a:r>
                      <a:endParaRPr lang="de-DE" sz="1100" i="1" kern="1200" dirty="0">
                        <a:solidFill>
                          <a:schemeClr val="tx1">
                            <a:lumMod val="65000"/>
                            <a:lumOff val="35000"/>
                          </a:schemeClr>
                        </a:solidFill>
                        <a:effectLst/>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dirty="0">
                        <a:effectLst/>
                        <a:latin typeface="Arial" panose="020B0604020202020204" pitchFamily="34" charset="0"/>
                        <a:cs typeface="Arial" panose="020B0604020202020204" pitchFamily="34" charset="0"/>
                      </a:endParaRPr>
                    </a:p>
                  </a:txBody>
                  <a:tcPr anchor="ctr">
                    <a:solidFill>
                      <a:srgbClr val="F4B284"/>
                    </a:solidFill>
                  </a:tcPr>
                </a:tc>
                <a:tc>
                  <a:txBody>
                    <a:bodyPr/>
                    <a:lstStyle/>
                    <a:p>
                      <a:pPr algn="ctr"/>
                      <a:endParaRPr lang="de-DE" sz="1100" dirty="0">
                        <a:latin typeface="Arial" panose="020B0604020202020204" pitchFamily="34" charset="0"/>
                        <a:cs typeface="Arial" panose="020B0604020202020204" pitchFamily="34" charset="0"/>
                      </a:endParaRPr>
                    </a:p>
                  </a:txBody>
                  <a:tcPr anchor="ctr">
                    <a:solidFill>
                      <a:srgbClr val="F4B284"/>
                    </a:solidFill>
                  </a:tcPr>
                </a:tc>
                <a:extLst>
                  <a:ext uri="{0D108BD9-81ED-4DB2-BD59-A6C34878D82A}">
                    <a16:rowId xmlns:a16="http://schemas.microsoft.com/office/drawing/2014/main" val="298184066"/>
                  </a:ext>
                </a:extLst>
              </a:tr>
              <a:tr h="6672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b="1" dirty="0">
                        <a:solidFill>
                          <a:schemeClr val="bg1"/>
                        </a:solidFill>
                        <a:effectLst/>
                        <a:latin typeface="Arial" panose="020B0604020202020204" pitchFamily="34" charset="0"/>
                        <a:cs typeface="Arial" panose="020B0604020202020204" pitchFamily="34" charset="0"/>
                      </a:endParaRPr>
                    </a:p>
                  </a:txBody>
                  <a:tcPr anchor="ctr">
                    <a:lnL w="12700" cmpd="sng">
                      <a:noFill/>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solidFill>
                      <a:srgbClr val="DFE669"/>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kern="1200" dirty="0">
                          <a:solidFill>
                            <a:schemeClr val="dk1"/>
                          </a:solidFill>
                          <a:effectLst/>
                          <a:latin typeface="Arial" panose="020B0604020202020204" pitchFamily="34" charset="0"/>
                          <a:ea typeface="+mn-ea"/>
                          <a:cs typeface="Arial" panose="020B0604020202020204" pitchFamily="34" charset="0"/>
                        </a:rPr>
                        <a:t>Essence </a:t>
                      </a:r>
                      <a:r>
                        <a:rPr lang="de-DE" sz="1100" kern="1200" dirty="0" err="1">
                          <a:solidFill>
                            <a:schemeClr val="dk1"/>
                          </a:solidFill>
                          <a:effectLst/>
                          <a:latin typeface="Arial" panose="020B0604020202020204" pitchFamily="34" charset="0"/>
                          <a:ea typeface="+mn-ea"/>
                          <a:cs typeface="Arial" panose="020B0604020202020204" pitchFamily="34" charset="0"/>
                        </a:rPr>
                        <a:t>of</a:t>
                      </a:r>
                      <a:r>
                        <a:rPr lang="de-DE" sz="1100" kern="1200" dirty="0">
                          <a:solidFill>
                            <a:schemeClr val="dk1"/>
                          </a:solidFill>
                          <a:effectLst/>
                          <a:latin typeface="Arial" panose="020B0604020202020204" pitchFamily="34" charset="0"/>
                          <a:ea typeface="+mn-ea"/>
                          <a:cs typeface="Arial" panose="020B0604020202020204" pitchFamily="34" charset="0"/>
                        </a:rPr>
                        <a:t> Graduate Courses </a:t>
                      </a:r>
                      <a:r>
                        <a:rPr lang="de-DE" sz="1100" kern="1200" dirty="0" err="1">
                          <a:solidFill>
                            <a:schemeClr val="dk1"/>
                          </a:solidFill>
                          <a:effectLst/>
                          <a:latin typeface="Arial" panose="020B0604020202020204" pitchFamily="34" charset="0"/>
                          <a:ea typeface="+mn-ea"/>
                          <a:cs typeface="Arial" panose="020B0604020202020204" pitchFamily="34" charset="0"/>
                        </a:rPr>
                        <a:t>with</a:t>
                      </a:r>
                      <a:r>
                        <a:rPr lang="de-DE" sz="1100" kern="1200" dirty="0">
                          <a:solidFill>
                            <a:schemeClr val="dk1"/>
                          </a:solidFill>
                          <a:effectLst/>
                          <a:latin typeface="Arial" panose="020B0604020202020204" pitchFamily="34" charset="0"/>
                          <a:ea typeface="+mn-ea"/>
                          <a:cs typeface="Arial" panose="020B0604020202020204" pitchFamily="34" charset="0"/>
                        </a:rPr>
                        <a:t> real </a:t>
                      </a:r>
                      <a:r>
                        <a:rPr lang="de-DE" sz="1100" kern="1200" dirty="0" err="1">
                          <a:solidFill>
                            <a:schemeClr val="dk1"/>
                          </a:solidFill>
                          <a:effectLst/>
                          <a:latin typeface="Arial" panose="020B0604020202020204" pitchFamily="34" charset="0"/>
                          <a:ea typeface="+mn-ea"/>
                          <a:cs typeface="Arial" panose="020B0604020202020204" pitchFamily="34" charset="0"/>
                        </a:rPr>
                        <a:t>life</a:t>
                      </a:r>
                      <a:r>
                        <a:rPr lang="de-DE" sz="1100" kern="1200" dirty="0">
                          <a:solidFill>
                            <a:schemeClr val="dk1"/>
                          </a:solidFill>
                          <a:effectLst/>
                          <a:latin typeface="Arial" panose="020B0604020202020204" pitchFamily="34" charset="0"/>
                          <a:ea typeface="+mn-ea"/>
                          <a:cs typeface="Arial" panose="020B0604020202020204" pitchFamily="34" charset="0"/>
                        </a:rPr>
                        <a:t> </a:t>
                      </a:r>
                      <a:r>
                        <a:rPr lang="de-DE" sz="1100" kern="1200" dirty="0" err="1">
                          <a:solidFill>
                            <a:schemeClr val="dk1"/>
                          </a:solidFill>
                          <a:effectLst/>
                          <a:latin typeface="Arial" panose="020B0604020202020204" pitchFamily="34" charset="0"/>
                          <a:ea typeface="+mn-ea"/>
                          <a:cs typeface="Arial" panose="020B0604020202020204" pitchFamily="34" charset="0"/>
                        </a:rPr>
                        <a:t>examples</a:t>
                      </a:r>
                      <a:r>
                        <a:rPr lang="de-DE" sz="1100" kern="1200" dirty="0">
                          <a:solidFill>
                            <a:schemeClr val="dk1"/>
                          </a:solidFill>
                          <a:effectLst/>
                          <a:latin typeface="Arial" panose="020B0604020202020204" pitchFamily="34" charset="0"/>
                          <a:ea typeface="+mn-ea"/>
                          <a:cs typeface="Arial" panose="020B0604020202020204" pitchFamily="34" charset="0"/>
                        </a:rPr>
                        <a:t> and </a:t>
                      </a:r>
                      <a:r>
                        <a:rPr lang="de-DE" sz="1100" kern="1200" dirty="0" err="1">
                          <a:solidFill>
                            <a:schemeClr val="dk1"/>
                          </a:solidFill>
                          <a:effectLst/>
                          <a:latin typeface="Arial" panose="020B0604020202020204" pitchFamily="34" charset="0"/>
                          <a:ea typeface="+mn-ea"/>
                          <a:cs typeface="Arial" panose="020B0604020202020204" pitchFamily="34" charset="0"/>
                        </a:rPr>
                        <a:t>conscious</a:t>
                      </a:r>
                      <a:r>
                        <a:rPr lang="de-DE" sz="1100" kern="1200" dirty="0">
                          <a:solidFill>
                            <a:schemeClr val="dk1"/>
                          </a:solidFill>
                          <a:effectLst/>
                          <a:latin typeface="Arial" panose="020B0604020202020204" pitchFamily="34" charset="0"/>
                          <a:ea typeface="+mn-ea"/>
                          <a:cs typeface="Arial" panose="020B0604020202020204" pitchFamily="34" charset="0"/>
                        </a:rPr>
                        <a:t> </a:t>
                      </a:r>
                      <a:r>
                        <a:rPr lang="de-DE" sz="1100" kern="1200" dirty="0" err="1">
                          <a:solidFill>
                            <a:schemeClr val="dk1"/>
                          </a:solidFill>
                          <a:effectLst/>
                          <a:latin typeface="Arial" panose="020B0604020202020204" pitchFamily="34" charset="0"/>
                          <a:ea typeface="+mn-ea"/>
                          <a:cs typeface="Arial" panose="020B0604020202020204" pitchFamily="34" charset="0"/>
                        </a:rPr>
                        <a:t>business</a:t>
                      </a:r>
                      <a:r>
                        <a:rPr lang="de-DE" sz="1100" kern="1200" dirty="0">
                          <a:solidFill>
                            <a:schemeClr val="dk1"/>
                          </a:solidFill>
                          <a:effectLst/>
                          <a:latin typeface="Arial" panose="020B0604020202020204" pitchFamily="34" charset="0"/>
                          <a:ea typeface="+mn-ea"/>
                          <a:cs typeface="Arial" panose="020B0604020202020204" pitchFamily="34" charset="0"/>
                        </a:rPr>
                        <a:t> </a:t>
                      </a:r>
                      <a:r>
                        <a:rPr lang="de-DE" sz="1100" kern="1200" dirty="0" err="1">
                          <a:solidFill>
                            <a:schemeClr val="dk1"/>
                          </a:solidFill>
                          <a:effectLst/>
                          <a:latin typeface="Arial" panose="020B0604020202020204" pitchFamily="34" charset="0"/>
                          <a:ea typeface="+mn-ea"/>
                          <a:cs typeface="Arial" panose="020B0604020202020204" pitchFamily="34" charset="0"/>
                        </a:rPr>
                        <a:t>cases</a:t>
                      </a:r>
                      <a:endParaRPr lang="de-DE" sz="1100" dirty="0">
                        <a:effectLst/>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12700" cmpd="sng">
                      <a:noFill/>
                    </a:lnR>
                    <a:lnB w="12700" cmpd="sng">
                      <a:noFill/>
                    </a:lnB>
                    <a:solidFill>
                      <a:srgbClr val="DFE669"/>
                    </a:solidFill>
                  </a:tcPr>
                </a:tc>
                <a:tc hMerge="1">
                  <a:txBody>
                    <a:bodyPr/>
                    <a:lstStyle/>
                    <a:p>
                      <a:pPr algn="ctr"/>
                      <a:endParaRPr lang="de-DE" sz="1400" dirty="0">
                        <a:latin typeface="Arial" panose="020B0604020202020204" pitchFamily="34" charset="0"/>
                        <a:cs typeface="Arial" panose="020B0604020202020204" pitchFamily="34" charset="0"/>
                      </a:endParaRPr>
                    </a:p>
                  </a:txBody>
                  <a:tcPr/>
                </a:tc>
                <a:tc hMerge="1">
                  <a:txBody>
                    <a:bodyPr/>
                    <a:lstStyle/>
                    <a:p>
                      <a:pPr algn="ctr"/>
                      <a:endParaRPr lang="de-DE" sz="1400" dirty="0">
                        <a:latin typeface="Arial" panose="020B0604020202020204" pitchFamily="34" charset="0"/>
                        <a:cs typeface="Arial" panose="020B0604020202020204" pitchFamily="34" charset="0"/>
                      </a:endParaRPr>
                    </a:p>
                  </a:txBody>
                  <a:tcPr>
                    <a:lnL w="12700" cmpd="sng">
                      <a:noFill/>
                    </a:lnL>
                  </a:tcPr>
                </a:tc>
                <a:tc hMerge="1">
                  <a:txBody>
                    <a:bodyPr/>
                    <a:lstStyle/>
                    <a:p>
                      <a:pPr algn="ctr"/>
                      <a:endParaRPr lang="de-D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04506923"/>
                  </a:ext>
                </a:extLst>
              </a:tr>
            </a:tbl>
          </a:graphicData>
        </a:graphic>
      </p:graphicFrame>
      <p:sp>
        <p:nvSpPr>
          <p:cNvPr id="13" name="Oval 12">
            <a:extLst>
              <a:ext uri="{FF2B5EF4-FFF2-40B4-BE49-F238E27FC236}">
                <a16:creationId xmlns:a16="http://schemas.microsoft.com/office/drawing/2014/main" id="{03B67317-03DA-1A1B-D9A5-B1AF68F1D37B}"/>
              </a:ext>
            </a:extLst>
          </p:cNvPr>
          <p:cNvSpPr/>
          <p:nvPr/>
        </p:nvSpPr>
        <p:spPr>
          <a:xfrm>
            <a:off x="-253957" y="-127548"/>
            <a:ext cx="1244466" cy="124446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p>
        </p:txBody>
      </p:sp>
      <p:pic>
        <p:nvPicPr>
          <p:cNvPr id="15" name="Picture 12" descr="Text, logo&#10;&#10;Description automatically generated">
            <a:extLst>
              <a:ext uri="{FF2B5EF4-FFF2-40B4-BE49-F238E27FC236}">
                <a16:creationId xmlns:a16="http://schemas.microsoft.com/office/drawing/2014/main" id="{DFD551F5-ED41-40F5-44CE-6FE0ABC6D90C}"/>
              </a:ext>
            </a:extLst>
          </p:cNvPr>
          <p:cNvPicPr>
            <a:picLocks noChangeAspect="1"/>
          </p:cNvPicPr>
          <p:nvPr/>
        </p:nvPicPr>
        <p:blipFill rotWithShape="1">
          <a:blip r:embed="rId2">
            <a:extLst>
              <a:ext uri="{28A0092B-C50C-407E-A947-70E740481C1C}">
                <a14:useLocalDpi xmlns:a14="http://schemas.microsoft.com/office/drawing/2010/main" val="0"/>
              </a:ext>
            </a:extLst>
          </a:blip>
          <a:srcRect l="14742" t="21746" r="59889" b="-811"/>
          <a:stretch/>
        </p:blipFill>
        <p:spPr>
          <a:xfrm>
            <a:off x="-16470" y="-6980"/>
            <a:ext cx="1063690" cy="1178848"/>
          </a:xfrm>
          <a:prstGeom prst="rect">
            <a:avLst/>
          </a:prstGeom>
        </p:spPr>
      </p:pic>
      <p:sp>
        <p:nvSpPr>
          <p:cNvPr id="16" name="Rectangle 16">
            <a:extLst>
              <a:ext uri="{FF2B5EF4-FFF2-40B4-BE49-F238E27FC236}">
                <a16:creationId xmlns:a16="http://schemas.microsoft.com/office/drawing/2014/main" id="{01CA6E4C-C866-1C76-1121-57302110BFC7}"/>
              </a:ext>
            </a:extLst>
          </p:cNvPr>
          <p:cNvSpPr>
            <a:spLocks noChangeAspect="1"/>
          </p:cNvSpPr>
          <p:nvPr/>
        </p:nvSpPr>
        <p:spPr>
          <a:xfrm>
            <a:off x="-266231" y="-568230"/>
            <a:ext cx="1425969" cy="56125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a:extLst>
              <a:ext uri="{FF2B5EF4-FFF2-40B4-BE49-F238E27FC236}">
                <a16:creationId xmlns:a16="http://schemas.microsoft.com/office/drawing/2014/main" id="{0D8641E7-1774-A074-C985-6826564DA81A}"/>
              </a:ext>
            </a:extLst>
          </p:cNvPr>
          <p:cNvSpPr>
            <a:spLocks noChangeAspect="1"/>
          </p:cNvSpPr>
          <p:nvPr/>
        </p:nvSpPr>
        <p:spPr>
          <a:xfrm rot="5400000">
            <a:off x="-1009769" y="327615"/>
            <a:ext cx="1425969" cy="56125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9" name="Picture 5" descr="Supply Chain Icon 5350031">
            <a:extLst>
              <a:ext uri="{FF2B5EF4-FFF2-40B4-BE49-F238E27FC236}">
                <a16:creationId xmlns:a16="http://schemas.microsoft.com/office/drawing/2014/main" id="{ECC073D3-9A60-5A16-DB62-A75BB7CF3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4219" y="-5184596"/>
            <a:ext cx="100601" cy="100601"/>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a:extLst>
              <a:ext uri="{FF2B5EF4-FFF2-40B4-BE49-F238E27FC236}">
                <a16:creationId xmlns:a16="http://schemas.microsoft.com/office/drawing/2014/main" id="{B5B30826-2DC4-BA30-5572-BB349924A035}"/>
              </a:ext>
            </a:extLst>
          </p:cNvPr>
          <p:cNvPicPr>
            <a:picLocks noChangeAspect="1"/>
          </p:cNvPicPr>
          <p:nvPr/>
        </p:nvPicPr>
        <p:blipFill>
          <a:blip r:embed="rId4"/>
          <a:stretch>
            <a:fillRect/>
          </a:stretch>
        </p:blipFill>
        <p:spPr>
          <a:xfrm>
            <a:off x="6518655" y="-3870512"/>
            <a:ext cx="830995" cy="474854"/>
          </a:xfrm>
          <a:prstGeom prst="rect">
            <a:avLst/>
          </a:prstGeom>
        </p:spPr>
      </p:pic>
      <p:pic>
        <p:nvPicPr>
          <p:cNvPr id="7" name="Grafik 6">
            <a:extLst>
              <a:ext uri="{FF2B5EF4-FFF2-40B4-BE49-F238E27FC236}">
                <a16:creationId xmlns:a16="http://schemas.microsoft.com/office/drawing/2014/main" id="{F15CF911-F6E0-6431-726F-93BD700617DF}"/>
              </a:ext>
            </a:extLst>
          </p:cNvPr>
          <p:cNvPicPr>
            <a:picLocks noChangeAspect="1"/>
          </p:cNvPicPr>
          <p:nvPr/>
        </p:nvPicPr>
        <p:blipFill>
          <a:blip r:embed="rId5"/>
          <a:stretch>
            <a:fillRect/>
          </a:stretch>
        </p:blipFill>
        <p:spPr>
          <a:xfrm>
            <a:off x="941184" y="6285551"/>
            <a:ext cx="258574" cy="168762"/>
          </a:xfrm>
          <a:prstGeom prst="rect">
            <a:avLst/>
          </a:prstGeom>
        </p:spPr>
      </p:pic>
      <p:pic>
        <p:nvPicPr>
          <p:cNvPr id="19" name="Grafik 18">
            <a:extLst>
              <a:ext uri="{FF2B5EF4-FFF2-40B4-BE49-F238E27FC236}">
                <a16:creationId xmlns:a16="http://schemas.microsoft.com/office/drawing/2014/main" id="{F68EE2B0-AF0C-4D16-E1B6-891B05A13521}"/>
              </a:ext>
            </a:extLst>
          </p:cNvPr>
          <p:cNvPicPr>
            <a:picLocks noChangeAspect="1"/>
          </p:cNvPicPr>
          <p:nvPr/>
        </p:nvPicPr>
        <p:blipFill>
          <a:blip r:embed="rId5"/>
          <a:stretch>
            <a:fillRect/>
          </a:stretch>
        </p:blipFill>
        <p:spPr>
          <a:xfrm>
            <a:off x="1264063" y="6285551"/>
            <a:ext cx="258574" cy="168762"/>
          </a:xfrm>
          <a:prstGeom prst="rect">
            <a:avLst/>
          </a:prstGeom>
        </p:spPr>
      </p:pic>
      <p:pic>
        <p:nvPicPr>
          <p:cNvPr id="20" name="Grafik 19">
            <a:extLst>
              <a:ext uri="{FF2B5EF4-FFF2-40B4-BE49-F238E27FC236}">
                <a16:creationId xmlns:a16="http://schemas.microsoft.com/office/drawing/2014/main" id="{C7E167F2-9C7E-30C5-D057-B5A6E75F171A}"/>
              </a:ext>
            </a:extLst>
          </p:cNvPr>
          <p:cNvPicPr>
            <a:picLocks noChangeAspect="1"/>
          </p:cNvPicPr>
          <p:nvPr/>
        </p:nvPicPr>
        <p:blipFill>
          <a:blip r:embed="rId5"/>
          <a:stretch>
            <a:fillRect/>
          </a:stretch>
        </p:blipFill>
        <p:spPr>
          <a:xfrm>
            <a:off x="622564" y="6285551"/>
            <a:ext cx="258574" cy="168762"/>
          </a:xfrm>
          <a:prstGeom prst="rect">
            <a:avLst/>
          </a:prstGeom>
        </p:spPr>
      </p:pic>
      <p:pic>
        <p:nvPicPr>
          <p:cNvPr id="21" name="Grafik 20">
            <a:extLst>
              <a:ext uri="{FF2B5EF4-FFF2-40B4-BE49-F238E27FC236}">
                <a16:creationId xmlns:a16="http://schemas.microsoft.com/office/drawing/2014/main" id="{F808A08B-5180-141A-32F6-3C4F97C1E7DB}"/>
              </a:ext>
            </a:extLst>
          </p:cNvPr>
          <p:cNvPicPr>
            <a:picLocks noChangeAspect="1"/>
          </p:cNvPicPr>
          <p:nvPr/>
        </p:nvPicPr>
        <p:blipFill>
          <a:blip r:embed="rId5"/>
          <a:stretch>
            <a:fillRect/>
          </a:stretch>
        </p:blipFill>
        <p:spPr>
          <a:xfrm>
            <a:off x="789864" y="4816593"/>
            <a:ext cx="258574" cy="168762"/>
          </a:xfrm>
          <a:prstGeom prst="rect">
            <a:avLst/>
          </a:prstGeom>
        </p:spPr>
      </p:pic>
      <p:pic>
        <p:nvPicPr>
          <p:cNvPr id="22" name="Grafik 21">
            <a:extLst>
              <a:ext uri="{FF2B5EF4-FFF2-40B4-BE49-F238E27FC236}">
                <a16:creationId xmlns:a16="http://schemas.microsoft.com/office/drawing/2014/main" id="{8522B863-9FF6-5650-3784-675C1BFCB4CC}"/>
              </a:ext>
            </a:extLst>
          </p:cNvPr>
          <p:cNvPicPr>
            <a:picLocks noChangeAspect="1"/>
          </p:cNvPicPr>
          <p:nvPr/>
        </p:nvPicPr>
        <p:blipFill>
          <a:blip r:embed="rId5"/>
          <a:stretch>
            <a:fillRect/>
          </a:stretch>
        </p:blipFill>
        <p:spPr>
          <a:xfrm>
            <a:off x="1106393" y="4816593"/>
            <a:ext cx="258574" cy="168762"/>
          </a:xfrm>
          <a:prstGeom prst="rect">
            <a:avLst/>
          </a:prstGeom>
        </p:spPr>
      </p:pic>
      <p:pic>
        <p:nvPicPr>
          <p:cNvPr id="25" name="Grafik 24">
            <a:extLst>
              <a:ext uri="{FF2B5EF4-FFF2-40B4-BE49-F238E27FC236}">
                <a16:creationId xmlns:a16="http://schemas.microsoft.com/office/drawing/2014/main" id="{91DAAD14-AD9D-2042-C54A-59F2EF4D9A33}"/>
              </a:ext>
            </a:extLst>
          </p:cNvPr>
          <p:cNvPicPr>
            <a:picLocks noChangeAspect="1"/>
          </p:cNvPicPr>
          <p:nvPr/>
        </p:nvPicPr>
        <p:blipFill>
          <a:blip r:embed="rId5"/>
          <a:stretch>
            <a:fillRect/>
          </a:stretch>
        </p:blipFill>
        <p:spPr>
          <a:xfrm>
            <a:off x="922132" y="2363112"/>
            <a:ext cx="258574" cy="168762"/>
          </a:xfrm>
          <a:prstGeom prst="rect">
            <a:avLst/>
          </a:prstGeom>
        </p:spPr>
      </p:pic>
      <p:sp>
        <p:nvSpPr>
          <p:cNvPr id="30" name="Textfeld 29">
            <a:extLst>
              <a:ext uri="{FF2B5EF4-FFF2-40B4-BE49-F238E27FC236}">
                <a16:creationId xmlns:a16="http://schemas.microsoft.com/office/drawing/2014/main" id="{580659C7-9A90-D210-6D9D-371429FFFAFD}"/>
              </a:ext>
            </a:extLst>
          </p:cNvPr>
          <p:cNvSpPr txBox="1"/>
          <p:nvPr/>
        </p:nvSpPr>
        <p:spPr>
          <a:xfrm>
            <a:off x="563465" y="5857341"/>
            <a:ext cx="109231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a:solidFill>
                  <a:schemeClr val="bg1"/>
                </a:solidFill>
                <a:effectLst/>
                <a:latin typeface="Arial" panose="020B0604020202020204" pitchFamily="34" charset="0"/>
                <a:cs typeface="Arial" panose="020B0604020202020204" pitchFamily="34" charset="0"/>
              </a:rPr>
              <a:t>Executive Education</a:t>
            </a:r>
          </a:p>
        </p:txBody>
      </p:sp>
      <p:pic>
        <p:nvPicPr>
          <p:cNvPr id="3" name="Grafik 3">
            <a:extLst>
              <a:ext uri="{FF2B5EF4-FFF2-40B4-BE49-F238E27FC236}">
                <a16:creationId xmlns:a16="http://schemas.microsoft.com/office/drawing/2014/main" id="{78956EE0-D672-C50E-1490-FEC6430DE9B3}"/>
              </a:ext>
            </a:extLst>
          </p:cNvPr>
          <p:cNvPicPr>
            <a:picLocks noChangeAspect="1"/>
          </p:cNvPicPr>
          <p:nvPr/>
        </p:nvPicPr>
        <p:blipFill>
          <a:blip r:embed="rId6"/>
          <a:stretch>
            <a:fillRect/>
          </a:stretch>
        </p:blipFill>
        <p:spPr>
          <a:xfrm>
            <a:off x="8896052" y="1038609"/>
            <a:ext cx="258660" cy="272450"/>
          </a:xfrm>
          <a:prstGeom prst="rect">
            <a:avLst/>
          </a:prstGeom>
        </p:spPr>
      </p:pic>
      <p:pic>
        <p:nvPicPr>
          <p:cNvPr id="4" name="Grafik 8">
            <a:extLst>
              <a:ext uri="{FF2B5EF4-FFF2-40B4-BE49-F238E27FC236}">
                <a16:creationId xmlns:a16="http://schemas.microsoft.com/office/drawing/2014/main" id="{ADC13CE2-61E7-9BC2-C8FA-26912454DDEC}"/>
              </a:ext>
            </a:extLst>
          </p:cNvPr>
          <p:cNvPicPr>
            <a:picLocks noChangeAspect="1"/>
          </p:cNvPicPr>
          <p:nvPr/>
        </p:nvPicPr>
        <p:blipFill>
          <a:blip r:embed="rId7"/>
          <a:stretch>
            <a:fillRect/>
          </a:stretch>
        </p:blipFill>
        <p:spPr>
          <a:xfrm>
            <a:off x="11045405" y="1177849"/>
            <a:ext cx="297325" cy="297647"/>
          </a:xfrm>
          <a:prstGeom prst="rect">
            <a:avLst/>
          </a:prstGeom>
        </p:spPr>
      </p:pic>
      <p:pic>
        <p:nvPicPr>
          <p:cNvPr id="5" name="Grafik 35">
            <a:extLst>
              <a:ext uri="{FF2B5EF4-FFF2-40B4-BE49-F238E27FC236}">
                <a16:creationId xmlns:a16="http://schemas.microsoft.com/office/drawing/2014/main" id="{1B441AA5-3A43-6849-C523-09F43CBCAC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340645" y="983380"/>
            <a:ext cx="271026" cy="271026"/>
          </a:xfrm>
          <a:prstGeom prst="rect">
            <a:avLst/>
          </a:prstGeom>
        </p:spPr>
      </p:pic>
      <p:pic>
        <p:nvPicPr>
          <p:cNvPr id="8" name="Grafik 1">
            <a:extLst>
              <a:ext uri="{FF2B5EF4-FFF2-40B4-BE49-F238E27FC236}">
                <a16:creationId xmlns:a16="http://schemas.microsoft.com/office/drawing/2014/main" id="{05E80F3D-5E55-A7B7-3EFA-777B2D9B90A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79110" y="886046"/>
            <a:ext cx="448934" cy="448934"/>
          </a:xfrm>
          <a:prstGeom prst="rect">
            <a:avLst/>
          </a:prstGeom>
        </p:spPr>
      </p:pic>
      <p:pic>
        <p:nvPicPr>
          <p:cNvPr id="9" name="Grafik 2">
            <a:extLst>
              <a:ext uri="{FF2B5EF4-FFF2-40B4-BE49-F238E27FC236}">
                <a16:creationId xmlns:a16="http://schemas.microsoft.com/office/drawing/2014/main" id="{6B227E43-B451-D0FF-E8D7-6A69722CB7B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978726" y="1020345"/>
            <a:ext cx="251272" cy="251272"/>
          </a:xfrm>
          <a:prstGeom prst="rect">
            <a:avLst/>
          </a:prstGeom>
        </p:spPr>
      </p:pic>
      <p:pic>
        <p:nvPicPr>
          <p:cNvPr id="10" name="Grafik 9">
            <a:extLst>
              <a:ext uri="{FF2B5EF4-FFF2-40B4-BE49-F238E27FC236}">
                <a16:creationId xmlns:a16="http://schemas.microsoft.com/office/drawing/2014/main" id="{41D42803-319C-EBB0-337B-29B7A1644D3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174616" y="1168811"/>
            <a:ext cx="270295" cy="270295"/>
          </a:xfrm>
          <a:prstGeom prst="rect">
            <a:avLst/>
          </a:prstGeom>
        </p:spPr>
      </p:pic>
      <p:sp>
        <p:nvSpPr>
          <p:cNvPr id="12" name="Rechteck 11">
            <a:extLst>
              <a:ext uri="{FF2B5EF4-FFF2-40B4-BE49-F238E27FC236}">
                <a16:creationId xmlns:a16="http://schemas.microsoft.com/office/drawing/2014/main" id="{FC930300-DF25-6F57-8246-777E1DBF3F6B}"/>
              </a:ext>
            </a:extLst>
          </p:cNvPr>
          <p:cNvSpPr/>
          <p:nvPr/>
        </p:nvSpPr>
        <p:spPr>
          <a:xfrm>
            <a:off x="4290782" y="958517"/>
            <a:ext cx="2516942" cy="4888664"/>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tangle 7">
            <a:extLst>
              <a:ext uri="{FF2B5EF4-FFF2-40B4-BE49-F238E27FC236}">
                <a16:creationId xmlns:a16="http://schemas.microsoft.com/office/drawing/2014/main" id="{C5EA0E85-F3C4-0838-32B2-57961C2EAF6B}"/>
              </a:ext>
            </a:extLst>
          </p:cNvPr>
          <p:cNvSpPr/>
          <p:nvPr/>
        </p:nvSpPr>
        <p:spPr>
          <a:xfrm>
            <a:off x="2287880" y="199612"/>
            <a:ext cx="7819205" cy="584775"/>
          </a:xfrm>
          <a:prstGeom prst="rect">
            <a:avLst/>
          </a:prstGeom>
          <a:noFill/>
        </p:spPr>
        <p:txBody>
          <a:bodyPr wrap="square" lIns="91440" tIns="45720" rIns="91440" bIns="45720">
            <a:spAutoFit/>
          </a:bodyPr>
          <a:lstStyle/>
          <a:p>
            <a:pPr algn="ctr"/>
            <a:r>
              <a:rPr lang="de-DE" sz="3200" b="1" dirty="0">
                <a:effectLst/>
                <a:latin typeface="Calibri" panose="020F0502020204030204" pitchFamily="34" charset="0"/>
              </a:rPr>
              <a:t>CONSCIOUS BUSINESS CURRICULUM</a:t>
            </a:r>
            <a:endParaRPr lang="en-US" sz="3200" dirty="0">
              <a:ln w="0">
                <a:solidFill>
                  <a:schemeClr val="bg1"/>
                </a:solidFill>
              </a:ln>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6170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83772-CCA1-7402-A03A-E5CD9476F946}"/>
              </a:ext>
            </a:extLst>
          </p:cNvPr>
          <p:cNvSpPr>
            <a:spLocks noGrp="1"/>
          </p:cNvSpPr>
          <p:nvPr>
            <p:ph type="title"/>
          </p:nvPr>
        </p:nvSpPr>
        <p:spPr>
          <a:xfrm>
            <a:off x="831850" y="1709739"/>
            <a:ext cx="10515600" cy="2584676"/>
          </a:xfrm>
        </p:spPr>
        <p:txBody>
          <a:bodyPr>
            <a:normAutofit/>
          </a:bodyPr>
          <a:lstStyle/>
          <a:p>
            <a:r>
              <a:rPr lang="en-US" sz="4400" dirty="0"/>
              <a:t>Courses on Communication</a:t>
            </a:r>
          </a:p>
        </p:txBody>
      </p:sp>
      <p:sp>
        <p:nvSpPr>
          <p:cNvPr id="3" name="Text Placeholder 2">
            <a:extLst>
              <a:ext uri="{FF2B5EF4-FFF2-40B4-BE49-F238E27FC236}">
                <a16:creationId xmlns:a16="http://schemas.microsoft.com/office/drawing/2014/main" id="{62B40F0B-E523-BFD0-2179-3CBFC31578ED}"/>
              </a:ext>
            </a:extLst>
          </p:cNvPr>
          <p:cNvSpPr>
            <a:spLocks noGrp="1"/>
          </p:cNvSpPr>
          <p:nvPr>
            <p:ph type="body" idx="1"/>
          </p:nvPr>
        </p:nvSpPr>
        <p:spPr/>
        <p:txBody>
          <a:bodyPr/>
          <a:lstStyle/>
          <a:p>
            <a:r>
              <a:rPr lang="en-US" dirty="0">
                <a:solidFill>
                  <a:schemeClr val="accent6">
                    <a:lumMod val="50000"/>
                  </a:schemeClr>
                </a:solidFill>
              </a:rPr>
              <a:t>Course Overview for Conference on Conscious Business Education</a:t>
            </a:r>
          </a:p>
          <a:p>
            <a:r>
              <a:rPr lang="en-US" dirty="0">
                <a:solidFill>
                  <a:schemeClr val="accent6">
                    <a:lumMod val="50000"/>
                  </a:schemeClr>
                </a:solidFill>
              </a:rPr>
              <a:t>Digital, 10 – 11 January 2024</a:t>
            </a:r>
          </a:p>
        </p:txBody>
      </p:sp>
      <p:pic>
        <p:nvPicPr>
          <p:cNvPr id="5" name="Grafik 6">
            <a:extLst>
              <a:ext uri="{FF2B5EF4-FFF2-40B4-BE49-F238E27FC236}">
                <a16:creationId xmlns:a16="http://schemas.microsoft.com/office/drawing/2014/main" id="{72806C43-0E88-73A1-D405-22D34484F518}"/>
              </a:ext>
            </a:extLst>
          </p:cNvPr>
          <p:cNvPicPr>
            <a:picLocks noChangeAspect="1"/>
          </p:cNvPicPr>
          <p:nvPr/>
        </p:nvPicPr>
        <p:blipFill>
          <a:blip r:embed="rId3"/>
          <a:stretch>
            <a:fillRect/>
          </a:stretch>
        </p:blipFill>
        <p:spPr>
          <a:xfrm>
            <a:off x="11217245" y="6425955"/>
            <a:ext cx="838200" cy="295275"/>
          </a:xfrm>
          <a:prstGeom prst="rect">
            <a:avLst/>
          </a:prstGeom>
        </p:spPr>
      </p:pic>
    </p:spTree>
    <p:extLst>
      <p:ext uri="{BB962C8B-B14F-4D97-AF65-F5344CB8AC3E}">
        <p14:creationId xmlns:p14="http://schemas.microsoft.com/office/powerpoint/2010/main" val="104862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627D-3741-7CD1-A047-6294AA539552}"/>
              </a:ext>
            </a:extLst>
          </p:cNvPr>
          <p:cNvSpPr>
            <a:spLocks noGrp="1"/>
          </p:cNvSpPr>
          <p:nvPr>
            <p:ph type="title"/>
          </p:nvPr>
        </p:nvSpPr>
        <p:spPr>
          <a:xfrm>
            <a:off x="839788" y="2430780"/>
            <a:ext cx="3932237" cy="1600200"/>
          </a:xfrm>
        </p:spPr>
        <p:txBody>
          <a:bodyPr>
            <a:noAutofit/>
          </a:bodyPr>
          <a:lstStyle/>
          <a:p>
            <a:r>
              <a:rPr lang="en-US" sz="4400" b="1" dirty="0"/>
              <a:t>Courses </a:t>
            </a:r>
            <a:br>
              <a:rPr lang="en-US" sz="4400" b="1" dirty="0"/>
            </a:br>
            <a:r>
              <a:rPr lang="en-US" sz="4400" b="1" dirty="0"/>
              <a:t>on </a:t>
            </a:r>
            <a:br>
              <a:rPr lang="en-US" sz="4400" b="1" dirty="0"/>
            </a:br>
            <a:r>
              <a:rPr lang="en-US" sz="4400" b="1" dirty="0"/>
              <a:t>Communication</a:t>
            </a:r>
          </a:p>
        </p:txBody>
      </p:sp>
      <p:sp>
        <p:nvSpPr>
          <p:cNvPr id="3" name="Content Placeholder 2">
            <a:extLst>
              <a:ext uri="{FF2B5EF4-FFF2-40B4-BE49-F238E27FC236}">
                <a16:creationId xmlns:a16="http://schemas.microsoft.com/office/drawing/2014/main" id="{3E0E0F7F-EBA6-422A-13AB-A7200EE79378}"/>
              </a:ext>
            </a:extLst>
          </p:cNvPr>
          <p:cNvSpPr>
            <a:spLocks noGrp="1"/>
          </p:cNvSpPr>
          <p:nvPr>
            <p:ph idx="1"/>
          </p:nvPr>
        </p:nvSpPr>
        <p:spPr>
          <a:xfrm>
            <a:off x="5991021" y="1257300"/>
            <a:ext cx="5626757" cy="4590695"/>
          </a:xfrm>
        </p:spPr>
        <p:txBody>
          <a:bodyPr>
            <a:normAutofit/>
          </a:bodyPr>
          <a:lstStyle/>
          <a:p>
            <a:pPr marL="0" marR="0" lvl="0" indent="0">
              <a:lnSpc>
                <a:spcPct val="125000"/>
              </a:lnSpc>
              <a:spcBef>
                <a:spcPts val="0"/>
              </a:spcBef>
              <a:spcAft>
                <a:spcPts val="600"/>
              </a:spcAft>
              <a:buNone/>
            </a:pPr>
            <a:r>
              <a:rPr lang="en-US" sz="2400" dirty="0"/>
              <a:t>These courses are unique because:</a:t>
            </a:r>
          </a:p>
          <a:p>
            <a:pPr marL="342900" lvl="0" indent="-342900">
              <a:buFont typeface="Symbol" panose="05050102010706020507" pitchFamily="18" charset="2"/>
              <a:buChar char=""/>
            </a:pPr>
            <a:r>
              <a:rPr lang="en-US" sz="2400" dirty="0">
                <a:effectLst/>
                <a:latin typeface="Calibri Light" panose="020F0302020204030204" pitchFamily="34" charset="0"/>
                <a:ea typeface="Times New Roman" panose="02020603050405020304" pitchFamily="18" charset="0"/>
              </a:rPr>
              <a:t>Self-reflection</a:t>
            </a:r>
            <a:endParaRPr lang="de-DE" sz="2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400" dirty="0">
                <a:effectLst/>
                <a:latin typeface="Calibri Light" panose="020F0302020204030204" pitchFamily="34" charset="0"/>
                <a:ea typeface="Times New Roman" panose="02020603050405020304" pitchFamily="18" charset="0"/>
              </a:rPr>
              <a:t>Group-focused design</a:t>
            </a:r>
            <a:endParaRPr lang="de-DE" sz="2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400" dirty="0">
                <a:effectLst/>
                <a:latin typeface="Calibri Light" panose="020F0302020204030204" pitchFamily="34" charset="0"/>
                <a:ea typeface="Times New Roman" panose="02020603050405020304" pitchFamily="18" charset="0"/>
              </a:rPr>
              <a:t>Digital and analogue interaction</a:t>
            </a:r>
            <a:endParaRPr lang="de-DE" sz="2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400" dirty="0">
                <a:effectLst/>
                <a:latin typeface="Calibri Light" panose="020F0302020204030204" pitchFamily="34" charset="0"/>
                <a:ea typeface="Times New Roman" panose="02020603050405020304" pitchFamily="18" charset="0"/>
              </a:rPr>
              <a:t>Interesting examples</a:t>
            </a:r>
            <a:endParaRPr lang="de-DE" sz="2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400" dirty="0">
                <a:effectLst/>
                <a:latin typeface="Calibri Light" panose="020F0302020204030204" pitchFamily="34" charset="0"/>
                <a:ea typeface="Times New Roman" panose="02020603050405020304" pitchFamily="18" charset="0"/>
              </a:rPr>
              <a:t>Latest data </a:t>
            </a:r>
            <a:endParaRPr lang="de-DE" sz="24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2400" dirty="0">
                <a:effectLst/>
                <a:latin typeface="Calibri Light" panose="020F0302020204030204" pitchFamily="34" charset="0"/>
                <a:ea typeface="Times New Roman" panose="02020603050405020304" pitchFamily="18" charset="0"/>
              </a:rPr>
              <a:t>Engaging videos</a:t>
            </a:r>
          </a:p>
          <a:p>
            <a:pPr marL="342900" lvl="0" indent="-342900">
              <a:buFont typeface="Symbol" panose="05050102010706020507" pitchFamily="18" charset="2"/>
              <a:buChar char=""/>
            </a:pPr>
            <a:r>
              <a:rPr lang="de-DE" sz="2400" dirty="0">
                <a:latin typeface="Calibri Light" panose="020F0302020204030204" pitchFamily="34" charset="0"/>
              </a:rPr>
              <a:t>Highlight </a:t>
            </a:r>
            <a:r>
              <a:rPr lang="de-DE" sz="2400" dirty="0" err="1">
                <a:latin typeface="Calibri Light" panose="020F0302020204030204" pitchFamily="34" charset="0"/>
              </a:rPr>
              <a:t>of</a:t>
            </a:r>
            <a:r>
              <a:rPr lang="de-DE" sz="2400" dirty="0">
                <a:latin typeface="Calibri Light" panose="020F0302020204030204" pitchFamily="34" charset="0"/>
              </a:rPr>
              <a:t> Master </a:t>
            </a:r>
            <a:r>
              <a:rPr lang="de-DE" sz="2400" dirty="0" err="1">
                <a:latin typeface="Calibri Light" panose="020F0302020204030204" pitchFamily="34" charset="0"/>
              </a:rPr>
              <a:t>course</a:t>
            </a:r>
            <a:r>
              <a:rPr lang="de-DE" sz="2400" dirty="0">
                <a:latin typeface="Calibri Light" panose="020F0302020204030204" pitchFamily="34" charset="0"/>
              </a:rPr>
              <a:t>: </a:t>
            </a:r>
            <a:r>
              <a:rPr lang="de-DE" sz="2400" dirty="0" err="1">
                <a:latin typeface="Calibri Light" panose="020F0302020204030204" pitchFamily="34" charset="0"/>
              </a:rPr>
              <a:t>specific</a:t>
            </a:r>
            <a:r>
              <a:rPr lang="de-DE" sz="2400" dirty="0">
                <a:latin typeface="Calibri Light" panose="020F0302020204030204" pitchFamily="34" charset="0"/>
              </a:rPr>
              <a:t> </a:t>
            </a:r>
            <a:r>
              <a:rPr lang="de-DE" sz="2400" dirty="0" err="1">
                <a:latin typeface="Calibri Light" panose="020F0302020204030204" pitchFamily="34" charset="0"/>
              </a:rPr>
              <a:t>panel</a:t>
            </a:r>
            <a:r>
              <a:rPr lang="de-DE" sz="2400" dirty="0">
                <a:latin typeface="Calibri Light" panose="020F0302020204030204" pitchFamily="34" charset="0"/>
              </a:rPr>
              <a:t> and </a:t>
            </a:r>
            <a:r>
              <a:rPr lang="de-DE" sz="2400" dirty="0" err="1">
                <a:latin typeface="Calibri Light" panose="020F0302020204030204" pitchFamily="34" charset="0"/>
              </a:rPr>
              <a:t>interviews</a:t>
            </a:r>
            <a:endParaRPr lang="de-DE" sz="2400" dirty="0">
              <a:latin typeface="Calibri Light" panose="020F0302020204030204" pitchFamily="34" charset="0"/>
            </a:endParaRPr>
          </a:p>
          <a:p>
            <a:pPr marL="342900" marR="0" lvl="0" indent="-342900">
              <a:lnSpc>
                <a:spcPct val="125000"/>
              </a:lnSpc>
              <a:spcBef>
                <a:spcPts val="0"/>
              </a:spcBef>
              <a:spcAft>
                <a:spcPts val="600"/>
              </a:spcAft>
              <a:buFont typeface="Symbol" panose="05050102010706020507" pitchFamily="18" charset="2"/>
              <a:buChar char=""/>
            </a:pPr>
            <a:endParaRPr lang="en-US" sz="2400" dirty="0">
              <a:effectLst/>
              <a:ea typeface="Calibri" panose="020F0502020204030204" pitchFamily="34" charset="0"/>
              <a:cs typeface="Times New Roman" panose="02020603050405020304" pitchFamily="18" charset="0"/>
            </a:endParaRPr>
          </a:p>
        </p:txBody>
      </p:sp>
      <p:pic>
        <p:nvPicPr>
          <p:cNvPr id="4" name="Grafik 6">
            <a:extLst>
              <a:ext uri="{FF2B5EF4-FFF2-40B4-BE49-F238E27FC236}">
                <a16:creationId xmlns:a16="http://schemas.microsoft.com/office/drawing/2014/main" id="{CC99F814-FC4D-7309-C40A-544D69E0F186}"/>
              </a:ext>
            </a:extLst>
          </p:cNvPr>
          <p:cNvPicPr>
            <a:picLocks noChangeAspect="1"/>
          </p:cNvPicPr>
          <p:nvPr/>
        </p:nvPicPr>
        <p:blipFill>
          <a:blip r:embed="rId3"/>
          <a:stretch>
            <a:fillRect/>
          </a:stretch>
        </p:blipFill>
        <p:spPr>
          <a:xfrm>
            <a:off x="11217245" y="6425955"/>
            <a:ext cx="838200" cy="295275"/>
          </a:xfrm>
          <a:prstGeom prst="rect">
            <a:avLst/>
          </a:prstGeom>
        </p:spPr>
      </p:pic>
    </p:spTree>
    <p:extLst>
      <p:ext uri="{BB962C8B-B14F-4D97-AF65-F5344CB8AC3E}">
        <p14:creationId xmlns:p14="http://schemas.microsoft.com/office/powerpoint/2010/main" val="91684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83772-CCA1-7402-A03A-E5CD9476F946}"/>
              </a:ext>
            </a:extLst>
          </p:cNvPr>
          <p:cNvSpPr>
            <a:spLocks noGrp="1"/>
          </p:cNvSpPr>
          <p:nvPr>
            <p:ph type="title"/>
          </p:nvPr>
        </p:nvSpPr>
        <p:spPr>
          <a:xfrm>
            <a:off x="831850" y="1709739"/>
            <a:ext cx="10515600" cy="2584676"/>
          </a:xfrm>
        </p:spPr>
        <p:txBody>
          <a:bodyPr>
            <a:normAutofit/>
          </a:bodyPr>
          <a:lstStyle/>
          <a:p>
            <a:br>
              <a:rPr lang="en-US" sz="4400" dirty="0"/>
            </a:br>
            <a:r>
              <a:rPr lang="en-US" sz="4400" dirty="0"/>
              <a:t>Conscious Marketing and Communication</a:t>
            </a:r>
          </a:p>
        </p:txBody>
      </p:sp>
      <p:sp>
        <p:nvSpPr>
          <p:cNvPr id="3" name="Text Placeholder 2">
            <a:extLst>
              <a:ext uri="{FF2B5EF4-FFF2-40B4-BE49-F238E27FC236}">
                <a16:creationId xmlns:a16="http://schemas.microsoft.com/office/drawing/2014/main" id="{62B40F0B-E523-BFD0-2179-3CBFC31578ED}"/>
              </a:ext>
            </a:extLst>
          </p:cNvPr>
          <p:cNvSpPr>
            <a:spLocks noGrp="1"/>
          </p:cNvSpPr>
          <p:nvPr>
            <p:ph type="body" idx="1"/>
          </p:nvPr>
        </p:nvSpPr>
        <p:spPr/>
        <p:txBody>
          <a:bodyPr/>
          <a:lstStyle/>
          <a:p>
            <a:r>
              <a:rPr lang="en-US" dirty="0">
                <a:solidFill>
                  <a:schemeClr val="accent6">
                    <a:lumMod val="50000"/>
                  </a:schemeClr>
                </a:solidFill>
              </a:rPr>
              <a:t>Course Overview for Conference on Conscious Business Education</a:t>
            </a:r>
          </a:p>
          <a:p>
            <a:r>
              <a:rPr lang="en-US" dirty="0">
                <a:solidFill>
                  <a:schemeClr val="accent6">
                    <a:lumMod val="50000"/>
                  </a:schemeClr>
                </a:solidFill>
              </a:rPr>
              <a:t>Digital, 10 – 11 January 2024</a:t>
            </a:r>
          </a:p>
        </p:txBody>
      </p:sp>
      <p:pic>
        <p:nvPicPr>
          <p:cNvPr id="4" name="Grafik 6">
            <a:extLst>
              <a:ext uri="{FF2B5EF4-FFF2-40B4-BE49-F238E27FC236}">
                <a16:creationId xmlns:a16="http://schemas.microsoft.com/office/drawing/2014/main" id="{3F4E581C-5275-BFFD-6EF0-EDF62336F30D}"/>
              </a:ext>
            </a:extLst>
          </p:cNvPr>
          <p:cNvPicPr>
            <a:picLocks noChangeAspect="1"/>
          </p:cNvPicPr>
          <p:nvPr/>
        </p:nvPicPr>
        <p:blipFill>
          <a:blip r:embed="rId3"/>
          <a:stretch>
            <a:fillRect/>
          </a:stretch>
        </p:blipFill>
        <p:spPr>
          <a:xfrm>
            <a:off x="11217245" y="6425955"/>
            <a:ext cx="838200" cy="295275"/>
          </a:xfrm>
          <a:prstGeom prst="rect">
            <a:avLst/>
          </a:prstGeom>
        </p:spPr>
      </p:pic>
    </p:spTree>
    <p:extLst>
      <p:ext uri="{BB962C8B-B14F-4D97-AF65-F5344CB8AC3E}">
        <p14:creationId xmlns:p14="http://schemas.microsoft.com/office/powerpoint/2010/main" val="176542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0E0F7F-EBA6-422A-13AB-A7200EE79378}"/>
              </a:ext>
            </a:extLst>
          </p:cNvPr>
          <p:cNvSpPr>
            <a:spLocks noGrp="1"/>
          </p:cNvSpPr>
          <p:nvPr>
            <p:ph idx="1"/>
          </p:nvPr>
        </p:nvSpPr>
        <p:spPr>
          <a:xfrm>
            <a:off x="5991021" y="1257300"/>
            <a:ext cx="5626757" cy="5341620"/>
          </a:xfrm>
        </p:spPr>
        <p:txBody>
          <a:bodyPr>
            <a:normAutofit fontScale="85000" lnSpcReduction="20000"/>
          </a:bodyPr>
          <a:lstStyle/>
          <a:p>
            <a:pPr marL="0" marR="0" lvl="0" indent="0">
              <a:lnSpc>
                <a:spcPct val="125000"/>
              </a:lnSpc>
              <a:spcBef>
                <a:spcPts val="0"/>
              </a:spcBef>
              <a:spcAft>
                <a:spcPts val="600"/>
              </a:spcAft>
              <a:buNone/>
            </a:pPr>
            <a:r>
              <a:rPr lang="en-US" sz="2400" dirty="0"/>
              <a:t>This course includes:</a:t>
            </a:r>
          </a:p>
          <a:p>
            <a:pPr marL="342900" marR="0" lvl="0" indent="-342900">
              <a:lnSpc>
                <a:spcPct val="125000"/>
              </a:lnSpc>
              <a:spcBef>
                <a:spcPts val="0"/>
              </a:spcBef>
              <a:spcAft>
                <a:spcPts val="600"/>
              </a:spcAft>
              <a:buFont typeface="Symbol" panose="05050102010706020507" pitchFamily="18" charset="2"/>
              <a:buChar char=""/>
            </a:pPr>
            <a:r>
              <a:rPr lang="de-DE" sz="2400" dirty="0">
                <a:ea typeface="Calibri Light" panose="020F0302020204030204" pitchFamily="34" charset="0"/>
                <a:cs typeface="Times New Roman" panose="02020603050405020304" pitchFamily="18" charset="0"/>
              </a:rPr>
              <a:t>Degree: Bachelor</a:t>
            </a:r>
          </a:p>
          <a:p>
            <a:pPr marL="342900" marR="0" lvl="0" indent="-342900">
              <a:lnSpc>
                <a:spcPct val="125000"/>
              </a:lnSpc>
              <a:spcBef>
                <a:spcPts val="0"/>
              </a:spcBef>
              <a:spcAft>
                <a:spcPts val="600"/>
              </a:spcAft>
              <a:buFont typeface="Symbol" panose="05050102010706020507" pitchFamily="18" charset="2"/>
              <a:buChar char=""/>
            </a:pPr>
            <a:r>
              <a:rPr lang="de-DE" sz="2400" dirty="0">
                <a:ea typeface="Calibri Light" panose="020F0302020204030204" pitchFamily="34" charset="0"/>
                <a:cs typeface="Times New Roman" panose="02020603050405020304" pitchFamily="18" charset="0"/>
              </a:rPr>
              <a:t>ECTS </a:t>
            </a:r>
            <a:r>
              <a:rPr lang="de-DE" sz="2400" dirty="0" err="1">
                <a:ea typeface="Calibri Light" panose="020F0302020204030204" pitchFamily="34" charset="0"/>
                <a:cs typeface="Times New Roman" panose="02020603050405020304" pitchFamily="18" charset="0"/>
              </a:rPr>
              <a:t>Credits</a:t>
            </a:r>
            <a:r>
              <a:rPr lang="de-DE" sz="2400" dirty="0">
                <a:ea typeface="Calibri Light" panose="020F0302020204030204" pitchFamily="34" charset="0"/>
                <a:cs typeface="Times New Roman" panose="02020603050405020304" pitchFamily="18" charset="0"/>
              </a:rPr>
              <a:t>: 2 </a:t>
            </a:r>
          </a:p>
          <a:p>
            <a:pPr marL="342900" marR="0" lvl="0" indent="-342900">
              <a:lnSpc>
                <a:spcPct val="125000"/>
              </a:lnSpc>
              <a:spcBef>
                <a:spcPts val="0"/>
              </a:spcBef>
              <a:spcAft>
                <a:spcPts val="600"/>
              </a:spcAft>
              <a:buFont typeface="Symbol" panose="05050102010706020507" pitchFamily="18" charset="2"/>
              <a:buChar char=""/>
            </a:pPr>
            <a:r>
              <a:rPr lang="de-DE" sz="2400" dirty="0">
                <a:ea typeface="Calibri Light" panose="020F0302020204030204" pitchFamily="34" charset="0"/>
                <a:cs typeface="Times New Roman" panose="02020603050405020304" pitchFamily="18" charset="0"/>
              </a:rPr>
              <a:t>Modules: 5</a:t>
            </a:r>
          </a:p>
          <a:p>
            <a:pPr marL="342900" marR="0" lvl="0" indent="-342900">
              <a:lnSpc>
                <a:spcPct val="125000"/>
              </a:lnSpc>
              <a:spcBef>
                <a:spcPts val="0"/>
              </a:spcBef>
              <a:buFont typeface="Symbol" panose="05050102010706020507" pitchFamily="18" charset="2"/>
              <a:buChar char=""/>
            </a:pPr>
            <a:r>
              <a:rPr lang="de-DE" sz="2400" dirty="0">
                <a:ea typeface="Calibri Light" panose="020F0302020204030204" pitchFamily="34" charset="0"/>
                <a:cs typeface="Times New Roman" panose="02020603050405020304" pitchFamily="18" charset="0"/>
              </a:rPr>
              <a:t>Workload: 60 </a:t>
            </a:r>
            <a:r>
              <a:rPr lang="de-DE" sz="2400" dirty="0" err="1">
                <a:ea typeface="Calibri Light" panose="020F0302020204030204" pitchFamily="34" charset="0"/>
                <a:cs typeface="Times New Roman" panose="02020603050405020304" pitchFamily="18" charset="0"/>
              </a:rPr>
              <a:t>hours</a:t>
            </a:r>
            <a:endParaRPr lang="de-DE" sz="2400" dirty="0">
              <a:ea typeface="Calibri Light" panose="020F0302020204030204" pitchFamily="34" charset="0"/>
              <a:cs typeface="Times New Roman" panose="02020603050405020304" pitchFamily="18" charset="0"/>
            </a:endParaRPr>
          </a:p>
          <a:p>
            <a:pPr marL="800100" lvl="1" indent="-342900">
              <a:buFont typeface="Symbol" panose="05050102010706020507" pitchFamily="18" charset="2"/>
              <a:buChar char=""/>
            </a:pPr>
            <a:r>
              <a:rPr lang="en-US" sz="1400" dirty="0">
                <a:latin typeface="Calibri Light" panose="020F0302020204030204" pitchFamily="34" charset="0"/>
              </a:rPr>
              <a:t>20 hours on-site lectures</a:t>
            </a:r>
            <a:endParaRPr lang="de-DE" sz="1400" dirty="0">
              <a:latin typeface="Calibri Light" panose="020F0302020204030204" pitchFamily="34" charset="0"/>
            </a:endParaRPr>
          </a:p>
          <a:p>
            <a:pPr marL="800100" lvl="1" indent="-342900">
              <a:buFont typeface="Symbol" panose="05050102010706020507" pitchFamily="18" charset="2"/>
              <a:buChar char=""/>
            </a:pPr>
            <a:r>
              <a:rPr lang="en-US" sz="1400" dirty="0">
                <a:latin typeface="Calibri Light" panose="020F0302020204030204" pitchFamily="34" charset="0"/>
              </a:rPr>
              <a:t>20 hours of private study</a:t>
            </a:r>
            <a:endParaRPr lang="de-DE" sz="1400" dirty="0">
              <a:latin typeface="Calibri Light" panose="020F0302020204030204" pitchFamily="34" charset="0"/>
            </a:endParaRPr>
          </a:p>
          <a:p>
            <a:pPr marL="800100" lvl="1" indent="-342900">
              <a:buFont typeface="Symbol" panose="05050102010706020507" pitchFamily="18" charset="2"/>
              <a:buChar char=""/>
            </a:pPr>
            <a:r>
              <a:rPr lang="en-US" sz="1400" dirty="0">
                <a:latin typeface="Calibri Light" panose="020F0302020204030204" pitchFamily="34" charset="0"/>
              </a:rPr>
              <a:t>20 hours of assignments</a:t>
            </a:r>
            <a:endParaRPr lang="de-DE" sz="1400" dirty="0">
              <a:latin typeface="Calibri Light" panose="020F0302020204030204" pitchFamily="34" charset="0"/>
            </a:endParaRPr>
          </a:p>
          <a:p>
            <a:pPr marL="342900" lvl="0" indent="-342900">
              <a:buFont typeface="Symbol" panose="05050102010706020507" pitchFamily="18" charset="2"/>
              <a:buChar char=""/>
            </a:pPr>
            <a:r>
              <a:rPr lang="de-DE" sz="2400" dirty="0">
                <a:effectLst/>
                <a:ea typeface="Calibri Light" panose="020F0302020204030204" pitchFamily="34" charset="0"/>
                <a:cs typeface="Times New Roman" panose="02020603050405020304" pitchFamily="18" charset="0"/>
              </a:rPr>
              <a:t>Teaching and Learning Methods: </a:t>
            </a:r>
          </a:p>
          <a:p>
            <a:pPr marL="800100" lvl="1" indent="-342900">
              <a:buFont typeface="Symbol" panose="05050102010706020507" pitchFamily="18" charset="2"/>
              <a:buChar char=""/>
            </a:pPr>
            <a:r>
              <a:rPr lang="en-US" sz="1400" dirty="0">
                <a:effectLst/>
                <a:latin typeface="Calibri Light" panose="020F0302020204030204" pitchFamily="34" charset="0"/>
                <a:ea typeface="Times New Roman" panose="02020603050405020304" pitchFamily="18" charset="0"/>
              </a:rPr>
              <a:t>Course activity (e.g., word cloud, clustering, rating, voting, video)</a:t>
            </a:r>
            <a:endParaRPr lang="de-DE" sz="1400" dirty="0">
              <a:effectLst/>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US" sz="1400" dirty="0">
                <a:latin typeface="Calibri Light" panose="020F0302020204030204" pitchFamily="34" charset="0"/>
                <a:ea typeface="Times New Roman" panose="02020603050405020304" pitchFamily="18" charset="0"/>
              </a:rPr>
              <a:t>Course discussion</a:t>
            </a:r>
            <a:endParaRPr lang="de-DE" sz="1400" dirty="0">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US" sz="1400" dirty="0">
                <a:effectLst/>
                <a:latin typeface="Calibri Light" panose="020F0302020204030204" pitchFamily="34" charset="0"/>
                <a:ea typeface="Times New Roman" panose="02020603050405020304" pitchFamily="18" charset="0"/>
              </a:rPr>
              <a:t>Group work (e.g., reflection, opinion and decision making, presentation)</a:t>
            </a:r>
            <a:endParaRPr lang="de-DE" sz="1400" dirty="0">
              <a:effectLst/>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US" sz="1400" dirty="0">
                <a:effectLst/>
                <a:latin typeface="Calibri Light" panose="020F0302020204030204" pitchFamily="34" charset="0"/>
                <a:ea typeface="Times New Roman" panose="02020603050405020304" pitchFamily="18" charset="0"/>
              </a:rPr>
              <a:t>Individual work (e.g., self-reflection, poster, presentation, essay)</a:t>
            </a:r>
            <a:endParaRPr lang="de-DE" sz="1400" dirty="0">
              <a:effectLst/>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US" sz="1400" dirty="0">
                <a:effectLst/>
                <a:latin typeface="Calibri Light" panose="020F0302020204030204" pitchFamily="34" charset="0"/>
                <a:ea typeface="Times New Roman" panose="02020603050405020304" pitchFamily="18" charset="0"/>
              </a:rPr>
              <a:t>Reading exercise</a:t>
            </a:r>
          </a:p>
          <a:p>
            <a:pPr marL="342900" indent="-342900">
              <a:lnSpc>
                <a:spcPct val="100000"/>
              </a:lnSpc>
              <a:buFont typeface="Symbol" panose="05050102010706020507" pitchFamily="18" charset="2"/>
              <a:buChar char=""/>
            </a:pPr>
            <a:r>
              <a:rPr lang="en-US" sz="2400" dirty="0">
                <a:ea typeface="Calibri Light" panose="020F0302020204030204" pitchFamily="34" charset="0"/>
                <a:cs typeface="Times New Roman" panose="02020603050405020304" pitchFamily="18" charset="0"/>
              </a:rPr>
              <a:t>Assignments:</a:t>
            </a:r>
          </a:p>
          <a:p>
            <a:pPr marL="800100" lvl="1" indent="-342900">
              <a:buFont typeface="Symbol" panose="05050102010706020507" pitchFamily="18" charset="2"/>
              <a:buChar char=""/>
            </a:pPr>
            <a:r>
              <a:rPr lang="en-US" sz="1400" dirty="0">
                <a:effectLst/>
                <a:latin typeface="Calibri Light" panose="020F0302020204030204" pitchFamily="34" charset="0"/>
                <a:ea typeface="Times New Roman" panose="02020603050405020304" pitchFamily="18" charset="0"/>
              </a:rPr>
              <a:t>Individual assignment 1: Poster (incl. presentation) (20% of grade)</a:t>
            </a:r>
            <a:endParaRPr lang="de-DE" sz="1400" dirty="0">
              <a:effectLst/>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US" sz="1400" dirty="0">
                <a:effectLst/>
                <a:latin typeface="Calibri Light" panose="020F0302020204030204" pitchFamily="34" charset="0"/>
                <a:ea typeface="Times New Roman" panose="02020603050405020304" pitchFamily="18" charset="0"/>
              </a:rPr>
              <a:t>Individual assignment 2: Essay 1 (10% of grade)</a:t>
            </a:r>
            <a:endParaRPr lang="de-DE" sz="1400" dirty="0">
              <a:effectLst/>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US" sz="1400" dirty="0">
                <a:effectLst/>
                <a:latin typeface="Calibri Light" panose="020F0302020204030204" pitchFamily="34" charset="0"/>
                <a:ea typeface="Times New Roman" panose="02020603050405020304" pitchFamily="18" charset="0"/>
              </a:rPr>
              <a:t>Individual assignment 3: Essay 2 (10% of grade)</a:t>
            </a:r>
            <a:endParaRPr lang="de-DE" sz="1400" dirty="0">
              <a:effectLst/>
              <a:latin typeface="Times New Roman" panose="02020603050405020304" pitchFamily="18" charset="0"/>
              <a:ea typeface="Times New Roman" panose="02020603050405020304" pitchFamily="18" charset="0"/>
            </a:endParaRPr>
          </a:p>
          <a:p>
            <a:pPr marL="800100" lvl="1" indent="-342900">
              <a:buFont typeface="Symbol" panose="05050102010706020507" pitchFamily="18" charset="2"/>
              <a:buChar char=""/>
            </a:pPr>
            <a:r>
              <a:rPr lang="en-US" sz="1400" dirty="0">
                <a:effectLst/>
                <a:latin typeface="Calibri Light" panose="020F0302020204030204" pitchFamily="34" charset="0"/>
                <a:ea typeface="Times New Roman" panose="02020603050405020304" pitchFamily="18" charset="0"/>
              </a:rPr>
              <a:t>Individual assignment 4: Final exam (60% of grade)</a:t>
            </a:r>
            <a:endParaRPr lang="de-DE" sz="1400" dirty="0">
              <a:effectLst/>
              <a:latin typeface="Times New Roman" panose="02020603050405020304" pitchFamily="18" charset="0"/>
              <a:ea typeface="Times New Roman" panose="02020603050405020304" pitchFamily="18" charset="0"/>
            </a:endParaRPr>
          </a:p>
        </p:txBody>
      </p:sp>
      <p:sp>
        <p:nvSpPr>
          <p:cNvPr id="8" name="Titel 1">
            <a:extLst>
              <a:ext uri="{FF2B5EF4-FFF2-40B4-BE49-F238E27FC236}">
                <a16:creationId xmlns:a16="http://schemas.microsoft.com/office/drawing/2014/main" id="{82ECC6EE-9504-ACB9-9587-44CFD1D4C98E}"/>
              </a:ext>
            </a:extLst>
          </p:cNvPr>
          <p:cNvSpPr>
            <a:spLocks noGrp="1"/>
          </p:cNvSpPr>
          <p:nvPr>
            <p:ph type="title"/>
          </p:nvPr>
        </p:nvSpPr>
        <p:spPr>
          <a:xfrm>
            <a:off x="839788" y="2624137"/>
            <a:ext cx="3932237" cy="1600200"/>
          </a:xfrm>
        </p:spPr>
        <p:txBody>
          <a:bodyPr>
            <a:normAutofit fontScale="90000"/>
          </a:bodyPr>
          <a:lstStyle/>
          <a:p>
            <a:r>
              <a:rPr lang="de-DE" sz="7300" b="1" dirty="0" err="1"/>
              <a:t>Overview</a:t>
            </a:r>
            <a:br>
              <a:rPr lang="de-DE" sz="8800" b="1" dirty="0"/>
            </a:br>
            <a:r>
              <a:rPr kumimoji="0" lang="de-DE" sz="2700" b="1" i="0" u="none" strike="noStrike" kern="1200" cap="none" spc="0" normalizeH="0" baseline="0" noProof="0" dirty="0" err="1">
                <a:ln>
                  <a:noFill/>
                </a:ln>
                <a:solidFill>
                  <a:prstClr val="black"/>
                </a:solidFill>
                <a:effectLst/>
                <a:uLnTx/>
                <a:uFillTx/>
                <a:latin typeface="Calibri Light" panose="020F0302020204030204"/>
                <a:ea typeface="+mj-ea"/>
                <a:cs typeface="+mj-cs"/>
              </a:rPr>
              <a:t>Conscious</a:t>
            </a:r>
            <a:r>
              <a:rPr kumimoji="0" lang="de-DE" sz="2700" b="1" i="0" u="none" strike="noStrike" kern="1200" cap="none" spc="0" normalizeH="0" baseline="0" noProof="0" dirty="0">
                <a:ln>
                  <a:noFill/>
                </a:ln>
                <a:solidFill>
                  <a:prstClr val="black"/>
                </a:solidFill>
                <a:effectLst/>
                <a:uLnTx/>
                <a:uFillTx/>
                <a:latin typeface="Calibri Light" panose="020F0302020204030204"/>
                <a:ea typeface="+mj-ea"/>
                <a:cs typeface="+mj-cs"/>
              </a:rPr>
              <a:t> Marketing and Communication</a:t>
            </a:r>
            <a:endParaRPr lang="de-DE" sz="8800" b="1" dirty="0"/>
          </a:p>
        </p:txBody>
      </p:sp>
      <p:pic>
        <p:nvPicPr>
          <p:cNvPr id="2" name="Grafik 6">
            <a:extLst>
              <a:ext uri="{FF2B5EF4-FFF2-40B4-BE49-F238E27FC236}">
                <a16:creationId xmlns:a16="http://schemas.microsoft.com/office/drawing/2014/main" id="{32A30504-949F-B01A-05B3-35D355E909EB}"/>
              </a:ext>
            </a:extLst>
          </p:cNvPr>
          <p:cNvPicPr>
            <a:picLocks noChangeAspect="1"/>
          </p:cNvPicPr>
          <p:nvPr/>
        </p:nvPicPr>
        <p:blipFill>
          <a:blip r:embed="rId3"/>
          <a:stretch>
            <a:fillRect/>
          </a:stretch>
        </p:blipFill>
        <p:spPr>
          <a:xfrm>
            <a:off x="11217245" y="6425955"/>
            <a:ext cx="838200" cy="295275"/>
          </a:xfrm>
          <a:prstGeom prst="rect">
            <a:avLst/>
          </a:prstGeom>
        </p:spPr>
      </p:pic>
    </p:spTree>
    <p:extLst>
      <p:ext uri="{BB962C8B-B14F-4D97-AF65-F5344CB8AC3E}">
        <p14:creationId xmlns:p14="http://schemas.microsoft.com/office/powerpoint/2010/main" val="381454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Rechteck 30">
            <a:extLst>
              <a:ext uri="{FF2B5EF4-FFF2-40B4-BE49-F238E27FC236}">
                <a16:creationId xmlns:a16="http://schemas.microsoft.com/office/drawing/2014/main" id="{7549520D-EC7C-84A2-C9AC-4C37A921A775}"/>
              </a:ext>
            </a:extLst>
          </p:cNvPr>
          <p:cNvSpPr/>
          <p:nvPr/>
        </p:nvSpPr>
        <p:spPr>
          <a:xfrm>
            <a:off x="3122247" y="5932399"/>
            <a:ext cx="2771775" cy="626887"/>
          </a:xfrm>
          <a:prstGeom prst="rect">
            <a:avLst/>
          </a:prstGeom>
          <a:solidFill>
            <a:srgbClr val="CED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E80E72A5-B1CA-9827-8518-1116BF6ADC65}"/>
              </a:ext>
            </a:extLst>
          </p:cNvPr>
          <p:cNvSpPr/>
          <p:nvPr/>
        </p:nvSpPr>
        <p:spPr>
          <a:xfrm>
            <a:off x="5472111" y="2271892"/>
            <a:ext cx="2771775" cy="2386013"/>
          </a:xfrm>
          <a:prstGeom prst="rect">
            <a:avLst/>
          </a:prstGeom>
          <a:solidFill>
            <a:srgbClr val="009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A57195CE-17B2-11CC-5EE3-37203A706F66}"/>
              </a:ext>
            </a:extLst>
          </p:cNvPr>
          <p:cNvSpPr/>
          <p:nvPr/>
        </p:nvSpPr>
        <p:spPr>
          <a:xfrm>
            <a:off x="771525" y="2271892"/>
            <a:ext cx="2771775" cy="2386013"/>
          </a:xfrm>
          <a:prstGeom prst="rect">
            <a:avLst/>
          </a:prstGeom>
          <a:solidFill>
            <a:srgbClr val="50B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85BFAF65-2325-0809-32C7-77374741DBC3}"/>
              </a:ext>
            </a:extLst>
          </p:cNvPr>
          <p:cNvSpPr txBox="1"/>
          <p:nvPr/>
        </p:nvSpPr>
        <p:spPr>
          <a:xfrm>
            <a:off x="771525" y="1071563"/>
            <a:ext cx="7943850" cy="1200329"/>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As humankind, we are facing tremendous social and ecological issues.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challenges require a joint effort to be tackled.</a:t>
            </a:r>
          </a:p>
          <a:p>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Two groups play an important role:</a:t>
            </a:r>
          </a:p>
          <a:p>
            <a:endPar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p:txBody>
      </p:sp>
      <p:sp>
        <p:nvSpPr>
          <p:cNvPr id="17" name="Textfeld 16">
            <a:extLst>
              <a:ext uri="{FF2B5EF4-FFF2-40B4-BE49-F238E27FC236}">
                <a16:creationId xmlns:a16="http://schemas.microsoft.com/office/drawing/2014/main" id="{0F5D60E0-EBBD-7818-64ED-781226170381}"/>
              </a:ext>
            </a:extLst>
          </p:cNvPr>
          <p:cNvSpPr txBox="1"/>
          <p:nvPr/>
        </p:nvSpPr>
        <p:spPr>
          <a:xfrm>
            <a:off x="771525" y="2390870"/>
            <a:ext cx="2457450" cy="584775"/>
          </a:xfrm>
          <a:prstGeom prst="rect">
            <a:avLst/>
          </a:prstGeom>
          <a:noFill/>
        </p:spPr>
        <p:txBody>
          <a:bodyPr wrap="square" rtlCol="0">
            <a:spAutoFit/>
          </a:bodyPr>
          <a:lstStyle/>
          <a:p>
            <a:r>
              <a:rPr lang="de-DE" sz="3200" b="1" cap="all" dirty="0" err="1">
                <a:solidFill>
                  <a:schemeClr val="bg1"/>
                </a:solidFill>
              </a:rPr>
              <a:t>Businesses</a:t>
            </a:r>
            <a:endParaRPr lang="de-DE" sz="3200" b="1" cap="all" dirty="0">
              <a:solidFill>
                <a:schemeClr val="bg1"/>
              </a:solidFill>
            </a:endParaRPr>
          </a:p>
        </p:txBody>
      </p:sp>
      <p:sp>
        <p:nvSpPr>
          <p:cNvPr id="18" name="Textfeld 17">
            <a:extLst>
              <a:ext uri="{FF2B5EF4-FFF2-40B4-BE49-F238E27FC236}">
                <a16:creationId xmlns:a16="http://schemas.microsoft.com/office/drawing/2014/main" id="{ACE4FA1B-02C3-3F09-AACF-26A2E881347D}"/>
              </a:ext>
            </a:extLst>
          </p:cNvPr>
          <p:cNvSpPr txBox="1"/>
          <p:nvPr/>
        </p:nvSpPr>
        <p:spPr>
          <a:xfrm>
            <a:off x="5467348" y="2390870"/>
            <a:ext cx="2457451" cy="584775"/>
          </a:xfrm>
          <a:prstGeom prst="rect">
            <a:avLst/>
          </a:prstGeom>
          <a:noFill/>
        </p:spPr>
        <p:txBody>
          <a:bodyPr wrap="square" rtlCol="0">
            <a:spAutoFit/>
          </a:bodyPr>
          <a:lstStyle/>
          <a:p>
            <a:r>
              <a:rPr lang="de-DE" sz="3200" b="1" cap="all" dirty="0" err="1">
                <a:solidFill>
                  <a:schemeClr val="bg1"/>
                </a:solidFill>
              </a:rPr>
              <a:t>Consumers</a:t>
            </a:r>
            <a:endParaRPr lang="de-DE" sz="3200" b="1" cap="all" dirty="0">
              <a:solidFill>
                <a:schemeClr val="bg1"/>
              </a:solidFill>
            </a:endParaRPr>
          </a:p>
        </p:txBody>
      </p:sp>
      <p:sp>
        <p:nvSpPr>
          <p:cNvPr id="20" name="Textfeld 19">
            <a:extLst>
              <a:ext uri="{FF2B5EF4-FFF2-40B4-BE49-F238E27FC236}">
                <a16:creationId xmlns:a16="http://schemas.microsoft.com/office/drawing/2014/main" id="{C924E38C-7B92-B85E-7588-A3CC334F735D}"/>
              </a:ext>
            </a:extLst>
          </p:cNvPr>
          <p:cNvSpPr txBox="1"/>
          <p:nvPr/>
        </p:nvSpPr>
        <p:spPr>
          <a:xfrm>
            <a:off x="771525" y="3287600"/>
            <a:ext cx="2857500" cy="1172629"/>
          </a:xfrm>
          <a:prstGeom prst="rect">
            <a:avLst/>
          </a:prstGeom>
          <a:noFill/>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Conscious Push</a:t>
            </a: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O</a:t>
            </a:r>
            <a:r>
              <a:rPr lang="en-US" sz="1400" dirty="0">
                <a:effectLst/>
                <a:latin typeface="Calibri" panose="020F0502020204030204" pitchFamily="34" charset="0"/>
                <a:ea typeface="Calibri" panose="020F0502020204030204" pitchFamily="34" charset="0"/>
                <a:cs typeface="Times New Roman" panose="02020603050405020304" pitchFamily="18" charset="0"/>
              </a:rPr>
              <a:t>n the one side, businesses </a:t>
            </a:r>
            <a:r>
              <a:rPr lang="en-US" sz="1400" dirty="0">
                <a:latin typeface="Calibri" panose="020F0502020204030204" pitchFamily="34" charset="0"/>
                <a:ea typeface="Calibri" panose="020F0502020204030204" pitchFamily="34" charset="0"/>
                <a:cs typeface="Times New Roman" panose="02020603050405020304" pitchFamily="18" charset="0"/>
              </a:rPr>
              <a:t>change their way of doing business and </a:t>
            </a:r>
            <a:r>
              <a:rPr lang="en-US" sz="1400" dirty="0">
                <a:effectLst/>
                <a:latin typeface="Calibri" panose="020F0502020204030204" pitchFamily="34" charset="0"/>
                <a:ea typeface="Calibri" panose="020F0502020204030204" pitchFamily="34" charset="0"/>
                <a:cs typeface="Times New Roman" panose="02020603050405020304" pitchFamily="18" charset="0"/>
              </a:rPr>
              <a:t>create conscious solutions.</a:t>
            </a:r>
          </a:p>
        </p:txBody>
      </p:sp>
      <p:sp>
        <p:nvSpPr>
          <p:cNvPr id="22" name="Textfeld 21">
            <a:extLst>
              <a:ext uri="{FF2B5EF4-FFF2-40B4-BE49-F238E27FC236}">
                <a16:creationId xmlns:a16="http://schemas.microsoft.com/office/drawing/2014/main" id="{9C7325EE-534C-6820-4630-14505BC13A98}"/>
              </a:ext>
            </a:extLst>
          </p:cNvPr>
          <p:cNvSpPr txBox="1"/>
          <p:nvPr/>
        </p:nvSpPr>
        <p:spPr>
          <a:xfrm>
            <a:off x="5467348" y="3287600"/>
            <a:ext cx="2686050" cy="1172629"/>
          </a:xfrm>
          <a:prstGeom prst="rect">
            <a:avLst/>
          </a:prstGeom>
          <a:noFill/>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Conscious Pull</a:t>
            </a: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On the other side, consumers change their way of living and request conscious solutions.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Pfeil: Chevron 28">
            <a:extLst>
              <a:ext uri="{FF2B5EF4-FFF2-40B4-BE49-F238E27FC236}">
                <a16:creationId xmlns:a16="http://schemas.microsoft.com/office/drawing/2014/main" id="{D2C5FF68-3756-0679-B9E9-F0D608627278}"/>
              </a:ext>
            </a:extLst>
          </p:cNvPr>
          <p:cNvSpPr/>
          <p:nvPr/>
        </p:nvSpPr>
        <p:spPr>
          <a:xfrm rot="5400000">
            <a:off x="4265819" y="4657905"/>
            <a:ext cx="484632" cy="484632"/>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0" name="Textfeld 29">
            <a:extLst>
              <a:ext uri="{FF2B5EF4-FFF2-40B4-BE49-F238E27FC236}">
                <a16:creationId xmlns:a16="http://schemas.microsoft.com/office/drawing/2014/main" id="{44528024-F086-26DB-CE4E-50775FA4FD0C}"/>
              </a:ext>
            </a:extLst>
          </p:cNvPr>
          <p:cNvSpPr txBox="1"/>
          <p:nvPr/>
        </p:nvSpPr>
        <p:spPr>
          <a:xfrm>
            <a:off x="536209" y="5266624"/>
            <a:ext cx="7943850" cy="1292662"/>
          </a:xfrm>
          <a:prstGeom prst="rect">
            <a:avLst/>
          </a:prstGeom>
          <a:noFill/>
        </p:spPr>
        <p:txBody>
          <a:bodyPr wrap="square" rtlCol="0">
            <a:spAutoFit/>
          </a:bodyPr>
          <a:lstStyle/>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But there is a third </a:t>
            </a:r>
            <a:r>
              <a:rPr lang="en-GB" dirty="0">
                <a:latin typeface="Calibri" panose="020F0502020204030204" pitchFamily="34" charset="0"/>
                <a:ea typeface="Calibri" panose="020F0502020204030204" pitchFamily="34" charset="0"/>
                <a:cs typeface="Times New Roman" panose="02020603050405020304" pitchFamily="18" charset="0"/>
              </a:rPr>
              <a:t>player</a:t>
            </a:r>
            <a:r>
              <a:rPr lang="en-GB" sz="1800" dirty="0">
                <a:effectLst/>
                <a:latin typeface="Calibri" panose="020F0502020204030204" pitchFamily="34" charset="0"/>
                <a:ea typeface="Calibri" panose="020F0502020204030204" pitchFamily="34" charset="0"/>
                <a:cs typeface="Times New Roman" panose="02020603050405020304" pitchFamily="18" charset="0"/>
              </a:rPr>
              <a:t> that moderates and </a:t>
            </a:r>
            <a:r>
              <a:rPr lang="en-GB" dirty="0">
                <a:latin typeface="Calibri" panose="020F0502020204030204" pitchFamily="34" charset="0"/>
                <a:ea typeface="Calibri" panose="020F0502020204030204" pitchFamily="34" charset="0"/>
                <a:cs typeface="Times New Roman" panose="02020603050405020304" pitchFamily="18" charset="0"/>
              </a:rPr>
              <a:t>influences </a:t>
            </a:r>
          </a:p>
          <a:p>
            <a:pPr algn="ctr">
              <a:spcAft>
                <a:spcPts val="12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relationship between businesses and consumers:</a:t>
            </a:r>
          </a:p>
          <a:p>
            <a:pPr algn="ctr"/>
            <a:r>
              <a:rPr lang="en-GB" sz="3200" b="1" cap="all" dirty="0">
                <a:sym typeface="Wingdings" panose="05000000000000000000" pitchFamily="2" charset="2"/>
              </a:rPr>
              <a:t>BRANDS</a:t>
            </a:r>
          </a:p>
        </p:txBody>
      </p:sp>
      <p:sp>
        <p:nvSpPr>
          <p:cNvPr id="34" name="Pfeil: nach links und rechts 33">
            <a:extLst>
              <a:ext uri="{FF2B5EF4-FFF2-40B4-BE49-F238E27FC236}">
                <a16:creationId xmlns:a16="http://schemas.microsoft.com/office/drawing/2014/main" id="{406DDC28-7C80-502D-72BB-E6F44FB2C369}"/>
              </a:ext>
            </a:extLst>
          </p:cNvPr>
          <p:cNvSpPr/>
          <p:nvPr/>
        </p:nvSpPr>
        <p:spPr>
          <a:xfrm>
            <a:off x="3629025" y="2271892"/>
            <a:ext cx="1758221" cy="484632"/>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6">
            <a:extLst>
              <a:ext uri="{FF2B5EF4-FFF2-40B4-BE49-F238E27FC236}">
                <a16:creationId xmlns:a16="http://schemas.microsoft.com/office/drawing/2014/main" id="{EEA76A58-33DB-D549-2E27-4E982562C946}"/>
              </a:ext>
            </a:extLst>
          </p:cNvPr>
          <p:cNvPicPr>
            <a:picLocks noChangeAspect="1"/>
          </p:cNvPicPr>
          <p:nvPr/>
        </p:nvPicPr>
        <p:blipFill>
          <a:blip r:embed="rId3"/>
          <a:stretch>
            <a:fillRect/>
          </a:stretch>
        </p:blipFill>
        <p:spPr>
          <a:xfrm>
            <a:off x="11217245" y="6425955"/>
            <a:ext cx="838200" cy="295275"/>
          </a:xfrm>
          <a:prstGeom prst="rect">
            <a:avLst/>
          </a:prstGeom>
        </p:spPr>
      </p:pic>
    </p:spTree>
    <p:extLst>
      <p:ext uri="{BB962C8B-B14F-4D97-AF65-F5344CB8AC3E}">
        <p14:creationId xmlns:p14="http://schemas.microsoft.com/office/powerpoint/2010/main" val="107371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049b3597-4446-4113-a9c6-d1cda3b4ef20"/>
  <p:tag name="SLIDO_EVENT_SECTION_UUID" val="903b2467-b4e2-45a8-bd64-cef1e3a9a6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c27a0a7-8611-46d0-bbb2-f45a8872e5ef" xsi:nil="true"/>
    <lcf76f155ced4ddcb4097134ff3c332f xmlns="82861209-8bf3-47c7-8004-08d07fe7874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8391C403BD10846915ADAE108BADACB" ma:contentTypeVersion="14" ma:contentTypeDescription="Ein neues Dokument erstellen." ma:contentTypeScope="" ma:versionID="8b4bfee8383eb63cf1dea3071e6324a1">
  <xsd:schema xmlns:xsd="http://www.w3.org/2001/XMLSchema" xmlns:xs="http://www.w3.org/2001/XMLSchema" xmlns:p="http://schemas.microsoft.com/office/2006/metadata/properties" xmlns:ns2="82861209-8bf3-47c7-8004-08d07fe78748" xmlns:ns3="ec27a0a7-8611-46d0-bbb2-f45a8872e5ef" targetNamespace="http://schemas.microsoft.com/office/2006/metadata/properties" ma:root="true" ma:fieldsID="8a243799b70990e74418ed517017dabd" ns2:_="" ns3:_="">
    <xsd:import namespace="82861209-8bf3-47c7-8004-08d07fe78748"/>
    <xsd:import namespace="ec27a0a7-8611-46d0-bbb2-f45a8872e5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861209-8bf3-47c7-8004-08d07fe787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7be16e47-96de-4d33-b6d8-af9f1b80376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27a0a7-8611-46d0-bbb2-f45a8872e5ef"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04f3c3d8-2681-4be8-82aa-154f6549750c}" ma:internalName="TaxCatchAll" ma:showField="CatchAllData" ma:web="ec27a0a7-8611-46d0-bbb2-f45a8872e5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E309B4-CEBC-4EF3-B154-0F564FF7D4B0}">
  <ds:schemaRefs>
    <ds:schemaRef ds:uri="http://purl.org/dc/dcmitype/"/>
    <ds:schemaRef ds:uri="82861209-8bf3-47c7-8004-08d07fe78748"/>
    <ds:schemaRef ds:uri="http://www.w3.org/XML/1998/namespace"/>
    <ds:schemaRef ds:uri="http://schemas.openxmlformats.org/package/2006/metadata/core-properties"/>
    <ds:schemaRef ds:uri="http://schemas.microsoft.com/office/2006/documentManagement/types"/>
    <ds:schemaRef ds:uri="http://purl.org/dc/terms/"/>
    <ds:schemaRef ds:uri="http://purl.org/dc/elements/1.1/"/>
    <ds:schemaRef ds:uri="http://schemas.microsoft.com/office/infopath/2007/PartnerControls"/>
    <ds:schemaRef ds:uri="ec27a0a7-8611-46d0-bbb2-f45a8872e5ef"/>
    <ds:schemaRef ds:uri="http://schemas.microsoft.com/office/2006/metadata/properties"/>
  </ds:schemaRefs>
</ds:datastoreItem>
</file>

<file path=customXml/itemProps2.xml><?xml version="1.0" encoding="utf-8"?>
<ds:datastoreItem xmlns:ds="http://schemas.openxmlformats.org/officeDocument/2006/customXml" ds:itemID="{4688F01C-E7E5-4202-8F1E-14B5F9890671}">
  <ds:schemaRefs>
    <ds:schemaRef ds:uri="http://schemas.microsoft.com/sharepoint/v3/contenttype/forms"/>
  </ds:schemaRefs>
</ds:datastoreItem>
</file>

<file path=customXml/itemProps3.xml><?xml version="1.0" encoding="utf-8"?>
<ds:datastoreItem xmlns:ds="http://schemas.openxmlformats.org/officeDocument/2006/customXml" ds:itemID="{EE63D905-7070-46AD-BBD7-66F2F99F4E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861209-8bf3-47c7-8004-08d07fe78748"/>
    <ds:schemaRef ds:uri="ec27a0a7-8611-46d0-bbb2-f45a8872e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2086</Words>
  <Application>Microsoft Office PowerPoint</Application>
  <PresentationFormat>Widescreen</PresentationFormat>
  <Paragraphs>401</Paragraphs>
  <Slides>26</Slides>
  <Notes>22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Symbol</vt:lpstr>
      <vt:lpstr>Times New Roman</vt:lpstr>
      <vt:lpstr>Wingdings</vt:lpstr>
      <vt:lpstr>Office Theme</vt:lpstr>
      <vt:lpstr>PowerPoint Presentation</vt:lpstr>
      <vt:lpstr>Cluster Deep Dive Transformation &amp; Communication</vt:lpstr>
      <vt:lpstr>PowerPoint Presentation</vt:lpstr>
      <vt:lpstr>PowerPoint Presentation</vt:lpstr>
      <vt:lpstr>Courses on Communication</vt:lpstr>
      <vt:lpstr>Courses  on  Communication</vt:lpstr>
      <vt:lpstr> Conscious Marketing and Communication</vt:lpstr>
      <vt:lpstr>Overview Conscious Marketing and Communication</vt:lpstr>
      <vt:lpstr>PowerPoint Presentation</vt:lpstr>
      <vt:lpstr>Modules Conscious Marketing and Communication</vt:lpstr>
      <vt:lpstr>PowerPoint Presentation</vt:lpstr>
      <vt:lpstr>PowerPoint Presentation</vt:lpstr>
      <vt:lpstr>PowerPoint Presentation</vt:lpstr>
      <vt:lpstr>Activity – Course discussion</vt:lpstr>
      <vt:lpstr>Activity – Course discussion</vt:lpstr>
      <vt:lpstr>Activity – Course discussion</vt:lpstr>
      <vt:lpstr>PowerPoint Presentation</vt:lpstr>
      <vt:lpstr>Questions?</vt:lpstr>
      <vt:lpstr> Conscious Brand Leadership</vt:lpstr>
      <vt:lpstr>PowerPoint Presentation</vt:lpstr>
      <vt:lpstr>PowerPoint Presentation</vt:lpstr>
      <vt:lpstr>Participants of panel on Conscious Brand Leadership</vt:lpstr>
      <vt:lpstr>Ten principles from the panel on Conscious Brand Leadership</vt:lpstr>
      <vt:lpstr>Five deep dives on Conscious Brand Leadership</vt:lpstr>
      <vt:lpstr>3 interviews with 3 experts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Put</dc:creator>
  <cp:lastModifiedBy>konstantin mudrack</cp:lastModifiedBy>
  <cp:revision>88</cp:revision>
  <dcterms:created xsi:type="dcterms:W3CDTF">2022-07-13T14:46:59Z</dcterms:created>
  <dcterms:modified xsi:type="dcterms:W3CDTF">2024-01-30T17:23:34Z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0x01010088391C403BD10846915ADAE108BADACB</vt:lpwstr>
  </property>
  <property fmtid="{D5CDD505-2E9C-101B-9397-08002B2CF9AE}" pid="3" name="MediaServiceImageTags">
    <vt:lpwstr/>
  </property>
  <property fmtid="{D5CDD505-2E9C-101B-9397-08002B2CF9AE}" pid="4" name="SlidoAppVersion">
    <vt:lpwstr>1.6.1.4122</vt:lpwstr>
  </property>
</Properties>
</file>