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2" r:id="rId5"/>
  </p:sldMasterIdLst>
  <p:notesMasterIdLst>
    <p:notesMasterId r:id="rId27"/>
  </p:notesMasterIdLst>
  <p:sldIdLst>
    <p:sldId id="257" r:id="rId6"/>
    <p:sldId id="258" r:id="rId7"/>
    <p:sldId id="260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2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56" r:id="rId25"/>
    <p:sldId id="261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8B095-942D-4551-902B-3D51AC796E8B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1B506639-C555-4349-98D6-D3409A09C59E}">
      <dgm:prSet phldrT="[Text]"/>
      <dgm:spPr/>
      <dgm:t>
        <a:bodyPr/>
        <a:lstStyle/>
        <a:p>
          <a:r>
            <a:rPr lang="en-AU" noProof="0" dirty="0">
              <a:solidFill>
                <a:schemeClr val="tx1"/>
              </a:solidFill>
            </a:rPr>
            <a:t>Feeling devalued, uncertain, fear</a:t>
          </a:r>
        </a:p>
      </dgm:t>
    </dgm:pt>
    <dgm:pt modelId="{2D5CFC0E-2B84-455F-BE8B-A354960AF6AA}" type="parTrans" cxnId="{ADE60287-2543-46D3-8687-C70808D185DF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E531B3EF-86F7-43B0-8172-F17BB8BE316A}" type="sibTrans" cxnId="{ADE60287-2543-46D3-8687-C70808D185DF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57BEA8EC-7E86-4AD3-98E0-E3DD19A91DF7}">
      <dgm:prSet phldrT="[Text]"/>
      <dgm:spPr/>
      <dgm:t>
        <a:bodyPr/>
        <a:lstStyle/>
        <a:p>
          <a:r>
            <a:rPr lang="en-AU" noProof="0" dirty="0">
              <a:solidFill>
                <a:schemeClr val="tx1"/>
              </a:solidFill>
            </a:rPr>
            <a:t>Tension, nervousness</a:t>
          </a:r>
        </a:p>
      </dgm:t>
    </dgm:pt>
    <dgm:pt modelId="{24B6AD83-5803-4A26-BF93-E5F067012990}" type="parTrans" cxnId="{98E71E0F-341C-4741-A19D-241A29632CFD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970B93DD-17E1-44E8-A3C6-2D39C69E234B}" type="sibTrans" cxnId="{98E71E0F-341C-4741-A19D-241A29632CFD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258F3A08-5F57-4D53-8E07-85BC11110B97}">
      <dgm:prSet phldrT="[Text]"/>
      <dgm:spPr/>
      <dgm:t>
        <a:bodyPr/>
        <a:lstStyle/>
        <a:p>
          <a:r>
            <a:rPr lang="en-AU" noProof="0" dirty="0">
              <a:solidFill>
                <a:schemeClr val="tx1"/>
              </a:solidFill>
            </a:rPr>
            <a:t>Impact on performance</a:t>
          </a:r>
        </a:p>
      </dgm:t>
    </dgm:pt>
    <dgm:pt modelId="{89568F17-DA77-4211-8ACC-000741C37752}" type="parTrans" cxnId="{347F74ED-2DFD-4F2D-B410-582828897A9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DC8E73A7-1587-4B70-8A24-A386F64CF3A1}" type="sibTrans" cxnId="{347F74ED-2DFD-4F2D-B410-582828897A9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2CA2ED4D-9734-4950-9C2F-BEFEDE1F4FEC}">
      <dgm:prSet phldrT="[Text]"/>
      <dgm:spPr/>
      <dgm:t>
        <a:bodyPr/>
        <a:lstStyle/>
        <a:p>
          <a:r>
            <a:rPr lang="en-AU" noProof="0" dirty="0">
              <a:solidFill>
                <a:schemeClr val="tx1"/>
              </a:solidFill>
            </a:rPr>
            <a:t>Impact on </a:t>
          </a:r>
          <a:r>
            <a:rPr lang="cs-CZ" noProof="0" dirty="0">
              <a:solidFill>
                <a:schemeClr val="tx1"/>
              </a:solidFill>
            </a:rPr>
            <a:t>c</a:t>
          </a:r>
          <a:r>
            <a:rPr lang="en-AU" noProof="0" dirty="0">
              <a:solidFill>
                <a:schemeClr val="tx1"/>
              </a:solidFill>
            </a:rPr>
            <a:t>communication and relationships</a:t>
          </a:r>
        </a:p>
      </dgm:t>
    </dgm:pt>
    <dgm:pt modelId="{4B5E95F6-7C35-41ED-A652-949D4E25C791}" type="parTrans" cxnId="{E1CC41E3-2299-4708-8A24-9EDA0C5AACCC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55731D07-5211-4D6E-A134-0907D5563A90}" type="sibTrans" cxnId="{E1CC41E3-2299-4708-8A24-9EDA0C5AACCC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C5DAB849-D8C2-4AD7-8022-69062AA5F401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Negative </a:t>
          </a:r>
          <a:r>
            <a:rPr lang="cs-CZ" dirty="0" err="1">
              <a:solidFill>
                <a:schemeClr val="tx1"/>
              </a:solidFill>
            </a:rPr>
            <a:t>interaction</a:t>
          </a:r>
          <a:endParaRPr lang="cs-CZ" dirty="0">
            <a:solidFill>
              <a:schemeClr val="tx1"/>
            </a:solidFill>
          </a:endParaRPr>
        </a:p>
      </dgm:t>
    </dgm:pt>
    <dgm:pt modelId="{DF80CF5C-1869-4044-A264-7EE7C7D37979}" type="parTrans" cxnId="{2DBEC856-7861-486D-8B6A-FC00A9E2083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B41B579C-D38F-4295-8D38-E8696D605590}" type="sibTrans" cxnId="{2DBEC856-7861-486D-8B6A-FC00A9E2083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25725303-6CB9-4392-B214-769726546EB1}" type="pres">
      <dgm:prSet presAssocID="{B728B095-942D-4551-902B-3D51AC796E8B}" presName="cycle" presStyleCnt="0">
        <dgm:presLayoutVars>
          <dgm:dir/>
          <dgm:resizeHandles val="exact"/>
        </dgm:presLayoutVars>
      </dgm:prSet>
      <dgm:spPr/>
    </dgm:pt>
    <dgm:pt modelId="{82D91BA9-DA92-4BF1-901B-11C02871BEB1}" type="pres">
      <dgm:prSet presAssocID="{1B506639-C555-4349-98D6-D3409A09C59E}" presName="node" presStyleLbl="node1" presStyleIdx="0" presStyleCnt="5">
        <dgm:presLayoutVars>
          <dgm:bulletEnabled val="1"/>
        </dgm:presLayoutVars>
      </dgm:prSet>
      <dgm:spPr/>
    </dgm:pt>
    <dgm:pt modelId="{EC8E2079-964F-4F40-8B0D-08E6A4ADB661}" type="pres">
      <dgm:prSet presAssocID="{E531B3EF-86F7-43B0-8172-F17BB8BE316A}" presName="sibTrans" presStyleLbl="sibTrans2D1" presStyleIdx="0" presStyleCnt="5"/>
      <dgm:spPr/>
    </dgm:pt>
    <dgm:pt modelId="{3B2A8038-F265-4C43-B3B4-0273C8E71D03}" type="pres">
      <dgm:prSet presAssocID="{E531B3EF-86F7-43B0-8172-F17BB8BE316A}" presName="connectorText" presStyleLbl="sibTrans2D1" presStyleIdx="0" presStyleCnt="5"/>
      <dgm:spPr/>
    </dgm:pt>
    <dgm:pt modelId="{37654389-3FD0-472A-A60A-1507AAE8AB6D}" type="pres">
      <dgm:prSet presAssocID="{57BEA8EC-7E86-4AD3-98E0-E3DD19A91DF7}" presName="node" presStyleLbl="node1" presStyleIdx="1" presStyleCnt="5">
        <dgm:presLayoutVars>
          <dgm:bulletEnabled val="1"/>
        </dgm:presLayoutVars>
      </dgm:prSet>
      <dgm:spPr/>
    </dgm:pt>
    <dgm:pt modelId="{77589D2D-348F-4EF6-BAE3-FFB256F4C011}" type="pres">
      <dgm:prSet presAssocID="{970B93DD-17E1-44E8-A3C6-2D39C69E234B}" presName="sibTrans" presStyleLbl="sibTrans2D1" presStyleIdx="1" presStyleCnt="5"/>
      <dgm:spPr/>
    </dgm:pt>
    <dgm:pt modelId="{33A77B19-1757-4125-B6AA-1A9762CAC23B}" type="pres">
      <dgm:prSet presAssocID="{970B93DD-17E1-44E8-A3C6-2D39C69E234B}" presName="connectorText" presStyleLbl="sibTrans2D1" presStyleIdx="1" presStyleCnt="5"/>
      <dgm:spPr/>
    </dgm:pt>
    <dgm:pt modelId="{9349C8B8-D935-4AEA-99AE-4120AC9A0C48}" type="pres">
      <dgm:prSet presAssocID="{258F3A08-5F57-4D53-8E07-85BC11110B97}" presName="node" presStyleLbl="node1" presStyleIdx="2" presStyleCnt="5">
        <dgm:presLayoutVars>
          <dgm:bulletEnabled val="1"/>
        </dgm:presLayoutVars>
      </dgm:prSet>
      <dgm:spPr/>
    </dgm:pt>
    <dgm:pt modelId="{07938233-591D-4DCC-8CD9-F9CD9BE54707}" type="pres">
      <dgm:prSet presAssocID="{DC8E73A7-1587-4B70-8A24-A386F64CF3A1}" presName="sibTrans" presStyleLbl="sibTrans2D1" presStyleIdx="2" presStyleCnt="5"/>
      <dgm:spPr/>
    </dgm:pt>
    <dgm:pt modelId="{6D7109CE-1F11-4409-BC08-8A99B609143B}" type="pres">
      <dgm:prSet presAssocID="{DC8E73A7-1587-4B70-8A24-A386F64CF3A1}" presName="connectorText" presStyleLbl="sibTrans2D1" presStyleIdx="2" presStyleCnt="5"/>
      <dgm:spPr/>
    </dgm:pt>
    <dgm:pt modelId="{5A7F6EC7-CC33-4BC7-ADF7-ACACC440F52B}" type="pres">
      <dgm:prSet presAssocID="{2CA2ED4D-9734-4950-9C2F-BEFEDE1F4FEC}" presName="node" presStyleLbl="node1" presStyleIdx="3" presStyleCnt="5">
        <dgm:presLayoutVars>
          <dgm:bulletEnabled val="1"/>
        </dgm:presLayoutVars>
      </dgm:prSet>
      <dgm:spPr/>
    </dgm:pt>
    <dgm:pt modelId="{5E943C8C-348B-439B-B403-21F44A54020C}" type="pres">
      <dgm:prSet presAssocID="{55731D07-5211-4D6E-A134-0907D5563A90}" presName="sibTrans" presStyleLbl="sibTrans2D1" presStyleIdx="3" presStyleCnt="5"/>
      <dgm:spPr/>
    </dgm:pt>
    <dgm:pt modelId="{FF39D33E-2EB2-4F31-9A1B-D83C7DEB56BA}" type="pres">
      <dgm:prSet presAssocID="{55731D07-5211-4D6E-A134-0907D5563A90}" presName="connectorText" presStyleLbl="sibTrans2D1" presStyleIdx="3" presStyleCnt="5"/>
      <dgm:spPr/>
    </dgm:pt>
    <dgm:pt modelId="{9825EDF7-7215-4C12-A6A2-82B9C45B9231}" type="pres">
      <dgm:prSet presAssocID="{C5DAB849-D8C2-4AD7-8022-69062AA5F401}" presName="node" presStyleLbl="node1" presStyleIdx="4" presStyleCnt="5">
        <dgm:presLayoutVars>
          <dgm:bulletEnabled val="1"/>
        </dgm:presLayoutVars>
      </dgm:prSet>
      <dgm:spPr/>
    </dgm:pt>
    <dgm:pt modelId="{1A123B0C-D61D-4F5B-A3E3-9C1010630464}" type="pres">
      <dgm:prSet presAssocID="{B41B579C-D38F-4295-8D38-E8696D605590}" presName="sibTrans" presStyleLbl="sibTrans2D1" presStyleIdx="4" presStyleCnt="5"/>
      <dgm:spPr/>
    </dgm:pt>
    <dgm:pt modelId="{B1E00036-35A6-4AA0-AD96-C1CB5A97EE39}" type="pres">
      <dgm:prSet presAssocID="{B41B579C-D38F-4295-8D38-E8696D605590}" presName="connectorText" presStyleLbl="sibTrans2D1" presStyleIdx="4" presStyleCnt="5"/>
      <dgm:spPr/>
    </dgm:pt>
  </dgm:ptLst>
  <dgm:cxnLst>
    <dgm:cxn modelId="{6F0C3C0B-42A0-4666-A02E-C5C9463253EF}" type="presOf" srcId="{E531B3EF-86F7-43B0-8172-F17BB8BE316A}" destId="{3B2A8038-F265-4C43-B3B4-0273C8E71D03}" srcOrd="1" destOrd="0" presId="urn:microsoft.com/office/officeart/2005/8/layout/cycle2"/>
    <dgm:cxn modelId="{98E71E0F-341C-4741-A19D-241A29632CFD}" srcId="{B728B095-942D-4551-902B-3D51AC796E8B}" destId="{57BEA8EC-7E86-4AD3-98E0-E3DD19A91DF7}" srcOrd="1" destOrd="0" parTransId="{24B6AD83-5803-4A26-BF93-E5F067012990}" sibTransId="{970B93DD-17E1-44E8-A3C6-2D39C69E234B}"/>
    <dgm:cxn modelId="{9B92F511-5570-4173-9278-C4E65C9AFEBA}" type="presOf" srcId="{970B93DD-17E1-44E8-A3C6-2D39C69E234B}" destId="{33A77B19-1757-4125-B6AA-1A9762CAC23B}" srcOrd="1" destOrd="0" presId="urn:microsoft.com/office/officeart/2005/8/layout/cycle2"/>
    <dgm:cxn modelId="{3A564812-88B2-4A35-8E9D-66E658786900}" type="presOf" srcId="{DC8E73A7-1587-4B70-8A24-A386F64CF3A1}" destId="{07938233-591D-4DCC-8CD9-F9CD9BE54707}" srcOrd="0" destOrd="0" presId="urn:microsoft.com/office/officeart/2005/8/layout/cycle2"/>
    <dgm:cxn modelId="{554F1E22-F5AD-4B69-A678-63E544F5A6A8}" type="presOf" srcId="{B41B579C-D38F-4295-8D38-E8696D605590}" destId="{1A123B0C-D61D-4F5B-A3E3-9C1010630464}" srcOrd="0" destOrd="0" presId="urn:microsoft.com/office/officeart/2005/8/layout/cycle2"/>
    <dgm:cxn modelId="{934D7D62-4FD6-44CA-8709-18649FFCA7EC}" type="presOf" srcId="{B728B095-942D-4551-902B-3D51AC796E8B}" destId="{25725303-6CB9-4392-B214-769726546EB1}" srcOrd="0" destOrd="0" presId="urn:microsoft.com/office/officeart/2005/8/layout/cycle2"/>
    <dgm:cxn modelId="{4A744051-3AC1-4C64-B246-2C7ABD3B37C2}" type="presOf" srcId="{57BEA8EC-7E86-4AD3-98E0-E3DD19A91DF7}" destId="{37654389-3FD0-472A-A60A-1507AAE8AB6D}" srcOrd="0" destOrd="0" presId="urn:microsoft.com/office/officeart/2005/8/layout/cycle2"/>
    <dgm:cxn modelId="{2DBEC856-7861-486D-8B6A-FC00A9E2083E}" srcId="{B728B095-942D-4551-902B-3D51AC796E8B}" destId="{C5DAB849-D8C2-4AD7-8022-69062AA5F401}" srcOrd="4" destOrd="0" parTransId="{DF80CF5C-1869-4044-A264-7EE7C7D37979}" sibTransId="{B41B579C-D38F-4295-8D38-E8696D605590}"/>
    <dgm:cxn modelId="{A416B97A-BAE0-4B4C-8DDE-A1CDB481D237}" type="presOf" srcId="{C5DAB849-D8C2-4AD7-8022-69062AA5F401}" destId="{9825EDF7-7215-4C12-A6A2-82B9C45B9231}" srcOrd="0" destOrd="0" presId="urn:microsoft.com/office/officeart/2005/8/layout/cycle2"/>
    <dgm:cxn modelId="{F488AA7E-BAC9-4175-859F-85B59649845A}" type="presOf" srcId="{258F3A08-5F57-4D53-8E07-85BC11110B97}" destId="{9349C8B8-D935-4AEA-99AE-4120AC9A0C48}" srcOrd="0" destOrd="0" presId="urn:microsoft.com/office/officeart/2005/8/layout/cycle2"/>
    <dgm:cxn modelId="{ADE60287-2543-46D3-8687-C70808D185DF}" srcId="{B728B095-942D-4551-902B-3D51AC796E8B}" destId="{1B506639-C555-4349-98D6-D3409A09C59E}" srcOrd="0" destOrd="0" parTransId="{2D5CFC0E-2B84-455F-BE8B-A354960AF6AA}" sibTransId="{E531B3EF-86F7-43B0-8172-F17BB8BE316A}"/>
    <dgm:cxn modelId="{948FC694-0D6D-4663-BE56-80721A9C0AC0}" type="presOf" srcId="{55731D07-5211-4D6E-A134-0907D5563A90}" destId="{5E943C8C-348B-439B-B403-21F44A54020C}" srcOrd="0" destOrd="0" presId="urn:microsoft.com/office/officeart/2005/8/layout/cycle2"/>
    <dgm:cxn modelId="{7FC82797-26DB-4190-B3BB-D5605DF7CD60}" type="presOf" srcId="{B41B579C-D38F-4295-8D38-E8696D605590}" destId="{B1E00036-35A6-4AA0-AD96-C1CB5A97EE39}" srcOrd="1" destOrd="0" presId="urn:microsoft.com/office/officeart/2005/8/layout/cycle2"/>
    <dgm:cxn modelId="{A9A67198-CA7B-4CD1-AABC-61C04156BC77}" type="presOf" srcId="{DC8E73A7-1587-4B70-8A24-A386F64CF3A1}" destId="{6D7109CE-1F11-4409-BC08-8A99B609143B}" srcOrd="1" destOrd="0" presId="urn:microsoft.com/office/officeart/2005/8/layout/cycle2"/>
    <dgm:cxn modelId="{29C301B2-B27E-42FE-972E-8D20FDE234BA}" type="presOf" srcId="{55731D07-5211-4D6E-A134-0907D5563A90}" destId="{FF39D33E-2EB2-4F31-9A1B-D83C7DEB56BA}" srcOrd="1" destOrd="0" presId="urn:microsoft.com/office/officeart/2005/8/layout/cycle2"/>
    <dgm:cxn modelId="{4ED3B8D4-3B5C-4A2E-8E7B-6F02314815E9}" type="presOf" srcId="{2CA2ED4D-9734-4950-9C2F-BEFEDE1F4FEC}" destId="{5A7F6EC7-CC33-4BC7-ADF7-ACACC440F52B}" srcOrd="0" destOrd="0" presId="urn:microsoft.com/office/officeart/2005/8/layout/cycle2"/>
    <dgm:cxn modelId="{ABC256D5-989A-40D1-99CC-A838C2CB7B11}" type="presOf" srcId="{E531B3EF-86F7-43B0-8172-F17BB8BE316A}" destId="{EC8E2079-964F-4F40-8B0D-08E6A4ADB661}" srcOrd="0" destOrd="0" presId="urn:microsoft.com/office/officeart/2005/8/layout/cycle2"/>
    <dgm:cxn modelId="{2DA3BCE2-8675-4F9C-9C2C-1D41DB4F9B7F}" type="presOf" srcId="{1B506639-C555-4349-98D6-D3409A09C59E}" destId="{82D91BA9-DA92-4BF1-901B-11C02871BEB1}" srcOrd="0" destOrd="0" presId="urn:microsoft.com/office/officeart/2005/8/layout/cycle2"/>
    <dgm:cxn modelId="{E1CC41E3-2299-4708-8A24-9EDA0C5AACCC}" srcId="{B728B095-942D-4551-902B-3D51AC796E8B}" destId="{2CA2ED4D-9734-4950-9C2F-BEFEDE1F4FEC}" srcOrd="3" destOrd="0" parTransId="{4B5E95F6-7C35-41ED-A652-949D4E25C791}" sibTransId="{55731D07-5211-4D6E-A134-0907D5563A90}"/>
    <dgm:cxn modelId="{98D48BEB-FDF3-4FE6-B272-EE04708E5B24}" type="presOf" srcId="{970B93DD-17E1-44E8-A3C6-2D39C69E234B}" destId="{77589D2D-348F-4EF6-BAE3-FFB256F4C011}" srcOrd="0" destOrd="0" presId="urn:microsoft.com/office/officeart/2005/8/layout/cycle2"/>
    <dgm:cxn modelId="{347F74ED-2DFD-4F2D-B410-582828897A93}" srcId="{B728B095-942D-4551-902B-3D51AC796E8B}" destId="{258F3A08-5F57-4D53-8E07-85BC11110B97}" srcOrd="2" destOrd="0" parTransId="{89568F17-DA77-4211-8ACC-000741C37752}" sibTransId="{DC8E73A7-1587-4B70-8A24-A386F64CF3A1}"/>
    <dgm:cxn modelId="{852A678B-EF5D-48BB-B092-5F72E05B5032}" type="presParOf" srcId="{25725303-6CB9-4392-B214-769726546EB1}" destId="{82D91BA9-DA92-4BF1-901B-11C02871BEB1}" srcOrd="0" destOrd="0" presId="urn:microsoft.com/office/officeart/2005/8/layout/cycle2"/>
    <dgm:cxn modelId="{0B3FC43B-F70E-40CE-9BBE-2B1776471E8F}" type="presParOf" srcId="{25725303-6CB9-4392-B214-769726546EB1}" destId="{EC8E2079-964F-4F40-8B0D-08E6A4ADB661}" srcOrd="1" destOrd="0" presId="urn:microsoft.com/office/officeart/2005/8/layout/cycle2"/>
    <dgm:cxn modelId="{1C63EC9A-62F3-40C8-8136-CCF8BD4363BA}" type="presParOf" srcId="{EC8E2079-964F-4F40-8B0D-08E6A4ADB661}" destId="{3B2A8038-F265-4C43-B3B4-0273C8E71D03}" srcOrd="0" destOrd="0" presId="urn:microsoft.com/office/officeart/2005/8/layout/cycle2"/>
    <dgm:cxn modelId="{2C5B5B9E-0D72-401D-A2B6-D6E9B41C17CD}" type="presParOf" srcId="{25725303-6CB9-4392-B214-769726546EB1}" destId="{37654389-3FD0-472A-A60A-1507AAE8AB6D}" srcOrd="2" destOrd="0" presId="urn:microsoft.com/office/officeart/2005/8/layout/cycle2"/>
    <dgm:cxn modelId="{5C2B8F92-F921-44BA-AE6B-7434620A6960}" type="presParOf" srcId="{25725303-6CB9-4392-B214-769726546EB1}" destId="{77589D2D-348F-4EF6-BAE3-FFB256F4C011}" srcOrd="3" destOrd="0" presId="urn:microsoft.com/office/officeart/2005/8/layout/cycle2"/>
    <dgm:cxn modelId="{09FC385B-6F57-4978-ADC2-E6AC00E7AB85}" type="presParOf" srcId="{77589D2D-348F-4EF6-BAE3-FFB256F4C011}" destId="{33A77B19-1757-4125-B6AA-1A9762CAC23B}" srcOrd="0" destOrd="0" presId="urn:microsoft.com/office/officeart/2005/8/layout/cycle2"/>
    <dgm:cxn modelId="{1528E118-B84F-415A-90F2-52E5D4FBD379}" type="presParOf" srcId="{25725303-6CB9-4392-B214-769726546EB1}" destId="{9349C8B8-D935-4AEA-99AE-4120AC9A0C48}" srcOrd="4" destOrd="0" presId="urn:microsoft.com/office/officeart/2005/8/layout/cycle2"/>
    <dgm:cxn modelId="{4C3A8268-0FD9-434A-A29A-8FF8497B5970}" type="presParOf" srcId="{25725303-6CB9-4392-B214-769726546EB1}" destId="{07938233-591D-4DCC-8CD9-F9CD9BE54707}" srcOrd="5" destOrd="0" presId="urn:microsoft.com/office/officeart/2005/8/layout/cycle2"/>
    <dgm:cxn modelId="{E78DA7F8-7864-49F3-AFA6-A66FB2A889AE}" type="presParOf" srcId="{07938233-591D-4DCC-8CD9-F9CD9BE54707}" destId="{6D7109CE-1F11-4409-BC08-8A99B609143B}" srcOrd="0" destOrd="0" presId="urn:microsoft.com/office/officeart/2005/8/layout/cycle2"/>
    <dgm:cxn modelId="{63AD8DB7-B1C4-457C-AE38-CF94E6183FBD}" type="presParOf" srcId="{25725303-6CB9-4392-B214-769726546EB1}" destId="{5A7F6EC7-CC33-4BC7-ADF7-ACACC440F52B}" srcOrd="6" destOrd="0" presId="urn:microsoft.com/office/officeart/2005/8/layout/cycle2"/>
    <dgm:cxn modelId="{E27C3921-370A-46BE-AC8F-85151F19406C}" type="presParOf" srcId="{25725303-6CB9-4392-B214-769726546EB1}" destId="{5E943C8C-348B-439B-B403-21F44A54020C}" srcOrd="7" destOrd="0" presId="urn:microsoft.com/office/officeart/2005/8/layout/cycle2"/>
    <dgm:cxn modelId="{7153089E-7C1E-4595-9ABF-1625C4131DB9}" type="presParOf" srcId="{5E943C8C-348B-439B-B403-21F44A54020C}" destId="{FF39D33E-2EB2-4F31-9A1B-D83C7DEB56BA}" srcOrd="0" destOrd="0" presId="urn:microsoft.com/office/officeart/2005/8/layout/cycle2"/>
    <dgm:cxn modelId="{99F861E5-5FF4-4787-85F4-D2241CDF1469}" type="presParOf" srcId="{25725303-6CB9-4392-B214-769726546EB1}" destId="{9825EDF7-7215-4C12-A6A2-82B9C45B9231}" srcOrd="8" destOrd="0" presId="urn:microsoft.com/office/officeart/2005/8/layout/cycle2"/>
    <dgm:cxn modelId="{DC4674AF-5C2C-471E-9A2E-B4AAD0AFAA6D}" type="presParOf" srcId="{25725303-6CB9-4392-B214-769726546EB1}" destId="{1A123B0C-D61D-4F5B-A3E3-9C1010630464}" srcOrd="9" destOrd="0" presId="urn:microsoft.com/office/officeart/2005/8/layout/cycle2"/>
    <dgm:cxn modelId="{60A88759-986D-4032-BC14-BCEDE922F124}" type="presParOf" srcId="{1A123B0C-D61D-4F5B-A3E3-9C1010630464}" destId="{B1E00036-35A6-4AA0-AD96-C1CB5A97EE3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91BA9-DA92-4BF1-901B-11C02871BEB1}">
      <dsp:nvSpPr>
        <dsp:cNvPr id="0" name=""/>
        <dsp:cNvSpPr/>
      </dsp:nvSpPr>
      <dsp:spPr>
        <a:xfrm>
          <a:off x="3108463" y="2034"/>
          <a:ext cx="1400342" cy="14003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noProof="0" dirty="0">
              <a:solidFill>
                <a:schemeClr val="tx1"/>
              </a:solidFill>
            </a:rPr>
            <a:t>Feeling devalued, uncertain, fear</a:t>
          </a:r>
        </a:p>
      </dsp:txBody>
      <dsp:txXfrm>
        <a:off x="3313538" y="207109"/>
        <a:ext cx="990192" cy="990192"/>
      </dsp:txXfrm>
    </dsp:sp>
    <dsp:sp modelId="{EC8E2079-964F-4F40-8B0D-08E6A4ADB661}">
      <dsp:nvSpPr>
        <dsp:cNvPr id="0" name=""/>
        <dsp:cNvSpPr/>
      </dsp:nvSpPr>
      <dsp:spPr>
        <a:xfrm rot="2160000">
          <a:off x="4464557" y="1077697"/>
          <a:ext cx="372293" cy="472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>
            <a:solidFill>
              <a:schemeClr val="tx1"/>
            </a:solidFill>
          </a:endParaRPr>
        </a:p>
      </dsp:txBody>
      <dsp:txXfrm>
        <a:off x="4475222" y="1139396"/>
        <a:ext cx="260605" cy="283569"/>
      </dsp:txXfrm>
    </dsp:sp>
    <dsp:sp modelId="{37654389-3FD0-472A-A60A-1507AAE8AB6D}">
      <dsp:nvSpPr>
        <dsp:cNvPr id="0" name=""/>
        <dsp:cNvSpPr/>
      </dsp:nvSpPr>
      <dsp:spPr>
        <a:xfrm>
          <a:off x="4809650" y="1238019"/>
          <a:ext cx="1400342" cy="14003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noProof="0" dirty="0">
              <a:solidFill>
                <a:schemeClr val="tx1"/>
              </a:solidFill>
            </a:rPr>
            <a:t>Tension, nervousness</a:t>
          </a:r>
        </a:p>
      </dsp:txBody>
      <dsp:txXfrm>
        <a:off x="5014725" y="1443094"/>
        <a:ext cx="990192" cy="990192"/>
      </dsp:txXfrm>
    </dsp:sp>
    <dsp:sp modelId="{77589D2D-348F-4EF6-BAE3-FFB256F4C011}">
      <dsp:nvSpPr>
        <dsp:cNvPr id="0" name=""/>
        <dsp:cNvSpPr/>
      </dsp:nvSpPr>
      <dsp:spPr>
        <a:xfrm rot="6480000">
          <a:off x="5002033" y="2691794"/>
          <a:ext cx="372293" cy="472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>
            <a:solidFill>
              <a:schemeClr val="tx1"/>
            </a:solidFill>
          </a:endParaRPr>
        </a:p>
      </dsp:txBody>
      <dsp:txXfrm rot="10800000">
        <a:off x="5075134" y="2733206"/>
        <a:ext cx="260605" cy="283569"/>
      </dsp:txXfrm>
    </dsp:sp>
    <dsp:sp modelId="{9349C8B8-D935-4AEA-99AE-4120AC9A0C48}">
      <dsp:nvSpPr>
        <dsp:cNvPr id="0" name=""/>
        <dsp:cNvSpPr/>
      </dsp:nvSpPr>
      <dsp:spPr>
        <a:xfrm>
          <a:off x="4159854" y="3237885"/>
          <a:ext cx="1400342" cy="14003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noProof="0" dirty="0">
              <a:solidFill>
                <a:schemeClr val="tx1"/>
              </a:solidFill>
            </a:rPr>
            <a:t>Impact on performance</a:t>
          </a:r>
        </a:p>
      </dsp:txBody>
      <dsp:txXfrm>
        <a:off x="4364929" y="3442960"/>
        <a:ext cx="990192" cy="990192"/>
      </dsp:txXfrm>
    </dsp:sp>
    <dsp:sp modelId="{07938233-591D-4DCC-8CD9-F9CD9BE54707}">
      <dsp:nvSpPr>
        <dsp:cNvPr id="0" name=""/>
        <dsp:cNvSpPr/>
      </dsp:nvSpPr>
      <dsp:spPr>
        <a:xfrm rot="10800000">
          <a:off x="3633024" y="3701748"/>
          <a:ext cx="372293" cy="472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>
            <a:solidFill>
              <a:schemeClr val="tx1"/>
            </a:solidFill>
          </a:endParaRPr>
        </a:p>
      </dsp:txBody>
      <dsp:txXfrm rot="10800000">
        <a:off x="3744712" y="3796271"/>
        <a:ext cx="260605" cy="283569"/>
      </dsp:txXfrm>
    </dsp:sp>
    <dsp:sp modelId="{5A7F6EC7-CC33-4BC7-ADF7-ACACC440F52B}">
      <dsp:nvSpPr>
        <dsp:cNvPr id="0" name=""/>
        <dsp:cNvSpPr/>
      </dsp:nvSpPr>
      <dsp:spPr>
        <a:xfrm>
          <a:off x="2057071" y="3237885"/>
          <a:ext cx="1400342" cy="14003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noProof="0" dirty="0">
              <a:solidFill>
                <a:schemeClr val="tx1"/>
              </a:solidFill>
            </a:rPr>
            <a:t>Impact on </a:t>
          </a:r>
          <a:r>
            <a:rPr lang="cs-CZ" sz="1100" kern="1200" noProof="0" dirty="0">
              <a:solidFill>
                <a:schemeClr val="tx1"/>
              </a:solidFill>
            </a:rPr>
            <a:t>c</a:t>
          </a:r>
          <a:r>
            <a:rPr lang="en-AU" sz="1100" kern="1200" noProof="0" dirty="0">
              <a:solidFill>
                <a:schemeClr val="tx1"/>
              </a:solidFill>
            </a:rPr>
            <a:t>communication and relationships</a:t>
          </a:r>
        </a:p>
      </dsp:txBody>
      <dsp:txXfrm>
        <a:off x="2262146" y="3442960"/>
        <a:ext cx="990192" cy="990192"/>
      </dsp:txXfrm>
    </dsp:sp>
    <dsp:sp modelId="{5E943C8C-348B-439B-B403-21F44A54020C}">
      <dsp:nvSpPr>
        <dsp:cNvPr id="0" name=""/>
        <dsp:cNvSpPr/>
      </dsp:nvSpPr>
      <dsp:spPr>
        <a:xfrm rot="15120000">
          <a:off x="2249454" y="2711836"/>
          <a:ext cx="372293" cy="472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>
            <a:solidFill>
              <a:schemeClr val="tx1"/>
            </a:solidFill>
          </a:endParaRPr>
        </a:p>
      </dsp:txBody>
      <dsp:txXfrm rot="10800000">
        <a:off x="2322555" y="2859470"/>
        <a:ext cx="260605" cy="283569"/>
      </dsp:txXfrm>
    </dsp:sp>
    <dsp:sp modelId="{9825EDF7-7215-4C12-A6A2-82B9C45B9231}">
      <dsp:nvSpPr>
        <dsp:cNvPr id="0" name=""/>
        <dsp:cNvSpPr/>
      </dsp:nvSpPr>
      <dsp:spPr>
        <a:xfrm>
          <a:off x="1407275" y="1238019"/>
          <a:ext cx="1400342" cy="14003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1"/>
              </a:solidFill>
            </a:rPr>
            <a:t>Negative </a:t>
          </a:r>
          <a:r>
            <a:rPr lang="cs-CZ" sz="1100" kern="1200" dirty="0" err="1">
              <a:solidFill>
                <a:schemeClr val="tx1"/>
              </a:solidFill>
            </a:rPr>
            <a:t>interaction</a:t>
          </a:r>
          <a:endParaRPr lang="cs-CZ" sz="1100" kern="1200" dirty="0">
            <a:solidFill>
              <a:schemeClr val="tx1"/>
            </a:solidFill>
          </a:endParaRPr>
        </a:p>
      </dsp:txBody>
      <dsp:txXfrm>
        <a:off x="1612350" y="1443094"/>
        <a:ext cx="990192" cy="990192"/>
      </dsp:txXfrm>
    </dsp:sp>
    <dsp:sp modelId="{1A123B0C-D61D-4F5B-A3E3-9C1010630464}">
      <dsp:nvSpPr>
        <dsp:cNvPr id="0" name=""/>
        <dsp:cNvSpPr/>
      </dsp:nvSpPr>
      <dsp:spPr>
        <a:xfrm rot="19440000">
          <a:off x="2763369" y="1090083"/>
          <a:ext cx="372293" cy="472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>
            <a:solidFill>
              <a:schemeClr val="tx1"/>
            </a:solidFill>
          </a:endParaRPr>
        </a:p>
      </dsp:txBody>
      <dsp:txXfrm>
        <a:off x="2774034" y="1217430"/>
        <a:ext cx="260605" cy="283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CC230-C454-4D55-BA81-E8EB41A1A96E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094BB-249B-468B-96A6-0EE4A04F2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92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D732-7916-4FBA-987E-3CF1D450F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4A7EC-6F49-4DD8-9118-E60C06B80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5540C-795D-4F09-A24C-53353711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091A-7A86-4D54-B796-9236B91D8B63}" type="datetime1">
              <a:rPr lang="nl-NL" smtClean="0"/>
              <a:t>15-6-2023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512CA-D5EE-4F8D-A6D1-38A28E84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E36D-D065-4DE8-8EAD-DCC12E25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0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A7A9-65E1-43E2-92D2-EB3AFE02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11ADC-840F-46A6-9AE9-65BC3125F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3F40D-F425-4792-BF3C-5491A299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6B5F-224C-454A-9318-8314DB42ACB2}" type="datetime1">
              <a:rPr lang="nl-NL" smtClean="0"/>
              <a:t>15-6-2023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3073-5E5E-4DCA-BBE8-7A45D19D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AF72-587D-47C6-B6CF-A7AEB673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DA087-EACC-4163-89C6-5FEAD7C01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9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D351A-DFCC-49DB-8C7E-5311EBBC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2E166-EA33-4370-BE7B-7C9DC88B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C2F6-7324-4036-AB89-3088C1E58B78}" type="datetime1">
              <a:rPr lang="nl-NL" smtClean="0"/>
              <a:t>15-6-2023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0E268-F5D1-4BFA-89C7-BC817613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F7E90-ADD4-4523-A589-5D0544DD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AB332-8B7E-46A9-81BE-A7C8A64D9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5836-3C30-46B3-AC32-32184EFA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CE826-A37F-4AC1-9BE1-1F617553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242B-8CBB-4CB1-B89D-70330F59E498}" type="datetime1">
              <a:rPr lang="nl-NL" smtClean="0"/>
              <a:t>15-6-2023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B7CDC-D6D8-413E-B94F-44398EEF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A4A04-10DC-4A9E-9719-FA34C6AF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C266C-CE31-45BF-A71A-1D8B66BDB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8"/>
            <a:ext cx="12192000" cy="68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7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0022-96ED-4DD2-84BC-BCBF6E37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0D3B8-0BEB-4F42-B662-3A8AD3E8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FD3B-964C-4BBA-B14D-E6962C6ED033}" type="datetime1">
              <a:rPr lang="nl-NL" smtClean="0"/>
              <a:t>15-6-2023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0C17B-CE54-4038-854C-2C3DBD81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E0C8E-42AE-4EC8-A793-158E3318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B9812-D52B-4AD2-9512-B0199C019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59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3862-AD3E-48D0-9AC7-DA607304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28E66-DB1E-4D57-B0F1-41F2B877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9175-073F-4D63-9E79-8BA6E508DEB4}" type="datetime1">
              <a:rPr lang="nl-NL" smtClean="0"/>
              <a:t>15-6-2023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0A6FA-E5E4-41F8-B748-DB3A55D7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4BDAE-3E11-48DB-AF9D-E1644B91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A4BF6-C2DA-49E5-A4E9-D9F00CC2A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75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BDDF-99F3-45C0-ADAD-2F93B3C1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8F1CD-98AD-4BF8-920F-C5C2A4F0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CD81-F005-4409-B3E0-47B88860051D}" type="datetime1">
              <a:rPr lang="nl-NL" smtClean="0"/>
              <a:t>15-6-2023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0BF26-D02A-4548-9CD7-198C0D40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15383-4F80-4697-BC7F-C00BB562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26F24-ECF7-4589-AD26-DA46DEC83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39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38CC-94D0-4BC0-BF4C-E245E0AEAA5D}" type="datetime1">
              <a:rPr lang="nl-NL" smtClean="0"/>
              <a:t>15-6-2023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2741-CA3E-4D07-B942-2D20B54491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5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8E7B-06AB-4AF0-9EA7-DBC4671E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BADF-AD01-4BA9-9060-D46181651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232DB-7768-49D3-B5CE-B2F0AEEC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EDD5-CF63-4361-9A73-E08BA36E79E2}" type="datetime1">
              <a:rPr lang="nl-NL" smtClean="0"/>
              <a:t>15-6-2023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9F1FA-1ADF-4454-BBC1-13B43F5C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6240F-DE27-4418-BEFF-89EF791E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CAF6C-04C3-44E7-9456-E2850E950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7"/>
            <a:ext cx="12192000" cy="68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5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7C81-C791-49E8-9753-8DD207F4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EFC11-AA36-4B6E-BC6E-9750E59B8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D2727-A234-4E29-900E-0126EE40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EB88-6580-4C1A-A0E7-909CA9A05A31}" type="datetime1">
              <a:rPr lang="nl-NL" smtClean="0"/>
              <a:t>15-6-2023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31787-1E7D-49E8-A072-7FB68337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DC1E3-A3FF-4C5A-9FCF-91BB827D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49B41-1AB3-48F0-B811-5B2A9DFFA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12192000" cy="6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053B-5320-4639-90CC-984F057E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2E858-1C19-44AC-9E11-8809E881D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131AB-B6F3-4280-8955-6865685F0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0D5C5-8231-42C1-8F15-4C00E039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2F13-9B20-4A40-817F-8999199041B5}" type="datetime1">
              <a:rPr lang="nl-NL" smtClean="0"/>
              <a:t>15-6-2023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03533-E9DE-4896-83F8-1CF6CCCA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0589-17ED-4158-9D33-B6B48EE3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BD918-851C-453E-9EF0-B8E97AFE0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8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CDAF-DA24-424B-BDC9-C3274A53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029E8-83D7-409A-AB89-1F6A4D4B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6C482-12CB-41DE-B64B-E8402900D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7B8F9-3F76-4455-AA0E-C806C40E9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73CC7-B3B5-427B-8D55-43D121DDC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02904-CD4F-42C4-B986-C7C79CD2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EB0A-17F9-425C-B1D8-4F6A9B9BDE42}" type="datetime1">
              <a:rPr lang="nl-NL" smtClean="0"/>
              <a:t>15-6-2023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4FD75-36E5-4123-9D34-932EECE6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EF493-F5A6-47E1-BF85-32F2B96D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43B215-E2C7-44EC-A23A-AE6131198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F81E-74AF-4B6B-BB8D-C1031A82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4A799-728A-4A73-AED4-84D2B9A0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BF32-D123-40D5-8129-93E31A88D065}" type="datetime1">
              <a:rPr lang="nl-NL" smtClean="0"/>
              <a:t>15-6-2023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9C831-2E28-4966-A8A9-0D8D13C7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3D87B-6208-45CD-9E7B-A7CC57D1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203C7-FE5B-4D65-A8F4-CAB31FF24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7"/>
            <a:ext cx="12192000" cy="6843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DBAE0D-0496-4A2D-B9C0-68609623C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84C84-6835-4110-8AEB-79907C0D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2801-591F-40A7-8ADC-6DD584E721AD}" type="datetime1">
              <a:rPr lang="nl-NL" smtClean="0"/>
              <a:t>15-6-2023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89364-0BAD-40BA-809F-D8BCC611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E4DD9-7789-43A2-944E-4029E193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D77AB-7FB5-47BB-8B68-F3791188F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4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B984-4FCC-4C94-9711-EBAB0FF0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700D-F58D-4C18-8EBF-8C73AC40D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DDFFF-21E2-412A-8480-1B035D4EF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895BD-3E50-4004-A27A-E0D8769D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4F16-07F8-4379-986F-3917E49F1207}" type="datetime1">
              <a:rPr lang="nl-NL" smtClean="0"/>
              <a:t>15-6-2023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B33E5-4EA7-4CB3-B3C6-D7F4D63D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C5E9E-8B3A-46B3-960C-6990909A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6857F-29F5-404A-BD68-8038EFB3A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2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474D-A441-4AA2-AEBA-EB300AE8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35BDE-76CB-49DF-9086-AB2EDFD27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4CF78-F740-4722-A51B-8C1C7318C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94D4B-3D0D-44F8-A070-41E2A734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AA4E-54D2-4EE1-B18D-C2D357F85968}" type="datetime1">
              <a:rPr lang="nl-NL" smtClean="0"/>
              <a:t>15-6-2023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34C62-A03B-4FE7-A7BB-6533EADF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D920F-28CA-4585-926E-20E28BA1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A720C-FE57-43A9-AD3B-E7C18EE7D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85"/>
            <a:ext cx="12192000" cy="6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56EC9-29C3-4C22-92BC-1630064C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37BC-B0A3-4DE2-AE26-CB0FE0818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78B5A-A85C-4564-A942-D6FEC083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3C841-B5AB-4E17-8EDC-931DE71C25E6}" type="datetime1">
              <a:rPr lang="nl-NL" smtClean="0"/>
              <a:t>15-6-2023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CEFD0-5E81-4565-95DB-A7503F640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BF15-3CE6-4DCE-BE3A-742F2016F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AA199-73E2-46B6-8ADB-B80C5F2D5E7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1BD9-97B7-4899-88BC-36E88424076D}" type="datetime1">
              <a:rPr lang="nl-NL" smtClean="0"/>
              <a:t>15-6-2023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2741-CA3E-4D07-B942-2D20B544919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F5F68-3A88-4097-A411-E3A714030022}"/>
              </a:ext>
            </a:extLst>
          </p:cNvPr>
          <p:cNvSpPr/>
          <p:nvPr userDrawn="1"/>
        </p:nvSpPr>
        <p:spPr>
          <a:xfrm>
            <a:off x="9982200" y="0"/>
            <a:ext cx="2209800" cy="796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4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gia.berkeley.edu/#filters=mindfulnes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acharacter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3185F-D507-4F62-A64B-65DE0F30F7EE}"/>
              </a:ext>
            </a:extLst>
          </p:cNvPr>
          <p:cNvSpPr>
            <a:spLocks noChangeAspect="1"/>
          </p:cNvSpPr>
          <p:nvPr/>
        </p:nvSpPr>
        <p:spPr>
          <a:xfrm>
            <a:off x="-1" y="0"/>
            <a:ext cx="9906001" cy="6858000"/>
          </a:xfrm>
          <a:prstGeom prst="rect">
            <a:avLst/>
          </a:prstGeom>
          <a:solidFill>
            <a:srgbClr val="F58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ardrop 6">
            <a:extLst>
              <a:ext uri="{FF2B5EF4-FFF2-40B4-BE49-F238E27FC236}">
                <a16:creationId xmlns:a16="http://schemas.microsoft.com/office/drawing/2014/main" id="{30CE2227-BBF6-46B6-AF40-B083A46A4DAC}"/>
              </a:ext>
            </a:extLst>
          </p:cNvPr>
          <p:cNvSpPr>
            <a:spLocks noChangeAspect="1"/>
          </p:cNvSpPr>
          <p:nvPr/>
        </p:nvSpPr>
        <p:spPr>
          <a:xfrm>
            <a:off x="2929183" y="-178420"/>
            <a:ext cx="8118695" cy="7805854"/>
          </a:xfrm>
          <a:custGeom>
            <a:avLst/>
            <a:gdLst>
              <a:gd name="connsiteX0" fmla="*/ 0 w 7682455"/>
              <a:gd name="connsiteY0" fmla="*/ 3794318 h 7588635"/>
              <a:gd name="connsiteX1" fmla="*/ 3841228 w 7682455"/>
              <a:gd name="connsiteY1" fmla="*/ 0 h 7588635"/>
              <a:gd name="connsiteX2" fmla="*/ 7682455 w 7682455"/>
              <a:gd name="connsiteY2" fmla="*/ 0 h 7588635"/>
              <a:gd name="connsiteX3" fmla="*/ 7682455 w 7682455"/>
              <a:gd name="connsiteY3" fmla="*/ 3794318 h 7588635"/>
              <a:gd name="connsiteX4" fmla="*/ 3841227 w 7682455"/>
              <a:gd name="connsiteY4" fmla="*/ 7588636 h 7588635"/>
              <a:gd name="connsiteX5" fmla="*/ -1 w 7682455"/>
              <a:gd name="connsiteY5" fmla="*/ 3794318 h 7588635"/>
              <a:gd name="connsiteX6" fmla="*/ 0 w 7682455"/>
              <a:gd name="connsiteY6" fmla="*/ 3794318 h 7588635"/>
              <a:gd name="connsiteX0" fmla="*/ 1 w 7719032"/>
              <a:gd name="connsiteY0" fmla="*/ 3794318 h 7595378"/>
              <a:gd name="connsiteX1" fmla="*/ 3841229 w 7719032"/>
              <a:gd name="connsiteY1" fmla="*/ 0 h 7595378"/>
              <a:gd name="connsiteX2" fmla="*/ 7682456 w 7719032"/>
              <a:gd name="connsiteY2" fmla="*/ 0 h 7595378"/>
              <a:gd name="connsiteX3" fmla="*/ 7719032 w 7719032"/>
              <a:gd name="connsiteY3" fmla="*/ 5714558 h 7595378"/>
              <a:gd name="connsiteX4" fmla="*/ 3841228 w 7719032"/>
              <a:gd name="connsiteY4" fmla="*/ 7588636 h 7595378"/>
              <a:gd name="connsiteX5" fmla="*/ 0 w 7719032"/>
              <a:gd name="connsiteY5" fmla="*/ 3794318 h 7595378"/>
              <a:gd name="connsiteX6" fmla="*/ 1 w 7719032"/>
              <a:gd name="connsiteY6" fmla="*/ 3794318 h 759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9032" h="7595378">
                <a:moveTo>
                  <a:pt x="1" y="3794318"/>
                </a:moveTo>
                <a:cubicBezTo>
                  <a:pt x="1" y="1698774"/>
                  <a:pt x="1719777" y="0"/>
                  <a:pt x="3841229" y="0"/>
                </a:cubicBezTo>
                <a:lnTo>
                  <a:pt x="7682456" y="0"/>
                </a:lnTo>
                <a:cubicBezTo>
                  <a:pt x="7682456" y="1264773"/>
                  <a:pt x="7719032" y="4449785"/>
                  <a:pt x="7719032" y="5714558"/>
                </a:cubicBezTo>
                <a:cubicBezTo>
                  <a:pt x="7719032" y="7810102"/>
                  <a:pt x="5962680" y="7588636"/>
                  <a:pt x="3841228" y="7588636"/>
                </a:cubicBezTo>
                <a:cubicBezTo>
                  <a:pt x="1719776" y="7588636"/>
                  <a:pt x="0" y="5889862"/>
                  <a:pt x="0" y="3794318"/>
                </a:cubicBezTo>
                <a:lnTo>
                  <a:pt x="1" y="3794318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2D050"/>
              </a:solidFill>
            </a:endParaRPr>
          </a:p>
        </p:txBody>
      </p:sp>
      <p:pic>
        <p:nvPicPr>
          <p:cNvPr id="3" name="Picture 2" descr="A city with a river running through it&#10;&#10;Description automatically generated with low confidence">
            <a:extLst>
              <a:ext uri="{FF2B5EF4-FFF2-40B4-BE49-F238E27FC236}">
                <a16:creationId xmlns:a16="http://schemas.microsoft.com/office/drawing/2014/main" id="{94CEBF55-76E6-4506-9CC1-0F69D1DA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86" y="-485192"/>
            <a:ext cx="9539344" cy="83501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810323-01D8-4392-BE77-72EBE9C0C980}"/>
              </a:ext>
            </a:extLst>
          </p:cNvPr>
          <p:cNvSpPr/>
          <p:nvPr/>
        </p:nvSpPr>
        <p:spPr>
          <a:xfrm>
            <a:off x="208337" y="833645"/>
            <a:ext cx="6780027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CONSCIOUS BUSINESS EDUCATION</a:t>
            </a:r>
          </a:p>
          <a:p>
            <a:br>
              <a:rPr lang="nl-N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0D8B35-2F24-437F-9FF8-41F1A3706620}"/>
              </a:ext>
            </a:extLst>
          </p:cNvPr>
          <p:cNvSpPr>
            <a:spLocks noChangeAspect="1"/>
          </p:cNvSpPr>
          <p:nvPr/>
        </p:nvSpPr>
        <p:spPr>
          <a:xfrm>
            <a:off x="0" y="4772025"/>
            <a:ext cx="7877175" cy="151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503C7EC9-F23F-4507-8A98-156B988C6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480" y="4772525"/>
            <a:ext cx="3835680" cy="1364001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0B47A18-5B36-482E-8504-0A42F821A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80" y="5059325"/>
            <a:ext cx="4135684" cy="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Dualistic thinking encourages people to get territorial about their points of view</a:t>
            </a:r>
          </a:p>
          <a:p>
            <a:r>
              <a:rPr lang="en-US" dirty="0"/>
              <a:t>An inability to negotiate multiple possibilities can present obstacles to creating collaborative teams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9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Exercise </a:t>
            </a:r>
            <a:r>
              <a:rPr lang="cs-CZ" dirty="0"/>
              <a:t>1</a:t>
            </a:r>
            <a:r>
              <a:rPr lang="en-AU" dirty="0"/>
              <a:t> – </a:t>
            </a:r>
            <a:r>
              <a:rPr lang="cs-CZ" dirty="0" err="1"/>
              <a:t>Way</a:t>
            </a:r>
            <a:r>
              <a:rPr lang="cs-CZ" dirty="0"/>
              <a:t> of </a:t>
            </a:r>
            <a:r>
              <a:rPr lang="cs-CZ" dirty="0" err="1"/>
              <a:t>thinking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How can you tell if you tend to think in a dualistic or dialectical way?</a:t>
            </a:r>
            <a:endParaRPr lang="cs-CZ" dirty="0"/>
          </a:p>
          <a:p>
            <a:r>
              <a:rPr lang="en-US" dirty="0"/>
              <a:t>How do you recognize duality at work in someone's thoughts?</a:t>
            </a:r>
            <a:endParaRPr lang="cs-CZ" dirty="0"/>
          </a:p>
          <a:p>
            <a:r>
              <a:rPr lang="en-US" dirty="0"/>
              <a:t>Can you think of a situation that was influenced by dualistic thinking?</a:t>
            </a:r>
          </a:p>
          <a:p>
            <a:r>
              <a:rPr lang="en-US" dirty="0"/>
              <a:t>What happened, what was the outcome?</a:t>
            </a:r>
          </a:p>
          <a:p>
            <a:r>
              <a:rPr lang="en-US" dirty="0"/>
              <a:t>Would you recommend switching to a dialectical way of thinking? Why?</a:t>
            </a:r>
          </a:p>
          <a:p>
            <a:r>
              <a:rPr lang="en-US" dirty="0"/>
              <a:t>If so, what would you recommend to people to make it work?</a:t>
            </a:r>
          </a:p>
          <a:p>
            <a:r>
              <a:rPr lang="en-US" dirty="0"/>
              <a:t>What might be the outcome of the situation under consideration if it were handled dialectically?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11</a:t>
            </a:fld>
            <a:endParaRPr lang="nl-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34447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Further practice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Both meditation and mindfulness can be useful tools that can help develop dialectic thinking</a:t>
            </a:r>
          </a:p>
          <a:p>
            <a:pPr lvl="1"/>
            <a:r>
              <a:rPr lang="en-AU" dirty="0"/>
              <a:t>Some practices are available here </a:t>
            </a:r>
            <a:r>
              <a:rPr lang="cs-CZ" dirty="0">
                <a:hlinkClick r:id="rId2"/>
              </a:rPr>
              <a:t>https://ggia.berkeley.edu/#filters=mindfulness</a:t>
            </a:r>
            <a:r>
              <a:rPr lang="cs-CZ" dirty="0"/>
              <a:t> </a:t>
            </a:r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12</a:t>
            </a:fld>
            <a:endParaRPr lang="nl-NL"/>
          </a:p>
        </p:txBody>
      </p:sp>
      <p:sp>
        <p:nvSpPr>
          <p:cNvPr id="6" name="TextovéPole 5"/>
          <p:cNvSpPr txBox="1"/>
          <p:nvPr/>
        </p:nvSpPr>
        <p:spPr>
          <a:xfrm>
            <a:off x="838200" y="546513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</a:t>
            </a:r>
            <a:r>
              <a:rPr lang="cs-CZ" i="1" dirty="0" err="1"/>
              <a:t>Greater</a:t>
            </a:r>
            <a:r>
              <a:rPr lang="cs-CZ" i="1" dirty="0"/>
              <a:t> </a:t>
            </a:r>
            <a:r>
              <a:rPr lang="cs-CZ" i="1" dirty="0" err="1"/>
              <a:t>good</a:t>
            </a:r>
            <a:r>
              <a:rPr lang="cs-CZ" i="1" dirty="0"/>
              <a:t> in </a:t>
            </a:r>
            <a:r>
              <a:rPr lang="cs-CZ" i="1" dirty="0" err="1"/>
              <a:t>action</a:t>
            </a:r>
            <a:r>
              <a:rPr lang="cs-CZ" dirty="0"/>
              <a:t>. (</a:t>
            </a:r>
            <a:r>
              <a:rPr lang="cs-CZ" dirty="0" err="1"/>
              <a:t>n.d</a:t>
            </a:r>
            <a:r>
              <a:rPr lang="cs-CZ" dirty="0"/>
              <a:t>.). Berkeley.edu. </a:t>
            </a:r>
            <a:r>
              <a:rPr lang="cs-CZ" dirty="0" err="1"/>
              <a:t>Retrieved</a:t>
            </a:r>
            <a:r>
              <a:rPr lang="cs-CZ" dirty="0"/>
              <a:t> August 16, 2022, </a:t>
            </a:r>
            <a:r>
              <a:rPr lang="cs-CZ" dirty="0" err="1"/>
              <a:t>from</a:t>
            </a:r>
            <a:r>
              <a:rPr lang="cs-CZ" dirty="0"/>
              <a:t> https://ggia.berkeley.edu/#filters=mindfulness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4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and Unhealthy Ego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Ego</a:t>
            </a:r>
            <a:r>
              <a:rPr lang="cs-CZ" dirty="0"/>
              <a:t> </a:t>
            </a:r>
            <a:r>
              <a:rPr lang="en-US" dirty="0"/>
              <a:t>- a term that describes the sense of self that we have, a self that is separate from other people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13</a:t>
            </a:fld>
            <a:endParaRPr lang="nl-NL"/>
          </a:p>
        </p:txBody>
      </p:sp>
      <p:sp>
        <p:nvSpPr>
          <p:cNvPr id="6" name="TextovéPole 5"/>
          <p:cNvSpPr txBox="1"/>
          <p:nvPr/>
        </p:nvSpPr>
        <p:spPr>
          <a:xfrm>
            <a:off x="838200" y="5870448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Chamberlain, R. (2016). </a:t>
            </a:r>
            <a:r>
              <a:rPr lang="cs-CZ" i="1" dirty="0"/>
              <a:t>Conscious leadership in the </a:t>
            </a:r>
            <a:r>
              <a:rPr lang="cs-CZ" i="1" dirty="0" err="1"/>
              <a:t>workplace</a:t>
            </a:r>
            <a:r>
              <a:rPr lang="cs-CZ" i="1" dirty="0"/>
              <a:t>: A </a:t>
            </a:r>
            <a:r>
              <a:rPr lang="cs-CZ" i="1" dirty="0" err="1"/>
              <a:t>guidebook</a:t>
            </a:r>
            <a:r>
              <a:rPr lang="cs-CZ" i="1" dirty="0"/>
              <a:t> to </a:t>
            </a:r>
            <a:r>
              <a:rPr lang="cs-CZ" i="1" dirty="0" err="1"/>
              <a:t>making</a:t>
            </a:r>
            <a:r>
              <a:rPr lang="cs-CZ" i="1" dirty="0"/>
              <a:t> a </a:t>
            </a:r>
            <a:r>
              <a:rPr lang="cs-CZ" i="1" dirty="0" err="1"/>
              <a:t>difference</a:t>
            </a:r>
            <a:r>
              <a:rPr lang="cs-CZ" i="1" dirty="0"/>
              <a:t> </a:t>
            </a:r>
            <a:r>
              <a:rPr lang="cs-CZ" i="1" dirty="0" err="1"/>
              <a:t>one</a:t>
            </a:r>
            <a:r>
              <a:rPr lang="cs-CZ" i="1" dirty="0"/>
              <a:t> person </a:t>
            </a:r>
            <a:r>
              <a:rPr lang="cs-CZ" i="1" dirty="0" err="1"/>
              <a:t>at</a:t>
            </a:r>
            <a:r>
              <a:rPr lang="cs-CZ" i="1" dirty="0"/>
              <a:t> a time</a:t>
            </a:r>
            <a:r>
              <a:rPr lang="cs-CZ" dirty="0"/>
              <a:t>. Morgan James Publishing.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5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Healthy</a:t>
            </a:r>
            <a:r>
              <a:rPr lang="cs-CZ" dirty="0"/>
              <a:t> Ego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healthy ego is that which motivates us to develop and be authentic </a:t>
            </a:r>
          </a:p>
          <a:p>
            <a:r>
              <a:rPr lang="en-US" dirty="0"/>
              <a:t>It is able to understand and overcome fears</a:t>
            </a:r>
          </a:p>
          <a:p>
            <a:r>
              <a:rPr lang="en-US" dirty="0"/>
              <a:t>It is open to other's perspectives, ways, similarities, and differences </a:t>
            </a:r>
          </a:p>
          <a:p>
            <a:pPr lvl="1"/>
            <a:r>
              <a:rPr lang="en-AU" dirty="0"/>
              <a:t>People realize that other perspectives exist beyond their own and do not feel threatened by them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29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Unhealthy Ego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unhealthy ego (also little ego) is often ruled by fear</a:t>
            </a:r>
          </a:p>
          <a:p>
            <a:r>
              <a:rPr lang="en-US" dirty="0"/>
              <a:t>It is likely dualistic</a:t>
            </a:r>
          </a:p>
          <a:p>
            <a:r>
              <a:rPr lang="en-US" dirty="0"/>
              <a:t>It measures itself against others or situations</a:t>
            </a:r>
          </a:p>
          <a:p>
            <a:r>
              <a:rPr lang="en-US" dirty="0"/>
              <a:t>It contains negativity, unhealthy competition, and victimhood</a:t>
            </a:r>
          </a:p>
          <a:p>
            <a:r>
              <a:rPr lang="en-US" dirty="0"/>
              <a:t>It seeks to create a comfort zone around itself, setting up barriers to different perspectives or others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71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Leaders</a:t>
            </a:r>
            <a:r>
              <a:rPr lang="cs-CZ" dirty="0"/>
              <a:t> </a:t>
            </a:r>
            <a:r>
              <a:rPr lang="en-US" dirty="0"/>
              <a:t>necessarily work in company with other people</a:t>
            </a:r>
            <a:endParaRPr lang="cs-CZ" dirty="0"/>
          </a:p>
          <a:p>
            <a:r>
              <a:rPr lang="cs-CZ" dirty="0"/>
              <a:t>W</a:t>
            </a:r>
            <a:r>
              <a:rPr lang="en-US" dirty="0"/>
              <a:t>hen every member of a team has the opportunity to contribute their talent to the whole team and the entire organization, there is an elevated potential for greater success</a:t>
            </a:r>
            <a:endParaRPr lang="cs-CZ" dirty="0"/>
          </a:p>
          <a:p>
            <a:pPr lvl="1"/>
            <a:r>
              <a:rPr lang="cs-CZ" dirty="0" err="1"/>
              <a:t>An</a:t>
            </a:r>
            <a:r>
              <a:rPr lang="en-US" dirty="0"/>
              <a:t> unhealthy ego can stand in the way of this success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02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5360" y="45656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Vicious Cycle in an atmosphere of fear and insecurity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17</a:t>
            </a:fld>
            <a:endParaRPr lang="nl-NL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463428"/>
              </p:ext>
            </p:extLst>
          </p:nvPr>
        </p:nvGraphicFramePr>
        <p:xfrm>
          <a:off x="1554163" y="1350963"/>
          <a:ext cx="7617269" cy="464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838200" y="6063962"/>
            <a:ext cx="1046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Source: Chamberlain, R. (2016). </a:t>
            </a:r>
            <a:r>
              <a:rPr lang="cs-CZ" sz="1600" i="1" dirty="0"/>
              <a:t>Conscious leadership in the </a:t>
            </a:r>
            <a:r>
              <a:rPr lang="cs-CZ" sz="1600" i="1" dirty="0" err="1"/>
              <a:t>workplace</a:t>
            </a:r>
            <a:r>
              <a:rPr lang="cs-CZ" sz="1600" i="1" dirty="0"/>
              <a:t>: A </a:t>
            </a:r>
            <a:r>
              <a:rPr lang="cs-CZ" sz="1600" i="1" dirty="0" err="1"/>
              <a:t>guidebook</a:t>
            </a:r>
            <a:r>
              <a:rPr lang="cs-CZ" sz="1600" i="1" dirty="0"/>
              <a:t> to </a:t>
            </a:r>
            <a:r>
              <a:rPr lang="cs-CZ" sz="1600" i="1" dirty="0" err="1"/>
              <a:t>making</a:t>
            </a:r>
            <a:r>
              <a:rPr lang="cs-CZ" sz="1600" i="1" dirty="0"/>
              <a:t> a </a:t>
            </a:r>
            <a:r>
              <a:rPr lang="cs-CZ" sz="1600" i="1" dirty="0" err="1"/>
              <a:t>difference</a:t>
            </a:r>
            <a:r>
              <a:rPr lang="cs-CZ" sz="1600" i="1" dirty="0"/>
              <a:t> </a:t>
            </a:r>
            <a:r>
              <a:rPr lang="cs-CZ" sz="1600" i="1" dirty="0" err="1"/>
              <a:t>one</a:t>
            </a:r>
            <a:r>
              <a:rPr lang="cs-CZ" sz="1600" i="1" dirty="0"/>
              <a:t> person </a:t>
            </a:r>
            <a:r>
              <a:rPr lang="cs-CZ" sz="1600" i="1" dirty="0" err="1"/>
              <a:t>at</a:t>
            </a:r>
            <a:r>
              <a:rPr lang="cs-CZ" sz="1600" i="1" dirty="0"/>
              <a:t> a time</a:t>
            </a:r>
            <a:r>
              <a:rPr lang="cs-CZ" sz="1600" dirty="0"/>
              <a:t>. Morgan James Publishing.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668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Exercise 2 – Meeting a healthy and an unhealthy ego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Think of a situation where you met a person who, in your opinion, had a healthy ego.</a:t>
            </a:r>
          </a:p>
          <a:p>
            <a:pPr lvl="1"/>
            <a:r>
              <a:rPr lang="en-US" dirty="0"/>
              <a:t>How did this healthy ego manifest itself, what did you learn from the situation?</a:t>
            </a:r>
            <a:endParaRPr lang="cs-CZ" dirty="0"/>
          </a:p>
          <a:p>
            <a:r>
              <a:rPr lang="en-US" dirty="0"/>
              <a:t>Now think of a situation where you met a person who</a:t>
            </a:r>
            <a:r>
              <a:rPr lang="cs-CZ" dirty="0"/>
              <a:t>,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opinion</a:t>
            </a:r>
            <a:r>
              <a:rPr lang="cs-CZ" dirty="0"/>
              <a:t>, </a:t>
            </a:r>
            <a:r>
              <a:rPr lang="en-US" dirty="0"/>
              <a:t>had an unhealthy ego.</a:t>
            </a:r>
          </a:p>
          <a:p>
            <a:pPr lvl="1"/>
            <a:r>
              <a:rPr lang="en-US" dirty="0"/>
              <a:t>How did this unhealthy ego manifest itself, what did you learn from the situation?</a:t>
            </a:r>
            <a:endParaRPr lang="cs-CZ" dirty="0"/>
          </a:p>
          <a:p>
            <a:r>
              <a:rPr lang="en-US" dirty="0"/>
              <a:t>Can the perception of one's ego be culturally biased?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31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Further</a:t>
            </a:r>
            <a:r>
              <a:rPr lang="cs-CZ" dirty="0"/>
              <a:t> </a:t>
            </a:r>
            <a:r>
              <a:rPr lang="cs-CZ" dirty="0" err="1"/>
              <a:t>pracitices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0449"/>
            <a:ext cx="10515600" cy="4351338"/>
          </a:xfrm>
        </p:spPr>
        <p:txBody>
          <a:bodyPr/>
          <a:lstStyle/>
          <a:p>
            <a:r>
              <a:rPr lang="en-US" dirty="0"/>
              <a:t>The development of a healthy ego is supported by growing self-awareness</a:t>
            </a:r>
            <a:endParaRPr lang="cs-CZ" dirty="0"/>
          </a:p>
          <a:p>
            <a:r>
              <a:rPr lang="cs-CZ" dirty="0" err="1"/>
              <a:t>Taking</a:t>
            </a:r>
            <a:r>
              <a:rPr lang="cs-CZ" dirty="0"/>
              <a:t> </a:t>
            </a:r>
            <a:r>
              <a:rPr lang="en-US" i="1" dirty="0"/>
              <a:t>The VIA Survey of Character Strengths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help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https://www.viacharacter.org/</a:t>
            </a:r>
            <a:r>
              <a:rPr lang="cs-CZ" dirty="0"/>
              <a:t> </a:t>
            </a:r>
          </a:p>
          <a:p>
            <a:r>
              <a:rPr lang="cs-CZ" i="1" dirty="0"/>
              <a:t>Use </a:t>
            </a:r>
            <a:r>
              <a:rPr lang="cs-CZ" i="1" dirty="0" err="1"/>
              <a:t>Your</a:t>
            </a:r>
            <a:r>
              <a:rPr lang="cs-CZ" i="1" dirty="0"/>
              <a:t> </a:t>
            </a:r>
            <a:r>
              <a:rPr lang="cs-CZ" i="1" dirty="0" err="1"/>
              <a:t>Strengths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https://ggia.berkeley.edu/practice/use_your_strengths</a:t>
            </a:r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19</a:t>
            </a:fld>
            <a:endParaRPr lang="nl-NL"/>
          </a:p>
        </p:txBody>
      </p:sp>
      <p:sp>
        <p:nvSpPr>
          <p:cNvPr id="6" name="TextovéPole 5"/>
          <p:cNvSpPr txBox="1"/>
          <p:nvPr/>
        </p:nvSpPr>
        <p:spPr>
          <a:xfrm>
            <a:off x="966216" y="5156021"/>
            <a:ext cx="10259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Sources</a:t>
            </a:r>
            <a:r>
              <a:rPr lang="cs-CZ" dirty="0"/>
              <a:t>: </a:t>
            </a:r>
            <a:r>
              <a:rPr lang="cs-CZ" i="1" dirty="0"/>
              <a:t>VIA </a:t>
            </a:r>
            <a:r>
              <a:rPr lang="cs-CZ" i="1" dirty="0" err="1"/>
              <a:t>character</a:t>
            </a:r>
            <a:r>
              <a:rPr lang="cs-CZ" i="1" dirty="0"/>
              <a:t> </a:t>
            </a:r>
            <a:r>
              <a:rPr lang="cs-CZ" i="1" dirty="0" err="1"/>
              <a:t>strengths</a:t>
            </a:r>
            <a:r>
              <a:rPr lang="cs-CZ" i="1" dirty="0"/>
              <a:t> </a:t>
            </a:r>
            <a:r>
              <a:rPr lang="cs-CZ" i="1" dirty="0" err="1"/>
              <a:t>survey</a:t>
            </a:r>
            <a:r>
              <a:rPr lang="cs-CZ" i="1" dirty="0"/>
              <a:t> &amp; </a:t>
            </a:r>
            <a:r>
              <a:rPr lang="cs-CZ" i="1" dirty="0" err="1"/>
              <a:t>character</a:t>
            </a:r>
            <a:r>
              <a:rPr lang="cs-CZ" i="1" dirty="0"/>
              <a:t> </a:t>
            </a:r>
            <a:r>
              <a:rPr lang="cs-CZ" i="1" dirty="0" err="1"/>
              <a:t>reports</a:t>
            </a:r>
            <a:r>
              <a:rPr lang="cs-CZ" dirty="0"/>
              <a:t>. (</a:t>
            </a:r>
            <a:r>
              <a:rPr lang="cs-CZ" dirty="0" err="1"/>
              <a:t>n.d</a:t>
            </a:r>
            <a:r>
              <a:rPr lang="cs-CZ" dirty="0"/>
              <a:t>.). Viacharacter.org. </a:t>
            </a:r>
            <a:r>
              <a:rPr lang="cs-CZ" dirty="0" err="1"/>
              <a:t>Retrieved</a:t>
            </a:r>
            <a:r>
              <a:rPr lang="cs-CZ" dirty="0"/>
              <a:t> August 16, 2022, </a:t>
            </a:r>
            <a:r>
              <a:rPr lang="cs-CZ" dirty="0" err="1"/>
              <a:t>from</a:t>
            </a:r>
            <a:r>
              <a:rPr lang="cs-CZ" dirty="0"/>
              <a:t> https://www.viacharacter.org/  (basic </a:t>
            </a:r>
            <a:r>
              <a:rPr lang="cs-CZ" dirty="0" err="1"/>
              <a:t>version</a:t>
            </a:r>
            <a:r>
              <a:rPr lang="cs-CZ" dirty="0"/>
              <a:t> for free)</a:t>
            </a:r>
          </a:p>
          <a:p>
            <a:pPr marL="0" lvl="1"/>
            <a:r>
              <a:rPr lang="cs-CZ" i="1" dirty="0" err="1"/>
              <a:t>Greater</a:t>
            </a:r>
            <a:r>
              <a:rPr lang="cs-CZ" i="1" dirty="0"/>
              <a:t> </a:t>
            </a:r>
            <a:r>
              <a:rPr lang="cs-CZ" i="1" dirty="0" err="1"/>
              <a:t>good</a:t>
            </a:r>
            <a:r>
              <a:rPr lang="cs-CZ" i="1" dirty="0"/>
              <a:t> in </a:t>
            </a:r>
            <a:r>
              <a:rPr lang="cs-CZ" i="1" dirty="0" err="1"/>
              <a:t>action</a:t>
            </a:r>
            <a:r>
              <a:rPr lang="cs-CZ" dirty="0"/>
              <a:t>. (</a:t>
            </a:r>
            <a:r>
              <a:rPr lang="cs-CZ" dirty="0" err="1"/>
              <a:t>n.d</a:t>
            </a:r>
            <a:r>
              <a:rPr lang="cs-CZ" dirty="0"/>
              <a:t>.). Berkeley.edu. </a:t>
            </a:r>
            <a:r>
              <a:rPr lang="cs-CZ" dirty="0" err="1"/>
              <a:t>Retrieved</a:t>
            </a:r>
            <a:r>
              <a:rPr lang="cs-CZ" dirty="0"/>
              <a:t> August 16, 2022, </a:t>
            </a:r>
            <a:r>
              <a:rPr lang="cs-CZ" dirty="0" err="1"/>
              <a:t>from</a:t>
            </a:r>
            <a:r>
              <a:rPr lang="cs-CZ" dirty="0"/>
              <a:t> https://ggia.berkeley.edu/practice/use_your_strengths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7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Cross-cultural Management and Leadership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" descr="A picture containing text, screenshot, font, aqua&#10;&#10;Description automatically generated">
            <a:extLst>
              <a:ext uri="{FF2B5EF4-FFF2-40B4-BE49-F238E27FC236}">
                <a16:creationId xmlns:a16="http://schemas.microsoft.com/office/drawing/2014/main" id="{BD2EB725-BCB3-B8E8-B2C7-B07E6AD980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499" y="6022204"/>
            <a:ext cx="2123622" cy="65940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8736A72-D6C1-579F-3AF9-A6C88A2ECCF3}"/>
              </a:ext>
            </a:extLst>
          </p:cNvPr>
          <p:cNvSpPr txBox="1"/>
          <p:nvPr/>
        </p:nvSpPr>
        <p:spPr>
          <a:xfrm>
            <a:off x="1524000" y="6351904"/>
            <a:ext cx="143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62698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20</a:t>
            </a:fld>
            <a:endParaRPr lang="nl-NL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01644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r>
              <a:rPr lang="cs-CZ"/>
              <a:t>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47928" y="156044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Chamberlain, R. (2016). </a:t>
            </a:r>
            <a:r>
              <a:rPr lang="cs-CZ" i="1" dirty="0"/>
              <a:t>Conscious leadership in the </a:t>
            </a:r>
            <a:r>
              <a:rPr lang="cs-CZ" i="1" dirty="0" err="1"/>
              <a:t>workplace</a:t>
            </a:r>
            <a:r>
              <a:rPr lang="cs-CZ" i="1" dirty="0"/>
              <a:t>: A </a:t>
            </a:r>
            <a:r>
              <a:rPr lang="cs-CZ" i="1" dirty="0" err="1"/>
              <a:t>guidebook</a:t>
            </a:r>
            <a:r>
              <a:rPr lang="cs-CZ" i="1" dirty="0"/>
              <a:t> to </a:t>
            </a:r>
            <a:r>
              <a:rPr lang="cs-CZ" i="1" dirty="0" err="1"/>
              <a:t>making</a:t>
            </a:r>
            <a:r>
              <a:rPr lang="cs-CZ" i="1" dirty="0"/>
              <a:t> a </a:t>
            </a:r>
            <a:r>
              <a:rPr lang="cs-CZ" i="1" dirty="0" err="1"/>
              <a:t>difference</a:t>
            </a:r>
            <a:r>
              <a:rPr lang="cs-CZ" i="1" dirty="0"/>
              <a:t> </a:t>
            </a:r>
            <a:r>
              <a:rPr lang="cs-CZ" i="1" dirty="0" err="1"/>
              <a:t>one</a:t>
            </a:r>
            <a:r>
              <a:rPr lang="cs-CZ" i="1" dirty="0"/>
              <a:t> person </a:t>
            </a:r>
            <a:r>
              <a:rPr lang="cs-CZ" i="1" dirty="0" err="1"/>
              <a:t>at</a:t>
            </a:r>
            <a:r>
              <a:rPr lang="cs-CZ" i="1" dirty="0"/>
              <a:t> a time</a:t>
            </a:r>
            <a:r>
              <a:rPr lang="cs-CZ" dirty="0"/>
              <a:t>. Morgan James Publishing.</a:t>
            </a:r>
          </a:p>
          <a:p>
            <a:r>
              <a:rPr lang="cs-CZ" i="1" dirty="0"/>
              <a:t>Communication</a:t>
            </a:r>
            <a:r>
              <a:rPr lang="cs-CZ" dirty="0"/>
              <a:t>. (2018, August 24). </a:t>
            </a:r>
            <a:r>
              <a:rPr lang="cs-CZ" dirty="0" err="1"/>
              <a:t>Signs</a:t>
            </a:r>
            <a:r>
              <a:rPr lang="cs-CZ" dirty="0"/>
              <a:t> of </a:t>
            </a:r>
            <a:r>
              <a:rPr lang="cs-CZ" dirty="0" err="1"/>
              <a:t>Life</a:t>
            </a:r>
            <a:r>
              <a:rPr lang="cs-CZ" dirty="0"/>
              <a:t>. https://signsoflifeconz.wordpress.com/portfolio/communication/</a:t>
            </a:r>
          </a:p>
          <a:p>
            <a:r>
              <a:rPr lang="cs-CZ" i="1" dirty="0" err="1"/>
              <a:t>Greater</a:t>
            </a:r>
            <a:r>
              <a:rPr lang="cs-CZ" i="1" dirty="0"/>
              <a:t> </a:t>
            </a:r>
            <a:r>
              <a:rPr lang="cs-CZ" i="1" dirty="0" err="1"/>
              <a:t>good</a:t>
            </a:r>
            <a:r>
              <a:rPr lang="cs-CZ" i="1" dirty="0"/>
              <a:t> in </a:t>
            </a:r>
            <a:r>
              <a:rPr lang="cs-CZ" i="1" dirty="0" err="1"/>
              <a:t>action</a:t>
            </a:r>
            <a:r>
              <a:rPr lang="cs-CZ" dirty="0"/>
              <a:t>. (</a:t>
            </a:r>
            <a:r>
              <a:rPr lang="cs-CZ" dirty="0" err="1"/>
              <a:t>n.d</a:t>
            </a:r>
            <a:r>
              <a:rPr lang="cs-CZ" dirty="0"/>
              <a:t>.). Berkeley.edu. </a:t>
            </a:r>
            <a:r>
              <a:rPr lang="cs-CZ" dirty="0" err="1"/>
              <a:t>Retrieved</a:t>
            </a:r>
            <a:r>
              <a:rPr lang="cs-CZ" dirty="0"/>
              <a:t> August 16, 2022, </a:t>
            </a:r>
            <a:r>
              <a:rPr lang="cs-CZ" dirty="0" err="1"/>
              <a:t>from</a:t>
            </a:r>
            <a:r>
              <a:rPr lang="cs-CZ" dirty="0"/>
              <a:t> https://ggia.berkeley.edu/#filters=mindfulness</a:t>
            </a:r>
          </a:p>
          <a:p>
            <a:r>
              <a:rPr lang="cs-CZ" i="1" dirty="0"/>
              <a:t>VIA </a:t>
            </a:r>
            <a:r>
              <a:rPr lang="cs-CZ" i="1" dirty="0" err="1"/>
              <a:t>character</a:t>
            </a:r>
            <a:r>
              <a:rPr lang="cs-CZ" i="1" dirty="0"/>
              <a:t> </a:t>
            </a:r>
            <a:r>
              <a:rPr lang="cs-CZ" i="1" dirty="0" err="1"/>
              <a:t>strengths</a:t>
            </a:r>
            <a:r>
              <a:rPr lang="cs-CZ" i="1" dirty="0"/>
              <a:t> </a:t>
            </a:r>
            <a:r>
              <a:rPr lang="cs-CZ" i="1" dirty="0" err="1"/>
              <a:t>survey</a:t>
            </a:r>
            <a:r>
              <a:rPr lang="cs-CZ" i="1" dirty="0"/>
              <a:t> &amp; </a:t>
            </a:r>
            <a:r>
              <a:rPr lang="cs-CZ" i="1" dirty="0" err="1"/>
              <a:t>character</a:t>
            </a:r>
            <a:r>
              <a:rPr lang="cs-CZ" i="1" dirty="0"/>
              <a:t> </a:t>
            </a:r>
            <a:r>
              <a:rPr lang="cs-CZ" i="1" dirty="0" err="1"/>
              <a:t>reports</a:t>
            </a:r>
            <a:r>
              <a:rPr lang="cs-CZ" dirty="0"/>
              <a:t>. (</a:t>
            </a:r>
            <a:r>
              <a:rPr lang="cs-CZ" dirty="0" err="1"/>
              <a:t>n.d</a:t>
            </a:r>
            <a:r>
              <a:rPr lang="cs-CZ" dirty="0"/>
              <a:t>.). Viacharacter.org. </a:t>
            </a:r>
            <a:r>
              <a:rPr lang="cs-CZ" dirty="0" err="1"/>
              <a:t>Retrieved</a:t>
            </a:r>
            <a:r>
              <a:rPr lang="cs-CZ" dirty="0"/>
              <a:t> August 16, 2022, </a:t>
            </a:r>
            <a:r>
              <a:rPr lang="cs-CZ" dirty="0" err="1"/>
              <a:t>from</a:t>
            </a:r>
            <a:r>
              <a:rPr lang="cs-CZ" dirty="0"/>
              <a:t> https://www.viacharacter.org/</a:t>
            </a:r>
          </a:p>
          <a:p>
            <a:r>
              <a:rPr lang="en-US" i="1" dirty="0"/>
              <a:t>West and east, cultural differences</a:t>
            </a:r>
            <a:r>
              <a:rPr lang="en-US" dirty="0"/>
              <a:t>. </a:t>
            </a:r>
            <a:r>
              <a:rPr lang="en-US" dirty="0" err="1"/>
              <a:t>Youtube</a:t>
            </a:r>
            <a:r>
              <a:rPr lang="en-US" dirty="0"/>
              <a:t> (2012, December 5). https://www.youtube.com/watch?v=ZoDtoB9Abck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21</a:t>
            </a:fld>
            <a:endParaRPr lang="nl-NL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41650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Cross-cultural Management and Leadership</a:t>
            </a:r>
            <a:endParaRPr lang="cs-CZ" sz="4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Seminar 8:</a:t>
            </a:r>
          </a:p>
          <a:p>
            <a:r>
              <a:rPr lang="en-AU" dirty="0"/>
              <a:t>Conscious leadership in the cross-cultural workplace.</a:t>
            </a:r>
          </a:p>
          <a:p>
            <a:r>
              <a:rPr lang="en-AU" dirty="0"/>
              <a:t>Ways of thinking and Ego.</a:t>
            </a:r>
          </a:p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3</a:t>
            </a:fld>
            <a:endParaRPr lang="nl-NL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6468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reminder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essence of Tony Fang's Yin Yang approach to national culture?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4</a:t>
            </a:fld>
            <a:endParaRPr lang="nl-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47" y="3257836"/>
            <a:ext cx="2069706" cy="19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3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Duality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Duality presents another challenge to conscious leadership</a:t>
            </a:r>
          </a:p>
          <a:p>
            <a:r>
              <a:rPr lang="en-US" dirty="0"/>
              <a:t>Dualistic thinking assumes a universe where there are only two contrasting, mutually exclusive choices or realities</a:t>
            </a:r>
            <a:endParaRPr lang="cs-CZ" dirty="0"/>
          </a:p>
          <a:p>
            <a:pPr lvl="1"/>
            <a:r>
              <a:rPr lang="en-US" dirty="0"/>
              <a:t>either/or, bad/ good, negative/positive </a:t>
            </a:r>
            <a:r>
              <a:rPr lang="cs-CZ" dirty="0"/>
              <a:t>…</a:t>
            </a:r>
            <a:endParaRPr lang="en-US" dirty="0"/>
          </a:p>
          <a:p>
            <a:r>
              <a:rPr lang="en-US" dirty="0"/>
              <a:t>Typical in western cultures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5</a:t>
            </a:fld>
            <a:endParaRPr lang="nl-NL"/>
          </a:p>
        </p:txBody>
      </p:sp>
      <p:sp>
        <p:nvSpPr>
          <p:cNvPr id="6" name="TextovéPole 5"/>
          <p:cNvSpPr txBox="1"/>
          <p:nvPr/>
        </p:nvSpPr>
        <p:spPr>
          <a:xfrm>
            <a:off x="838200" y="5297160"/>
            <a:ext cx="1018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Chamberlain, R. (2016). </a:t>
            </a:r>
            <a:r>
              <a:rPr lang="cs-CZ" i="1" dirty="0"/>
              <a:t>Conscious leadership in the </a:t>
            </a:r>
            <a:r>
              <a:rPr lang="cs-CZ" i="1" dirty="0" err="1"/>
              <a:t>workplace</a:t>
            </a:r>
            <a:r>
              <a:rPr lang="cs-CZ" i="1" dirty="0"/>
              <a:t>: A </a:t>
            </a:r>
            <a:r>
              <a:rPr lang="cs-CZ" i="1" dirty="0" err="1"/>
              <a:t>guidebook</a:t>
            </a:r>
            <a:r>
              <a:rPr lang="cs-CZ" i="1" dirty="0"/>
              <a:t> to </a:t>
            </a:r>
            <a:r>
              <a:rPr lang="cs-CZ" i="1" dirty="0" err="1"/>
              <a:t>making</a:t>
            </a:r>
            <a:r>
              <a:rPr lang="cs-CZ" i="1" dirty="0"/>
              <a:t> a </a:t>
            </a:r>
            <a:r>
              <a:rPr lang="cs-CZ" i="1" dirty="0" err="1"/>
              <a:t>difference</a:t>
            </a:r>
            <a:r>
              <a:rPr lang="cs-CZ" i="1" dirty="0"/>
              <a:t> </a:t>
            </a:r>
            <a:r>
              <a:rPr lang="cs-CZ" i="1" dirty="0" err="1"/>
              <a:t>one</a:t>
            </a:r>
            <a:r>
              <a:rPr lang="cs-CZ" i="1" dirty="0"/>
              <a:t> person </a:t>
            </a:r>
            <a:r>
              <a:rPr lang="cs-CZ" i="1" dirty="0" err="1"/>
              <a:t>at</a:t>
            </a:r>
            <a:r>
              <a:rPr lang="cs-CZ" i="1" dirty="0"/>
              <a:t> a time</a:t>
            </a:r>
            <a:r>
              <a:rPr lang="cs-CZ" dirty="0"/>
              <a:t>. Morgan James Publishing.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4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6</a:t>
            </a:fld>
            <a:endParaRPr lang="nl-NL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09" y="960120"/>
            <a:ext cx="7487019" cy="421144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234440" y="5521146"/>
            <a:ext cx="922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</a:t>
            </a:r>
            <a:r>
              <a:rPr lang="en-US" i="1" dirty="0"/>
              <a:t>West and east, cultural differences</a:t>
            </a:r>
            <a:r>
              <a:rPr lang="en-US" dirty="0"/>
              <a:t>. </a:t>
            </a:r>
            <a:r>
              <a:rPr lang="en-US" dirty="0" err="1"/>
              <a:t>Youtube</a:t>
            </a:r>
            <a:r>
              <a:rPr lang="cs-CZ" dirty="0"/>
              <a:t> </a:t>
            </a:r>
            <a:r>
              <a:rPr lang="en-US" dirty="0"/>
              <a:t>(2012, December 5). https://www.youtube.com/watch?v=ZoDtoB9Abck</a:t>
            </a:r>
          </a:p>
        </p:txBody>
      </p:sp>
    </p:spTree>
    <p:extLst>
      <p:ext uri="{BB962C8B-B14F-4D97-AF65-F5344CB8AC3E}">
        <p14:creationId xmlns:p14="http://schemas.microsoft.com/office/powerpoint/2010/main" val="24433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Dialectical thinking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Dialectical thought involves seeking a synthesis of two or more seemingly opposing viewpoints</a:t>
            </a:r>
          </a:p>
          <a:p>
            <a:pPr lvl="1"/>
            <a:r>
              <a:rPr lang="en-AU" dirty="0"/>
              <a:t>It is </a:t>
            </a:r>
            <a:r>
              <a:rPr lang="en-AU" i="1" dirty="0"/>
              <a:t>both …. and</a:t>
            </a:r>
            <a:r>
              <a:rPr lang="en-AU" dirty="0"/>
              <a:t> way of thinking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84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8</a:t>
            </a:fld>
            <a:endParaRPr lang="nl-NL"/>
          </a:p>
        </p:txBody>
      </p:sp>
      <p:pic>
        <p:nvPicPr>
          <p:cNvPr id="1026" name="Picture 2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92" y="875340"/>
            <a:ext cx="4762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38200" y="540352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</a:t>
            </a:r>
            <a:r>
              <a:rPr lang="en-US" i="1" dirty="0"/>
              <a:t>Communication</a:t>
            </a:r>
            <a:r>
              <a:rPr lang="en-US" dirty="0"/>
              <a:t>. (2018, August 24). Signs of Life. https://signsoflifeconz.wordpress.com/portfolio/communication/</a:t>
            </a:r>
          </a:p>
        </p:txBody>
      </p:sp>
    </p:spTree>
    <p:extLst>
      <p:ext uri="{BB962C8B-B14F-4D97-AF65-F5344CB8AC3E}">
        <p14:creationId xmlns:p14="http://schemas.microsoft.com/office/powerpoint/2010/main" val="241838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Activity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 are the pros and cons of dualistic and dialectical thinking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8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E template .potx" id="{7F4D7AEA-6349-484D-AD5D-7B6AD08AA3D7}" vid="{06741EF1-C78F-4A90-ADC7-E50518D4DC0D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27a0a7-8611-46d0-bbb2-f45a8872e5ef" xsi:nil="true"/>
    <lcf76f155ced4ddcb4097134ff3c332f xmlns="82861209-8bf3-47c7-8004-08d07fe7874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391C403BD10846915ADAE108BADACB" ma:contentTypeVersion="16" ma:contentTypeDescription="Ein neues Dokument erstellen." ma:contentTypeScope="" ma:versionID="63ce503538179f9fc24b05e6cc7b90f9">
  <xsd:schema xmlns:xsd="http://www.w3.org/2001/XMLSchema" xmlns:xs="http://www.w3.org/2001/XMLSchema" xmlns:p="http://schemas.microsoft.com/office/2006/metadata/properties" xmlns:ns2="82861209-8bf3-47c7-8004-08d07fe78748" xmlns:ns3="ec27a0a7-8611-46d0-bbb2-f45a8872e5ef" targetNamespace="http://schemas.microsoft.com/office/2006/metadata/properties" ma:root="true" ma:fieldsID="2a2812f8f9d87840434103b2669e0ba2" ns2:_="" ns3:_="">
    <xsd:import namespace="82861209-8bf3-47c7-8004-08d07fe78748"/>
    <xsd:import namespace="ec27a0a7-8611-46d0-bbb2-f45a8872e5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61209-8bf3-47c7-8004-08d07fe78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7be16e47-96de-4d33-b6d8-af9f1b803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7a0a7-8611-46d0-bbb2-f45a8872e5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4f3c3d8-2681-4be8-82aa-154f6549750c}" ma:internalName="TaxCatchAll" ma:showField="CatchAllData" ma:web="ec27a0a7-8611-46d0-bbb2-f45a8872e5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E309B4-CEBC-4EF3-B154-0F564FF7D4B0}">
  <ds:schemaRefs>
    <ds:schemaRef ds:uri="http://schemas.microsoft.com/office/2006/metadata/properties"/>
    <ds:schemaRef ds:uri="http://schemas.microsoft.com/office/infopath/2007/PartnerControls"/>
    <ds:schemaRef ds:uri="ec27a0a7-8611-46d0-bbb2-f45a8872e5ef"/>
    <ds:schemaRef ds:uri="82861209-8bf3-47c7-8004-08d07fe78748"/>
  </ds:schemaRefs>
</ds:datastoreItem>
</file>

<file path=customXml/itemProps2.xml><?xml version="1.0" encoding="utf-8"?>
<ds:datastoreItem xmlns:ds="http://schemas.openxmlformats.org/officeDocument/2006/customXml" ds:itemID="{A1005C34-8C29-46BE-B09F-23BC49A20904}"/>
</file>

<file path=customXml/itemProps3.xml><?xml version="1.0" encoding="utf-8"?>
<ds:datastoreItem xmlns:ds="http://schemas.openxmlformats.org/officeDocument/2006/customXml" ds:itemID="{4688F01C-E7E5-4202-8F1E-14B5F98906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1154</Words>
  <Application>Microsoft Office PowerPoint</Application>
  <PresentationFormat>Širokoúhlá obrazovka</PresentationFormat>
  <Paragraphs>119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Office Theme</vt:lpstr>
      <vt:lpstr>Prezentace aplikace PowerPoint</vt:lpstr>
      <vt:lpstr>Cross-cultural Management and Leadership</vt:lpstr>
      <vt:lpstr>Cross-cultural Management and Leadership</vt:lpstr>
      <vt:lpstr>A small reminder</vt:lpstr>
      <vt:lpstr>Duality</vt:lpstr>
      <vt:lpstr>Prezentace aplikace PowerPoint</vt:lpstr>
      <vt:lpstr>Dialectical thinking</vt:lpstr>
      <vt:lpstr>Prezentace aplikace PowerPoint</vt:lpstr>
      <vt:lpstr>Activity</vt:lpstr>
      <vt:lpstr>Prezentace aplikace PowerPoint</vt:lpstr>
      <vt:lpstr>Exercise 1 – Way of thinking</vt:lpstr>
      <vt:lpstr>Further practice</vt:lpstr>
      <vt:lpstr>Healthy and Unhealthy Ego</vt:lpstr>
      <vt:lpstr>Healthy Ego</vt:lpstr>
      <vt:lpstr>Unhealthy Ego</vt:lpstr>
      <vt:lpstr>Prezentace aplikace PowerPoint</vt:lpstr>
      <vt:lpstr>Vicious Cycle in an atmosphere of fear and insecurity</vt:lpstr>
      <vt:lpstr>Exercise 2 – Meeting a healthy and an unhealthy ego</vt:lpstr>
      <vt:lpstr>Further pracitices</vt:lpstr>
      <vt:lpstr>Prezentace aplikace PowerPoint</vt:lpstr>
      <vt:lpstr>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Put</dc:creator>
  <cp:lastModifiedBy>Jaroslava Kubatova</cp:lastModifiedBy>
  <cp:revision>42</cp:revision>
  <dcterms:created xsi:type="dcterms:W3CDTF">2022-07-13T14:46:59Z</dcterms:created>
  <dcterms:modified xsi:type="dcterms:W3CDTF">2023-06-15T15:31:36Z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0x01010088391C403BD10846915ADAE108BADACB</vt:lpwstr>
  </property>
  <property fmtid="{D5CDD505-2E9C-101B-9397-08002B2CF9AE}" pid="3" name="MediaServiceImageTags">
    <vt:lpwstr/>
  </property>
</Properties>
</file>