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2" r:id="rId5"/>
  </p:sldMasterIdLst>
  <p:notesMasterIdLst>
    <p:notesMasterId r:id="rId25"/>
  </p:notesMasterIdLst>
  <p:sldIdLst>
    <p:sldId id="257" r:id="rId6"/>
    <p:sldId id="258" r:id="rId7"/>
    <p:sldId id="260" r:id="rId8"/>
    <p:sldId id="259"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56" r:id="rId23"/>
    <p:sldId id="261"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8" autoAdjust="0"/>
    <p:restoredTop sz="94660"/>
  </p:normalViewPr>
  <p:slideViewPr>
    <p:cSldViewPr snapToGrid="0">
      <p:cViewPr varScale="1">
        <p:scale>
          <a:sx n="82" d="100"/>
          <a:sy n="82" d="100"/>
        </p:scale>
        <p:origin x="54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CC230-C454-4D55-BA81-E8EB41A1A96E}" type="datetimeFigureOut">
              <a:rPr lang="cs-CZ" smtClean="0"/>
              <a:t>17.06.2023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7094BB-249B-468B-96A6-0EE4A04F207E}" type="slidenum">
              <a:rPr lang="cs-CZ" smtClean="0"/>
              <a:t>‹#›</a:t>
            </a:fld>
            <a:endParaRPr lang="cs-CZ"/>
          </a:p>
        </p:txBody>
      </p:sp>
    </p:spTree>
    <p:extLst>
      <p:ext uri="{BB962C8B-B14F-4D97-AF65-F5344CB8AC3E}">
        <p14:creationId xmlns:p14="http://schemas.microsoft.com/office/powerpoint/2010/main" val="333992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D732-7916-4FBA-987E-3CF1D450FA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D724A7EC-6F49-4DD8-9118-E60C06B809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BF95540C-795D-4F09-A24C-53353711BC88}"/>
              </a:ext>
            </a:extLst>
          </p:cNvPr>
          <p:cNvSpPr>
            <a:spLocks noGrp="1"/>
          </p:cNvSpPr>
          <p:nvPr>
            <p:ph type="dt" sz="half" idx="10"/>
          </p:nvPr>
        </p:nvSpPr>
        <p:spPr/>
        <p:txBody>
          <a:bodyPr/>
          <a:lstStyle/>
          <a:p>
            <a:fld id="{7782606F-F7A2-46D1-A0D3-2A9DD9072C2A}" type="datetime1">
              <a:rPr lang="nl-NL" smtClean="0"/>
              <a:t>17-6-2023</a:t>
            </a:fld>
            <a:endParaRPr lang="nl-NL"/>
          </a:p>
        </p:txBody>
      </p:sp>
      <p:sp>
        <p:nvSpPr>
          <p:cNvPr id="5" name="Footer Placeholder 4">
            <a:extLst>
              <a:ext uri="{FF2B5EF4-FFF2-40B4-BE49-F238E27FC236}">
                <a16:creationId xmlns:a16="http://schemas.microsoft.com/office/drawing/2014/main" id="{214512CA-D5EE-4F8D-A6D1-38A28E84D4DB}"/>
              </a:ext>
            </a:extLst>
          </p:cNvPr>
          <p:cNvSpPr>
            <a:spLocks noGrp="1"/>
          </p:cNvSpPr>
          <p:nvPr>
            <p:ph type="ftr" sz="quarter" idx="11"/>
          </p:nvPr>
        </p:nvSpPr>
        <p:spPr/>
        <p:txBody>
          <a:bodyPr/>
          <a:lstStyle/>
          <a:p>
            <a:r>
              <a:rPr lang="nl-NL"/>
              <a:t>Jaroslava Kubatova, Palacky University</a:t>
            </a:r>
          </a:p>
        </p:txBody>
      </p:sp>
      <p:sp>
        <p:nvSpPr>
          <p:cNvPr id="6" name="Slide Number Placeholder 5">
            <a:extLst>
              <a:ext uri="{FF2B5EF4-FFF2-40B4-BE49-F238E27FC236}">
                <a16:creationId xmlns:a16="http://schemas.microsoft.com/office/drawing/2014/main" id="{BD75E36D-D065-4DE8-8EAD-DCC12E259A5E}"/>
              </a:ext>
            </a:extLst>
          </p:cNvPr>
          <p:cNvSpPr>
            <a:spLocks noGrp="1"/>
          </p:cNvSpPr>
          <p:nvPr>
            <p:ph type="sldNum" sz="quarter" idx="12"/>
          </p:nvPr>
        </p:nvSpPr>
        <p:spPr/>
        <p:txBody>
          <a:bodyPr/>
          <a:lstStyle/>
          <a:p>
            <a:fld id="{BC1DBF59-FCF1-4C99-ADD5-833B8FF11D94}" type="slidenum">
              <a:rPr lang="nl-NL" smtClean="0"/>
              <a:t>‹#›</a:t>
            </a:fld>
            <a:endParaRPr lang="nl-NL"/>
          </a:p>
        </p:txBody>
      </p:sp>
    </p:spTree>
    <p:extLst>
      <p:ext uri="{BB962C8B-B14F-4D97-AF65-F5344CB8AC3E}">
        <p14:creationId xmlns:p14="http://schemas.microsoft.com/office/powerpoint/2010/main" val="255809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A7A9-65E1-43E2-92D2-EB3AFE02A635}"/>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19D11ADC-840F-46A6-9AE9-65BC3125F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513F40D-F425-4792-BF3C-5491A2996795}"/>
              </a:ext>
            </a:extLst>
          </p:cNvPr>
          <p:cNvSpPr>
            <a:spLocks noGrp="1"/>
          </p:cNvSpPr>
          <p:nvPr>
            <p:ph type="dt" sz="half" idx="10"/>
          </p:nvPr>
        </p:nvSpPr>
        <p:spPr/>
        <p:txBody>
          <a:bodyPr/>
          <a:lstStyle/>
          <a:p>
            <a:fld id="{A007B27A-D6F6-4AB1-9360-A8BE0D4EC7BA}" type="datetime1">
              <a:rPr lang="nl-NL" smtClean="0"/>
              <a:t>17-6-2023</a:t>
            </a:fld>
            <a:endParaRPr lang="nl-NL"/>
          </a:p>
        </p:txBody>
      </p:sp>
      <p:sp>
        <p:nvSpPr>
          <p:cNvPr id="5" name="Footer Placeholder 4">
            <a:extLst>
              <a:ext uri="{FF2B5EF4-FFF2-40B4-BE49-F238E27FC236}">
                <a16:creationId xmlns:a16="http://schemas.microsoft.com/office/drawing/2014/main" id="{F0963073-5E5E-4DCA-BBE8-7A45D19DAC16}"/>
              </a:ext>
            </a:extLst>
          </p:cNvPr>
          <p:cNvSpPr>
            <a:spLocks noGrp="1"/>
          </p:cNvSpPr>
          <p:nvPr>
            <p:ph type="ftr" sz="quarter" idx="11"/>
          </p:nvPr>
        </p:nvSpPr>
        <p:spPr/>
        <p:txBody>
          <a:bodyPr/>
          <a:lstStyle/>
          <a:p>
            <a:r>
              <a:rPr lang="nl-NL"/>
              <a:t>Jaroslava Kubatova, Palacky University</a:t>
            </a:r>
          </a:p>
        </p:txBody>
      </p:sp>
      <p:sp>
        <p:nvSpPr>
          <p:cNvPr id="6" name="Slide Number Placeholder 5">
            <a:extLst>
              <a:ext uri="{FF2B5EF4-FFF2-40B4-BE49-F238E27FC236}">
                <a16:creationId xmlns:a16="http://schemas.microsoft.com/office/drawing/2014/main" id="{B94DAF72-587D-47C6-B6CF-A7AEB6731EA3}"/>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C98DA087-EACC-4163-89C6-5FEAD7C01DD9}"/>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1593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D351A-DFCC-49DB-8C7E-5311EBBC59D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522E166-EA33-4370-BE7B-7C9DC88B574D}"/>
              </a:ext>
            </a:extLst>
          </p:cNvPr>
          <p:cNvSpPr>
            <a:spLocks noGrp="1"/>
          </p:cNvSpPr>
          <p:nvPr>
            <p:ph type="dt" sz="half" idx="10"/>
          </p:nvPr>
        </p:nvSpPr>
        <p:spPr/>
        <p:txBody>
          <a:bodyPr/>
          <a:lstStyle/>
          <a:p>
            <a:fld id="{8422CE99-74A5-484D-847B-1843214365D9}" type="datetime1">
              <a:rPr lang="nl-NL" smtClean="0"/>
              <a:t>17-6-2023</a:t>
            </a:fld>
            <a:endParaRPr lang="nl-NL"/>
          </a:p>
        </p:txBody>
      </p:sp>
      <p:sp>
        <p:nvSpPr>
          <p:cNvPr id="4" name="Footer Placeholder 3">
            <a:extLst>
              <a:ext uri="{FF2B5EF4-FFF2-40B4-BE49-F238E27FC236}">
                <a16:creationId xmlns:a16="http://schemas.microsoft.com/office/drawing/2014/main" id="{B470E268-F5D1-4BFA-89C7-BC8176131646}"/>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5C7F7E90-ADD4-4523-A589-5D0544DD19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AB2AB332-8B7E-46A9-81BE-A7C8A64D91F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7108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5836-3C30-46B3-AC32-32184EFACE94}"/>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0C2CE826-A37F-4AC1-9BE1-1F6175533032}"/>
              </a:ext>
            </a:extLst>
          </p:cNvPr>
          <p:cNvSpPr>
            <a:spLocks noGrp="1"/>
          </p:cNvSpPr>
          <p:nvPr>
            <p:ph type="dt" sz="half" idx="10"/>
          </p:nvPr>
        </p:nvSpPr>
        <p:spPr/>
        <p:txBody>
          <a:bodyPr/>
          <a:lstStyle/>
          <a:p>
            <a:fld id="{DFCDE9EA-1C39-4CE7-93E8-9BBF95F0D94D}" type="datetime1">
              <a:rPr lang="nl-NL" smtClean="0"/>
              <a:t>17-6-2023</a:t>
            </a:fld>
            <a:endParaRPr lang="nl-NL"/>
          </a:p>
        </p:txBody>
      </p:sp>
      <p:sp>
        <p:nvSpPr>
          <p:cNvPr id="4" name="Footer Placeholder 3">
            <a:extLst>
              <a:ext uri="{FF2B5EF4-FFF2-40B4-BE49-F238E27FC236}">
                <a16:creationId xmlns:a16="http://schemas.microsoft.com/office/drawing/2014/main" id="{5D3B7CDC-D6D8-413E-B94F-44398EEF0F16}"/>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6FEA4A04-10DC-4A9E-9719-FA34C6AF249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C00C266C-CE31-45BF-A71A-1D8B66BDBBE0}"/>
              </a:ext>
            </a:extLst>
          </p:cNvPr>
          <p:cNvPicPr>
            <a:picLocks noChangeAspect="1"/>
          </p:cNvPicPr>
          <p:nvPr userDrawn="1"/>
        </p:nvPicPr>
        <p:blipFill>
          <a:blip r:embed="rId2"/>
          <a:stretch>
            <a:fillRect/>
          </a:stretch>
        </p:blipFill>
        <p:spPr>
          <a:xfrm>
            <a:off x="0" y="3178"/>
            <a:ext cx="12192000" cy="6851643"/>
          </a:xfrm>
          <a:prstGeom prst="rect">
            <a:avLst/>
          </a:prstGeom>
        </p:spPr>
      </p:pic>
    </p:spTree>
    <p:extLst>
      <p:ext uri="{BB962C8B-B14F-4D97-AF65-F5344CB8AC3E}">
        <p14:creationId xmlns:p14="http://schemas.microsoft.com/office/powerpoint/2010/main" val="245917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0022-96ED-4DD2-84BC-BCBF6E37B927}"/>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3760D3B8-0BEB-4F42-B662-3A8AD3E80B3E}"/>
              </a:ext>
            </a:extLst>
          </p:cNvPr>
          <p:cNvSpPr>
            <a:spLocks noGrp="1"/>
          </p:cNvSpPr>
          <p:nvPr>
            <p:ph type="dt" sz="half" idx="10"/>
          </p:nvPr>
        </p:nvSpPr>
        <p:spPr/>
        <p:txBody>
          <a:bodyPr/>
          <a:lstStyle/>
          <a:p>
            <a:fld id="{97EA38F4-1237-4F33-A5AC-9353968CC620}" type="datetime1">
              <a:rPr lang="nl-NL" smtClean="0"/>
              <a:t>17-6-2023</a:t>
            </a:fld>
            <a:endParaRPr lang="nl-NL"/>
          </a:p>
        </p:txBody>
      </p:sp>
      <p:sp>
        <p:nvSpPr>
          <p:cNvPr id="4" name="Footer Placeholder 3">
            <a:extLst>
              <a:ext uri="{FF2B5EF4-FFF2-40B4-BE49-F238E27FC236}">
                <a16:creationId xmlns:a16="http://schemas.microsoft.com/office/drawing/2014/main" id="{6400C17B-CE54-4038-854C-2C3DBD81F638}"/>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714E0C8E-42AE-4EC8-A793-158E3318712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C1B9812-D52B-4AD2-9512-B0199C01986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15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3862-AD3E-48D0-9AC7-DA607304EFEF}"/>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0728E66-DB1E-4D57-B0F1-41F2B8775F58}"/>
              </a:ext>
            </a:extLst>
          </p:cNvPr>
          <p:cNvSpPr>
            <a:spLocks noGrp="1"/>
          </p:cNvSpPr>
          <p:nvPr>
            <p:ph type="dt" sz="half" idx="10"/>
          </p:nvPr>
        </p:nvSpPr>
        <p:spPr/>
        <p:txBody>
          <a:bodyPr/>
          <a:lstStyle/>
          <a:p>
            <a:fld id="{23049687-9F53-4379-8183-BF4DF400E7EB}" type="datetime1">
              <a:rPr lang="nl-NL" smtClean="0"/>
              <a:t>17-6-2023</a:t>
            </a:fld>
            <a:endParaRPr lang="nl-NL"/>
          </a:p>
        </p:txBody>
      </p:sp>
      <p:sp>
        <p:nvSpPr>
          <p:cNvPr id="4" name="Footer Placeholder 3">
            <a:extLst>
              <a:ext uri="{FF2B5EF4-FFF2-40B4-BE49-F238E27FC236}">
                <a16:creationId xmlns:a16="http://schemas.microsoft.com/office/drawing/2014/main" id="{ACC0A6FA-E5E4-41F8-B748-DB3A55D7BB83}"/>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1DB4BDAE-3E11-48DB-AF9D-E1644B91395B}"/>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03CA4BF6-C2DA-49E5-A4E9-D9F00CC2A917}"/>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714275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BDDF-99F3-45C0-ADAD-2F93B3C11758}"/>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A28F1CD-98AD-4BF8-920F-C5C2A4F00D64}"/>
              </a:ext>
            </a:extLst>
          </p:cNvPr>
          <p:cNvSpPr>
            <a:spLocks noGrp="1"/>
          </p:cNvSpPr>
          <p:nvPr>
            <p:ph type="dt" sz="half" idx="10"/>
          </p:nvPr>
        </p:nvSpPr>
        <p:spPr/>
        <p:txBody>
          <a:bodyPr/>
          <a:lstStyle/>
          <a:p>
            <a:fld id="{4926BC6E-1CDF-4F4C-961F-C74B25B50369}" type="datetime1">
              <a:rPr lang="nl-NL" smtClean="0"/>
              <a:t>17-6-2023</a:t>
            </a:fld>
            <a:endParaRPr lang="nl-NL"/>
          </a:p>
        </p:txBody>
      </p:sp>
      <p:sp>
        <p:nvSpPr>
          <p:cNvPr id="4" name="Footer Placeholder 3">
            <a:extLst>
              <a:ext uri="{FF2B5EF4-FFF2-40B4-BE49-F238E27FC236}">
                <a16:creationId xmlns:a16="http://schemas.microsoft.com/office/drawing/2014/main" id="{FEB0BF26-D02A-4548-9CD7-198C0D40FB4B}"/>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81A15383-4F80-4697-BC7F-C00BB562A3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81926F24-ECF7-4589-AD26-DA46DEC83C22}"/>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3191439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F6065-11DF-4258-ABFC-5C3117E91B59}" type="datetime1">
              <a:rPr lang="nl-NL" smtClean="0"/>
              <a:t>17-6-2023</a:t>
            </a:fld>
            <a:endParaRPr lang="nl-NL"/>
          </a:p>
        </p:txBody>
      </p:sp>
      <p:sp>
        <p:nvSpPr>
          <p:cNvPr id="3" name="Footer Placeholder 2"/>
          <p:cNvSpPr>
            <a:spLocks noGrp="1"/>
          </p:cNvSpPr>
          <p:nvPr>
            <p:ph type="ftr" sz="quarter" idx="11"/>
          </p:nvPr>
        </p:nvSpPr>
        <p:spPr/>
        <p:txBody>
          <a:bodyPr/>
          <a:lstStyle/>
          <a:p>
            <a:r>
              <a:rPr lang="nl-NL"/>
              <a:t>Jaroslava Kubatova, Palacky University</a:t>
            </a:r>
          </a:p>
        </p:txBody>
      </p:sp>
      <p:sp>
        <p:nvSpPr>
          <p:cNvPr id="4" name="Slide Number Placeholder 3"/>
          <p:cNvSpPr>
            <a:spLocks noGrp="1"/>
          </p:cNvSpPr>
          <p:nvPr>
            <p:ph type="sldNum" sz="quarter" idx="12"/>
          </p:nvPr>
        </p:nvSpPr>
        <p:spPr/>
        <p:txBody>
          <a:bodyPr/>
          <a:lstStyle/>
          <a:p>
            <a:fld id="{580B2741-CA3E-4D07-B942-2D20B5449194}" type="slidenum">
              <a:rPr lang="nl-NL" smtClean="0"/>
              <a:t>‹#›</a:t>
            </a:fld>
            <a:endParaRPr lang="nl-NL"/>
          </a:p>
        </p:txBody>
      </p:sp>
    </p:spTree>
    <p:extLst>
      <p:ext uri="{BB962C8B-B14F-4D97-AF65-F5344CB8AC3E}">
        <p14:creationId xmlns:p14="http://schemas.microsoft.com/office/powerpoint/2010/main" val="59255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8E7B-06AB-4AF0-9EA7-DBC4671E8D7E}"/>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5FBBADF-AD01-4BA9-9060-D46181651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71D232DB-7768-49D3-B5CE-B2F0AEEC8919}"/>
              </a:ext>
            </a:extLst>
          </p:cNvPr>
          <p:cNvSpPr>
            <a:spLocks noGrp="1"/>
          </p:cNvSpPr>
          <p:nvPr>
            <p:ph type="dt" sz="half" idx="10"/>
          </p:nvPr>
        </p:nvSpPr>
        <p:spPr/>
        <p:txBody>
          <a:bodyPr/>
          <a:lstStyle/>
          <a:p>
            <a:fld id="{77D960D8-7BD5-4C4B-BB51-657793E7F56C}" type="datetime1">
              <a:rPr lang="nl-NL" smtClean="0"/>
              <a:t>17-6-2023</a:t>
            </a:fld>
            <a:endParaRPr lang="nl-NL"/>
          </a:p>
        </p:txBody>
      </p:sp>
      <p:sp>
        <p:nvSpPr>
          <p:cNvPr id="5" name="Footer Placeholder 4">
            <a:extLst>
              <a:ext uri="{FF2B5EF4-FFF2-40B4-BE49-F238E27FC236}">
                <a16:creationId xmlns:a16="http://schemas.microsoft.com/office/drawing/2014/main" id="{BDE9F1FA-1ADF-4454-BBC1-13B43F5C6000}"/>
              </a:ext>
            </a:extLst>
          </p:cNvPr>
          <p:cNvSpPr>
            <a:spLocks noGrp="1"/>
          </p:cNvSpPr>
          <p:nvPr>
            <p:ph type="ftr" sz="quarter" idx="11"/>
          </p:nvPr>
        </p:nvSpPr>
        <p:spPr/>
        <p:txBody>
          <a:bodyPr/>
          <a:lstStyle/>
          <a:p>
            <a:r>
              <a:rPr lang="nl-NL"/>
              <a:t>Jaroslava Kubatova, Palacky University</a:t>
            </a:r>
          </a:p>
        </p:txBody>
      </p:sp>
      <p:sp>
        <p:nvSpPr>
          <p:cNvPr id="6" name="Slide Number Placeholder 5">
            <a:extLst>
              <a:ext uri="{FF2B5EF4-FFF2-40B4-BE49-F238E27FC236}">
                <a16:creationId xmlns:a16="http://schemas.microsoft.com/office/drawing/2014/main" id="{1D96240F-DE27-4418-BEFF-89EF791E03BC}"/>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2F8CAF6C-04C3-44E7-9456-E2850E950AAC}"/>
              </a:ext>
            </a:extLst>
          </p:cNvPr>
          <p:cNvPicPr>
            <a:picLocks noChangeAspect="1"/>
          </p:cNvPicPr>
          <p:nvPr userDrawn="1"/>
        </p:nvPicPr>
        <p:blipFill>
          <a:blip r:embed="rId2"/>
          <a:stretch>
            <a:fillRect/>
          </a:stretch>
        </p:blipFill>
        <p:spPr>
          <a:xfrm>
            <a:off x="0" y="7257"/>
            <a:ext cx="12192000" cy="6843486"/>
          </a:xfrm>
          <a:prstGeom prst="rect">
            <a:avLst/>
          </a:prstGeom>
        </p:spPr>
      </p:pic>
    </p:spTree>
    <p:extLst>
      <p:ext uri="{BB962C8B-B14F-4D97-AF65-F5344CB8AC3E}">
        <p14:creationId xmlns:p14="http://schemas.microsoft.com/office/powerpoint/2010/main" val="208655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C81-C791-49E8-9753-8DD207F4B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B1FEFC11-AA36-4B6E-BC6E-9750E59B88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AD2727-A234-4E29-900E-0126EE40C136}"/>
              </a:ext>
            </a:extLst>
          </p:cNvPr>
          <p:cNvSpPr>
            <a:spLocks noGrp="1"/>
          </p:cNvSpPr>
          <p:nvPr>
            <p:ph type="dt" sz="half" idx="10"/>
          </p:nvPr>
        </p:nvSpPr>
        <p:spPr/>
        <p:txBody>
          <a:bodyPr/>
          <a:lstStyle/>
          <a:p>
            <a:fld id="{4676A4FA-9A28-47C5-8CBD-9566D939BBFC}" type="datetime1">
              <a:rPr lang="nl-NL" smtClean="0"/>
              <a:t>17-6-2023</a:t>
            </a:fld>
            <a:endParaRPr lang="nl-NL"/>
          </a:p>
        </p:txBody>
      </p:sp>
      <p:sp>
        <p:nvSpPr>
          <p:cNvPr id="5" name="Footer Placeholder 4">
            <a:extLst>
              <a:ext uri="{FF2B5EF4-FFF2-40B4-BE49-F238E27FC236}">
                <a16:creationId xmlns:a16="http://schemas.microsoft.com/office/drawing/2014/main" id="{B0A31787-1E7D-49E8-A072-7FB683378C65}"/>
              </a:ext>
            </a:extLst>
          </p:cNvPr>
          <p:cNvSpPr>
            <a:spLocks noGrp="1"/>
          </p:cNvSpPr>
          <p:nvPr>
            <p:ph type="ftr" sz="quarter" idx="11"/>
          </p:nvPr>
        </p:nvSpPr>
        <p:spPr/>
        <p:txBody>
          <a:bodyPr/>
          <a:lstStyle/>
          <a:p>
            <a:r>
              <a:rPr lang="nl-NL"/>
              <a:t>Jaroslava Kubatova, Palacky University</a:t>
            </a:r>
          </a:p>
        </p:txBody>
      </p:sp>
      <p:sp>
        <p:nvSpPr>
          <p:cNvPr id="6" name="Slide Number Placeholder 5">
            <a:extLst>
              <a:ext uri="{FF2B5EF4-FFF2-40B4-BE49-F238E27FC236}">
                <a16:creationId xmlns:a16="http://schemas.microsoft.com/office/drawing/2014/main" id="{C71DC1E3-A3FF-4C5A-9FCF-91BB827D31E7}"/>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15A49B41-1AB3-48F0-B811-5B2A9DFFAEB6}"/>
              </a:ext>
            </a:extLst>
          </p:cNvPr>
          <p:cNvPicPr>
            <a:picLocks noChangeAspect="1"/>
          </p:cNvPicPr>
          <p:nvPr userDrawn="1"/>
        </p:nvPicPr>
        <p:blipFill>
          <a:blip r:embed="rId2"/>
          <a:stretch>
            <a:fillRect/>
          </a:stretch>
        </p:blipFill>
        <p:spPr>
          <a:xfrm>
            <a:off x="0" y="1588"/>
            <a:ext cx="12192000" cy="6854823"/>
          </a:xfrm>
          <a:prstGeom prst="rect">
            <a:avLst/>
          </a:prstGeom>
        </p:spPr>
      </p:pic>
    </p:spTree>
    <p:extLst>
      <p:ext uri="{BB962C8B-B14F-4D97-AF65-F5344CB8AC3E}">
        <p14:creationId xmlns:p14="http://schemas.microsoft.com/office/powerpoint/2010/main" val="217604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F053B-5320-4639-90CC-984F057E129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A672E858-1C19-44AC-9E11-8809E881DF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078131AB-B6F3-4280-8955-6865685F02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C810D5C5-8231-42C1-8F15-4C00E0393F5A}"/>
              </a:ext>
            </a:extLst>
          </p:cNvPr>
          <p:cNvSpPr>
            <a:spLocks noGrp="1"/>
          </p:cNvSpPr>
          <p:nvPr>
            <p:ph type="dt" sz="half" idx="10"/>
          </p:nvPr>
        </p:nvSpPr>
        <p:spPr/>
        <p:txBody>
          <a:bodyPr/>
          <a:lstStyle/>
          <a:p>
            <a:fld id="{2DBA2F7F-6398-4EA3-BCD0-E632998D7CDB}" type="datetime1">
              <a:rPr lang="nl-NL" smtClean="0"/>
              <a:t>17-6-2023</a:t>
            </a:fld>
            <a:endParaRPr lang="nl-NL"/>
          </a:p>
        </p:txBody>
      </p:sp>
      <p:sp>
        <p:nvSpPr>
          <p:cNvPr id="6" name="Footer Placeholder 5">
            <a:extLst>
              <a:ext uri="{FF2B5EF4-FFF2-40B4-BE49-F238E27FC236}">
                <a16:creationId xmlns:a16="http://schemas.microsoft.com/office/drawing/2014/main" id="{6E303533-E9DE-4896-83F8-1CF6CCCAC27E}"/>
              </a:ext>
            </a:extLst>
          </p:cNvPr>
          <p:cNvSpPr>
            <a:spLocks noGrp="1"/>
          </p:cNvSpPr>
          <p:nvPr>
            <p:ph type="ftr" sz="quarter" idx="11"/>
          </p:nvPr>
        </p:nvSpPr>
        <p:spPr/>
        <p:txBody>
          <a:bodyPr/>
          <a:lstStyle/>
          <a:p>
            <a:r>
              <a:rPr lang="nl-NL"/>
              <a:t>Jaroslava Kubatova, Palacky University</a:t>
            </a:r>
          </a:p>
        </p:txBody>
      </p:sp>
      <p:sp>
        <p:nvSpPr>
          <p:cNvPr id="7" name="Slide Number Placeholder 6">
            <a:extLst>
              <a:ext uri="{FF2B5EF4-FFF2-40B4-BE49-F238E27FC236}">
                <a16:creationId xmlns:a16="http://schemas.microsoft.com/office/drawing/2014/main" id="{41A20589-17ED-4158-9D33-B6B48EE3AAC0}"/>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419BD918-851C-453E-9EF0-B8E97AFE01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2838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CDAF-DA24-424B-BDC9-C3274A5311CA}"/>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2A029E8-83D7-409A-AB89-1F6A4D4B0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66C482-12CB-41DE-B64B-E8402900DF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ED7B8F9-3F76-4455-AA0E-C806C40E99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573CC7-B3B5-427B-8D55-43D121DDC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17702904-CD4F-42C4-B986-C7C79CD243CB}"/>
              </a:ext>
            </a:extLst>
          </p:cNvPr>
          <p:cNvSpPr>
            <a:spLocks noGrp="1"/>
          </p:cNvSpPr>
          <p:nvPr>
            <p:ph type="dt" sz="half" idx="10"/>
          </p:nvPr>
        </p:nvSpPr>
        <p:spPr/>
        <p:txBody>
          <a:bodyPr/>
          <a:lstStyle/>
          <a:p>
            <a:fld id="{D9150C04-6231-47F4-B4B4-20217C830561}" type="datetime1">
              <a:rPr lang="nl-NL" smtClean="0"/>
              <a:t>17-6-2023</a:t>
            </a:fld>
            <a:endParaRPr lang="nl-NL"/>
          </a:p>
        </p:txBody>
      </p:sp>
      <p:sp>
        <p:nvSpPr>
          <p:cNvPr id="8" name="Footer Placeholder 7">
            <a:extLst>
              <a:ext uri="{FF2B5EF4-FFF2-40B4-BE49-F238E27FC236}">
                <a16:creationId xmlns:a16="http://schemas.microsoft.com/office/drawing/2014/main" id="{0F54FD75-36E5-4123-9D34-932EECE6C369}"/>
              </a:ext>
            </a:extLst>
          </p:cNvPr>
          <p:cNvSpPr>
            <a:spLocks noGrp="1"/>
          </p:cNvSpPr>
          <p:nvPr>
            <p:ph type="ftr" sz="quarter" idx="11"/>
          </p:nvPr>
        </p:nvSpPr>
        <p:spPr/>
        <p:txBody>
          <a:bodyPr/>
          <a:lstStyle/>
          <a:p>
            <a:r>
              <a:rPr lang="nl-NL"/>
              <a:t>Jaroslava Kubatova, Palacky University</a:t>
            </a:r>
          </a:p>
        </p:txBody>
      </p:sp>
      <p:sp>
        <p:nvSpPr>
          <p:cNvPr id="9" name="Slide Number Placeholder 8">
            <a:extLst>
              <a:ext uri="{FF2B5EF4-FFF2-40B4-BE49-F238E27FC236}">
                <a16:creationId xmlns:a16="http://schemas.microsoft.com/office/drawing/2014/main" id="{DEEEF493-F5A6-47E1-BF85-32F2B96D1B82}"/>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11" name="Picture 10">
            <a:extLst>
              <a:ext uri="{FF2B5EF4-FFF2-40B4-BE49-F238E27FC236}">
                <a16:creationId xmlns:a16="http://schemas.microsoft.com/office/drawing/2014/main" id="{DE43B215-E2C7-44EC-A23A-AE613119821D}"/>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8834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E-74AF-4B6B-BB8D-C1031A82D7D1}"/>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1074A799-728A-4A73-AED4-84D2B9A07237}"/>
              </a:ext>
            </a:extLst>
          </p:cNvPr>
          <p:cNvSpPr>
            <a:spLocks noGrp="1"/>
          </p:cNvSpPr>
          <p:nvPr>
            <p:ph type="dt" sz="half" idx="10"/>
          </p:nvPr>
        </p:nvSpPr>
        <p:spPr/>
        <p:txBody>
          <a:bodyPr/>
          <a:lstStyle/>
          <a:p>
            <a:fld id="{CFFE2136-C441-4063-87D5-0588FB6A5B0F}" type="datetime1">
              <a:rPr lang="nl-NL" smtClean="0"/>
              <a:t>17-6-2023</a:t>
            </a:fld>
            <a:endParaRPr lang="nl-NL"/>
          </a:p>
        </p:txBody>
      </p:sp>
      <p:sp>
        <p:nvSpPr>
          <p:cNvPr id="4" name="Footer Placeholder 3">
            <a:extLst>
              <a:ext uri="{FF2B5EF4-FFF2-40B4-BE49-F238E27FC236}">
                <a16:creationId xmlns:a16="http://schemas.microsoft.com/office/drawing/2014/main" id="{B6A9C831-2E28-4966-A8A9-0D8D13C7C746}"/>
              </a:ext>
            </a:extLst>
          </p:cNvPr>
          <p:cNvSpPr>
            <a:spLocks noGrp="1"/>
          </p:cNvSpPr>
          <p:nvPr>
            <p:ph type="ftr" sz="quarter" idx="11"/>
          </p:nvPr>
        </p:nvSpPr>
        <p:spPr/>
        <p:txBody>
          <a:bodyPr/>
          <a:lstStyle/>
          <a:p>
            <a:r>
              <a:rPr lang="nl-NL"/>
              <a:t>Jaroslava Kubatova, Palacky University</a:t>
            </a:r>
          </a:p>
        </p:txBody>
      </p:sp>
      <p:sp>
        <p:nvSpPr>
          <p:cNvPr id="5" name="Slide Number Placeholder 4">
            <a:extLst>
              <a:ext uri="{FF2B5EF4-FFF2-40B4-BE49-F238E27FC236}">
                <a16:creationId xmlns:a16="http://schemas.microsoft.com/office/drawing/2014/main" id="{50D3D87B-6208-45CD-9E7B-A7CC57D1486A}"/>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7" name="Picture 6">
            <a:extLst>
              <a:ext uri="{FF2B5EF4-FFF2-40B4-BE49-F238E27FC236}">
                <a16:creationId xmlns:a16="http://schemas.microsoft.com/office/drawing/2014/main" id="{BEC203C7-FE5B-4D65-A8F4-CAB31FF245DB}"/>
              </a:ext>
            </a:extLst>
          </p:cNvPr>
          <p:cNvPicPr>
            <a:picLocks noChangeAspect="1"/>
          </p:cNvPicPr>
          <p:nvPr userDrawn="1"/>
        </p:nvPicPr>
        <p:blipFill>
          <a:blip r:embed="rId2"/>
          <a:stretch>
            <a:fillRect/>
          </a:stretch>
        </p:blipFill>
        <p:spPr>
          <a:xfrm>
            <a:off x="0" y="7257"/>
            <a:ext cx="12192000" cy="6843486"/>
          </a:xfrm>
          <a:prstGeom prst="rect">
            <a:avLst/>
          </a:prstGeom>
        </p:spPr>
      </p:pic>
      <p:pic>
        <p:nvPicPr>
          <p:cNvPr id="9" name="Picture 8">
            <a:extLst>
              <a:ext uri="{FF2B5EF4-FFF2-40B4-BE49-F238E27FC236}">
                <a16:creationId xmlns:a16="http://schemas.microsoft.com/office/drawing/2014/main" id="{E4DBAE0D-0496-4A2D-B9C0-68609623C80A}"/>
              </a:ext>
            </a:extLst>
          </p:cNvPr>
          <p:cNvPicPr>
            <a:picLocks noChangeAspect="1"/>
          </p:cNvPicPr>
          <p:nvPr userDrawn="1"/>
        </p:nvPicPr>
        <p:blipFill>
          <a:blip r:embed="rId3"/>
          <a:stretch>
            <a:fillRect/>
          </a:stretch>
        </p:blipFill>
        <p:spPr>
          <a:xfrm>
            <a:off x="0" y="3628"/>
            <a:ext cx="12192000" cy="6850743"/>
          </a:xfrm>
          <a:prstGeom prst="rect">
            <a:avLst/>
          </a:prstGeom>
        </p:spPr>
      </p:pic>
    </p:spTree>
    <p:extLst>
      <p:ext uri="{BB962C8B-B14F-4D97-AF65-F5344CB8AC3E}">
        <p14:creationId xmlns:p14="http://schemas.microsoft.com/office/powerpoint/2010/main" val="38134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84C84-6835-4110-8AEB-79907C0D2E3C}"/>
              </a:ext>
            </a:extLst>
          </p:cNvPr>
          <p:cNvSpPr>
            <a:spLocks noGrp="1"/>
          </p:cNvSpPr>
          <p:nvPr>
            <p:ph type="dt" sz="half" idx="10"/>
          </p:nvPr>
        </p:nvSpPr>
        <p:spPr/>
        <p:txBody>
          <a:bodyPr/>
          <a:lstStyle/>
          <a:p>
            <a:fld id="{CAE3A2F8-9671-4AAB-8CE5-A77A34B28A36}" type="datetime1">
              <a:rPr lang="nl-NL" smtClean="0"/>
              <a:t>17-6-2023</a:t>
            </a:fld>
            <a:endParaRPr lang="nl-NL"/>
          </a:p>
        </p:txBody>
      </p:sp>
      <p:sp>
        <p:nvSpPr>
          <p:cNvPr id="3" name="Footer Placeholder 2">
            <a:extLst>
              <a:ext uri="{FF2B5EF4-FFF2-40B4-BE49-F238E27FC236}">
                <a16:creationId xmlns:a16="http://schemas.microsoft.com/office/drawing/2014/main" id="{5D889364-0BAD-40BA-809F-D8BCC6114063}"/>
              </a:ext>
            </a:extLst>
          </p:cNvPr>
          <p:cNvSpPr>
            <a:spLocks noGrp="1"/>
          </p:cNvSpPr>
          <p:nvPr>
            <p:ph type="ftr" sz="quarter" idx="11"/>
          </p:nvPr>
        </p:nvSpPr>
        <p:spPr/>
        <p:txBody>
          <a:bodyPr/>
          <a:lstStyle/>
          <a:p>
            <a:r>
              <a:rPr lang="nl-NL"/>
              <a:t>Jaroslava Kubatova, Palacky University</a:t>
            </a:r>
          </a:p>
        </p:txBody>
      </p:sp>
      <p:sp>
        <p:nvSpPr>
          <p:cNvPr id="4" name="Slide Number Placeholder 3">
            <a:extLst>
              <a:ext uri="{FF2B5EF4-FFF2-40B4-BE49-F238E27FC236}">
                <a16:creationId xmlns:a16="http://schemas.microsoft.com/office/drawing/2014/main" id="{F5BE4DD9-7789-43A2-944E-4029E19316D4}"/>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6" name="Picture 5">
            <a:extLst>
              <a:ext uri="{FF2B5EF4-FFF2-40B4-BE49-F238E27FC236}">
                <a16:creationId xmlns:a16="http://schemas.microsoft.com/office/drawing/2014/main" id="{C78D77AB-7FB5-47BB-8B68-F3791188F7A5}"/>
              </a:ext>
            </a:extLst>
          </p:cNvPr>
          <p:cNvPicPr>
            <a:picLocks noChangeAspect="1"/>
          </p:cNvPicPr>
          <p:nvPr userDrawn="1"/>
        </p:nvPicPr>
        <p:blipFill>
          <a:blip r:embed="rId2"/>
          <a:stretch>
            <a:fillRect/>
          </a:stretch>
        </p:blipFill>
        <p:spPr>
          <a:xfrm>
            <a:off x="6444" y="0"/>
            <a:ext cx="12179111" cy="6858000"/>
          </a:xfrm>
          <a:prstGeom prst="rect">
            <a:avLst/>
          </a:prstGeom>
        </p:spPr>
      </p:pic>
    </p:spTree>
    <p:extLst>
      <p:ext uri="{BB962C8B-B14F-4D97-AF65-F5344CB8AC3E}">
        <p14:creationId xmlns:p14="http://schemas.microsoft.com/office/powerpoint/2010/main" val="281694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B984-4FCC-4C94-9711-EBAB0FF0F3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DB22700D-F58D-4C18-8EBF-8C73AC40D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A0CDDFFF-21E2-412A-8480-1B035D4EF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95BD-3E50-4004-A27A-E0D8769D7023}"/>
              </a:ext>
            </a:extLst>
          </p:cNvPr>
          <p:cNvSpPr>
            <a:spLocks noGrp="1"/>
          </p:cNvSpPr>
          <p:nvPr>
            <p:ph type="dt" sz="half" idx="10"/>
          </p:nvPr>
        </p:nvSpPr>
        <p:spPr/>
        <p:txBody>
          <a:bodyPr/>
          <a:lstStyle/>
          <a:p>
            <a:fld id="{77089D23-F9EA-4B15-BD85-4B8ABE7F2FDA}" type="datetime1">
              <a:rPr lang="nl-NL" smtClean="0"/>
              <a:t>17-6-2023</a:t>
            </a:fld>
            <a:endParaRPr lang="nl-NL"/>
          </a:p>
        </p:txBody>
      </p:sp>
      <p:sp>
        <p:nvSpPr>
          <p:cNvPr id="6" name="Footer Placeholder 5">
            <a:extLst>
              <a:ext uri="{FF2B5EF4-FFF2-40B4-BE49-F238E27FC236}">
                <a16:creationId xmlns:a16="http://schemas.microsoft.com/office/drawing/2014/main" id="{F07B33E5-4EA7-4CB3-B3C6-D7F4D63D7EBF}"/>
              </a:ext>
            </a:extLst>
          </p:cNvPr>
          <p:cNvSpPr>
            <a:spLocks noGrp="1"/>
          </p:cNvSpPr>
          <p:nvPr>
            <p:ph type="ftr" sz="quarter" idx="11"/>
          </p:nvPr>
        </p:nvSpPr>
        <p:spPr/>
        <p:txBody>
          <a:bodyPr/>
          <a:lstStyle/>
          <a:p>
            <a:r>
              <a:rPr lang="nl-NL"/>
              <a:t>Jaroslava Kubatova, Palacky University</a:t>
            </a:r>
          </a:p>
        </p:txBody>
      </p:sp>
      <p:sp>
        <p:nvSpPr>
          <p:cNvPr id="7" name="Slide Number Placeholder 6">
            <a:extLst>
              <a:ext uri="{FF2B5EF4-FFF2-40B4-BE49-F238E27FC236}">
                <a16:creationId xmlns:a16="http://schemas.microsoft.com/office/drawing/2014/main" id="{1C6C5E9E-8B3A-46B3-960C-6990909ACFFF}"/>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C7E6857F-29F5-404A-BD68-8038EFB3AC27}"/>
              </a:ext>
            </a:extLst>
          </p:cNvPr>
          <p:cNvPicPr>
            <a:picLocks noChangeAspect="1"/>
          </p:cNvPicPr>
          <p:nvPr userDrawn="1"/>
        </p:nvPicPr>
        <p:blipFill>
          <a:blip r:embed="rId2"/>
          <a:stretch>
            <a:fillRect/>
          </a:stretch>
        </p:blipFill>
        <p:spPr>
          <a:xfrm>
            <a:off x="0" y="3628"/>
            <a:ext cx="12192000" cy="6850743"/>
          </a:xfrm>
          <a:prstGeom prst="rect">
            <a:avLst/>
          </a:prstGeom>
        </p:spPr>
      </p:pic>
    </p:spTree>
    <p:extLst>
      <p:ext uri="{BB962C8B-B14F-4D97-AF65-F5344CB8AC3E}">
        <p14:creationId xmlns:p14="http://schemas.microsoft.com/office/powerpoint/2010/main" val="2765926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9474D-A441-4AA2-AEBA-EB300AE85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43C35BDE-76CB-49DF-9086-AB2EDFD27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5044CF78-F740-4722-A51B-8C1C7318C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94D4B-3D0D-44F8-A070-41E2A734AC17}"/>
              </a:ext>
            </a:extLst>
          </p:cNvPr>
          <p:cNvSpPr>
            <a:spLocks noGrp="1"/>
          </p:cNvSpPr>
          <p:nvPr>
            <p:ph type="dt" sz="half" idx="10"/>
          </p:nvPr>
        </p:nvSpPr>
        <p:spPr/>
        <p:txBody>
          <a:bodyPr/>
          <a:lstStyle/>
          <a:p>
            <a:fld id="{6524D6AC-8460-4FB5-8187-D1CDFB3A8F13}" type="datetime1">
              <a:rPr lang="nl-NL" smtClean="0"/>
              <a:t>17-6-2023</a:t>
            </a:fld>
            <a:endParaRPr lang="nl-NL"/>
          </a:p>
        </p:txBody>
      </p:sp>
      <p:sp>
        <p:nvSpPr>
          <p:cNvPr id="6" name="Footer Placeholder 5">
            <a:extLst>
              <a:ext uri="{FF2B5EF4-FFF2-40B4-BE49-F238E27FC236}">
                <a16:creationId xmlns:a16="http://schemas.microsoft.com/office/drawing/2014/main" id="{F9E34C62-A03B-4FE7-A7BB-6533EADF401A}"/>
              </a:ext>
            </a:extLst>
          </p:cNvPr>
          <p:cNvSpPr>
            <a:spLocks noGrp="1"/>
          </p:cNvSpPr>
          <p:nvPr>
            <p:ph type="ftr" sz="quarter" idx="11"/>
          </p:nvPr>
        </p:nvSpPr>
        <p:spPr/>
        <p:txBody>
          <a:bodyPr/>
          <a:lstStyle/>
          <a:p>
            <a:r>
              <a:rPr lang="nl-NL"/>
              <a:t>Jaroslava Kubatova, Palacky University</a:t>
            </a:r>
          </a:p>
        </p:txBody>
      </p:sp>
      <p:sp>
        <p:nvSpPr>
          <p:cNvPr id="7" name="Slide Number Placeholder 6">
            <a:extLst>
              <a:ext uri="{FF2B5EF4-FFF2-40B4-BE49-F238E27FC236}">
                <a16:creationId xmlns:a16="http://schemas.microsoft.com/office/drawing/2014/main" id="{876D920F-28CA-4585-926E-20E28BA19545}"/>
              </a:ext>
            </a:extLst>
          </p:cNvPr>
          <p:cNvSpPr>
            <a:spLocks noGrp="1"/>
          </p:cNvSpPr>
          <p:nvPr>
            <p:ph type="sldNum" sz="quarter" idx="12"/>
          </p:nvPr>
        </p:nvSpPr>
        <p:spPr/>
        <p:txBody>
          <a:bodyPr/>
          <a:lstStyle/>
          <a:p>
            <a:fld id="{BC1DBF59-FCF1-4C99-ADD5-833B8FF11D94}" type="slidenum">
              <a:rPr lang="nl-NL" smtClean="0"/>
              <a:t>‹#›</a:t>
            </a:fld>
            <a:endParaRPr lang="nl-NL"/>
          </a:p>
        </p:txBody>
      </p:sp>
      <p:pic>
        <p:nvPicPr>
          <p:cNvPr id="9" name="Picture 8">
            <a:extLst>
              <a:ext uri="{FF2B5EF4-FFF2-40B4-BE49-F238E27FC236}">
                <a16:creationId xmlns:a16="http://schemas.microsoft.com/office/drawing/2014/main" id="{F3DA720C-FE57-43A9-AD3B-E7C18EE7DE8A}"/>
              </a:ext>
            </a:extLst>
          </p:cNvPr>
          <p:cNvPicPr>
            <a:picLocks noChangeAspect="1"/>
          </p:cNvPicPr>
          <p:nvPr userDrawn="1"/>
        </p:nvPicPr>
        <p:blipFill>
          <a:blip r:embed="rId2"/>
          <a:stretch>
            <a:fillRect/>
          </a:stretch>
        </p:blipFill>
        <p:spPr>
          <a:xfrm>
            <a:off x="0" y="10885"/>
            <a:ext cx="12192000" cy="6836229"/>
          </a:xfrm>
          <a:prstGeom prst="rect">
            <a:avLst/>
          </a:prstGeom>
        </p:spPr>
      </p:pic>
    </p:spTree>
    <p:extLst>
      <p:ext uri="{BB962C8B-B14F-4D97-AF65-F5344CB8AC3E}">
        <p14:creationId xmlns:p14="http://schemas.microsoft.com/office/powerpoint/2010/main" val="147843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556EC9-29C3-4C22-92BC-1630064C2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9BD37BC-B0A3-4DE2-AE26-CB0FE0818E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D078B5A-A85C-4564-A942-D6FEC083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17388-2487-45A8-82E9-3CC304678A2E}" type="datetime1">
              <a:rPr lang="nl-NL" smtClean="0"/>
              <a:t>17-6-2023</a:t>
            </a:fld>
            <a:endParaRPr lang="nl-NL"/>
          </a:p>
        </p:txBody>
      </p:sp>
      <p:sp>
        <p:nvSpPr>
          <p:cNvPr id="5" name="Footer Placeholder 4">
            <a:extLst>
              <a:ext uri="{FF2B5EF4-FFF2-40B4-BE49-F238E27FC236}">
                <a16:creationId xmlns:a16="http://schemas.microsoft.com/office/drawing/2014/main" id="{B08CEFD0-5E81-4565-95DB-A7503F640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Jaroslava Kubatova, Palacky University</a:t>
            </a:r>
          </a:p>
        </p:txBody>
      </p:sp>
      <p:sp>
        <p:nvSpPr>
          <p:cNvPr id="6" name="Slide Number Placeholder 5">
            <a:extLst>
              <a:ext uri="{FF2B5EF4-FFF2-40B4-BE49-F238E27FC236}">
                <a16:creationId xmlns:a16="http://schemas.microsoft.com/office/drawing/2014/main" id="{24A7BF15-3CE6-4DCE-BE3A-742F2016F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DBF59-FCF1-4C99-ADD5-833B8FF11D94}" type="slidenum">
              <a:rPr lang="nl-NL" smtClean="0"/>
              <a:t>‹#›</a:t>
            </a:fld>
            <a:endParaRPr lang="nl-NL"/>
          </a:p>
        </p:txBody>
      </p:sp>
      <p:pic>
        <p:nvPicPr>
          <p:cNvPr id="8" name="Picture 7">
            <a:extLst>
              <a:ext uri="{FF2B5EF4-FFF2-40B4-BE49-F238E27FC236}">
                <a16:creationId xmlns:a16="http://schemas.microsoft.com/office/drawing/2014/main" id="{967AA199-73E2-46B6-8ADB-B80C5F2D5E78}"/>
              </a:ext>
            </a:extLst>
          </p:cNvPr>
          <p:cNvPicPr>
            <a:picLocks noChangeAspect="1"/>
          </p:cNvPicPr>
          <p:nvPr userDrawn="1"/>
        </p:nvPicPr>
        <p:blipFill>
          <a:blip r:embed="rId17"/>
          <a:stretch>
            <a:fillRect/>
          </a:stretch>
        </p:blipFill>
        <p:spPr>
          <a:xfrm>
            <a:off x="0" y="0"/>
            <a:ext cx="12192000" cy="6858000"/>
          </a:xfrm>
          <a:prstGeom prst="rect">
            <a:avLst/>
          </a:prstGeom>
        </p:spPr>
      </p:pic>
    </p:spTree>
    <p:extLst>
      <p:ext uri="{BB962C8B-B14F-4D97-AF65-F5344CB8AC3E}">
        <p14:creationId xmlns:p14="http://schemas.microsoft.com/office/powerpoint/2010/main" val="10801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A3480-1305-4AAA-BFD2-DDF6296654F0}" type="datetime1">
              <a:rPr lang="nl-NL" smtClean="0"/>
              <a:t>17-6-2023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Jaroslava Kubatova, Palacky University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0B2741-CA3E-4D07-B942-2D20B5449194}" type="slidenum">
              <a:rPr lang="nl-NL" smtClean="0"/>
              <a:t>‹#›</a:t>
            </a:fld>
            <a:endParaRPr lang="nl-NL"/>
          </a:p>
        </p:txBody>
      </p:sp>
      <p:sp>
        <p:nvSpPr>
          <p:cNvPr id="7" name="Rectangle 6">
            <a:extLst>
              <a:ext uri="{FF2B5EF4-FFF2-40B4-BE49-F238E27FC236}">
                <a16:creationId xmlns:a16="http://schemas.microsoft.com/office/drawing/2014/main" id="{B71F5F68-3A88-4097-A411-E3A714030022}"/>
              </a:ext>
            </a:extLst>
          </p:cNvPr>
          <p:cNvSpPr/>
          <p:nvPr userDrawn="1"/>
        </p:nvSpPr>
        <p:spPr>
          <a:xfrm>
            <a:off x="9982200" y="0"/>
            <a:ext cx="2209800" cy="796925"/>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549224"/>
      </p:ext>
    </p:extLst>
  </p:cSld>
  <p:clrMap bg1="lt1" tx1="dk1" bg2="lt2" tx2="dk2" accent1="accent1" accent2="accent2" accent3="accent3" accent4="accent4" accent5="accent5" accent6="accent6" hlink="hlink" folHlink="folHlink"/>
  <p:sldLayoutIdLst>
    <p:sldLayoutId id="214748367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ggia.berkeley.edu/practice/overcoming_a_fea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hyperlink" Target="https://ggia.berkeley.edu/practice/magic_wan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3185F-D507-4F62-A64B-65DE0F30F7EE}"/>
              </a:ext>
            </a:extLst>
          </p:cNvPr>
          <p:cNvSpPr>
            <a:spLocks noChangeAspect="1"/>
          </p:cNvSpPr>
          <p:nvPr/>
        </p:nvSpPr>
        <p:spPr>
          <a:xfrm>
            <a:off x="-1" y="0"/>
            <a:ext cx="9906001" cy="6858000"/>
          </a:xfrm>
          <a:prstGeom prst="rect">
            <a:avLst/>
          </a:prstGeom>
          <a:solidFill>
            <a:srgbClr val="F58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ardrop 6">
            <a:extLst>
              <a:ext uri="{FF2B5EF4-FFF2-40B4-BE49-F238E27FC236}">
                <a16:creationId xmlns:a16="http://schemas.microsoft.com/office/drawing/2014/main" id="{30CE2227-BBF6-46B6-AF40-B083A46A4DAC}"/>
              </a:ext>
            </a:extLst>
          </p:cNvPr>
          <p:cNvSpPr>
            <a:spLocks noChangeAspect="1"/>
          </p:cNvSpPr>
          <p:nvPr/>
        </p:nvSpPr>
        <p:spPr>
          <a:xfrm>
            <a:off x="2929183" y="-178420"/>
            <a:ext cx="8118695" cy="7805854"/>
          </a:xfrm>
          <a:custGeom>
            <a:avLst/>
            <a:gdLst>
              <a:gd name="connsiteX0" fmla="*/ 0 w 7682455"/>
              <a:gd name="connsiteY0" fmla="*/ 3794318 h 7588635"/>
              <a:gd name="connsiteX1" fmla="*/ 3841228 w 7682455"/>
              <a:gd name="connsiteY1" fmla="*/ 0 h 7588635"/>
              <a:gd name="connsiteX2" fmla="*/ 7682455 w 7682455"/>
              <a:gd name="connsiteY2" fmla="*/ 0 h 7588635"/>
              <a:gd name="connsiteX3" fmla="*/ 7682455 w 7682455"/>
              <a:gd name="connsiteY3" fmla="*/ 3794318 h 7588635"/>
              <a:gd name="connsiteX4" fmla="*/ 3841227 w 7682455"/>
              <a:gd name="connsiteY4" fmla="*/ 7588636 h 7588635"/>
              <a:gd name="connsiteX5" fmla="*/ -1 w 7682455"/>
              <a:gd name="connsiteY5" fmla="*/ 3794318 h 7588635"/>
              <a:gd name="connsiteX6" fmla="*/ 0 w 7682455"/>
              <a:gd name="connsiteY6" fmla="*/ 3794318 h 7588635"/>
              <a:gd name="connsiteX0" fmla="*/ 1 w 7719032"/>
              <a:gd name="connsiteY0" fmla="*/ 3794318 h 7595378"/>
              <a:gd name="connsiteX1" fmla="*/ 3841229 w 7719032"/>
              <a:gd name="connsiteY1" fmla="*/ 0 h 7595378"/>
              <a:gd name="connsiteX2" fmla="*/ 7682456 w 7719032"/>
              <a:gd name="connsiteY2" fmla="*/ 0 h 7595378"/>
              <a:gd name="connsiteX3" fmla="*/ 7719032 w 7719032"/>
              <a:gd name="connsiteY3" fmla="*/ 5714558 h 7595378"/>
              <a:gd name="connsiteX4" fmla="*/ 3841228 w 7719032"/>
              <a:gd name="connsiteY4" fmla="*/ 7588636 h 7595378"/>
              <a:gd name="connsiteX5" fmla="*/ 0 w 7719032"/>
              <a:gd name="connsiteY5" fmla="*/ 3794318 h 7595378"/>
              <a:gd name="connsiteX6" fmla="*/ 1 w 7719032"/>
              <a:gd name="connsiteY6" fmla="*/ 3794318 h 7595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9032" h="7595378">
                <a:moveTo>
                  <a:pt x="1" y="3794318"/>
                </a:moveTo>
                <a:cubicBezTo>
                  <a:pt x="1" y="1698774"/>
                  <a:pt x="1719777" y="0"/>
                  <a:pt x="3841229" y="0"/>
                </a:cubicBezTo>
                <a:lnTo>
                  <a:pt x="7682456" y="0"/>
                </a:lnTo>
                <a:cubicBezTo>
                  <a:pt x="7682456" y="1264773"/>
                  <a:pt x="7719032" y="4449785"/>
                  <a:pt x="7719032" y="5714558"/>
                </a:cubicBezTo>
                <a:cubicBezTo>
                  <a:pt x="7719032" y="7810102"/>
                  <a:pt x="5962680" y="7588636"/>
                  <a:pt x="3841228" y="7588636"/>
                </a:cubicBezTo>
                <a:cubicBezTo>
                  <a:pt x="1719776" y="7588636"/>
                  <a:pt x="0" y="5889862"/>
                  <a:pt x="0" y="3794318"/>
                </a:cubicBezTo>
                <a:lnTo>
                  <a:pt x="1" y="3794318"/>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92D050"/>
              </a:solidFill>
            </a:endParaRPr>
          </a:p>
        </p:txBody>
      </p:sp>
      <p:pic>
        <p:nvPicPr>
          <p:cNvPr id="3" name="Picture 2" descr="A city with a river running through it&#10;&#10;Description automatically generated with low confidence">
            <a:extLst>
              <a:ext uri="{FF2B5EF4-FFF2-40B4-BE49-F238E27FC236}">
                <a16:creationId xmlns:a16="http://schemas.microsoft.com/office/drawing/2014/main" id="{94CEBF55-76E6-4506-9CC1-0F69D1DA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086" y="-485192"/>
            <a:ext cx="9539344" cy="8350103"/>
          </a:xfrm>
          <a:prstGeom prst="ellipse">
            <a:avLst/>
          </a:prstGeom>
          <a:ln w="63500" cap="rnd">
            <a:noFill/>
          </a:ln>
          <a:effectLst>
            <a:outerShdw blurRad="381000" dist="292100" dir="5400000" sx="-80000" sy="-18000" rotWithShape="0">
              <a:srgbClr val="000000">
                <a:alpha val="22000"/>
              </a:srgbClr>
            </a:outerShdw>
          </a:effectLst>
        </p:spPr>
      </p:pic>
      <p:sp>
        <p:nvSpPr>
          <p:cNvPr id="8" name="Rectangle 7">
            <a:extLst>
              <a:ext uri="{FF2B5EF4-FFF2-40B4-BE49-F238E27FC236}">
                <a16:creationId xmlns:a16="http://schemas.microsoft.com/office/drawing/2014/main" id="{77810323-01D8-4392-BE77-72EBE9C0C980}"/>
              </a:ext>
            </a:extLst>
          </p:cNvPr>
          <p:cNvSpPr/>
          <p:nvPr/>
        </p:nvSpPr>
        <p:spPr>
          <a:xfrm>
            <a:off x="208337" y="833645"/>
            <a:ext cx="6780027" cy="2923877"/>
          </a:xfrm>
          <a:prstGeom prst="rect">
            <a:avLst/>
          </a:prstGeom>
          <a:noFill/>
        </p:spPr>
        <p:txBody>
          <a:bodyPr wrap="square" lIns="91440" tIns="45720" rIns="91440" bIns="45720">
            <a:spAutoFit/>
          </a:bodyPr>
          <a:lstStyle/>
          <a:p>
            <a:r>
              <a:rPr lang="en-US" sz="5600" b="1" dirty="0">
                <a:ln w="0">
                  <a:solidFill>
                    <a:schemeClr val="bg1"/>
                  </a:solidFill>
                </a:ln>
                <a:solidFill>
                  <a:schemeClr val="bg1"/>
                </a:solidFill>
                <a:effectLst>
                  <a:outerShdw blurRad="38100" dist="38100" dir="2700000" algn="tl">
                    <a:srgbClr val="000000">
                      <a:alpha val="43137"/>
                    </a:srgbClr>
                  </a:outerShdw>
                </a:effectLst>
              </a:rPr>
              <a:t>CONSCIOUS BUSINESS EDUCATION</a:t>
            </a:r>
          </a:p>
          <a:p>
            <a:br>
              <a:rPr lang="nl-NL" dirty="0">
                <a:solidFill>
                  <a:schemeClr val="bg1"/>
                </a:solidFill>
                <a:effectLst>
                  <a:outerShdw blurRad="50800" dist="38100" dir="2700000" algn="tl" rotWithShape="0">
                    <a:prstClr val="black">
                      <a:alpha val="40000"/>
                    </a:prstClr>
                  </a:outerShdw>
                </a:effectLst>
              </a:rPr>
            </a:br>
            <a:endParaRPr lang="en-US" sz="5400" dirty="0">
              <a:ln w="0">
                <a:solidFill>
                  <a:schemeClr val="bg1"/>
                </a:solidFill>
              </a:ln>
              <a:solidFill>
                <a:schemeClr val="bg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B20D8B35-2F24-437F-9FF8-41F1A3706620}"/>
              </a:ext>
            </a:extLst>
          </p:cNvPr>
          <p:cNvSpPr>
            <a:spLocks noChangeAspect="1"/>
          </p:cNvSpPr>
          <p:nvPr/>
        </p:nvSpPr>
        <p:spPr>
          <a:xfrm>
            <a:off x="0" y="4772025"/>
            <a:ext cx="7877175" cy="151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Picture 12" descr="Text, logo&#10;&#10;Description automatically generated">
            <a:extLst>
              <a:ext uri="{FF2B5EF4-FFF2-40B4-BE49-F238E27FC236}">
                <a16:creationId xmlns:a16="http://schemas.microsoft.com/office/drawing/2014/main" id="{503C7EC9-F23F-4507-8A98-156B988C6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80" y="4772525"/>
            <a:ext cx="3835680" cy="1364001"/>
          </a:xfrm>
          <a:prstGeom prst="rect">
            <a:avLst/>
          </a:prstGeom>
        </p:spPr>
      </p:pic>
      <p:pic>
        <p:nvPicPr>
          <p:cNvPr id="6" name="Picture 5" descr="A picture containing text, sign&#10;&#10;Description automatically generated">
            <a:extLst>
              <a:ext uri="{FF2B5EF4-FFF2-40B4-BE49-F238E27FC236}">
                <a16:creationId xmlns:a16="http://schemas.microsoft.com/office/drawing/2014/main" id="{F0B47A18-5B36-482E-8504-0A42F821A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080" y="5059325"/>
            <a:ext cx="4135684" cy="890499"/>
          </a:xfrm>
          <a:prstGeom prst="rect">
            <a:avLst/>
          </a:prstGeom>
        </p:spPr>
      </p:pic>
    </p:spTree>
    <p:extLst>
      <p:ext uri="{BB962C8B-B14F-4D97-AF65-F5344CB8AC3E}">
        <p14:creationId xmlns:p14="http://schemas.microsoft.com/office/powerpoint/2010/main" val="81814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AU" dirty="0"/>
              <a:t>An important first step in self-awareness is that we need to recognize who and where we are in the present as a leader and as a person</a:t>
            </a:r>
            <a:endParaRPr lang="cs-CZ" dirty="0"/>
          </a:p>
          <a:p>
            <a:endParaRPr lang="cs-CZ" dirty="0"/>
          </a:p>
          <a:p>
            <a:r>
              <a:rPr lang="en-AU" dirty="0"/>
              <a:t>Note: Are we all leaders?</a:t>
            </a:r>
            <a:endParaRPr lang="cs-CZ" dirty="0"/>
          </a:p>
          <a:p>
            <a:pPr lvl="1"/>
            <a:r>
              <a:rPr lang="en-US" dirty="0"/>
              <a:t>If nothing else, we need to lead ourselves</a:t>
            </a:r>
            <a:endParaRPr lang="en-AU" dirty="0"/>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84451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r>
              <a:rPr lang="cs-CZ" dirty="0"/>
              <a:t> 1 – </a:t>
            </a:r>
            <a:r>
              <a:rPr lang="cs-CZ" dirty="0" err="1"/>
              <a:t>Who</a:t>
            </a:r>
            <a:r>
              <a:rPr lang="cs-CZ" dirty="0"/>
              <a:t> are </a:t>
            </a:r>
            <a:r>
              <a:rPr lang="cs-CZ" dirty="0" err="1"/>
              <a:t>You</a:t>
            </a:r>
            <a:endParaRPr lang="en-US" dirty="0"/>
          </a:p>
        </p:txBody>
      </p:sp>
      <p:sp>
        <p:nvSpPr>
          <p:cNvPr id="3" name="Zástupný symbol pro obsah 2"/>
          <p:cNvSpPr>
            <a:spLocks noGrp="1"/>
          </p:cNvSpPr>
          <p:nvPr>
            <p:ph idx="1"/>
          </p:nvPr>
        </p:nvSpPr>
        <p:spPr>
          <a:xfrm>
            <a:off x="838200" y="1309085"/>
            <a:ext cx="10515600" cy="4351338"/>
          </a:xfrm>
        </p:spPr>
        <p:txBody>
          <a:bodyPr>
            <a:normAutofit lnSpcReduction="10000"/>
          </a:bodyPr>
          <a:lstStyle/>
          <a:p>
            <a:r>
              <a:rPr lang="en-US" dirty="0"/>
              <a:t>It is helpful to discover, define and write down our goals and desired outcomes with respect to becoming self-aware</a:t>
            </a:r>
            <a:r>
              <a:rPr lang="cs-CZ" dirty="0"/>
              <a:t>, </a:t>
            </a:r>
            <a:r>
              <a:rPr lang="en-US" dirty="0"/>
              <a:t>to see what it is </a:t>
            </a:r>
            <a:r>
              <a:rPr lang="cs-CZ" dirty="0" err="1"/>
              <a:t>we</a:t>
            </a:r>
            <a:r>
              <a:rPr lang="en-US" i="1" dirty="0"/>
              <a:t> </a:t>
            </a:r>
            <a:r>
              <a:rPr lang="en-US" dirty="0"/>
              <a:t>really want</a:t>
            </a:r>
            <a:endParaRPr lang="cs-CZ" dirty="0"/>
          </a:p>
          <a:p>
            <a:pPr marL="514350" lvl="0" indent="-514350">
              <a:buFont typeface="+mj-lt"/>
              <a:buAutoNum type="arabicPeriod"/>
            </a:pPr>
            <a:r>
              <a:rPr lang="en-US" dirty="0"/>
              <a:t>Recognize who and where you are in the present</a:t>
            </a:r>
            <a:r>
              <a:rPr lang="cs-CZ" dirty="0"/>
              <a:t>, </a:t>
            </a:r>
            <a:r>
              <a:rPr lang="cs-CZ" dirty="0" err="1"/>
              <a:t>what</a:t>
            </a:r>
            <a:r>
              <a:rPr lang="cs-CZ" dirty="0"/>
              <a:t> </a:t>
            </a:r>
            <a:r>
              <a:rPr lang="cs-CZ" dirty="0" err="1"/>
              <a:t>your</a:t>
            </a:r>
            <a:r>
              <a:rPr lang="cs-CZ" dirty="0"/>
              <a:t> </a:t>
            </a:r>
            <a:r>
              <a:rPr lang="cs-CZ" dirty="0" err="1"/>
              <a:t>goal</a:t>
            </a:r>
            <a:r>
              <a:rPr lang="cs-CZ" dirty="0"/>
              <a:t> </a:t>
            </a:r>
            <a:r>
              <a:rPr lang="cs-CZ" dirty="0" err="1"/>
              <a:t>is</a:t>
            </a:r>
            <a:r>
              <a:rPr lang="cs-CZ" dirty="0"/>
              <a:t>.</a:t>
            </a:r>
          </a:p>
          <a:p>
            <a:pPr lvl="1"/>
            <a:r>
              <a:rPr lang="cs-CZ" dirty="0" err="1"/>
              <a:t>If</a:t>
            </a:r>
            <a:r>
              <a:rPr lang="cs-CZ" dirty="0"/>
              <a:t> </a:t>
            </a:r>
            <a:r>
              <a:rPr lang="cs-CZ" dirty="0" err="1"/>
              <a:t>you</a:t>
            </a:r>
            <a:r>
              <a:rPr lang="cs-CZ" dirty="0"/>
              <a:t> are not </a:t>
            </a:r>
            <a:r>
              <a:rPr lang="cs-CZ" dirty="0" err="1"/>
              <a:t>sure</a:t>
            </a:r>
            <a:r>
              <a:rPr lang="cs-CZ" dirty="0"/>
              <a:t> </a:t>
            </a:r>
            <a:r>
              <a:rPr lang="cs-CZ" dirty="0" err="1"/>
              <a:t>about</a:t>
            </a:r>
            <a:r>
              <a:rPr lang="cs-CZ" dirty="0"/>
              <a:t> </a:t>
            </a:r>
            <a:r>
              <a:rPr lang="cs-CZ" dirty="0" err="1"/>
              <a:t>your</a:t>
            </a:r>
            <a:r>
              <a:rPr lang="cs-CZ" dirty="0"/>
              <a:t> </a:t>
            </a:r>
            <a:r>
              <a:rPr lang="cs-CZ" dirty="0" err="1"/>
              <a:t>goal</a:t>
            </a:r>
            <a:r>
              <a:rPr lang="cs-CZ" dirty="0"/>
              <a:t>, </a:t>
            </a:r>
            <a:r>
              <a:rPr lang="cs-CZ" dirty="0" err="1"/>
              <a:t>try</a:t>
            </a:r>
            <a:r>
              <a:rPr lang="cs-CZ" dirty="0"/>
              <a:t> the </a:t>
            </a:r>
            <a:r>
              <a:rPr lang="cs-CZ" i="1" dirty="0" err="1"/>
              <a:t>Magic</a:t>
            </a:r>
            <a:r>
              <a:rPr lang="cs-CZ" i="1" dirty="0"/>
              <a:t> </a:t>
            </a:r>
            <a:r>
              <a:rPr lang="cs-CZ" i="1" dirty="0" err="1"/>
              <a:t>wand</a:t>
            </a:r>
            <a:r>
              <a:rPr lang="cs-CZ" dirty="0"/>
              <a:t> </a:t>
            </a:r>
            <a:r>
              <a:rPr lang="cs-CZ" dirty="0" err="1"/>
              <a:t>practice</a:t>
            </a:r>
            <a:r>
              <a:rPr lang="cs-CZ" dirty="0"/>
              <a:t> </a:t>
            </a:r>
            <a:r>
              <a:rPr lang="cs-CZ" dirty="0" err="1"/>
              <a:t>here</a:t>
            </a:r>
            <a:r>
              <a:rPr lang="cs-CZ" dirty="0"/>
              <a:t>: https://ggia.berkeley.edu/practice/magic_wand</a:t>
            </a:r>
          </a:p>
          <a:p>
            <a:pPr marL="514350" lvl="0" indent="-514350">
              <a:buFont typeface="+mj-lt"/>
              <a:buAutoNum type="arabicPeriod"/>
            </a:pPr>
            <a:r>
              <a:rPr lang="en-US" dirty="0"/>
              <a:t>Do you give the best toward </a:t>
            </a:r>
            <a:r>
              <a:rPr lang="cs-CZ" dirty="0" err="1"/>
              <a:t>your</a:t>
            </a:r>
            <a:r>
              <a:rPr lang="cs-CZ" dirty="0"/>
              <a:t> </a:t>
            </a:r>
            <a:r>
              <a:rPr lang="en-US" dirty="0"/>
              <a:t>goal? If not, why?</a:t>
            </a:r>
            <a:endParaRPr lang="cs-CZ" dirty="0"/>
          </a:p>
          <a:p>
            <a:pPr marL="514350" lvl="0" indent="-514350">
              <a:buFont typeface="+mj-lt"/>
              <a:buAutoNum type="arabicPeriod"/>
            </a:pPr>
            <a:r>
              <a:rPr lang="en-US" dirty="0"/>
              <a:t>What price are you willing to pay to achieve your desired goal?</a:t>
            </a:r>
            <a:endParaRPr lang="cs-CZ" dirty="0"/>
          </a:p>
          <a:p>
            <a:pPr marL="514350" lvl="0" indent="-514350">
              <a:buFont typeface="+mj-lt"/>
              <a:buAutoNum type="arabicPeriod"/>
            </a:pPr>
            <a:r>
              <a:rPr lang="en-US" dirty="0"/>
              <a:t>Can you see some cross-cultural context in your goals and their possible achievement?</a:t>
            </a:r>
          </a:p>
          <a:p>
            <a:endParaRPr lang="cs-CZ" dirty="0"/>
          </a:p>
          <a:p>
            <a:pPr lvl="1"/>
            <a:endParaRPr lang="en-US" dirty="0"/>
          </a:p>
        </p:txBody>
      </p:sp>
      <p:sp>
        <p:nvSpPr>
          <p:cNvPr id="5" name="TextovéPole 4"/>
          <p:cNvSpPr txBox="1"/>
          <p:nvPr/>
        </p:nvSpPr>
        <p:spPr>
          <a:xfrm>
            <a:off x="838200" y="5244147"/>
            <a:ext cx="9960864" cy="1477328"/>
          </a:xfrm>
          <a:prstGeom prst="rect">
            <a:avLst/>
          </a:prstGeom>
          <a:noFill/>
        </p:spPr>
        <p:txBody>
          <a:bodyPr wrap="square" rtlCol="0">
            <a:spAutoFit/>
          </a:bodyPr>
          <a:lstStyle/>
          <a:p>
            <a:r>
              <a:rPr lang="cs-CZ" dirty="0"/>
              <a:t>Source: </a:t>
            </a:r>
          </a:p>
          <a:p>
            <a:r>
              <a:rPr lang="cs-CZ" dirty="0"/>
              <a:t>Chamberlain, R. (2016). </a:t>
            </a:r>
            <a:r>
              <a:rPr lang="cs-CZ" i="1" dirty="0"/>
              <a:t>Conscious leadership in the </a:t>
            </a:r>
            <a:r>
              <a:rPr lang="cs-CZ" i="1" dirty="0" err="1"/>
              <a:t>workplace</a:t>
            </a:r>
            <a:r>
              <a:rPr lang="cs-CZ" i="1" dirty="0"/>
              <a:t>: A </a:t>
            </a:r>
            <a:r>
              <a:rPr lang="cs-CZ" i="1" dirty="0" err="1"/>
              <a:t>guidebook</a:t>
            </a:r>
            <a:r>
              <a:rPr lang="cs-CZ" i="1" dirty="0"/>
              <a:t> to </a:t>
            </a:r>
            <a:r>
              <a:rPr lang="cs-CZ" i="1" dirty="0" err="1"/>
              <a:t>making</a:t>
            </a:r>
            <a:r>
              <a:rPr lang="cs-CZ" i="1" dirty="0"/>
              <a:t> a </a:t>
            </a:r>
            <a:r>
              <a:rPr lang="cs-CZ" i="1" dirty="0" err="1"/>
              <a:t>difference</a:t>
            </a:r>
            <a:r>
              <a:rPr lang="cs-CZ" i="1" dirty="0"/>
              <a:t> </a:t>
            </a:r>
            <a:r>
              <a:rPr lang="cs-CZ" i="1" dirty="0" err="1"/>
              <a:t>one</a:t>
            </a:r>
            <a:r>
              <a:rPr lang="cs-CZ" i="1" dirty="0"/>
              <a:t> person </a:t>
            </a:r>
            <a:r>
              <a:rPr lang="cs-CZ" i="1" dirty="0" err="1"/>
              <a:t>at</a:t>
            </a:r>
            <a:r>
              <a:rPr lang="cs-CZ" i="1" dirty="0"/>
              <a:t> a time</a:t>
            </a:r>
            <a:r>
              <a:rPr lang="cs-CZ" dirty="0"/>
              <a:t>. Morgan James Publishing.</a:t>
            </a:r>
          </a:p>
          <a:p>
            <a:r>
              <a:rPr lang="cs-CZ" dirty="0" err="1"/>
              <a:t>Bronk</a:t>
            </a:r>
            <a:r>
              <a:rPr lang="cs-CZ" dirty="0"/>
              <a:t>, K. C. (</a:t>
            </a:r>
            <a:r>
              <a:rPr lang="cs-CZ" dirty="0" err="1"/>
              <a:t>n.d</a:t>
            </a:r>
            <a:r>
              <a:rPr lang="cs-CZ" dirty="0"/>
              <a:t>.). </a:t>
            </a:r>
            <a:r>
              <a:rPr lang="cs-CZ" i="1" dirty="0" err="1"/>
              <a:t>Magic</a:t>
            </a:r>
            <a:r>
              <a:rPr lang="cs-CZ" i="1" dirty="0"/>
              <a:t> </a:t>
            </a:r>
            <a:r>
              <a:rPr lang="cs-CZ" i="1" dirty="0" err="1"/>
              <a:t>wand</a:t>
            </a:r>
            <a:r>
              <a:rPr lang="cs-CZ" dirty="0"/>
              <a:t>. Berkeley.edu. </a:t>
            </a:r>
            <a:r>
              <a:rPr lang="cs-CZ" dirty="0" err="1"/>
              <a:t>Retrieved</a:t>
            </a:r>
            <a:r>
              <a:rPr lang="cs-CZ" dirty="0"/>
              <a:t> August 13, 2022, </a:t>
            </a:r>
            <a:r>
              <a:rPr lang="cs-CZ" dirty="0" err="1"/>
              <a:t>from</a:t>
            </a:r>
            <a:r>
              <a:rPr lang="cs-CZ" dirty="0"/>
              <a:t> https://ggia.berkeley.edu/practice/magic_wand</a:t>
            </a:r>
            <a:endParaRPr lang="en-US" dirty="0"/>
          </a:p>
        </p:txBody>
      </p:sp>
      <p:sp>
        <p:nvSpPr>
          <p:cNvPr id="6" name="Zástupný symbol pro zápatí 5"/>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82189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pPr marL="514350" indent="-514350">
              <a:buFont typeface="+mj-lt"/>
              <a:buAutoNum type="arabicPeriod" startAt="5"/>
            </a:pPr>
            <a:r>
              <a:rPr lang="en-US" dirty="0"/>
              <a:t>On a scale of 1-10, rate yourself with regard to your level of commitment to give your best</a:t>
            </a:r>
            <a:r>
              <a:rPr lang="cs-CZ" dirty="0"/>
              <a:t> to </a:t>
            </a:r>
            <a:r>
              <a:rPr lang="cs-CZ" dirty="0" err="1"/>
              <a:t>achieve</a:t>
            </a:r>
            <a:r>
              <a:rPr lang="cs-CZ" dirty="0"/>
              <a:t> </a:t>
            </a:r>
            <a:r>
              <a:rPr lang="cs-CZ" dirty="0" err="1"/>
              <a:t>your</a:t>
            </a:r>
            <a:r>
              <a:rPr lang="cs-CZ" dirty="0"/>
              <a:t> </a:t>
            </a:r>
            <a:r>
              <a:rPr lang="cs-CZ" dirty="0" err="1"/>
              <a:t>goal</a:t>
            </a:r>
            <a:r>
              <a:rPr lang="en-US" dirty="0"/>
              <a:t>. </a:t>
            </a:r>
            <a:endParaRPr lang="cs-CZ" dirty="0"/>
          </a:p>
          <a:p>
            <a:pPr lvl="1"/>
            <a:r>
              <a:rPr lang="en-US" dirty="0"/>
              <a:t>If you are not at a 10, what would it take to</a:t>
            </a:r>
            <a:r>
              <a:rPr lang="cs-CZ" dirty="0"/>
              <a:t> </a:t>
            </a:r>
            <a:r>
              <a:rPr lang="en-US" dirty="0"/>
              <a:t>move up the scale? What is one action you can take to move forward in that direction?</a:t>
            </a:r>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302540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a:t>
            </a:r>
            <a:r>
              <a:rPr lang="en-US" dirty="0"/>
              <a:t>ne element that could be keeping us from moving forward: Fear</a:t>
            </a:r>
          </a:p>
        </p:txBody>
      </p:sp>
      <p:sp>
        <p:nvSpPr>
          <p:cNvPr id="3" name="Zástupný symbol pro obsah 2"/>
          <p:cNvSpPr>
            <a:spLocks noGrp="1"/>
          </p:cNvSpPr>
          <p:nvPr>
            <p:ph idx="1"/>
          </p:nvPr>
        </p:nvSpPr>
        <p:spPr/>
        <p:txBody>
          <a:bodyPr/>
          <a:lstStyle/>
          <a:p>
            <a:r>
              <a:rPr lang="en-AU" dirty="0"/>
              <a:t>Acting courageously requires an understanding of our anxieties</a:t>
            </a:r>
          </a:p>
          <a:p>
            <a:r>
              <a:rPr lang="en-AU" dirty="0"/>
              <a:t>Fear can manifest itself in many ways: feeling vulnerable, uncertain, anxious…</a:t>
            </a:r>
            <a:endParaRPr lang="cs-CZ" dirty="0"/>
          </a:p>
          <a:p>
            <a:pPr lvl="1"/>
            <a:r>
              <a:rPr lang="en-US" dirty="0"/>
              <a:t>It shows up in various times, places and elements of life</a:t>
            </a:r>
            <a:endParaRPr lang="cs-CZ" dirty="0"/>
          </a:p>
          <a:p>
            <a:r>
              <a:rPr lang="en-AU" dirty="0"/>
              <a:t>We need to understand what our fears are and how we can transform them into success </a:t>
            </a:r>
            <a:endParaRPr lang="cs-CZ" dirty="0"/>
          </a:p>
          <a:p>
            <a:endParaRPr lang="cs-CZ" dirty="0"/>
          </a:p>
          <a:p>
            <a:r>
              <a:rPr lang="cs-CZ" i="1" dirty="0" err="1"/>
              <a:t>Note</a:t>
            </a:r>
            <a:r>
              <a:rPr lang="cs-CZ" i="1" dirty="0"/>
              <a:t>: </a:t>
            </a:r>
            <a:r>
              <a:rPr lang="cs-CZ" i="1" dirty="0" err="1"/>
              <a:t>We</a:t>
            </a:r>
            <a:r>
              <a:rPr lang="cs-CZ" i="1" dirty="0"/>
              <a:t> are </a:t>
            </a:r>
            <a:r>
              <a:rPr lang="en-US" i="1" dirty="0"/>
              <a:t>talking </a:t>
            </a:r>
            <a:r>
              <a:rPr lang="cs-CZ" i="1" dirty="0" err="1"/>
              <a:t>only</a:t>
            </a:r>
            <a:r>
              <a:rPr lang="cs-CZ" i="1" dirty="0"/>
              <a:t> </a:t>
            </a:r>
            <a:r>
              <a:rPr lang="en-US" i="1" dirty="0"/>
              <a:t>about a conditioned response to a non-life threatening trigger</a:t>
            </a:r>
            <a:r>
              <a:rPr lang="cs-CZ" i="1" dirty="0"/>
              <a:t>!</a:t>
            </a:r>
            <a:endParaRPr lang="en-AU" i="1" dirty="0"/>
          </a:p>
          <a:p>
            <a:endParaRPr lang="en-AU" dirty="0"/>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31378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8788844" cy="658368"/>
          </a:xfrm>
        </p:spPr>
        <p:txBody>
          <a:bodyPr/>
          <a:lstStyle/>
          <a:p>
            <a:r>
              <a:rPr lang="cs-CZ" dirty="0"/>
              <a:t>The </a:t>
            </a:r>
            <a:r>
              <a:rPr lang="cs-CZ" dirty="0" err="1"/>
              <a:t>victious</a:t>
            </a:r>
            <a:r>
              <a:rPr lang="cs-CZ" dirty="0"/>
              <a:t> </a:t>
            </a:r>
            <a:r>
              <a:rPr lang="cs-CZ" dirty="0" err="1"/>
              <a:t>cycle</a:t>
            </a:r>
            <a:r>
              <a:rPr lang="cs-CZ" dirty="0"/>
              <a:t> of </a:t>
            </a:r>
            <a:r>
              <a:rPr lang="cs-CZ" dirty="0" err="1"/>
              <a:t>fear</a:t>
            </a:r>
            <a:endParaRPr lang="en-US" dirty="0"/>
          </a:p>
        </p:txBody>
      </p:sp>
      <p:pic>
        <p:nvPicPr>
          <p:cNvPr id="7" name="Zástupný symbol pro obsah 6"/>
          <p:cNvPicPr>
            <a:picLocks noGrp="1" noChangeAspect="1"/>
          </p:cNvPicPr>
          <p:nvPr>
            <p:ph idx="1"/>
          </p:nvPr>
        </p:nvPicPr>
        <p:blipFill>
          <a:blip r:embed="rId2"/>
          <a:stretch>
            <a:fillRect/>
          </a:stretch>
        </p:blipFill>
        <p:spPr>
          <a:xfrm>
            <a:off x="7216028" y="1334680"/>
            <a:ext cx="3793348" cy="5021670"/>
          </a:xfrm>
          <a:prstGeom prst="rect">
            <a:avLst/>
          </a:prstGeom>
        </p:spPr>
      </p:pic>
      <p:sp>
        <p:nvSpPr>
          <p:cNvPr id="6" name="Zástupný symbol pro text 5"/>
          <p:cNvSpPr>
            <a:spLocks noGrp="1"/>
          </p:cNvSpPr>
          <p:nvPr>
            <p:ph type="body" sz="half" idx="2"/>
          </p:nvPr>
        </p:nvSpPr>
        <p:spPr>
          <a:xfrm>
            <a:off x="1040956" y="1453896"/>
            <a:ext cx="5350700" cy="4434840"/>
          </a:xfrm>
        </p:spPr>
        <p:txBody>
          <a:bodyPr>
            <a:normAutofit/>
          </a:bodyPr>
          <a:lstStyle/>
          <a:p>
            <a:r>
              <a:rPr lang="en-US" sz="2400" b="1" dirty="0"/>
              <a:t>F </a:t>
            </a:r>
            <a:r>
              <a:rPr lang="en-US" sz="2400" dirty="0"/>
              <a:t>– We are in </a:t>
            </a:r>
            <a:r>
              <a:rPr lang="en-US" sz="2400" b="1" i="1" dirty="0"/>
              <a:t>Fight </a:t>
            </a:r>
            <a:r>
              <a:rPr lang="en-US" sz="2400" b="1" dirty="0"/>
              <a:t>or </a:t>
            </a:r>
            <a:r>
              <a:rPr lang="en-US" sz="2400" b="1" i="1" dirty="0"/>
              <a:t>Flight </a:t>
            </a:r>
            <a:r>
              <a:rPr lang="en-US" sz="2400" dirty="0"/>
              <a:t>mode; we become defended and often defensive.</a:t>
            </a:r>
            <a:endParaRPr lang="cs-CZ" sz="2400" dirty="0"/>
          </a:p>
          <a:p>
            <a:r>
              <a:rPr lang="en-US" sz="2400" b="1" dirty="0"/>
              <a:t>E </a:t>
            </a:r>
            <a:r>
              <a:rPr lang="en-US" sz="2400" dirty="0"/>
              <a:t>– We </a:t>
            </a:r>
            <a:r>
              <a:rPr lang="en-US" sz="2400" b="1" i="1" dirty="0"/>
              <a:t>Exclude; </a:t>
            </a:r>
            <a:r>
              <a:rPr lang="en-US" sz="2400" dirty="0"/>
              <a:t>we can become isolated and separated from others and even ourselves.</a:t>
            </a:r>
            <a:endParaRPr lang="cs-CZ" sz="2400" dirty="0"/>
          </a:p>
          <a:p>
            <a:r>
              <a:rPr lang="en-US" sz="2400" b="1" dirty="0"/>
              <a:t>A </a:t>
            </a:r>
            <a:r>
              <a:rPr lang="en-US" sz="2400" dirty="0"/>
              <a:t>– We </a:t>
            </a:r>
            <a:r>
              <a:rPr lang="en-US" sz="2400" b="1" i="1" dirty="0"/>
              <a:t>Avoid; </a:t>
            </a:r>
            <a:r>
              <a:rPr lang="en-US" sz="2400" dirty="0"/>
              <a:t>we avoid seeing other perspectives or looking deeper into cause and effect.</a:t>
            </a:r>
            <a:endParaRPr lang="cs-CZ" sz="2400" dirty="0"/>
          </a:p>
          <a:p>
            <a:r>
              <a:rPr lang="en-US" sz="2400" b="1" dirty="0"/>
              <a:t>R </a:t>
            </a:r>
            <a:r>
              <a:rPr lang="en-US" sz="2400" dirty="0"/>
              <a:t>– We </a:t>
            </a:r>
            <a:r>
              <a:rPr lang="en-US" sz="2400" b="1" i="1" dirty="0"/>
              <a:t>React; </a:t>
            </a:r>
            <a:r>
              <a:rPr lang="en-US" sz="2400" dirty="0"/>
              <a:t>we react from our emotions, sometimes focusing on the past or a perceived future.</a:t>
            </a:r>
            <a:endParaRPr lang="cs-CZ" sz="2400" dirty="0"/>
          </a:p>
          <a:p>
            <a:endParaRPr lang="en-US" sz="2400" dirty="0"/>
          </a:p>
        </p:txBody>
      </p:sp>
      <p:sp>
        <p:nvSpPr>
          <p:cNvPr id="3" name="Zástupný symbol pro zápatí 2"/>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11102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en-US" dirty="0"/>
              <a:t>Transforming Fear</a:t>
            </a:r>
          </a:p>
        </p:txBody>
      </p:sp>
      <p:sp>
        <p:nvSpPr>
          <p:cNvPr id="7" name="Zástupný symbol pro obsah 6"/>
          <p:cNvSpPr>
            <a:spLocks noGrp="1"/>
          </p:cNvSpPr>
          <p:nvPr>
            <p:ph idx="1"/>
          </p:nvPr>
        </p:nvSpPr>
        <p:spPr>
          <a:xfrm>
            <a:off x="838200" y="1478153"/>
            <a:ext cx="10515600" cy="4351338"/>
          </a:xfrm>
        </p:spPr>
        <p:txBody>
          <a:bodyPr>
            <a:normAutofit fontScale="92500" lnSpcReduction="10000"/>
          </a:bodyPr>
          <a:lstStyle/>
          <a:p>
            <a:r>
              <a:rPr lang="cs-CZ" dirty="0"/>
              <a:t>I</a:t>
            </a:r>
            <a:r>
              <a:rPr lang="en-US" dirty="0"/>
              <a:t>t is helpful to start asking questions about each of the components of F.E.A.R.</a:t>
            </a:r>
            <a:r>
              <a:rPr lang="en-US" baseline="30000" dirty="0"/>
              <a:t>©</a:t>
            </a:r>
            <a:r>
              <a:rPr lang="en-US" dirty="0"/>
              <a:t>:</a:t>
            </a:r>
            <a:endParaRPr lang="cs-CZ" dirty="0"/>
          </a:p>
          <a:p>
            <a:pPr marL="914400" lvl="1" indent="-457200">
              <a:buFont typeface="+mj-lt"/>
              <a:buAutoNum type="arabicPeriod"/>
            </a:pPr>
            <a:r>
              <a:rPr lang="en-US" b="1" dirty="0"/>
              <a:t>F </a:t>
            </a:r>
            <a:r>
              <a:rPr lang="cs-CZ" dirty="0"/>
              <a:t>-</a:t>
            </a:r>
            <a:r>
              <a:rPr lang="en-US" dirty="0"/>
              <a:t> Who and why do I want to </a:t>
            </a:r>
            <a:r>
              <a:rPr lang="en-US" b="1" dirty="0"/>
              <a:t>fight or flight</a:t>
            </a:r>
            <a:r>
              <a:rPr lang="en-US" dirty="0"/>
              <a:t>; how am I defended and what am I defending against?</a:t>
            </a:r>
            <a:endParaRPr lang="cs-CZ" dirty="0"/>
          </a:p>
          <a:p>
            <a:pPr marL="914400" lvl="1" indent="-457200">
              <a:buFont typeface="+mj-lt"/>
              <a:buAutoNum type="arabicPeriod"/>
            </a:pPr>
            <a:r>
              <a:rPr lang="en-US" b="1" dirty="0"/>
              <a:t>E </a:t>
            </a:r>
            <a:r>
              <a:rPr lang="cs-CZ" dirty="0"/>
              <a:t>-</a:t>
            </a:r>
            <a:r>
              <a:rPr lang="en-US" dirty="0"/>
              <a:t> Who am I </a:t>
            </a:r>
            <a:r>
              <a:rPr lang="en-US" b="1" dirty="0"/>
              <a:t>excluding </a:t>
            </a:r>
            <a:r>
              <a:rPr lang="en-US" dirty="0"/>
              <a:t>and how am I isolating and separating from others and from myself?</a:t>
            </a:r>
            <a:endParaRPr lang="cs-CZ" dirty="0"/>
          </a:p>
          <a:p>
            <a:pPr marL="914400" lvl="1" indent="-457200">
              <a:buFont typeface="+mj-lt"/>
              <a:buAutoNum type="arabicPeriod"/>
            </a:pPr>
            <a:r>
              <a:rPr lang="en-US" b="1" dirty="0"/>
              <a:t>A </a:t>
            </a:r>
            <a:r>
              <a:rPr lang="cs-CZ" dirty="0"/>
              <a:t>-</a:t>
            </a:r>
            <a:r>
              <a:rPr lang="en-US" dirty="0"/>
              <a:t> What are my beliefs and perceptions and what other ways of viewing a situation or person am I </a:t>
            </a:r>
            <a:r>
              <a:rPr lang="en-US" b="1" dirty="0"/>
              <a:t>avoiding</a:t>
            </a:r>
            <a:r>
              <a:rPr lang="en-US" dirty="0"/>
              <a:t>?</a:t>
            </a:r>
            <a:endParaRPr lang="cs-CZ" dirty="0"/>
          </a:p>
          <a:p>
            <a:pPr marL="914400" lvl="1" indent="-457200">
              <a:buFont typeface="+mj-lt"/>
              <a:buAutoNum type="arabicPeriod"/>
            </a:pPr>
            <a:r>
              <a:rPr lang="en-US" b="1" dirty="0"/>
              <a:t>R </a:t>
            </a:r>
            <a:r>
              <a:rPr lang="cs-CZ" dirty="0"/>
              <a:t>-</a:t>
            </a:r>
            <a:r>
              <a:rPr lang="en-US" dirty="0"/>
              <a:t> What are my emotional </a:t>
            </a:r>
            <a:r>
              <a:rPr lang="en-US" b="1" dirty="0"/>
              <a:t>reactions </a:t>
            </a:r>
            <a:r>
              <a:rPr lang="en-US" dirty="0"/>
              <a:t>and where are they coming from within my experience?</a:t>
            </a:r>
            <a:endParaRPr lang="cs-CZ" dirty="0"/>
          </a:p>
          <a:p>
            <a:r>
              <a:rPr lang="en-US" dirty="0"/>
              <a:t>Is there something culture-specific in your fears? Are there some beliefs or assumptions in your (or other) culture that relate to your fears, whether it is in a positive or negative way?</a:t>
            </a:r>
            <a:endParaRPr lang="cs-CZ" dirty="0"/>
          </a:p>
          <a:p>
            <a:endParaRPr lang="en-US" dirty="0"/>
          </a:p>
        </p:txBody>
      </p:sp>
      <p:sp>
        <p:nvSpPr>
          <p:cNvPr id="2" name="Zástupný symbol pro zápatí 1"/>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3029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AU" dirty="0"/>
              <a:t>Exercise 2 - Overcoming fear</a:t>
            </a:r>
          </a:p>
        </p:txBody>
      </p:sp>
      <p:sp>
        <p:nvSpPr>
          <p:cNvPr id="3" name="Zástupný symbol pro obsah 2"/>
          <p:cNvSpPr>
            <a:spLocks noGrp="1"/>
          </p:cNvSpPr>
          <p:nvPr>
            <p:ph idx="1"/>
          </p:nvPr>
        </p:nvSpPr>
        <p:spPr>
          <a:xfrm>
            <a:off x="838200" y="1508760"/>
            <a:ext cx="10515600" cy="4668203"/>
          </a:xfrm>
        </p:spPr>
        <p:txBody>
          <a:bodyPr>
            <a:normAutofit/>
          </a:bodyPr>
          <a:lstStyle/>
          <a:p>
            <a:r>
              <a:rPr lang="en-US" dirty="0"/>
              <a:t>Think of a time when you were successful in moving through fear because you were confident in your abilities in that situation. Then, uncertainty or fear began tugging at you because the situation may have become more</a:t>
            </a:r>
            <a:r>
              <a:rPr lang="cs-CZ" dirty="0"/>
              <a:t> </a:t>
            </a:r>
            <a:r>
              <a:rPr lang="en-US" dirty="0"/>
              <a:t>challenging or more of a risk. Remember how you moved right through the fear because your confidence and certainty kicked in.</a:t>
            </a:r>
            <a:endParaRPr lang="cs-CZ" dirty="0"/>
          </a:p>
          <a:p>
            <a:pPr marL="971550" lvl="1" indent="-514350">
              <a:buFont typeface="+mj-lt"/>
              <a:buAutoNum type="arabicPeriod"/>
            </a:pPr>
            <a:r>
              <a:rPr lang="en-US" dirty="0"/>
              <a:t>How did you step outside the F.E.A.R.</a:t>
            </a:r>
            <a:r>
              <a:rPr lang="en-US" baseline="30000" dirty="0"/>
              <a:t>©</a:t>
            </a:r>
            <a:r>
              <a:rPr lang="en-US" dirty="0"/>
              <a:t> cycle?</a:t>
            </a:r>
            <a:endParaRPr lang="cs-CZ" dirty="0"/>
          </a:p>
          <a:p>
            <a:pPr marL="971550" lvl="1" indent="-514350">
              <a:buFont typeface="+mj-lt"/>
              <a:buAutoNum type="arabicPeriod"/>
            </a:pPr>
            <a:r>
              <a:rPr lang="en-US" dirty="0"/>
              <a:t>What questions did you ask yourself? Or, what statements did you tell yourself?</a:t>
            </a:r>
            <a:endParaRPr lang="cs-CZ" dirty="0"/>
          </a:p>
          <a:p>
            <a:pPr marL="971550" lvl="1" indent="-514350">
              <a:buFont typeface="+mj-lt"/>
              <a:buAutoNum type="arabicPeriod"/>
            </a:pPr>
            <a:r>
              <a:rPr lang="en-US" dirty="0"/>
              <a:t>What conclusions did you reach that allowed you to move forward?</a:t>
            </a:r>
            <a:endParaRPr lang="cs-CZ" dirty="0"/>
          </a:p>
          <a:p>
            <a:pPr marL="971550" lvl="1" indent="-514350">
              <a:buFont typeface="+mj-lt"/>
              <a:buAutoNum type="arabicPeriod"/>
            </a:pPr>
            <a:r>
              <a:rPr lang="en-US" dirty="0"/>
              <a:t>What awareness from that situation that helped you through the challenge can be available for future challenges?</a:t>
            </a:r>
            <a:endParaRPr lang="cs-CZ" dirty="0"/>
          </a:p>
          <a:p>
            <a:endParaRPr lang="en-US" dirty="0"/>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460866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cs-CZ" dirty="0"/>
              <a:t>To </a:t>
            </a:r>
            <a:r>
              <a:rPr lang="cs-CZ" dirty="0" err="1"/>
              <a:t>control</a:t>
            </a:r>
            <a:r>
              <a:rPr lang="cs-CZ" dirty="0"/>
              <a:t> </a:t>
            </a:r>
            <a:r>
              <a:rPr lang="cs-CZ" dirty="0" err="1"/>
              <a:t>our</a:t>
            </a:r>
            <a:r>
              <a:rPr lang="cs-CZ" dirty="0"/>
              <a:t> </a:t>
            </a:r>
            <a:r>
              <a:rPr lang="cs-CZ" dirty="0" err="1"/>
              <a:t>fears</a:t>
            </a:r>
            <a:r>
              <a:rPr lang="cs-CZ" dirty="0"/>
              <a:t>, </a:t>
            </a:r>
            <a:r>
              <a:rPr lang="cs-CZ" dirty="0" err="1"/>
              <a:t>we</a:t>
            </a:r>
            <a:r>
              <a:rPr lang="cs-CZ" dirty="0"/>
              <a:t> </a:t>
            </a:r>
            <a:r>
              <a:rPr lang="cs-CZ" dirty="0" err="1"/>
              <a:t>can</a:t>
            </a:r>
            <a:r>
              <a:rPr lang="cs-CZ" dirty="0"/>
              <a:t> </a:t>
            </a:r>
            <a:r>
              <a:rPr lang="cs-CZ" dirty="0" err="1"/>
              <a:t>also</a:t>
            </a:r>
            <a:r>
              <a:rPr lang="cs-CZ" dirty="0"/>
              <a:t> </a:t>
            </a:r>
            <a:r>
              <a:rPr lang="cs-CZ" dirty="0" err="1"/>
              <a:t>try</a:t>
            </a:r>
            <a:r>
              <a:rPr lang="cs-CZ" dirty="0"/>
              <a:t> </a:t>
            </a:r>
            <a:r>
              <a:rPr lang="cs-CZ" i="1" dirty="0" err="1"/>
              <a:t>Overcoming</a:t>
            </a:r>
            <a:r>
              <a:rPr lang="cs-CZ" i="1" dirty="0"/>
              <a:t> a </a:t>
            </a:r>
            <a:r>
              <a:rPr lang="cs-CZ" i="1" dirty="0" err="1"/>
              <a:t>Fear</a:t>
            </a:r>
            <a:r>
              <a:rPr lang="cs-CZ" dirty="0"/>
              <a:t> </a:t>
            </a:r>
            <a:r>
              <a:rPr lang="cs-CZ" dirty="0" err="1"/>
              <a:t>practice</a:t>
            </a:r>
            <a:r>
              <a:rPr lang="cs-CZ" dirty="0"/>
              <a:t>: </a:t>
            </a:r>
            <a:r>
              <a:rPr lang="cs-CZ" dirty="0">
                <a:hlinkClick r:id="rId2"/>
              </a:rPr>
              <a:t>https://ggia.berkeley.edu/practice/overcoming_a_fear</a:t>
            </a:r>
            <a:r>
              <a:rPr lang="cs-CZ" dirty="0"/>
              <a:t> </a:t>
            </a:r>
            <a:endParaRPr lang="en-US" dirty="0"/>
          </a:p>
        </p:txBody>
      </p:sp>
      <p:sp>
        <p:nvSpPr>
          <p:cNvPr id="5" name="TextovéPole 4"/>
          <p:cNvSpPr txBox="1"/>
          <p:nvPr/>
        </p:nvSpPr>
        <p:spPr>
          <a:xfrm>
            <a:off x="838200" y="5807631"/>
            <a:ext cx="10134600" cy="923330"/>
          </a:xfrm>
          <a:prstGeom prst="rect">
            <a:avLst/>
          </a:prstGeom>
          <a:noFill/>
        </p:spPr>
        <p:txBody>
          <a:bodyPr wrap="square" rtlCol="0">
            <a:spAutoFit/>
          </a:bodyPr>
          <a:lstStyle/>
          <a:p>
            <a:r>
              <a:rPr lang="cs-CZ" dirty="0"/>
              <a:t>Source: </a:t>
            </a:r>
            <a:r>
              <a:rPr lang="cs-CZ" i="1" dirty="0" err="1"/>
              <a:t>Overcoming</a:t>
            </a:r>
            <a:r>
              <a:rPr lang="cs-CZ" i="1" dirty="0"/>
              <a:t> a </a:t>
            </a:r>
            <a:r>
              <a:rPr lang="cs-CZ" i="1" dirty="0" err="1"/>
              <a:t>Fear</a:t>
            </a:r>
            <a:r>
              <a:rPr lang="cs-CZ" dirty="0"/>
              <a:t>. Berkeley.edu. </a:t>
            </a:r>
            <a:r>
              <a:rPr lang="cs-CZ" dirty="0" err="1"/>
              <a:t>Retrieved</a:t>
            </a:r>
            <a:r>
              <a:rPr lang="cs-CZ" dirty="0"/>
              <a:t> August 13, 2022, </a:t>
            </a:r>
            <a:r>
              <a:rPr lang="cs-CZ" dirty="0" err="1"/>
              <a:t>from</a:t>
            </a:r>
            <a:r>
              <a:rPr lang="cs-CZ" dirty="0"/>
              <a:t> https://ggia.berkeley.edu/practice/ </a:t>
            </a:r>
            <a:r>
              <a:rPr lang="cs-CZ" dirty="0" err="1"/>
              <a:t>overcoming_a_fear</a:t>
            </a:r>
            <a:endParaRPr lang="en-US" dirty="0"/>
          </a:p>
          <a:p>
            <a:r>
              <a:rPr lang="cs-CZ" dirty="0"/>
              <a:t> </a:t>
            </a:r>
            <a:endParaRPr lang="en-US" dirty="0"/>
          </a:p>
        </p:txBody>
      </p:sp>
      <p:sp>
        <p:nvSpPr>
          <p:cNvPr id="6" name="Zástupný symbol pro zápatí 5"/>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700394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zápatí 3"/>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016444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a:t>Sources</a:t>
            </a:r>
            <a:r>
              <a:rPr lang="cs-CZ"/>
              <a:t>:</a:t>
            </a:r>
            <a:endParaRPr lang="cs-CZ" dirty="0"/>
          </a:p>
        </p:txBody>
      </p:sp>
      <p:sp>
        <p:nvSpPr>
          <p:cNvPr id="5" name="Zástupný symbol pro obsah 4"/>
          <p:cNvSpPr>
            <a:spLocks noGrp="1"/>
          </p:cNvSpPr>
          <p:nvPr>
            <p:ph idx="1"/>
          </p:nvPr>
        </p:nvSpPr>
        <p:spPr/>
        <p:txBody>
          <a:bodyPr/>
          <a:lstStyle/>
          <a:p>
            <a:pPr marL="0" indent="0">
              <a:buNone/>
            </a:pPr>
            <a:r>
              <a:rPr lang="cs-CZ" dirty="0"/>
              <a:t>Chamberlain, R. (2016). </a:t>
            </a:r>
            <a:r>
              <a:rPr lang="cs-CZ" i="1" dirty="0"/>
              <a:t>Conscious leadership in the </a:t>
            </a:r>
            <a:r>
              <a:rPr lang="cs-CZ" i="1" dirty="0" err="1"/>
              <a:t>workplace</a:t>
            </a:r>
            <a:r>
              <a:rPr lang="cs-CZ" i="1" dirty="0"/>
              <a:t>: A </a:t>
            </a:r>
            <a:r>
              <a:rPr lang="cs-CZ" i="1" dirty="0" err="1"/>
              <a:t>guidebook</a:t>
            </a:r>
            <a:r>
              <a:rPr lang="cs-CZ" i="1" dirty="0"/>
              <a:t> to </a:t>
            </a:r>
            <a:r>
              <a:rPr lang="cs-CZ" i="1" dirty="0" err="1"/>
              <a:t>making</a:t>
            </a:r>
            <a:r>
              <a:rPr lang="cs-CZ" i="1" dirty="0"/>
              <a:t> a </a:t>
            </a:r>
            <a:r>
              <a:rPr lang="cs-CZ" i="1" dirty="0" err="1"/>
              <a:t>difference</a:t>
            </a:r>
            <a:r>
              <a:rPr lang="cs-CZ" i="1" dirty="0"/>
              <a:t> </a:t>
            </a:r>
            <a:r>
              <a:rPr lang="cs-CZ" i="1" dirty="0" err="1"/>
              <a:t>one</a:t>
            </a:r>
            <a:r>
              <a:rPr lang="cs-CZ" i="1" dirty="0"/>
              <a:t> person </a:t>
            </a:r>
            <a:r>
              <a:rPr lang="cs-CZ" i="1" dirty="0" err="1"/>
              <a:t>at</a:t>
            </a:r>
            <a:r>
              <a:rPr lang="cs-CZ" i="1" dirty="0"/>
              <a:t> a time</a:t>
            </a:r>
            <a:r>
              <a:rPr lang="cs-CZ" dirty="0"/>
              <a:t>. Morgan James Publishing.</a:t>
            </a:r>
          </a:p>
          <a:p>
            <a:pPr marL="0" indent="0">
              <a:buNone/>
            </a:pPr>
            <a:r>
              <a:rPr lang="cs-CZ" dirty="0" err="1"/>
              <a:t>Bronk</a:t>
            </a:r>
            <a:r>
              <a:rPr lang="cs-CZ" dirty="0"/>
              <a:t>, K. C. (</a:t>
            </a:r>
            <a:r>
              <a:rPr lang="cs-CZ" dirty="0" err="1"/>
              <a:t>n.d</a:t>
            </a:r>
            <a:r>
              <a:rPr lang="cs-CZ" dirty="0"/>
              <a:t>.). </a:t>
            </a:r>
            <a:r>
              <a:rPr lang="cs-CZ" i="1" dirty="0" err="1"/>
              <a:t>Magic</a:t>
            </a:r>
            <a:r>
              <a:rPr lang="cs-CZ" i="1" dirty="0"/>
              <a:t> </a:t>
            </a:r>
            <a:r>
              <a:rPr lang="cs-CZ" i="1" dirty="0" err="1"/>
              <a:t>wand</a:t>
            </a:r>
            <a:r>
              <a:rPr lang="cs-CZ" dirty="0"/>
              <a:t>. Berkeley.edu. </a:t>
            </a:r>
            <a:r>
              <a:rPr lang="cs-CZ" dirty="0" err="1"/>
              <a:t>Retrieved</a:t>
            </a:r>
            <a:r>
              <a:rPr lang="cs-CZ" dirty="0"/>
              <a:t> August 13, 2022, </a:t>
            </a:r>
            <a:r>
              <a:rPr lang="cs-CZ" dirty="0" err="1"/>
              <a:t>from</a:t>
            </a:r>
            <a:r>
              <a:rPr lang="cs-CZ" dirty="0"/>
              <a:t> </a:t>
            </a:r>
            <a:r>
              <a:rPr lang="cs-CZ" u="sng" dirty="0">
                <a:hlinkClick r:id="rId2"/>
              </a:rPr>
              <a:t>https://ggia.berkeley.edu/practice/magic_wand</a:t>
            </a:r>
            <a:endParaRPr lang="cs-CZ" dirty="0"/>
          </a:p>
          <a:p>
            <a:pPr marL="0" indent="0">
              <a:buNone/>
            </a:pPr>
            <a:r>
              <a:rPr lang="cs-CZ" i="1" dirty="0" err="1"/>
              <a:t>Overcoming</a:t>
            </a:r>
            <a:r>
              <a:rPr lang="cs-CZ" i="1" dirty="0"/>
              <a:t> a </a:t>
            </a:r>
            <a:r>
              <a:rPr lang="cs-CZ" i="1" dirty="0" err="1"/>
              <a:t>Fear</a:t>
            </a:r>
            <a:r>
              <a:rPr lang="cs-CZ" dirty="0"/>
              <a:t>. Berkeley.edu. </a:t>
            </a:r>
            <a:r>
              <a:rPr lang="cs-CZ" dirty="0" err="1"/>
              <a:t>Retrieved</a:t>
            </a:r>
            <a:r>
              <a:rPr lang="cs-CZ" dirty="0"/>
              <a:t> August 13, 2022, </a:t>
            </a:r>
            <a:r>
              <a:rPr lang="cs-CZ" dirty="0" err="1"/>
              <a:t>from</a:t>
            </a:r>
            <a:r>
              <a:rPr lang="cs-CZ" dirty="0"/>
              <a:t> https://ggia.berkeley.edu/practice/ </a:t>
            </a:r>
            <a:r>
              <a:rPr lang="cs-CZ" dirty="0" err="1"/>
              <a:t>overcoming_a_fear</a:t>
            </a:r>
            <a:endParaRPr lang="cs-CZ" dirty="0"/>
          </a:p>
          <a:p>
            <a:endParaRPr lang="cs-CZ" dirty="0"/>
          </a:p>
        </p:txBody>
      </p:sp>
      <p:sp>
        <p:nvSpPr>
          <p:cNvPr id="2" name="Zástupný symbol pro zápatí 1"/>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41650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4000" b="1" dirty="0"/>
              <a:t>Cross-cultural Management and Leadership</a:t>
            </a:r>
            <a:endParaRPr lang="cs-CZ" sz="4000" b="1" dirty="0"/>
          </a:p>
        </p:txBody>
      </p:sp>
      <p:sp>
        <p:nvSpPr>
          <p:cNvPr id="3" name="Podnadpis 2"/>
          <p:cNvSpPr>
            <a:spLocks noGrp="1"/>
          </p:cNvSpPr>
          <p:nvPr>
            <p:ph type="subTitle" idx="1"/>
          </p:nvPr>
        </p:nvSpPr>
        <p:spPr/>
        <p:txBody>
          <a:bodyPr/>
          <a:lstStyle/>
          <a:p>
            <a:endParaRPr lang="cs-CZ"/>
          </a:p>
        </p:txBody>
      </p:sp>
      <p:pic>
        <p:nvPicPr>
          <p:cNvPr id="4" name="Picture 1" descr="A picture containing text, screenshot, font, aqua&#10;&#10;Description automatically generated">
            <a:extLst>
              <a:ext uri="{FF2B5EF4-FFF2-40B4-BE49-F238E27FC236}">
                <a16:creationId xmlns:a16="http://schemas.microsoft.com/office/drawing/2014/main" id="{48A8B915-C20F-632D-8229-23B3C32B5A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3499" y="6022204"/>
            <a:ext cx="2123622" cy="659401"/>
          </a:xfrm>
          <a:prstGeom prst="rect">
            <a:avLst/>
          </a:prstGeom>
        </p:spPr>
      </p:pic>
      <p:sp>
        <p:nvSpPr>
          <p:cNvPr id="5" name="TextovéPole 4">
            <a:extLst>
              <a:ext uri="{FF2B5EF4-FFF2-40B4-BE49-F238E27FC236}">
                <a16:creationId xmlns:a16="http://schemas.microsoft.com/office/drawing/2014/main" id="{3F408692-7FC2-948E-4E94-0E0478230200}"/>
              </a:ext>
            </a:extLst>
          </p:cNvPr>
          <p:cNvSpPr txBox="1"/>
          <p:nvPr/>
        </p:nvSpPr>
        <p:spPr>
          <a:xfrm>
            <a:off x="1524000" y="6351904"/>
            <a:ext cx="1433945" cy="369332"/>
          </a:xfrm>
          <a:prstGeom prst="rect">
            <a:avLst/>
          </a:prstGeom>
          <a:noFill/>
        </p:spPr>
        <p:txBody>
          <a:bodyPr wrap="square" rtlCol="0">
            <a:spAutoFit/>
          </a:bodyPr>
          <a:lstStyle/>
          <a:p>
            <a:r>
              <a:rPr lang="cs-CZ" dirty="0"/>
              <a:t>June 2023</a:t>
            </a:r>
          </a:p>
        </p:txBody>
      </p:sp>
    </p:spTree>
    <p:extLst>
      <p:ext uri="{BB962C8B-B14F-4D97-AF65-F5344CB8AC3E}">
        <p14:creationId xmlns:p14="http://schemas.microsoft.com/office/powerpoint/2010/main" val="62698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en-US" sz="4400" b="1" dirty="0"/>
              <a:t>Cross-cultural Management and Leadership</a:t>
            </a:r>
            <a:endParaRPr lang="cs-CZ" sz="4400" dirty="0"/>
          </a:p>
        </p:txBody>
      </p:sp>
      <p:sp>
        <p:nvSpPr>
          <p:cNvPr id="5" name="Zástupný symbol pro text 4"/>
          <p:cNvSpPr>
            <a:spLocks noGrp="1"/>
          </p:cNvSpPr>
          <p:nvPr>
            <p:ph type="body" idx="1"/>
          </p:nvPr>
        </p:nvSpPr>
        <p:spPr/>
        <p:txBody>
          <a:bodyPr/>
          <a:lstStyle/>
          <a:p>
            <a:r>
              <a:rPr lang="en-AU" dirty="0"/>
              <a:t>Seminar 6: </a:t>
            </a:r>
          </a:p>
          <a:p>
            <a:r>
              <a:rPr lang="en-AU" dirty="0"/>
              <a:t>Conscious leadership in the cross- cultural workplace.</a:t>
            </a:r>
          </a:p>
          <a:p>
            <a:r>
              <a:rPr lang="en-AU" dirty="0"/>
              <a:t>Who are you, and what are your fears?</a:t>
            </a:r>
          </a:p>
        </p:txBody>
      </p:sp>
      <p:sp>
        <p:nvSpPr>
          <p:cNvPr id="3" name="Zástupný symbol pro zápatí 2"/>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6468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Consciousness</a:t>
            </a:r>
            <a:endParaRPr lang="cs-CZ" dirty="0"/>
          </a:p>
        </p:txBody>
      </p:sp>
      <p:sp>
        <p:nvSpPr>
          <p:cNvPr id="3" name="Zástupný symbol pro obsah 2"/>
          <p:cNvSpPr>
            <a:spLocks noGrp="1"/>
          </p:cNvSpPr>
          <p:nvPr>
            <p:ph idx="1"/>
          </p:nvPr>
        </p:nvSpPr>
        <p:spPr/>
        <p:txBody>
          <a:bodyPr/>
          <a:lstStyle/>
          <a:p>
            <a:r>
              <a:rPr lang="en-US" dirty="0"/>
              <a:t>Consciousness is awareness, and awareness starts with our individual self</a:t>
            </a:r>
            <a:endParaRPr lang="cs-CZ" dirty="0"/>
          </a:p>
          <a:p>
            <a:r>
              <a:rPr lang="en-US" dirty="0"/>
              <a:t>When we are aware, we can know that something (such as a situation, condition or problem) exists</a:t>
            </a:r>
            <a:endParaRPr lang="cs-CZ" dirty="0"/>
          </a:p>
          <a:p>
            <a:r>
              <a:rPr lang="en-US" dirty="0"/>
              <a:t>We know and have a better understanding of what is happening in the world or around us</a:t>
            </a:r>
            <a:endParaRPr lang="cs-CZ" dirty="0"/>
          </a:p>
          <a:p>
            <a:pPr lvl="1"/>
            <a:r>
              <a:rPr lang="cs-CZ" dirty="0"/>
              <a:t>W</a:t>
            </a:r>
            <a:r>
              <a:rPr lang="en-US" dirty="0"/>
              <a:t>e are more capable of effective decision-making and leadership</a:t>
            </a:r>
            <a:endParaRPr lang="cs-CZ" dirty="0"/>
          </a:p>
          <a:p>
            <a:endParaRPr lang="cs-CZ" dirty="0"/>
          </a:p>
          <a:p>
            <a:endParaRPr lang="cs-CZ" dirty="0"/>
          </a:p>
        </p:txBody>
      </p:sp>
      <p:sp>
        <p:nvSpPr>
          <p:cNvPr id="5" name="TextovéPole 4"/>
          <p:cNvSpPr txBox="1"/>
          <p:nvPr/>
        </p:nvSpPr>
        <p:spPr>
          <a:xfrm>
            <a:off x="838200" y="5899150"/>
            <a:ext cx="10296144" cy="923330"/>
          </a:xfrm>
          <a:prstGeom prst="rect">
            <a:avLst/>
          </a:prstGeom>
          <a:noFill/>
        </p:spPr>
        <p:txBody>
          <a:bodyPr wrap="square" rtlCol="0">
            <a:spAutoFit/>
          </a:bodyPr>
          <a:lstStyle/>
          <a:p>
            <a:r>
              <a:rPr lang="cs-CZ" dirty="0"/>
              <a:t>Source: Chamberlain, R. (2016). </a:t>
            </a:r>
            <a:r>
              <a:rPr lang="cs-CZ" i="1" dirty="0"/>
              <a:t>Conscious leadership in the </a:t>
            </a:r>
            <a:r>
              <a:rPr lang="cs-CZ" i="1" dirty="0" err="1"/>
              <a:t>workplace</a:t>
            </a:r>
            <a:r>
              <a:rPr lang="cs-CZ" i="1" dirty="0"/>
              <a:t>: A </a:t>
            </a:r>
            <a:r>
              <a:rPr lang="cs-CZ" i="1" dirty="0" err="1"/>
              <a:t>guidebook</a:t>
            </a:r>
            <a:r>
              <a:rPr lang="cs-CZ" i="1" dirty="0"/>
              <a:t> to </a:t>
            </a:r>
            <a:r>
              <a:rPr lang="cs-CZ" i="1" dirty="0" err="1"/>
              <a:t>making</a:t>
            </a:r>
            <a:r>
              <a:rPr lang="cs-CZ" i="1" dirty="0"/>
              <a:t> a </a:t>
            </a:r>
            <a:r>
              <a:rPr lang="cs-CZ" i="1" dirty="0" err="1"/>
              <a:t>difference</a:t>
            </a:r>
            <a:r>
              <a:rPr lang="cs-CZ" i="1" dirty="0"/>
              <a:t> </a:t>
            </a:r>
            <a:r>
              <a:rPr lang="cs-CZ" i="1" dirty="0" err="1"/>
              <a:t>one</a:t>
            </a:r>
            <a:r>
              <a:rPr lang="cs-CZ" i="1" dirty="0"/>
              <a:t> person </a:t>
            </a:r>
            <a:r>
              <a:rPr lang="cs-CZ" i="1" dirty="0" err="1"/>
              <a:t>at</a:t>
            </a:r>
            <a:r>
              <a:rPr lang="cs-CZ" i="1" dirty="0"/>
              <a:t> a time</a:t>
            </a:r>
            <a:r>
              <a:rPr lang="cs-CZ" dirty="0"/>
              <a:t>. Morgan James Publishing.</a:t>
            </a:r>
          </a:p>
          <a:p>
            <a:endParaRPr lang="en-US" dirty="0"/>
          </a:p>
        </p:txBody>
      </p:sp>
      <p:sp>
        <p:nvSpPr>
          <p:cNvPr id="6" name="Zástupný symbol pro zápatí 5"/>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350213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a:t>Conscious leaders are naturally inclusive and as a result, the organization benefits from the utilization of the rich and varied talents of the workforce</a:t>
            </a:r>
            <a:endParaRPr lang="cs-CZ" dirty="0"/>
          </a:p>
          <a:p>
            <a:r>
              <a:rPr lang="cs-CZ" dirty="0" err="1"/>
              <a:t>Each</a:t>
            </a:r>
            <a:r>
              <a:rPr lang="cs-CZ" dirty="0"/>
              <a:t> l</a:t>
            </a:r>
            <a:r>
              <a:rPr lang="en-US" dirty="0" err="1"/>
              <a:t>eader</a:t>
            </a:r>
            <a:r>
              <a:rPr lang="en-US" dirty="0"/>
              <a:t> must do the work themselves to become more inclusive</a:t>
            </a:r>
            <a:endParaRPr lang="cs-CZ" dirty="0"/>
          </a:p>
          <a:p>
            <a:pPr lvl="1"/>
            <a:r>
              <a:rPr lang="cs-CZ" dirty="0"/>
              <a:t>L</a:t>
            </a:r>
            <a:r>
              <a:rPr lang="en-US" dirty="0" err="1"/>
              <a:t>eadership</a:t>
            </a:r>
            <a:r>
              <a:rPr lang="en-US" dirty="0"/>
              <a:t> starts with </a:t>
            </a:r>
            <a:r>
              <a:rPr lang="cs-CZ" dirty="0" err="1"/>
              <a:t>ourselves</a:t>
            </a:r>
            <a:endParaRPr lang="cs-CZ" dirty="0"/>
          </a:p>
          <a:p>
            <a:endParaRPr lang="en-US" dirty="0"/>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2039237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What qualities does a conscious leader have?</a:t>
            </a:r>
          </a:p>
        </p:txBody>
      </p:sp>
      <p:sp>
        <p:nvSpPr>
          <p:cNvPr id="3" name="Zástupný symbol pro obsah 2"/>
          <p:cNvSpPr>
            <a:spLocks noGrp="1"/>
          </p:cNvSpPr>
          <p:nvPr>
            <p:ph idx="1"/>
          </p:nvPr>
        </p:nvSpPr>
        <p:spPr/>
        <p:txBody>
          <a:bodyPr/>
          <a:lstStyle/>
          <a:p>
            <a:r>
              <a:rPr lang="en-AU" dirty="0"/>
              <a:t>Discussion</a:t>
            </a:r>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323556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What qualities does a conscious leader have?</a:t>
            </a:r>
          </a:p>
        </p:txBody>
      </p:sp>
      <p:sp>
        <p:nvSpPr>
          <p:cNvPr id="5" name="Zástupný symbol pro obsah 4"/>
          <p:cNvSpPr>
            <a:spLocks noGrp="1"/>
          </p:cNvSpPr>
          <p:nvPr>
            <p:ph sz="half" idx="1"/>
          </p:nvPr>
        </p:nvSpPr>
        <p:spPr/>
        <p:txBody>
          <a:bodyPr>
            <a:normAutofit fontScale="85000" lnSpcReduction="20000"/>
          </a:bodyPr>
          <a:lstStyle/>
          <a:p>
            <a:pPr lvl="1"/>
            <a:r>
              <a:rPr lang="en-US" dirty="0"/>
              <a:t>Appreciative of diversity</a:t>
            </a:r>
            <a:endParaRPr lang="cs-CZ" dirty="0"/>
          </a:p>
          <a:p>
            <a:pPr lvl="1"/>
            <a:r>
              <a:rPr lang="en-US" dirty="0"/>
              <a:t>Accessible / Approachable</a:t>
            </a:r>
            <a:endParaRPr lang="cs-CZ" sz="1600" dirty="0"/>
          </a:p>
          <a:p>
            <a:pPr lvl="1"/>
            <a:r>
              <a:rPr lang="en-US" dirty="0"/>
              <a:t>Beliefs are congruent with actions</a:t>
            </a:r>
            <a:endParaRPr lang="cs-CZ" sz="1600" dirty="0"/>
          </a:p>
          <a:p>
            <a:pPr lvl="1"/>
            <a:r>
              <a:rPr lang="en-US" dirty="0"/>
              <a:t>Clear</a:t>
            </a:r>
            <a:endParaRPr lang="cs-CZ" sz="1600" dirty="0"/>
          </a:p>
          <a:p>
            <a:pPr lvl="1"/>
            <a:r>
              <a:rPr lang="en-US" dirty="0"/>
              <a:t>Collaborative</a:t>
            </a:r>
            <a:endParaRPr lang="cs-CZ" sz="1600" dirty="0"/>
          </a:p>
          <a:p>
            <a:pPr lvl="1"/>
            <a:r>
              <a:rPr lang="en-US" dirty="0"/>
              <a:t>Compassionate</a:t>
            </a:r>
            <a:endParaRPr lang="cs-CZ" sz="1600" dirty="0"/>
          </a:p>
          <a:p>
            <a:pPr lvl="1"/>
            <a:r>
              <a:rPr lang="en-US" dirty="0"/>
              <a:t>Continual learners</a:t>
            </a:r>
            <a:endParaRPr lang="cs-CZ" sz="1600" dirty="0"/>
          </a:p>
          <a:p>
            <a:pPr lvl="1"/>
            <a:r>
              <a:rPr lang="en-US" dirty="0"/>
              <a:t>Courageous</a:t>
            </a:r>
            <a:endParaRPr lang="cs-CZ" sz="1600" dirty="0"/>
          </a:p>
          <a:p>
            <a:pPr lvl="1"/>
            <a:r>
              <a:rPr lang="en-US" dirty="0"/>
              <a:t>Curious</a:t>
            </a:r>
            <a:endParaRPr lang="cs-CZ" sz="1600" dirty="0"/>
          </a:p>
          <a:p>
            <a:pPr lvl="1"/>
            <a:r>
              <a:rPr lang="en-US" dirty="0"/>
              <a:t>Dependable</a:t>
            </a:r>
            <a:endParaRPr lang="cs-CZ" sz="1600" dirty="0"/>
          </a:p>
          <a:p>
            <a:pPr lvl="1"/>
            <a:r>
              <a:rPr lang="en-US" dirty="0"/>
              <a:t>Emotionally intelligent</a:t>
            </a:r>
            <a:endParaRPr lang="cs-CZ" sz="1600" dirty="0"/>
          </a:p>
          <a:p>
            <a:pPr lvl="1"/>
            <a:r>
              <a:rPr lang="en-US" dirty="0"/>
              <a:t>Empowering</a:t>
            </a:r>
            <a:endParaRPr lang="cs-CZ" sz="1600" dirty="0"/>
          </a:p>
          <a:p>
            <a:pPr lvl="1"/>
            <a:r>
              <a:rPr lang="en-US" dirty="0"/>
              <a:t>Focused</a:t>
            </a:r>
            <a:endParaRPr lang="cs-CZ" sz="1600" dirty="0"/>
          </a:p>
          <a:p>
            <a:pPr lvl="1"/>
            <a:r>
              <a:rPr lang="en-US" dirty="0"/>
              <a:t>Grateful</a:t>
            </a:r>
            <a:endParaRPr lang="cs-CZ" sz="1600" dirty="0"/>
          </a:p>
          <a:p>
            <a:pPr lvl="1"/>
            <a:r>
              <a:rPr lang="en-US" dirty="0"/>
              <a:t>Have integrity</a:t>
            </a:r>
            <a:endParaRPr lang="cs-CZ" sz="1600" dirty="0"/>
          </a:p>
          <a:p>
            <a:pPr lvl="1"/>
            <a:endParaRPr lang="cs-CZ" sz="1600" dirty="0"/>
          </a:p>
          <a:p>
            <a:endParaRPr lang="en-US" dirty="0"/>
          </a:p>
        </p:txBody>
      </p:sp>
      <p:sp>
        <p:nvSpPr>
          <p:cNvPr id="6" name="Zástupný symbol pro obsah 5"/>
          <p:cNvSpPr>
            <a:spLocks noGrp="1"/>
          </p:cNvSpPr>
          <p:nvPr>
            <p:ph sz="half" idx="2"/>
          </p:nvPr>
        </p:nvSpPr>
        <p:spPr/>
        <p:txBody>
          <a:bodyPr>
            <a:normAutofit fontScale="85000" lnSpcReduction="20000"/>
          </a:bodyPr>
          <a:lstStyle/>
          <a:p>
            <a:pPr lvl="1"/>
            <a:r>
              <a:rPr lang="en-US" dirty="0"/>
              <a:t>Have positive energy</a:t>
            </a:r>
            <a:endParaRPr lang="cs-CZ" sz="1600" dirty="0"/>
          </a:p>
          <a:p>
            <a:pPr lvl="1"/>
            <a:r>
              <a:rPr lang="en-US" dirty="0"/>
              <a:t>Honest</a:t>
            </a:r>
            <a:endParaRPr lang="cs-CZ" sz="1600" dirty="0"/>
          </a:p>
          <a:p>
            <a:pPr lvl="1"/>
            <a:r>
              <a:rPr lang="en-US" dirty="0"/>
              <a:t>Humility</a:t>
            </a:r>
            <a:endParaRPr lang="cs-CZ" sz="1600" dirty="0"/>
          </a:p>
          <a:p>
            <a:pPr lvl="1"/>
            <a:r>
              <a:rPr lang="en-US" dirty="0"/>
              <a:t>Inclusive</a:t>
            </a:r>
            <a:endParaRPr lang="cs-CZ" sz="1600" dirty="0"/>
          </a:p>
          <a:p>
            <a:pPr lvl="1"/>
            <a:r>
              <a:rPr lang="en-US" dirty="0"/>
              <a:t>Intuitive</a:t>
            </a:r>
            <a:endParaRPr lang="cs-CZ" sz="1600" dirty="0"/>
          </a:p>
          <a:p>
            <a:pPr lvl="1"/>
            <a:r>
              <a:rPr lang="en-US" dirty="0"/>
              <a:t>Intentional</a:t>
            </a:r>
            <a:endParaRPr lang="cs-CZ" sz="1600" dirty="0"/>
          </a:p>
          <a:p>
            <a:pPr lvl="1"/>
            <a:r>
              <a:rPr lang="en-US" dirty="0"/>
              <a:t>Learn from unintended outcomes</a:t>
            </a:r>
            <a:endParaRPr lang="cs-CZ" sz="1600" dirty="0"/>
          </a:p>
          <a:p>
            <a:pPr lvl="1"/>
            <a:r>
              <a:rPr lang="en-US" dirty="0"/>
              <a:t>Motivated</a:t>
            </a:r>
            <a:endParaRPr lang="cs-CZ" sz="1600" dirty="0"/>
          </a:p>
          <a:p>
            <a:pPr lvl="1"/>
            <a:r>
              <a:rPr lang="en-US" dirty="0"/>
              <a:t>Motivating</a:t>
            </a:r>
            <a:endParaRPr lang="cs-CZ" sz="1600" dirty="0"/>
          </a:p>
          <a:p>
            <a:pPr lvl="1"/>
            <a:r>
              <a:rPr lang="en-US" dirty="0"/>
              <a:t>Non-judgmental</a:t>
            </a:r>
            <a:endParaRPr lang="cs-CZ" sz="1600" dirty="0"/>
          </a:p>
          <a:p>
            <a:pPr lvl="1"/>
            <a:r>
              <a:rPr lang="en-US" dirty="0"/>
              <a:t>Open-minded</a:t>
            </a:r>
            <a:endParaRPr lang="cs-CZ" sz="1600" dirty="0"/>
          </a:p>
          <a:p>
            <a:pPr lvl="1"/>
            <a:r>
              <a:rPr lang="en-US" dirty="0"/>
              <a:t>Purposeful</a:t>
            </a:r>
            <a:endParaRPr lang="cs-CZ" sz="1600" dirty="0"/>
          </a:p>
          <a:p>
            <a:pPr lvl="1"/>
            <a:r>
              <a:rPr lang="en-US" dirty="0"/>
              <a:t>Self-aware</a:t>
            </a:r>
            <a:endParaRPr lang="cs-CZ" sz="1600" dirty="0"/>
          </a:p>
          <a:p>
            <a:pPr lvl="1"/>
            <a:r>
              <a:rPr lang="en-US" dirty="0"/>
              <a:t>Visionaries</a:t>
            </a:r>
            <a:endParaRPr lang="cs-CZ" sz="1600" dirty="0"/>
          </a:p>
          <a:p>
            <a:pPr lvl="1"/>
            <a:r>
              <a:rPr lang="en-US" dirty="0"/>
              <a:t>Willing to be vulnerable</a:t>
            </a:r>
          </a:p>
        </p:txBody>
      </p:sp>
      <p:sp>
        <p:nvSpPr>
          <p:cNvPr id="3" name="Zástupný symbol pro zápatí 2"/>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72549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fontScale="90000"/>
          </a:bodyPr>
          <a:lstStyle/>
          <a:p>
            <a:r>
              <a:rPr lang="en-US" dirty="0"/>
              <a:t>Questions we need to ask ourselves if we want to develop self-awareness and consciousness</a:t>
            </a:r>
          </a:p>
        </p:txBody>
      </p:sp>
      <p:sp>
        <p:nvSpPr>
          <p:cNvPr id="7" name="Zástupný symbol pro obsah 6"/>
          <p:cNvSpPr>
            <a:spLocks noGrp="1"/>
          </p:cNvSpPr>
          <p:nvPr>
            <p:ph idx="1"/>
          </p:nvPr>
        </p:nvSpPr>
        <p:spPr/>
        <p:txBody>
          <a:bodyPr/>
          <a:lstStyle/>
          <a:p>
            <a:r>
              <a:rPr lang="en-US" dirty="0"/>
              <a:t>Am I clear about what I want</a:t>
            </a:r>
            <a:r>
              <a:rPr lang="cs-CZ" dirty="0"/>
              <a:t>? </a:t>
            </a:r>
          </a:p>
          <a:p>
            <a:pPr lvl="1"/>
            <a:r>
              <a:rPr lang="cs-CZ" dirty="0"/>
              <a:t>A</a:t>
            </a:r>
            <a:r>
              <a:rPr lang="en-US" dirty="0"/>
              <a:t>re my actions congruent with my values and goals?</a:t>
            </a:r>
            <a:endParaRPr lang="cs-CZ" sz="1600" dirty="0"/>
          </a:p>
          <a:p>
            <a:r>
              <a:rPr lang="en-US" dirty="0"/>
              <a:t>Do I learn from every outcome, whether I planned for it or not?</a:t>
            </a:r>
            <a:endParaRPr lang="cs-CZ" sz="2000" dirty="0"/>
          </a:p>
          <a:p>
            <a:r>
              <a:rPr lang="en-US" dirty="0"/>
              <a:t>What is my intention and do I communicate it well, and am I moving forward with intent and commitment?</a:t>
            </a:r>
            <a:endParaRPr lang="cs-CZ" sz="2000" dirty="0"/>
          </a:p>
          <a:p>
            <a:r>
              <a:rPr lang="en-US" dirty="0"/>
              <a:t>Do I understand the impact of my intention and actions?</a:t>
            </a:r>
            <a:endParaRPr lang="cs-CZ" sz="2000" dirty="0"/>
          </a:p>
          <a:p>
            <a:endParaRPr lang="en-US" dirty="0"/>
          </a:p>
        </p:txBody>
      </p:sp>
      <p:sp>
        <p:nvSpPr>
          <p:cNvPr id="2" name="Zástupný symbol pro zápatí 1"/>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217934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AU" dirty="0"/>
              <a:t>Whether or not we are aware of the answers to these questions we broadcast this information about ourselves</a:t>
            </a:r>
          </a:p>
          <a:p>
            <a:r>
              <a:rPr lang="en-AU" dirty="0"/>
              <a:t>The quality of our leadership shows up in the messages we broadcast</a:t>
            </a:r>
          </a:p>
          <a:p>
            <a:pPr lvl="1"/>
            <a:r>
              <a:rPr lang="en-AU" dirty="0"/>
              <a:t>It is better when we know ourselves</a:t>
            </a:r>
          </a:p>
        </p:txBody>
      </p:sp>
      <p:sp>
        <p:nvSpPr>
          <p:cNvPr id="5" name="Zástupný symbol pro zápatí 4"/>
          <p:cNvSpPr>
            <a:spLocks noGrp="1"/>
          </p:cNvSpPr>
          <p:nvPr>
            <p:ph type="ftr" sz="quarter" idx="11"/>
          </p:nvPr>
        </p:nvSpPr>
        <p:spPr/>
        <p:txBody>
          <a:bodyPr/>
          <a:lstStyle/>
          <a:p>
            <a:r>
              <a:rPr lang="nl-NL"/>
              <a:t>Jaroslava Kubatova, Palacky University</a:t>
            </a:r>
          </a:p>
        </p:txBody>
      </p:sp>
    </p:spTree>
    <p:extLst>
      <p:ext uri="{BB962C8B-B14F-4D97-AF65-F5344CB8AC3E}">
        <p14:creationId xmlns:p14="http://schemas.microsoft.com/office/powerpoint/2010/main" val="1603358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E template .potx" id="{7F4D7AEA-6349-484D-AD5D-7B6AD08AA3D7}" vid="{06741EF1-C78F-4A90-ADC7-E50518D4DC0D}"/>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c27a0a7-8611-46d0-bbb2-f45a8872e5ef" xsi:nil="true"/>
    <lcf76f155ced4ddcb4097134ff3c332f xmlns="82861209-8bf3-47c7-8004-08d07fe787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8391C403BD10846915ADAE108BADACB" ma:contentTypeVersion="16" ma:contentTypeDescription="Ein neues Dokument erstellen." ma:contentTypeScope="" ma:versionID="63ce503538179f9fc24b05e6cc7b90f9">
  <xsd:schema xmlns:xsd="http://www.w3.org/2001/XMLSchema" xmlns:xs="http://www.w3.org/2001/XMLSchema" xmlns:p="http://schemas.microsoft.com/office/2006/metadata/properties" xmlns:ns2="82861209-8bf3-47c7-8004-08d07fe78748" xmlns:ns3="ec27a0a7-8611-46d0-bbb2-f45a8872e5ef" targetNamespace="http://schemas.microsoft.com/office/2006/metadata/properties" ma:root="true" ma:fieldsID="2a2812f8f9d87840434103b2669e0ba2" ns2:_="" ns3:_="">
    <xsd:import namespace="82861209-8bf3-47c7-8004-08d07fe78748"/>
    <xsd:import namespace="ec27a0a7-8611-46d0-bbb2-f45a8872e5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61209-8bf3-47c7-8004-08d07fe78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7be16e47-96de-4d33-b6d8-af9f1b80376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27a0a7-8611-46d0-bbb2-f45a8872e5ef"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04f3c3d8-2681-4be8-82aa-154f6549750c}" ma:internalName="TaxCatchAll" ma:showField="CatchAllData" ma:web="ec27a0a7-8611-46d0-bbb2-f45a8872e5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8F01C-E7E5-4202-8F1E-14B5F9890671}">
  <ds:schemaRefs>
    <ds:schemaRef ds:uri="http://schemas.microsoft.com/sharepoint/v3/contenttype/forms"/>
  </ds:schemaRefs>
</ds:datastoreItem>
</file>

<file path=customXml/itemProps2.xml><?xml version="1.0" encoding="utf-8"?>
<ds:datastoreItem xmlns:ds="http://schemas.openxmlformats.org/officeDocument/2006/customXml" ds:itemID="{CBE309B4-CEBC-4EF3-B154-0F564FF7D4B0}">
  <ds:schemaRefs>
    <ds:schemaRef ds:uri="http://schemas.microsoft.com/office/2006/metadata/properties"/>
    <ds:schemaRef ds:uri="http://schemas.microsoft.com/office/infopath/2007/PartnerControls"/>
    <ds:schemaRef ds:uri="ec27a0a7-8611-46d0-bbb2-f45a8872e5ef"/>
    <ds:schemaRef ds:uri="82861209-8bf3-47c7-8004-08d07fe78748"/>
  </ds:schemaRefs>
</ds:datastoreItem>
</file>

<file path=customXml/itemProps3.xml><?xml version="1.0" encoding="utf-8"?>
<ds:datastoreItem xmlns:ds="http://schemas.openxmlformats.org/officeDocument/2006/customXml" ds:itemID="{8C9D234D-D631-48B8-9AF2-99972967FEBD}"/>
</file>

<file path=docProps/app.xml><?xml version="1.0" encoding="utf-8"?>
<Properties xmlns="http://schemas.openxmlformats.org/officeDocument/2006/extended-properties" xmlns:vt="http://schemas.openxmlformats.org/officeDocument/2006/docPropsVTypes">
  <TotalTime>178</TotalTime>
  <Words>1315</Words>
  <Application>Microsoft Office PowerPoint</Application>
  <PresentationFormat>Širokoúhlá obrazovka</PresentationFormat>
  <Paragraphs>124</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19</vt:i4>
      </vt:variant>
    </vt:vector>
  </HeadingPairs>
  <TitlesOfParts>
    <vt:vector size="24" baseType="lpstr">
      <vt:lpstr>Arial</vt:lpstr>
      <vt:lpstr>Calibri</vt:lpstr>
      <vt:lpstr>Calibri Light</vt:lpstr>
      <vt:lpstr>Office Theme</vt:lpstr>
      <vt:lpstr>Office Theme</vt:lpstr>
      <vt:lpstr>Prezentace aplikace PowerPoint</vt:lpstr>
      <vt:lpstr>Cross-cultural Management and Leadership</vt:lpstr>
      <vt:lpstr>Cross-cultural Management and Leadership</vt:lpstr>
      <vt:lpstr>Consciousness</vt:lpstr>
      <vt:lpstr>Prezentace aplikace PowerPoint</vt:lpstr>
      <vt:lpstr>What qualities does a conscious leader have?</vt:lpstr>
      <vt:lpstr>What qualities does a conscious leader have?</vt:lpstr>
      <vt:lpstr>Questions we need to ask ourselves if we want to develop self-awareness and consciousness</vt:lpstr>
      <vt:lpstr>Prezentace aplikace PowerPoint</vt:lpstr>
      <vt:lpstr>Prezentace aplikace PowerPoint</vt:lpstr>
      <vt:lpstr>Exercise 1 – Who are You</vt:lpstr>
      <vt:lpstr>Prezentace aplikace PowerPoint</vt:lpstr>
      <vt:lpstr>One element that could be keeping us from moving forward: Fear</vt:lpstr>
      <vt:lpstr>The victious cycle of fear</vt:lpstr>
      <vt:lpstr>Transforming Fear</vt:lpstr>
      <vt:lpstr>Exercise 2 - Overcoming fear</vt:lpstr>
      <vt:lpstr>Prezentace aplikace PowerPoint</vt:lpstr>
      <vt:lpstr>Prezentace aplikace PowerPoint</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Put</dc:creator>
  <cp:lastModifiedBy>Jaroslava Kubatova</cp:lastModifiedBy>
  <cp:revision>34</cp:revision>
  <dcterms:created xsi:type="dcterms:W3CDTF">2022-07-13T14:46:59Z</dcterms:created>
  <dcterms:modified xsi:type="dcterms:W3CDTF">2023-06-17T15:15:44Z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0x01010088391C403BD10846915ADAE108BADACB</vt:lpwstr>
  </property>
  <property fmtid="{D5CDD505-2E9C-101B-9397-08002B2CF9AE}" pid="3" name="MediaServiceImageTags">
    <vt:lpwstr/>
  </property>
</Properties>
</file>