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</p:sldMasterIdLst>
  <p:notesMasterIdLst>
    <p:notesMasterId r:id="rId33"/>
  </p:notesMasterIdLst>
  <p:sldIdLst>
    <p:sldId id="257" r:id="rId6"/>
    <p:sldId id="258" r:id="rId7"/>
    <p:sldId id="260" r:id="rId8"/>
    <p:sldId id="266" r:id="rId9"/>
    <p:sldId id="263" r:id="rId10"/>
    <p:sldId id="264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8" r:id="rId23"/>
    <p:sldId id="276" r:id="rId24"/>
    <p:sldId id="265" r:id="rId25"/>
    <p:sldId id="279" r:id="rId26"/>
    <p:sldId id="280" r:id="rId27"/>
    <p:sldId id="281" r:id="rId28"/>
    <p:sldId id="283" r:id="rId29"/>
    <p:sldId id="262" r:id="rId30"/>
    <p:sldId id="256" r:id="rId31"/>
    <p:sldId id="261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9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C230-C454-4D55-BA81-E8EB41A1A96E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94BB-249B-468B-96A6-0EE4A04F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9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3300-2C21-4398-9DB1-76232EDEBF5F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BF98-9732-489C-ABB8-4088224BC6F6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9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C284-C1E1-4EE6-9B6F-7E9E026F95D6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EB98-9537-4421-A44C-6F9D2BA151B2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9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9926-0E74-4934-AC97-63F6FCACA63C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E85-0B26-4F54-80E9-93A972EF7AF1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5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628D-36DE-43F5-9F4A-EF5A12600759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9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5169-FD3A-4F61-94F6-04061CF4174B}" type="datetime1">
              <a:rPr lang="nl-NL" smtClean="0"/>
              <a:t>2-6-2023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5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1898-C79C-45E1-8377-08FB6BC36C11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8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DDF4-4EA0-4F12-A864-49A54B5D9026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9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92B2-1A7B-453E-AE87-F62FEF924A7B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272-0864-450E-811A-2454C136D035}" type="datetime1">
              <a:rPr lang="nl-NL" smtClean="0"/>
              <a:t>2-6-2023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9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46CA-B4AC-4E06-BF50-1024CA62A3B4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8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9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4936-6815-45EE-9760-846D0A72B60A}" type="datetime1">
              <a:rPr lang="nl-NL" smtClean="0"/>
              <a:t>2-6-2023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5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962-287B-4E8D-973D-49C1B998125B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9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F3CA-36C0-40F8-81B1-6B7DFD1D6425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15E0-9802-4FA0-B6B8-A5DF6D771D3B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0250-6E8E-44EC-A962-AE6C79CA2673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F5F68-3A88-4097-A411-E3A714030022}"/>
              </a:ext>
            </a:extLst>
          </p:cNvPr>
          <p:cNvSpPr/>
          <p:nvPr userDrawn="1"/>
        </p:nvSpPr>
        <p:spPr>
          <a:xfrm>
            <a:off x="9982200" y="1"/>
            <a:ext cx="2209801" cy="796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</p:spTree>
    <p:extLst>
      <p:ext uri="{BB962C8B-B14F-4D97-AF65-F5344CB8AC3E}">
        <p14:creationId xmlns:p14="http://schemas.microsoft.com/office/powerpoint/2010/main" val="1125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remote.co/category/remote-managemen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3185F-D507-4F62-A64B-65DE0F30F7EE}"/>
              </a:ext>
            </a:extLst>
          </p:cNvPr>
          <p:cNvSpPr>
            <a:spLocks noChangeAspect="1"/>
          </p:cNvSpPr>
          <p:nvPr/>
        </p:nvSpPr>
        <p:spPr>
          <a:xfrm>
            <a:off x="-1" y="0"/>
            <a:ext cx="9906001" cy="6858000"/>
          </a:xfrm>
          <a:prstGeom prst="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 dirty="0"/>
          </a:p>
        </p:txBody>
      </p:sp>
      <p:sp>
        <p:nvSpPr>
          <p:cNvPr id="5" name="Teardrop 6">
            <a:extLst>
              <a:ext uri="{FF2B5EF4-FFF2-40B4-BE49-F238E27FC236}">
                <a16:creationId xmlns:a16="http://schemas.microsoft.com/office/drawing/2014/main" id="{30CE2227-BBF6-46B6-AF40-B083A46A4DAC}"/>
              </a:ext>
            </a:extLst>
          </p:cNvPr>
          <p:cNvSpPr>
            <a:spLocks noChangeAspect="1"/>
          </p:cNvSpPr>
          <p:nvPr/>
        </p:nvSpPr>
        <p:spPr>
          <a:xfrm>
            <a:off x="2929184" y="-178419"/>
            <a:ext cx="8118695" cy="7805854"/>
          </a:xfrm>
          <a:custGeom>
            <a:avLst/>
            <a:gdLst>
              <a:gd name="connsiteX0" fmla="*/ 0 w 7682455"/>
              <a:gd name="connsiteY0" fmla="*/ 3794318 h 7588635"/>
              <a:gd name="connsiteX1" fmla="*/ 3841228 w 7682455"/>
              <a:gd name="connsiteY1" fmla="*/ 0 h 7588635"/>
              <a:gd name="connsiteX2" fmla="*/ 7682455 w 7682455"/>
              <a:gd name="connsiteY2" fmla="*/ 0 h 7588635"/>
              <a:gd name="connsiteX3" fmla="*/ 7682455 w 7682455"/>
              <a:gd name="connsiteY3" fmla="*/ 3794318 h 7588635"/>
              <a:gd name="connsiteX4" fmla="*/ 3841227 w 7682455"/>
              <a:gd name="connsiteY4" fmla="*/ 7588636 h 7588635"/>
              <a:gd name="connsiteX5" fmla="*/ -1 w 7682455"/>
              <a:gd name="connsiteY5" fmla="*/ 3794318 h 7588635"/>
              <a:gd name="connsiteX6" fmla="*/ 0 w 7682455"/>
              <a:gd name="connsiteY6" fmla="*/ 3794318 h 7588635"/>
              <a:gd name="connsiteX0" fmla="*/ 1 w 7719032"/>
              <a:gd name="connsiteY0" fmla="*/ 3794318 h 7595378"/>
              <a:gd name="connsiteX1" fmla="*/ 3841229 w 7719032"/>
              <a:gd name="connsiteY1" fmla="*/ 0 h 7595378"/>
              <a:gd name="connsiteX2" fmla="*/ 7682456 w 7719032"/>
              <a:gd name="connsiteY2" fmla="*/ 0 h 7595378"/>
              <a:gd name="connsiteX3" fmla="*/ 7719032 w 7719032"/>
              <a:gd name="connsiteY3" fmla="*/ 5714558 h 7595378"/>
              <a:gd name="connsiteX4" fmla="*/ 3841228 w 7719032"/>
              <a:gd name="connsiteY4" fmla="*/ 7588636 h 7595378"/>
              <a:gd name="connsiteX5" fmla="*/ 0 w 7719032"/>
              <a:gd name="connsiteY5" fmla="*/ 3794318 h 7595378"/>
              <a:gd name="connsiteX6" fmla="*/ 1 w 7719032"/>
              <a:gd name="connsiteY6" fmla="*/ 3794318 h 75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9032" h="7595378">
                <a:moveTo>
                  <a:pt x="1" y="3794318"/>
                </a:moveTo>
                <a:cubicBezTo>
                  <a:pt x="1" y="1698774"/>
                  <a:pt x="1719777" y="0"/>
                  <a:pt x="3841229" y="0"/>
                </a:cubicBezTo>
                <a:lnTo>
                  <a:pt x="7682456" y="0"/>
                </a:lnTo>
                <a:cubicBezTo>
                  <a:pt x="7682456" y="1264773"/>
                  <a:pt x="7719032" y="4449785"/>
                  <a:pt x="7719032" y="5714558"/>
                </a:cubicBezTo>
                <a:cubicBezTo>
                  <a:pt x="7719032" y="7810102"/>
                  <a:pt x="5962680" y="7588636"/>
                  <a:pt x="3841228" y="7588636"/>
                </a:cubicBezTo>
                <a:cubicBezTo>
                  <a:pt x="1719776" y="7588636"/>
                  <a:pt x="0" y="5889862"/>
                  <a:pt x="0" y="3794318"/>
                </a:cubicBezTo>
                <a:lnTo>
                  <a:pt x="1" y="379431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 dirty="0">
              <a:solidFill>
                <a:srgbClr val="92D050"/>
              </a:solidFill>
            </a:endParaRPr>
          </a:p>
        </p:txBody>
      </p:sp>
      <p:pic>
        <p:nvPicPr>
          <p:cNvPr id="3" name="Picture 2" descr="A city with a river running through it&#10;&#10;Description automatically generated with low confidence">
            <a:extLst>
              <a:ext uri="{FF2B5EF4-FFF2-40B4-BE49-F238E27FC236}">
                <a16:creationId xmlns:a16="http://schemas.microsoft.com/office/drawing/2014/main" id="{94CEBF55-76E6-4506-9CC1-0F69D1DA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6" y="-485191"/>
            <a:ext cx="9539344" cy="8350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10323-01D8-4392-BE77-72EBE9C0C980}"/>
              </a:ext>
            </a:extLst>
          </p:cNvPr>
          <p:cNvSpPr/>
          <p:nvPr/>
        </p:nvSpPr>
        <p:spPr>
          <a:xfrm>
            <a:off x="208339" y="833645"/>
            <a:ext cx="6780027" cy="2924136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r>
              <a:rPr lang="en-US" sz="5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 BUSINESS EDUCATION</a:t>
            </a:r>
          </a:p>
          <a:p>
            <a:br>
              <a:rPr lang="nl-NL" sz="180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540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D8B35-2F24-437F-9FF8-41F1A3706620}"/>
              </a:ext>
            </a:extLst>
          </p:cNvPr>
          <p:cNvSpPr>
            <a:spLocks noChangeAspect="1"/>
          </p:cNvSpPr>
          <p:nvPr/>
        </p:nvSpPr>
        <p:spPr>
          <a:xfrm>
            <a:off x="1" y="4772026"/>
            <a:ext cx="7877175" cy="151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503C7EC9-F23F-4507-8A98-156B988C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80" y="4772525"/>
            <a:ext cx="3835680" cy="1364001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B47A18-5B36-482E-8504-0A42F821A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80" y="5059325"/>
            <a:ext cx="4135684" cy="8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Advantages of virtual teams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Cost savings</a:t>
            </a:r>
          </a:p>
          <a:p>
            <a:r>
              <a:rPr lang="en-AU" dirty="0"/>
              <a:t>Leverage global talent</a:t>
            </a:r>
          </a:p>
          <a:p>
            <a:r>
              <a:rPr lang="en-AU" dirty="0"/>
              <a:t>Fast responsiveness</a:t>
            </a:r>
          </a:p>
          <a:p>
            <a:r>
              <a:rPr lang="en-AU" dirty="0"/>
              <a:t>High productivity</a:t>
            </a:r>
            <a:endParaRPr lang="cs-CZ" dirty="0"/>
          </a:p>
          <a:p>
            <a:r>
              <a:rPr lang="cs-CZ" dirty="0"/>
              <a:t>…</a:t>
            </a:r>
            <a:endParaRPr lang="en-AU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13401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virtual teams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Costs of technology</a:t>
            </a:r>
          </a:p>
          <a:p>
            <a:r>
              <a:rPr lang="en-AU" dirty="0"/>
              <a:t>Trust levels between team members</a:t>
            </a:r>
          </a:p>
          <a:p>
            <a:r>
              <a:rPr lang="en-AU" dirty="0"/>
              <a:t>Social isolation</a:t>
            </a:r>
          </a:p>
          <a:p>
            <a:r>
              <a:rPr lang="en-AU" dirty="0"/>
              <a:t>Computer security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89155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opinion, what are the </a:t>
            </a:r>
            <a:r>
              <a:rPr lang="cs-CZ" dirty="0"/>
              <a:t>(</a:t>
            </a:r>
            <a:r>
              <a:rPr lang="en-US" dirty="0"/>
              <a:t>main</a:t>
            </a:r>
            <a:r>
              <a:rPr lang="cs-CZ" dirty="0"/>
              <a:t>)</a:t>
            </a:r>
            <a:r>
              <a:rPr lang="en-US" dirty="0"/>
              <a:t> causes of virtual team failures?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65340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en-US" dirty="0" err="1"/>
              <a:t>auses</a:t>
            </a:r>
            <a:r>
              <a:rPr lang="en-US" dirty="0"/>
              <a:t> of virtual team failures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Interconnectedness of causes and consequences</a:t>
            </a:r>
            <a:endParaRPr lang="cs-CZ" dirty="0"/>
          </a:p>
          <a:p>
            <a:pPr lvl="1"/>
            <a:r>
              <a:rPr lang="en-US" dirty="0"/>
              <a:t>No acknowledgement of virtual team specifics (comparing to on-site teams)</a:t>
            </a:r>
            <a:endParaRPr lang="cs-CZ" dirty="0"/>
          </a:p>
          <a:p>
            <a:pPr lvl="1"/>
            <a:r>
              <a:rPr lang="en-US" dirty="0"/>
              <a:t>Role and process ambiguity – the members lack a clear understanding of their tasks and roles</a:t>
            </a:r>
            <a:endParaRPr lang="cs-CZ" dirty="0"/>
          </a:p>
          <a:p>
            <a:pPr lvl="1"/>
            <a:r>
              <a:rPr lang="en-US" dirty="0"/>
              <a:t>Ineffective leadership – leaders are not trained to lead a virtual team</a:t>
            </a:r>
            <a:endParaRPr lang="cs-CZ" dirty="0"/>
          </a:p>
          <a:p>
            <a:pPr lvl="1"/>
            <a:r>
              <a:rPr lang="en-US" dirty="0"/>
              <a:t>Lack of trust between team members – due to limited communication (comparing to on-site teams)</a:t>
            </a:r>
            <a:endParaRPr lang="cs-CZ" dirty="0"/>
          </a:p>
          <a:p>
            <a:pPr lvl="1"/>
            <a:r>
              <a:rPr lang="en-US" dirty="0"/>
              <a:t>Poor team engagement</a:t>
            </a:r>
            <a:endParaRPr lang="cs-CZ" dirty="0"/>
          </a:p>
          <a:p>
            <a:pPr lvl="1"/>
            <a:r>
              <a:rPr lang="en-US" dirty="0"/>
              <a:t>Absence of effective communication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65999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cross-cultural factors of virtual team</a:t>
            </a:r>
            <a:r>
              <a:rPr lang="cs-CZ" dirty="0"/>
              <a:t>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Languague</a:t>
            </a:r>
            <a:endParaRPr lang="cs-CZ" dirty="0"/>
          </a:p>
          <a:p>
            <a:r>
              <a:rPr lang="cs-CZ" dirty="0" err="1"/>
              <a:t>Context</a:t>
            </a:r>
            <a:endParaRPr lang="cs-CZ" dirty="0"/>
          </a:p>
          <a:p>
            <a:r>
              <a:rPr lang="cs-CZ" dirty="0"/>
              <a:t>Time</a:t>
            </a:r>
          </a:p>
          <a:p>
            <a:r>
              <a:rPr lang="cs-CZ" dirty="0" err="1"/>
              <a:t>Power</a:t>
            </a:r>
            <a:r>
              <a:rPr lang="cs-CZ" dirty="0"/>
              <a:t> distance in management</a:t>
            </a:r>
          </a:p>
          <a:p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flow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18790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Language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usage differs across cultures</a:t>
            </a:r>
            <a:endParaRPr lang="cs-CZ" dirty="0"/>
          </a:p>
          <a:p>
            <a:pPr lvl="1"/>
            <a:r>
              <a:rPr lang="en-US" dirty="0"/>
              <a:t>E.g. the same words are interpreted differently in different cultures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4529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Context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in communication between team members from cultures with high-context and low-context communication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67499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perception of time differs in different cultures - cf. </a:t>
            </a:r>
            <a:r>
              <a:rPr lang="en-US" dirty="0" err="1"/>
              <a:t>polychronic</a:t>
            </a:r>
            <a:r>
              <a:rPr lang="en-US" dirty="0"/>
              <a:t> and </a:t>
            </a:r>
            <a:r>
              <a:rPr lang="en-US" dirty="0" err="1"/>
              <a:t>monochronic</a:t>
            </a:r>
            <a:r>
              <a:rPr lang="en-US" dirty="0"/>
              <a:t> cultures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826640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Power</a:t>
            </a:r>
            <a:r>
              <a:rPr lang="cs-CZ" dirty="0"/>
              <a:t> distance in management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approaches of team leaders and expectations of team members from cultures with high and low power distance index</a:t>
            </a:r>
            <a:r>
              <a:rPr lang="cs-CZ" dirty="0"/>
              <a:t>s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418928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and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sharing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cultures have different approaches to information flow and knowledge sharing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79603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Cross-cultural Management and Leadership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 descr="A picture containing text, screenshot, font, aqua&#10;&#10;Description automatically generated">
            <a:extLst>
              <a:ext uri="{FF2B5EF4-FFF2-40B4-BE49-F238E27FC236}">
                <a16:creationId xmlns:a16="http://schemas.microsoft.com/office/drawing/2014/main" id="{8B2CF54C-8E5F-81F3-1118-832AE8006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99" y="6022204"/>
            <a:ext cx="2123622" cy="6594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6BB700-CDF3-29F7-21C8-3877D0BEEC26}"/>
              </a:ext>
            </a:extLst>
          </p:cNvPr>
          <p:cNvSpPr txBox="1"/>
          <p:nvPr/>
        </p:nvSpPr>
        <p:spPr>
          <a:xfrm>
            <a:off x="1524000" y="6351904"/>
            <a:ext cx="1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62698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21678" y="323084"/>
            <a:ext cx="8820805" cy="1325563"/>
          </a:xfrm>
        </p:spPr>
        <p:txBody>
          <a:bodyPr>
            <a:normAutofit/>
          </a:bodyPr>
          <a:lstStyle/>
          <a:p>
            <a:r>
              <a:rPr lang="cs-CZ" sz="4000" dirty="0" err="1"/>
              <a:t>Features</a:t>
            </a:r>
            <a:r>
              <a:rPr lang="en-AU" sz="4000" dirty="0"/>
              <a:t> of high-performing virtual teams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2" y="5988734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Sachdeva</a:t>
            </a:r>
            <a:r>
              <a:rPr lang="cs-CZ" dirty="0"/>
              <a:t>, R. (2021). </a:t>
            </a:r>
            <a:r>
              <a:rPr lang="cs-CZ" dirty="0" err="1"/>
              <a:t>Becoming</a:t>
            </a:r>
            <a:r>
              <a:rPr lang="cs-CZ" dirty="0"/>
              <a:t> </a:t>
            </a:r>
            <a:r>
              <a:rPr lang="cs-CZ" dirty="0" err="1"/>
              <a:t>Virtually</a:t>
            </a:r>
            <a:r>
              <a:rPr lang="cs-CZ" dirty="0"/>
              <a:t> </a:t>
            </a:r>
            <a:r>
              <a:rPr lang="cs-CZ" dirty="0" err="1"/>
              <a:t>Skilled</a:t>
            </a:r>
            <a:r>
              <a:rPr lang="cs-CZ" dirty="0"/>
              <a:t>: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in </a:t>
            </a:r>
            <a:r>
              <a:rPr lang="cs-CZ" dirty="0" err="1"/>
              <a:t>Cross-Cultural</a:t>
            </a:r>
            <a:r>
              <a:rPr lang="cs-CZ" dirty="0"/>
              <a:t> Virtual </a:t>
            </a:r>
            <a:r>
              <a:rPr lang="cs-CZ" dirty="0" err="1"/>
              <a:t>Teams</a:t>
            </a:r>
            <a:r>
              <a:rPr lang="cs-CZ" dirty="0"/>
              <a:t>. In </a:t>
            </a:r>
            <a:r>
              <a:rPr lang="cs-CZ" dirty="0" err="1"/>
              <a:t>Birdie</a:t>
            </a:r>
            <a:r>
              <a:rPr lang="cs-CZ" dirty="0"/>
              <a:t>, A. K. (Ed.). </a:t>
            </a:r>
            <a:r>
              <a:rPr lang="cs-CZ" i="1" dirty="0" err="1"/>
              <a:t>Cross-Cultural</a:t>
            </a:r>
            <a:r>
              <a:rPr lang="cs-CZ" i="1" dirty="0"/>
              <a:t> </a:t>
            </a:r>
            <a:r>
              <a:rPr lang="cs-CZ" i="1" dirty="0" err="1"/>
              <a:t>Exposure</a:t>
            </a:r>
            <a:r>
              <a:rPr lang="cs-CZ" i="1" dirty="0"/>
              <a:t> and </a:t>
            </a:r>
            <a:r>
              <a:rPr lang="cs-CZ" i="1" dirty="0" err="1"/>
              <a:t>Connections</a:t>
            </a:r>
            <a:r>
              <a:rPr lang="cs-CZ" dirty="0"/>
              <a:t> (pp. 189-223). Apple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13" y="1314928"/>
            <a:ext cx="4648129" cy="4606337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98518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success factors for cross-cultural virtual teams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and at the beginning of the teamwork</a:t>
            </a:r>
            <a:endParaRPr lang="cs-CZ" dirty="0"/>
          </a:p>
          <a:p>
            <a:r>
              <a:rPr lang="en-US" dirty="0"/>
              <a:t>During the teamwork</a:t>
            </a:r>
            <a:endParaRPr lang="cs-CZ" dirty="0"/>
          </a:p>
          <a:p>
            <a:r>
              <a:rPr lang="en-US" dirty="0"/>
              <a:t>At the organizational level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389480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at the beginning of the teamwork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selection of team members and team leader</a:t>
            </a:r>
            <a:endParaRPr lang="cs-CZ" dirty="0"/>
          </a:p>
          <a:p>
            <a:r>
              <a:rPr lang="en-US" dirty="0"/>
              <a:t>A good team leader - professional and personal qualities, experience</a:t>
            </a:r>
            <a:endParaRPr lang="cs-CZ" dirty="0"/>
          </a:p>
          <a:p>
            <a:r>
              <a:rPr lang="en-US" dirty="0"/>
              <a:t>Training of team members and team leaders, including cross-cultural training</a:t>
            </a:r>
            <a:endParaRPr lang="cs-CZ" dirty="0"/>
          </a:p>
          <a:p>
            <a:r>
              <a:rPr lang="en-US" dirty="0"/>
              <a:t>Opportunity for the team to meet in person or at least meet informally virtually</a:t>
            </a:r>
            <a:endParaRPr lang="cs-CZ" dirty="0"/>
          </a:p>
          <a:p>
            <a:r>
              <a:rPr lang="en-US" dirty="0"/>
              <a:t>Clearly stated team purpose and goal</a:t>
            </a:r>
            <a:endParaRPr lang="cs-CZ" dirty="0"/>
          </a:p>
          <a:p>
            <a:r>
              <a:rPr lang="en-US" dirty="0"/>
              <a:t>Clearly defined roles for team members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836262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teamwork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feedback to keep members motivated and engaged </a:t>
            </a:r>
            <a:endParaRPr lang="cs-CZ" dirty="0"/>
          </a:p>
          <a:p>
            <a:r>
              <a:rPr lang="en-US" dirty="0"/>
              <a:t>Fostering trust and social connections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030803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organizational level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functional technology</a:t>
            </a:r>
            <a:endParaRPr lang="cs-CZ" dirty="0"/>
          </a:p>
          <a:p>
            <a:r>
              <a:rPr lang="en-US" dirty="0"/>
              <a:t>Support from senior management</a:t>
            </a:r>
            <a:endParaRPr lang="cs-CZ" dirty="0"/>
          </a:p>
          <a:p>
            <a:r>
              <a:rPr lang="en-US" dirty="0"/>
              <a:t>Quality HRM - performance appraisal, rewards, staff development, grooming, motivation...</a:t>
            </a:r>
            <a:endParaRPr lang="cs-CZ" dirty="0"/>
          </a:p>
          <a:p>
            <a:r>
              <a:rPr lang="en-US" dirty="0"/>
              <a:t>Integration of VT into the structure of the organization, equal access to virtual and on-site staff (e.g. in terms of professional development opportunities)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05671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Remote management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https://remote.co/category/remote-management</a:t>
            </a:r>
            <a:r>
              <a:rPr lang="cs-CZ" dirty="0"/>
              <a:t> </a:t>
            </a:r>
            <a:endParaRPr lang="en-US" dirty="0"/>
          </a:p>
          <a:p>
            <a:br>
              <a:rPr lang="en-US" dirty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61844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016444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/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2" y="150664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2018 Trends in High-Performing Global Virtual Teams</a:t>
            </a:r>
            <a:r>
              <a:rPr lang="en-US" dirty="0"/>
              <a:t>. (2019). RW3 Culture </a:t>
            </a:r>
            <a:r>
              <a:rPr lang="en-US" dirty="0" err="1"/>
              <a:t>Wizzard</a:t>
            </a:r>
            <a:r>
              <a:rPr lang="en-US" dirty="0"/>
              <a:t>. https://content.ebulletins.com/hubfs/C1/Culture Wizard/LL-2018 Trends in Global VTs Draft 12 and a half.pdf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Birdie</a:t>
            </a:r>
            <a:r>
              <a:rPr lang="cs-CZ" dirty="0"/>
              <a:t>, A. K. (Ed.). (2021). </a:t>
            </a:r>
            <a:r>
              <a:rPr lang="cs-CZ" i="1" dirty="0" err="1"/>
              <a:t>Cross-cultural</a:t>
            </a:r>
            <a:r>
              <a:rPr lang="cs-CZ" i="1" dirty="0"/>
              <a:t> </a:t>
            </a:r>
            <a:r>
              <a:rPr lang="cs-CZ" i="1" dirty="0" err="1"/>
              <a:t>exposure</a:t>
            </a:r>
            <a:r>
              <a:rPr lang="cs-CZ" i="1" dirty="0"/>
              <a:t> and </a:t>
            </a:r>
            <a:r>
              <a:rPr lang="cs-CZ" i="1" dirty="0" err="1"/>
              <a:t>connections</a:t>
            </a:r>
            <a:r>
              <a:rPr lang="cs-CZ" i="1" dirty="0"/>
              <a:t>: </a:t>
            </a:r>
            <a:r>
              <a:rPr lang="cs-CZ" i="1" dirty="0" err="1"/>
              <a:t>Intercultural</a:t>
            </a:r>
            <a:r>
              <a:rPr lang="cs-CZ" i="1" dirty="0"/>
              <a:t> </a:t>
            </a:r>
            <a:r>
              <a:rPr lang="cs-CZ" i="1" dirty="0" err="1"/>
              <a:t>learning</a:t>
            </a:r>
            <a:r>
              <a:rPr lang="cs-CZ" i="1" dirty="0"/>
              <a:t> for </a:t>
            </a:r>
            <a:r>
              <a:rPr lang="cs-CZ" i="1" dirty="0" err="1"/>
              <a:t>global</a:t>
            </a:r>
            <a:r>
              <a:rPr lang="cs-CZ" i="1" dirty="0"/>
              <a:t> </a:t>
            </a:r>
            <a:r>
              <a:rPr lang="cs-CZ" i="1" dirty="0" err="1"/>
              <a:t>citizenship</a:t>
            </a:r>
            <a:r>
              <a:rPr lang="cs-CZ" dirty="0"/>
              <a:t>. Apple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US" dirty="0" err="1"/>
              <a:t>Krawczyk-Bryłka</a:t>
            </a:r>
            <a:r>
              <a:rPr lang="en-US" dirty="0"/>
              <a:t>, B. (2017). Comparative study of traditional and virtual teams. </a:t>
            </a:r>
            <a:r>
              <a:rPr lang="cs-CZ" i="1" dirty="0"/>
              <a:t>TASK </a:t>
            </a:r>
            <a:r>
              <a:rPr lang="en-US" i="1" dirty="0"/>
              <a:t>Quarterly</a:t>
            </a:r>
            <a:r>
              <a:rPr lang="en-US" dirty="0"/>
              <a:t>, </a:t>
            </a:r>
            <a:r>
              <a:rPr lang="en-US" i="1" dirty="0"/>
              <a:t>21</a:t>
            </a:r>
            <a:r>
              <a:rPr lang="en-US" dirty="0"/>
              <a:t>(3), 233-245.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Remote</a:t>
            </a:r>
            <a:r>
              <a:rPr lang="cs-CZ" i="1" dirty="0"/>
              <a:t> management</a:t>
            </a:r>
            <a:r>
              <a:rPr lang="cs-CZ" dirty="0"/>
              <a:t>. (</a:t>
            </a:r>
            <a:r>
              <a:rPr lang="cs-CZ" dirty="0" err="1"/>
              <a:t>n.d</a:t>
            </a:r>
            <a:r>
              <a:rPr lang="cs-CZ" dirty="0"/>
              <a:t>.). </a:t>
            </a:r>
            <a:r>
              <a:rPr lang="cs-CZ" dirty="0" err="1"/>
              <a:t>Remote.Co</a:t>
            </a:r>
            <a:r>
              <a:rPr lang="cs-CZ" dirty="0"/>
              <a:t>. </a:t>
            </a:r>
            <a:r>
              <a:rPr lang="cs-CZ" dirty="0" err="1"/>
              <a:t>Retrieved</a:t>
            </a:r>
            <a:r>
              <a:rPr lang="cs-CZ" dirty="0"/>
              <a:t> August 12, 2022, </a:t>
            </a:r>
            <a:r>
              <a:rPr lang="cs-CZ" dirty="0" err="1"/>
              <a:t>from</a:t>
            </a:r>
            <a:r>
              <a:rPr lang="cs-CZ" dirty="0"/>
              <a:t> https://remote.co/</a:t>
            </a:r>
            <a:r>
              <a:rPr lang="cs-CZ" dirty="0" err="1"/>
              <a:t>category</a:t>
            </a:r>
            <a:r>
              <a:rPr lang="cs-CZ" dirty="0"/>
              <a:t>/</a:t>
            </a:r>
            <a:r>
              <a:rPr lang="cs-CZ" dirty="0" err="1"/>
              <a:t>remote</a:t>
            </a:r>
            <a:r>
              <a:rPr lang="cs-CZ" dirty="0"/>
              <a:t>-management.</a:t>
            </a:r>
          </a:p>
          <a:p>
            <a:pPr marL="0" indent="0">
              <a:buNone/>
            </a:pPr>
            <a:r>
              <a:rPr lang="cs-CZ" dirty="0" err="1"/>
              <a:t>Sachdeva</a:t>
            </a:r>
            <a:r>
              <a:rPr lang="cs-CZ" dirty="0"/>
              <a:t>, R. (2021). </a:t>
            </a:r>
            <a:r>
              <a:rPr lang="cs-CZ" dirty="0" err="1"/>
              <a:t>Becoming</a:t>
            </a:r>
            <a:r>
              <a:rPr lang="cs-CZ" dirty="0"/>
              <a:t> </a:t>
            </a:r>
            <a:r>
              <a:rPr lang="cs-CZ" dirty="0" err="1"/>
              <a:t>Virtually</a:t>
            </a:r>
            <a:r>
              <a:rPr lang="cs-CZ" dirty="0"/>
              <a:t> </a:t>
            </a:r>
            <a:r>
              <a:rPr lang="cs-CZ" dirty="0" err="1"/>
              <a:t>Skilled</a:t>
            </a:r>
            <a:r>
              <a:rPr lang="cs-CZ" dirty="0"/>
              <a:t>: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in </a:t>
            </a:r>
            <a:r>
              <a:rPr lang="cs-CZ" dirty="0" err="1"/>
              <a:t>Cross-Cultural</a:t>
            </a:r>
            <a:r>
              <a:rPr lang="cs-CZ" dirty="0"/>
              <a:t> Virtual </a:t>
            </a:r>
            <a:r>
              <a:rPr lang="cs-CZ" dirty="0" err="1"/>
              <a:t>Teams</a:t>
            </a:r>
            <a:r>
              <a:rPr lang="cs-CZ" dirty="0"/>
              <a:t>. In </a:t>
            </a:r>
            <a:r>
              <a:rPr lang="cs-CZ" dirty="0" err="1"/>
              <a:t>Birdie</a:t>
            </a:r>
            <a:r>
              <a:rPr lang="cs-CZ" dirty="0"/>
              <a:t>, A. K. (Ed.). </a:t>
            </a:r>
            <a:r>
              <a:rPr lang="cs-CZ" i="1" dirty="0" err="1"/>
              <a:t>Cross-Cultural</a:t>
            </a:r>
            <a:r>
              <a:rPr lang="cs-CZ" i="1" dirty="0"/>
              <a:t> </a:t>
            </a:r>
            <a:r>
              <a:rPr lang="cs-CZ" i="1" dirty="0" err="1"/>
              <a:t>Exposure</a:t>
            </a:r>
            <a:r>
              <a:rPr lang="cs-CZ" i="1" dirty="0"/>
              <a:t> and </a:t>
            </a:r>
            <a:r>
              <a:rPr lang="cs-CZ" i="1" dirty="0" err="1"/>
              <a:t>Connections</a:t>
            </a:r>
            <a:r>
              <a:rPr lang="cs-CZ" dirty="0"/>
              <a:t> (pp. 189-223). Apple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41650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Cross-cultural Management and Leadership</a:t>
            </a:r>
            <a:endParaRPr lang="cs-CZ" sz="4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Seminar</a:t>
            </a:r>
            <a:r>
              <a:rPr lang="cs-CZ" dirty="0"/>
              <a:t> 5: Diversity in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teams</a:t>
            </a:r>
            <a:r>
              <a:rPr lang="cs-CZ" dirty="0"/>
              <a:t> (GVT)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646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Virtual team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en-US" dirty="0"/>
              <a:t>group of geographically, organizationally, and time</a:t>
            </a:r>
            <a:r>
              <a:rPr lang="cs-CZ" dirty="0"/>
              <a:t> </a:t>
            </a:r>
            <a:r>
              <a:rPr lang="en-US" dirty="0"/>
              <a:t>dispersed workers brought together by information and telecommunication technologies to accomplish organizational tasks</a:t>
            </a:r>
            <a:endParaRPr lang="cs-CZ" dirty="0"/>
          </a:p>
          <a:p>
            <a:r>
              <a:rPr lang="en-US"/>
              <a:t>Increase in virtual work as a result of the COVID-19 pandemic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202" y="5436146"/>
            <a:ext cx="1011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dirty="0" err="1"/>
              <a:t>Sachdeva</a:t>
            </a:r>
            <a:r>
              <a:rPr lang="cs-CZ" dirty="0"/>
              <a:t>, R. (2021). </a:t>
            </a:r>
            <a:r>
              <a:rPr lang="cs-CZ" dirty="0" err="1"/>
              <a:t>Becoming</a:t>
            </a:r>
            <a:r>
              <a:rPr lang="cs-CZ" dirty="0"/>
              <a:t> </a:t>
            </a:r>
            <a:r>
              <a:rPr lang="cs-CZ" dirty="0" err="1"/>
              <a:t>Virtually</a:t>
            </a:r>
            <a:r>
              <a:rPr lang="cs-CZ" dirty="0"/>
              <a:t> </a:t>
            </a:r>
            <a:r>
              <a:rPr lang="cs-CZ" dirty="0" err="1"/>
              <a:t>Skilled</a:t>
            </a:r>
            <a:r>
              <a:rPr lang="cs-CZ" dirty="0"/>
              <a:t>: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in </a:t>
            </a:r>
            <a:r>
              <a:rPr lang="cs-CZ" dirty="0" err="1"/>
              <a:t>Cross-Cultural</a:t>
            </a:r>
            <a:r>
              <a:rPr lang="cs-CZ" dirty="0"/>
              <a:t> Virtual </a:t>
            </a:r>
            <a:r>
              <a:rPr lang="cs-CZ" dirty="0" err="1"/>
              <a:t>Teams</a:t>
            </a:r>
            <a:r>
              <a:rPr lang="cs-CZ" dirty="0"/>
              <a:t>. In </a:t>
            </a:r>
            <a:r>
              <a:rPr lang="cs-CZ" dirty="0" err="1"/>
              <a:t>Birdie</a:t>
            </a:r>
            <a:r>
              <a:rPr lang="cs-CZ" dirty="0"/>
              <a:t>, A. K. (Ed.). </a:t>
            </a:r>
            <a:r>
              <a:rPr lang="cs-CZ" i="1" dirty="0" err="1"/>
              <a:t>Cross-Cultural</a:t>
            </a:r>
            <a:r>
              <a:rPr lang="cs-CZ" i="1" dirty="0"/>
              <a:t> </a:t>
            </a:r>
            <a:r>
              <a:rPr lang="cs-CZ" i="1" dirty="0" err="1"/>
              <a:t>Exposure</a:t>
            </a:r>
            <a:r>
              <a:rPr lang="cs-CZ" i="1" dirty="0"/>
              <a:t> and </a:t>
            </a:r>
            <a:r>
              <a:rPr lang="cs-CZ" i="1" dirty="0" err="1"/>
              <a:t>Connections</a:t>
            </a:r>
            <a:r>
              <a:rPr lang="cs-CZ" dirty="0"/>
              <a:t> (pp. 189-223). Apple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87535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74321" y="915042"/>
            <a:ext cx="10515600" cy="87845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Global, i.e. cross-cultural, </a:t>
            </a:r>
            <a:r>
              <a:rPr lang="cs-CZ" sz="4000" dirty="0" err="1"/>
              <a:t>virtual</a:t>
            </a:r>
            <a:r>
              <a:rPr lang="cs-CZ" sz="4000" dirty="0"/>
              <a:t> </a:t>
            </a:r>
            <a:r>
              <a:rPr lang="en-US" sz="4000" dirty="0"/>
              <a:t>teams are omnipresent</a:t>
            </a:r>
            <a:endParaRPr lang="cs-CZ" sz="4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2" y="1683772"/>
            <a:ext cx="4044697" cy="26290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148286"/>
            <a:ext cx="6885084" cy="305465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74321" y="5340688"/>
            <a:ext cx="10450068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1" dirty="0"/>
              <a:t>Source: </a:t>
            </a:r>
            <a:r>
              <a:rPr lang="en-US" sz="1801" i="1" dirty="0"/>
              <a:t>2018 Trends in High-Performing Global Virtual Teams</a:t>
            </a:r>
            <a:r>
              <a:rPr lang="en-US" sz="1801" dirty="0"/>
              <a:t>. (2019). RW3 Culture </a:t>
            </a:r>
            <a:r>
              <a:rPr lang="en-US" sz="1801" dirty="0" err="1"/>
              <a:t>Wizzard</a:t>
            </a:r>
            <a:r>
              <a:rPr lang="en-US" sz="1801" dirty="0"/>
              <a:t>. https://content.ebulletins.com/hubfs/C1/Culture Wizard/LL-2018 Trends in Global VTs Draft 12 and a half.pdf</a:t>
            </a:r>
            <a:endParaRPr lang="cs-CZ" sz="1801" dirty="0"/>
          </a:p>
          <a:p>
            <a:r>
              <a:rPr lang="en-US" sz="1801" dirty="0"/>
              <a:t>1,620 respondents </a:t>
            </a:r>
            <a:r>
              <a:rPr lang="cs-CZ" sz="1801" dirty="0" err="1"/>
              <a:t>from</a:t>
            </a:r>
            <a:r>
              <a:rPr lang="cs-CZ" sz="1801" dirty="0"/>
              <a:t> </a:t>
            </a:r>
            <a:r>
              <a:rPr lang="en-US" sz="1801" dirty="0"/>
              <a:t>90 countries</a:t>
            </a:r>
            <a:r>
              <a:rPr lang="cs-CZ" sz="1801" dirty="0"/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96572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are the biggest challenges when working in cross-cultural virtual teams?</a:t>
            </a:r>
            <a:endParaRPr lang="cs-CZ" dirty="0"/>
          </a:p>
          <a:p>
            <a:pPr lvl="1"/>
            <a:r>
              <a:rPr lang="en-US" dirty="0"/>
              <a:t>What could be their causes?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74585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Severity of Cultural Challenges for Virtual Teams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3" y="1549083"/>
            <a:ext cx="4686872" cy="46015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55" y="1690688"/>
            <a:ext cx="4980572" cy="37499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93" y="5440680"/>
            <a:ext cx="1792923" cy="112471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50213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Traditional</a:t>
            </a:r>
            <a:r>
              <a:rPr lang="cs-CZ" dirty="0"/>
              <a:t> (on-</a:t>
            </a:r>
            <a:r>
              <a:rPr lang="cs-CZ" dirty="0" err="1"/>
              <a:t>site</a:t>
            </a:r>
            <a:r>
              <a:rPr lang="cs-CZ" dirty="0"/>
              <a:t>) and </a:t>
            </a:r>
            <a:r>
              <a:rPr lang="cs-CZ" dirty="0" err="1"/>
              <a:t>virtual</a:t>
            </a:r>
            <a:r>
              <a:rPr lang="cs-CZ" dirty="0"/>
              <a:t> team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32689" y="1359503"/>
            <a:ext cx="5299075" cy="48069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38202" y="6142313"/>
            <a:ext cx="876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en-US" dirty="0" err="1"/>
              <a:t>Krawczyk-Bryłka</a:t>
            </a:r>
            <a:r>
              <a:rPr lang="en-US" dirty="0"/>
              <a:t>, B. (2017). Comparative study of traditional and virtual teams. </a:t>
            </a:r>
            <a:r>
              <a:rPr lang="cs-CZ" i="1" dirty="0"/>
              <a:t>TASK</a:t>
            </a:r>
            <a:r>
              <a:rPr lang="en-US" i="1" dirty="0"/>
              <a:t> Quarterly</a:t>
            </a:r>
            <a:r>
              <a:rPr lang="en-US" dirty="0"/>
              <a:t>, </a:t>
            </a:r>
            <a:r>
              <a:rPr lang="en-US" i="1" dirty="0"/>
              <a:t>21</a:t>
            </a:r>
            <a:r>
              <a:rPr lang="en-US" dirty="0"/>
              <a:t>(3), 233-245.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54554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consider to be the </a:t>
            </a:r>
            <a:r>
              <a:rPr lang="cs-CZ" dirty="0"/>
              <a:t>(</a:t>
            </a:r>
            <a:r>
              <a:rPr lang="en-US" dirty="0"/>
              <a:t>biggest</a:t>
            </a:r>
            <a:r>
              <a:rPr lang="cs-CZ" dirty="0"/>
              <a:t>) </a:t>
            </a:r>
            <a:r>
              <a:rPr lang="en-US" dirty="0"/>
              <a:t>advantages </a:t>
            </a:r>
            <a:r>
              <a:rPr lang="cs-CZ" dirty="0"/>
              <a:t>and </a:t>
            </a:r>
            <a:r>
              <a:rPr lang="cs-CZ" dirty="0" err="1"/>
              <a:t>disadvantages</a:t>
            </a:r>
            <a:r>
              <a:rPr lang="cs-CZ" dirty="0"/>
              <a:t> </a:t>
            </a:r>
            <a:r>
              <a:rPr lang="en-US" dirty="0"/>
              <a:t>of virtual teams?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55479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E template .potx" id="{7F4D7AEA-6349-484D-AD5D-7B6AD08AA3D7}" vid="{06741EF1-C78F-4A90-ADC7-E50518D4DC0D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7a0a7-8611-46d0-bbb2-f45a8872e5ef" xsi:nil="true"/>
    <lcf76f155ced4ddcb4097134ff3c332f xmlns="82861209-8bf3-47c7-8004-08d07fe7874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391C403BD10846915ADAE108BADACB" ma:contentTypeVersion="16" ma:contentTypeDescription="Ein neues Dokument erstellen." ma:contentTypeScope="" ma:versionID="63ce503538179f9fc24b05e6cc7b90f9">
  <xsd:schema xmlns:xsd="http://www.w3.org/2001/XMLSchema" xmlns:xs="http://www.w3.org/2001/XMLSchema" xmlns:p="http://schemas.microsoft.com/office/2006/metadata/properties" xmlns:ns2="82861209-8bf3-47c7-8004-08d07fe78748" xmlns:ns3="ec27a0a7-8611-46d0-bbb2-f45a8872e5ef" targetNamespace="http://schemas.microsoft.com/office/2006/metadata/properties" ma:root="true" ma:fieldsID="2a2812f8f9d87840434103b2669e0ba2" ns2:_="" ns3:_="">
    <xsd:import namespace="82861209-8bf3-47c7-8004-08d07fe78748"/>
    <xsd:import namespace="ec27a0a7-8611-46d0-bbb2-f45a8872e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209-8bf3-47c7-8004-08d07fe78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7be16e47-96de-4d33-b6d8-af9f1b803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a0a7-8611-46d0-bbb2-f45a8872e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3c3d8-2681-4be8-82aa-154f6549750c}" ma:internalName="TaxCatchAll" ma:showField="CatchAllData" ma:web="ec27a0a7-8611-46d0-bbb2-f45a8872e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309B4-CEBC-4EF3-B154-0F564FF7D4B0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c27a0a7-8611-46d0-bbb2-f45a8872e5ef"/>
    <ds:schemaRef ds:uri="82861209-8bf3-47c7-8004-08d07fe7874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2E2B448-DDE6-4484-A0B9-B8D84EFE5E02}"/>
</file>

<file path=customXml/itemProps3.xml><?xml version="1.0" encoding="utf-8"?>
<ds:datastoreItem xmlns:ds="http://schemas.openxmlformats.org/officeDocument/2006/customXml" ds:itemID="{4688F01C-E7E5-4202-8F1E-14B5F98906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984</Words>
  <Application>Microsoft Office PowerPoint</Application>
  <PresentationFormat>Širokoúhlá obrazovka</PresentationFormat>
  <Paragraphs>114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Office Theme</vt:lpstr>
      <vt:lpstr>Prezentace aplikace PowerPoint</vt:lpstr>
      <vt:lpstr>Cross-cultural Management and Leadership</vt:lpstr>
      <vt:lpstr>Cross-cultural Management and Leadership</vt:lpstr>
      <vt:lpstr>Virtual team</vt:lpstr>
      <vt:lpstr>Global, i.e. cross-cultural, virtual teams are omnipresent</vt:lpstr>
      <vt:lpstr>Activity</vt:lpstr>
      <vt:lpstr>The Severity of Cultural Challenges for Virtual Teams</vt:lpstr>
      <vt:lpstr>Traditional (on-site) and virtual team</vt:lpstr>
      <vt:lpstr>Activity</vt:lpstr>
      <vt:lpstr>Advantages of virtual teams</vt:lpstr>
      <vt:lpstr>Disadvantages of virtual teams</vt:lpstr>
      <vt:lpstr>Activity</vt:lpstr>
      <vt:lpstr>Causes of virtual team failures</vt:lpstr>
      <vt:lpstr>The most important cross-cultural factors of virtual teams</vt:lpstr>
      <vt:lpstr>Language</vt:lpstr>
      <vt:lpstr>Context</vt:lpstr>
      <vt:lpstr>Time</vt:lpstr>
      <vt:lpstr>Power distance in management</vt:lpstr>
      <vt:lpstr>Information flow and knowledge sharing</vt:lpstr>
      <vt:lpstr>Features of high-performing virtual teams</vt:lpstr>
      <vt:lpstr>Critical success factors for cross-cultural virtual teams</vt:lpstr>
      <vt:lpstr>Before and at the beginning of the teamwork</vt:lpstr>
      <vt:lpstr>During the teamwork</vt:lpstr>
      <vt:lpstr>At the organizational level</vt:lpstr>
      <vt:lpstr>Further reading</vt:lpstr>
      <vt:lpstr>Prezentace aplikace PowerPoint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Put</dc:creator>
  <cp:lastModifiedBy>Jaroslava Kubatova</cp:lastModifiedBy>
  <cp:revision>48</cp:revision>
  <dcterms:created xsi:type="dcterms:W3CDTF">2022-07-13T14:46:59Z</dcterms:created>
  <dcterms:modified xsi:type="dcterms:W3CDTF">2023-06-02T07:45:10Z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0x01010088391C403BD10846915ADAE108BADACB</vt:lpwstr>
  </property>
  <property fmtid="{D5CDD505-2E9C-101B-9397-08002B2CF9AE}" pid="3" name="MediaServiceImageTags">
    <vt:lpwstr/>
  </property>
</Properties>
</file>