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</p:sldMasterIdLst>
  <p:notesMasterIdLst>
    <p:notesMasterId r:id="rId27"/>
  </p:notesMasterIdLst>
  <p:sldIdLst>
    <p:sldId id="257" r:id="rId6"/>
    <p:sldId id="258" r:id="rId7"/>
    <p:sldId id="260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4" r:id="rId24"/>
    <p:sldId id="256" r:id="rId25"/>
    <p:sldId id="26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C230-C454-4D55-BA81-E8EB41A1A96E}" type="datetimeFigureOut">
              <a:rPr lang="cs-CZ" smtClean="0"/>
              <a:t>02.06.2023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094BB-249B-468B-96A6-0EE4A04F20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92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32CC-DAB7-431D-96D4-826A987BC71B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5CD2-AA62-4178-8CFD-74099A6E8F4E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BC0D-2A48-49DF-AF1F-0E6DA335936C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82FE-9154-4AD7-B994-45C98AAC829B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8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CDA2-6374-4F3B-BA19-1C35981391C6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DDED-9005-41AD-9717-3D8C707B37A2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6E6B-E943-4E68-AAFD-6F01B5A6D6E7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E846-931D-452F-B2DF-52E9B75FFAE2}" type="datetime1">
              <a:rPr lang="nl-NL" smtClean="0"/>
              <a:t>2-6-2023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5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7A8D-42BF-4464-805D-623FB1169BB9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B390-2157-40FB-9A89-8417C2310E27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B49E-4298-4333-97A8-122324BAC5D2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84E-A728-4ED7-98C1-CC8A114CFFE1}" type="datetime1">
              <a:rPr lang="nl-NL" smtClean="0"/>
              <a:t>2-6-2023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B98A-05DD-4113-A1C0-E9A9AED4D93F}" type="datetime1">
              <a:rPr lang="nl-NL" smtClean="0"/>
              <a:t>2-6-2023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C676-9CBC-43F8-AE12-EBD64F230469}" type="datetime1">
              <a:rPr lang="nl-NL" smtClean="0"/>
              <a:t>2-6-2023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DFD6-6677-4C1F-A865-E9BE0ADDD172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46A0-5BC8-41CC-8CE9-CCECAE237CC4}" type="datetime1">
              <a:rPr lang="nl-NL" smtClean="0"/>
              <a:t>2-6-2023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0A51-BFB0-41A2-83CD-E25B24C5BE72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040B-FD9D-4A2F-B357-238B44E9B82F}" type="datetime1">
              <a:rPr lang="nl-NL" smtClean="0"/>
              <a:t>2-6-2023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Jaroslava Kubatova, Palacky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F5F68-3A88-4097-A411-E3A714030022}"/>
              </a:ext>
            </a:extLst>
          </p:cNvPr>
          <p:cNvSpPr/>
          <p:nvPr userDrawn="1"/>
        </p:nvSpPr>
        <p:spPr>
          <a:xfrm>
            <a:off x="9982200" y="0"/>
            <a:ext cx="2209800" cy="796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robinmoriarty/2019/10/28/when-does-yes-mean-no/?sh=2e29d315306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myfjKjcbm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3185F-D507-4F62-A64B-65DE0F30F7EE}"/>
              </a:ext>
            </a:extLst>
          </p:cNvPr>
          <p:cNvSpPr>
            <a:spLocks noChangeAspect="1"/>
          </p:cNvSpPr>
          <p:nvPr/>
        </p:nvSpPr>
        <p:spPr>
          <a:xfrm>
            <a:off x="-1" y="0"/>
            <a:ext cx="9906001" cy="6858000"/>
          </a:xfrm>
          <a:prstGeom prst="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ardrop 6">
            <a:extLst>
              <a:ext uri="{FF2B5EF4-FFF2-40B4-BE49-F238E27FC236}">
                <a16:creationId xmlns:a16="http://schemas.microsoft.com/office/drawing/2014/main" id="{30CE2227-BBF6-46B6-AF40-B083A46A4DAC}"/>
              </a:ext>
            </a:extLst>
          </p:cNvPr>
          <p:cNvSpPr>
            <a:spLocks noChangeAspect="1"/>
          </p:cNvSpPr>
          <p:nvPr/>
        </p:nvSpPr>
        <p:spPr>
          <a:xfrm>
            <a:off x="2929183" y="-178420"/>
            <a:ext cx="8118695" cy="7805854"/>
          </a:xfrm>
          <a:custGeom>
            <a:avLst/>
            <a:gdLst>
              <a:gd name="connsiteX0" fmla="*/ 0 w 7682455"/>
              <a:gd name="connsiteY0" fmla="*/ 3794318 h 7588635"/>
              <a:gd name="connsiteX1" fmla="*/ 3841228 w 7682455"/>
              <a:gd name="connsiteY1" fmla="*/ 0 h 7588635"/>
              <a:gd name="connsiteX2" fmla="*/ 7682455 w 7682455"/>
              <a:gd name="connsiteY2" fmla="*/ 0 h 7588635"/>
              <a:gd name="connsiteX3" fmla="*/ 7682455 w 7682455"/>
              <a:gd name="connsiteY3" fmla="*/ 3794318 h 7588635"/>
              <a:gd name="connsiteX4" fmla="*/ 3841227 w 7682455"/>
              <a:gd name="connsiteY4" fmla="*/ 7588636 h 7588635"/>
              <a:gd name="connsiteX5" fmla="*/ -1 w 7682455"/>
              <a:gd name="connsiteY5" fmla="*/ 3794318 h 7588635"/>
              <a:gd name="connsiteX6" fmla="*/ 0 w 7682455"/>
              <a:gd name="connsiteY6" fmla="*/ 3794318 h 7588635"/>
              <a:gd name="connsiteX0" fmla="*/ 1 w 7719032"/>
              <a:gd name="connsiteY0" fmla="*/ 3794318 h 7595378"/>
              <a:gd name="connsiteX1" fmla="*/ 3841229 w 7719032"/>
              <a:gd name="connsiteY1" fmla="*/ 0 h 7595378"/>
              <a:gd name="connsiteX2" fmla="*/ 7682456 w 7719032"/>
              <a:gd name="connsiteY2" fmla="*/ 0 h 7595378"/>
              <a:gd name="connsiteX3" fmla="*/ 7719032 w 7719032"/>
              <a:gd name="connsiteY3" fmla="*/ 5714558 h 7595378"/>
              <a:gd name="connsiteX4" fmla="*/ 3841228 w 7719032"/>
              <a:gd name="connsiteY4" fmla="*/ 7588636 h 7595378"/>
              <a:gd name="connsiteX5" fmla="*/ 0 w 7719032"/>
              <a:gd name="connsiteY5" fmla="*/ 3794318 h 7595378"/>
              <a:gd name="connsiteX6" fmla="*/ 1 w 7719032"/>
              <a:gd name="connsiteY6" fmla="*/ 3794318 h 75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9032" h="7595378">
                <a:moveTo>
                  <a:pt x="1" y="3794318"/>
                </a:moveTo>
                <a:cubicBezTo>
                  <a:pt x="1" y="1698774"/>
                  <a:pt x="1719777" y="0"/>
                  <a:pt x="3841229" y="0"/>
                </a:cubicBezTo>
                <a:lnTo>
                  <a:pt x="7682456" y="0"/>
                </a:lnTo>
                <a:cubicBezTo>
                  <a:pt x="7682456" y="1264773"/>
                  <a:pt x="7719032" y="4449785"/>
                  <a:pt x="7719032" y="5714558"/>
                </a:cubicBezTo>
                <a:cubicBezTo>
                  <a:pt x="7719032" y="7810102"/>
                  <a:pt x="5962680" y="7588636"/>
                  <a:pt x="3841228" y="7588636"/>
                </a:cubicBezTo>
                <a:cubicBezTo>
                  <a:pt x="1719776" y="7588636"/>
                  <a:pt x="0" y="5889862"/>
                  <a:pt x="0" y="3794318"/>
                </a:cubicBezTo>
                <a:lnTo>
                  <a:pt x="1" y="379431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2D050"/>
              </a:solidFill>
            </a:endParaRPr>
          </a:p>
        </p:txBody>
      </p:sp>
      <p:pic>
        <p:nvPicPr>
          <p:cNvPr id="3" name="Picture 2" descr="A city with a river running through it&#10;&#10;Description automatically generated with low confidence">
            <a:extLst>
              <a:ext uri="{FF2B5EF4-FFF2-40B4-BE49-F238E27FC236}">
                <a16:creationId xmlns:a16="http://schemas.microsoft.com/office/drawing/2014/main" id="{94CEBF55-76E6-4506-9CC1-0F69D1DA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6" y="-485192"/>
            <a:ext cx="9539344" cy="8350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10323-01D8-4392-BE77-72EBE9C0C980}"/>
              </a:ext>
            </a:extLst>
          </p:cNvPr>
          <p:cNvSpPr/>
          <p:nvPr/>
        </p:nvSpPr>
        <p:spPr>
          <a:xfrm>
            <a:off x="208337" y="833645"/>
            <a:ext cx="678002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 BUSINESS EDUCATION</a:t>
            </a:r>
          </a:p>
          <a:p>
            <a:br>
              <a:rPr lang="nl-N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D8B35-2F24-437F-9FF8-41F1A3706620}"/>
              </a:ext>
            </a:extLst>
          </p:cNvPr>
          <p:cNvSpPr>
            <a:spLocks noChangeAspect="1"/>
          </p:cNvSpPr>
          <p:nvPr/>
        </p:nvSpPr>
        <p:spPr>
          <a:xfrm>
            <a:off x="0" y="4772025"/>
            <a:ext cx="7877175" cy="151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503C7EC9-F23F-4507-8A98-156B988C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80" y="4772525"/>
            <a:ext cx="3835680" cy="1364001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B47A18-5B36-482E-8504-0A42F821A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80" y="5059325"/>
            <a:ext cx="4135684" cy="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Achievement</a:t>
            </a:r>
            <a:r>
              <a:rPr lang="cs-CZ" dirty="0"/>
              <a:t> - </a:t>
            </a:r>
            <a:r>
              <a:rPr lang="cs-CZ" dirty="0" err="1"/>
              <a:t>Ascription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Achievement</a:t>
            </a:r>
            <a:r>
              <a:rPr lang="cs-CZ" dirty="0"/>
              <a:t>: </a:t>
            </a:r>
            <a:r>
              <a:rPr lang="en-US" dirty="0"/>
              <a:t>People believe that we are what we do</a:t>
            </a:r>
          </a:p>
          <a:p>
            <a:pPr lvl="1"/>
            <a:r>
              <a:rPr lang="en-US" dirty="0"/>
              <a:t>They value performance, not a person's background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Ascription</a:t>
            </a:r>
            <a:r>
              <a:rPr lang="cs-CZ" dirty="0"/>
              <a:t>: </a:t>
            </a:r>
            <a:r>
              <a:rPr lang="en-US" dirty="0"/>
              <a:t>People believe that we should be valued for who we are </a:t>
            </a:r>
          </a:p>
          <a:p>
            <a:pPr lvl="1"/>
            <a:r>
              <a:rPr lang="en-US" dirty="0"/>
              <a:t>Power, title, and position matter and these roles define people’s behavior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21476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cs-CZ" dirty="0"/>
              <a:t>t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cs-CZ" dirty="0"/>
              <a:t>-</a:t>
            </a:r>
            <a:r>
              <a:rPr lang="en-US" dirty="0"/>
              <a:t> Synchronous </a:t>
            </a:r>
            <a:r>
              <a:rPr lang="cs-CZ" dirty="0"/>
              <a:t>t</a:t>
            </a:r>
            <a:r>
              <a:rPr lang="en-US" dirty="0" err="1"/>
              <a:t>ime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Sequential</a:t>
            </a:r>
            <a:r>
              <a:rPr lang="cs-CZ" dirty="0"/>
              <a:t> time: </a:t>
            </a:r>
            <a:r>
              <a:rPr lang="en-US" dirty="0"/>
              <a:t>People appreciate events to happen in a logical order</a:t>
            </a:r>
          </a:p>
          <a:p>
            <a:pPr lvl="1"/>
            <a:r>
              <a:rPr lang="en-US" dirty="0"/>
              <a:t>They place a high value on punctuality, planning, and staying on  schedule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Synchronous</a:t>
            </a:r>
            <a:r>
              <a:rPr lang="cs-CZ" dirty="0"/>
              <a:t> time: </a:t>
            </a:r>
            <a:r>
              <a:rPr lang="en-US" dirty="0"/>
              <a:t>People see the past, present, and future as interwoven periods. </a:t>
            </a:r>
          </a:p>
          <a:p>
            <a:pPr lvl="1"/>
            <a:r>
              <a:rPr lang="en-US" dirty="0"/>
              <a:t>They can work on several projects at once, and view plans and commitments as moveable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51984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Internal </a:t>
            </a:r>
            <a:r>
              <a:rPr lang="cs-CZ" dirty="0"/>
              <a:t>d</a:t>
            </a:r>
            <a:r>
              <a:rPr lang="fr-FR" dirty="0"/>
              <a:t>irection </a:t>
            </a:r>
            <a:r>
              <a:rPr lang="cs-CZ" dirty="0"/>
              <a:t>-</a:t>
            </a:r>
            <a:r>
              <a:rPr lang="fr-FR" dirty="0"/>
              <a:t> </a:t>
            </a:r>
            <a:r>
              <a:rPr lang="cs-CZ" dirty="0" err="1"/>
              <a:t>External</a:t>
            </a:r>
            <a:r>
              <a:rPr lang="fr-FR" dirty="0"/>
              <a:t> </a:t>
            </a:r>
            <a:r>
              <a:rPr lang="cs-CZ" dirty="0"/>
              <a:t>d</a:t>
            </a:r>
            <a:r>
              <a:rPr lang="fr-FR" dirty="0"/>
              <a:t>irection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direction</a:t>
            </a:r>
            <a:r>
              <a:rPr lang="cs-CZ" dirty="0"/>
              <a:t>: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believe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environment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goals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includes</a:t>
            </a:r>
            <a:r>
              <a:rPr lang="cs-CZ" dirty="0"/>
              <a:t> </a:t>
            </a:r>
            <a:r>
              <a:rPr lang="en-US" dirty="0"/>
              <a:t>how they work with teams</a:t>
            </a:r>
            <a:r>
              <a:rPr lang="cs-CZ" dirty="0"/>
              <a:t> and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direction</a:t>
            </a:r>
            <a:r>
              <a:rPr lang="cs-CZ" dirty="0"/>
              <a:t>: </a:t>
            </a:r>
            <a:r>
              <a:rPr lang="en-US" dirty="0"/>
              <a:t>People believe that their environment controls them </a:t>
            </a:r>
          </a:p>
          <a:p>
            <a:pPr lvl="1"/>
            <a:r>
              <a:rPr lang="en-US" dirty="0"/>
              <a:t>They focus their actions on others, and try to avoid conflict</a:t>
            </a:r>
            <a:endParaRPr lang="cs-CZ" dirty="0"/>
          </a:p>
          <a:p>
            <a:pPr lvl="1"/>
            <a:endParaRPr lang="cs-CZ" dirty="0"/>
          </a:p>
          <a:p>
            <a:pPr marL="1371600" lvl="3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93369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Based on your personal experiences with people from different cultures, where would you classify their culture according to </a:t>
            </a:r>
            <a:r>
              <a:rPr lang="en-AU" dirty="0" err="1"/>
              <a:t>Trompenaars</a:t>
            </a:r>
            <a:r>
              <a:rPr lang="en-AU" dirty="0"/>
              <a:t> model? </a:t>
            </a:r>
          </a:p>
          <a:p>
            <a:r>
              <a:rPr lang="en-AU" dirty="0"/>
              <a:t>Can </a:t>
            </a:r>
            <a:r>
              <a:rPr lang="en-AU" dirty="0" err="1"/>
              <a:t>Trompenaars</a:t>
            </a:r>
            <a:r>
              <a:rPr lang="en-AU" dirty="0"/>
              <a:t> model help explain people's behavior that we didn't understand before?</a:t>
            </a:r>
          </a:p>
          <a:p>
            <a:r>
              <a:rPr lang="en-AU" dirty="0"/>
              <a:t>How will knowing the </a:t>
            </a:r>
            <a:r>
              <a:rPr lang="en-AU" dirty="0" err="1"/>
              <a:t>Trompenaars</a:t>
            </a:r>
            <a:r>
              <a:rPr lang="en-AU" dirty="0"/>
              <a:t> cultural model help you to use FASTAIDE (cf. seminar 1, 3) even better?</a:t>
            </a:r>
          </a:p>
          <a:p>
            <a:endParaRPr lang="en-AU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72466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Hall's cultural factors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8698" y="4826794"/>
            <a:ext cx="10521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Sources</a:t>
            </a:r>
            <a:r>
              <a:rPr lang="cs-CZ" dirty="0"/>
              <a:t>: </a:t>
            </a:r>
          </a:p>
          <a:p>
            <a:r>
              <a:rPr lang="cs-CZ" dirty="0" err="1"/>
              <a:t>Hall</a:t>
            </a:r>
            <a:r>
              <a:rPr lang="cs-CZ" dirty="0"/>
              <a:t>, E. T. (1976). </a:t>
            </a:r>
            <a:r>
              <a:rPr lang="cs-CZ" i="1" dirty="0" err="1"/>
              <a:t>Beyond</a:t>
            </a:r>
            <a:r>
              <a:rPr lang="cs-CZ" i="1" dirty="0"/>
              <a:t> </a:t>
            </a:r>
            <a:r>
              <a:rPr lang="cs-CZ" i="1" dirty="0" err="1"/>
              <a:t>Culture</a:t>
            </a:r>
            <a:r>
              <a:rPr lang="cs-CZ" dirty="0"/>
              <a:t>. </a:t>
            </a:r>
            <a:r>
              <a:rPr lang="cs-CZ" dirty="0" err="1"/>
              <a:t>Anchor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. </a:t>
            </a:r>
          </a:p>
          <a:p>
            <a:r>
              <a:rPr lang="cs-CZ" dirty="0" err="1"/>
              <a:t>Hall</a:t>
            </a:r>
            <a:r>
              <a:rPr lang="cs-CZ" dirty="0"/>
              <a:t>, E. T. (1983). </a:t>
            </a:r>
            <a:r>
              <a:rPr lang="cs-CZ" i="1" dirty="0"/>
              <a:t>The </a:t>
            </a:r>
            <a:r>
              <a:rPr lang="cs-CZ" i="1" dirty="0" err="1"/>
              <a:t>dance</a:t>
            </a:r>
            <a:r>
              <a:rPr lang="cs-CZ" i="1" dirty="0"/>
              <a:t> of </a:t>
            </a:r>
            <a:r>
              <a:rPr lang="cs-CZ" i="1" dirty="0" err="1"/>
              <a:t>life</a:t>
            </a:r>
            <a:r>
              <a:rPr lang="cs-CZ" i="1" dirty="0"/>
              <a:t>: The </a:t>
            </a:r>
            <a:r>
              <a:rPr lang="cs-CZ" i="1" dirty="0" err="1"/>
              <a:t>other</a:t>
            </a:r>
            <a:r>
              <a:rPr lang="cs-CZ" i="1" dirty="0"/>
              <a:t> </a:t>
            </a:r>
            <a:r>
              <a:rPr lang="cs-CZ" i="1" dirty="0" err="1"/>
              <a:t>dimension</a:t>
            </a:r>
            <a:r>
              <a:rPr lang="cs-CZ" i="1" dirty="0"/>
              <a:t> of time</a:t>
            </a:r>
            <a:r>
              <a:rPr lang="cs-CZ" dirty="0"/>
              <a:t>. </a:t>
            </a:r>
            <a:r>
              <a:rPr lang="cs-CZ" dirty="0" err="1"/>
              <a:t>Anchor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.</a:t>
            </a:r>
          </a:p>
          <a:p>
            <a:r>
              <a:rPr lang="en-US" dirty="0"/>
              <a:t>Hall, E., &amp; Whyte, W. (1960). Intercultural communication: A guide to men of action. </a:t>
            </a:r>
            <a:r>
              <a:rPr lang="en-US" i="1" dirty="0"/>
              <a:t>Human Organization</a:t>
            </a:r>
            <a:r>
              <a:rPr lang="en-US" dirty="0"/>
              <a:t>, </a:t>
            </a:r>
            <a:r>
              <a:rPr lang="en-US" i="1" dirty="0"/>
              <a:t>19</a:t>
            </a:r>
            <a:r>
              <a:rPr lang="en-US" dirty="0"/>
              <a:t>(1), 5–12. https://doi.org/10.17730/humo.19.1.6432l3505p206231</a:t>
            </a:r>
          </a:p>
          <a:p>
            <a:br>
              <a:rPr lang="en-US" dirty="0"/>
            </a:br>
            <a:endParaRPr lang="cs-CZ" dirty="0"/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56898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Hall's cultural factors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High</a:t>
            </a:r>
            <a:r>
              <a:rPr lang="cs-CZ" dirty="0"/>
              <a:t>- and </a:t>
            </a:r>
            <a:r>
              <a:rPr lang="cs-CZ" dirty="0" err="1"/>
              <a:t>Low-context</a:t>
            </a:r>
            <a:r>
              <a:rPr lang="cs-CZ" dirty="0"/>
              <a:t> </a:t>
            </a:r>
            <a:r>
              <a:rPr lang="cs-CZ" dirty="0" err="1"/>
              <a:t>cultures</a:t>
            </a:r>
            <a:endParaRPr lang="cs-CZ" dirty="0"/>
          </a:p>
          <a:p>
            <a:r>
              <a:rPr lang="cs-CZ" dirty="0" err="1"/>
              <a:t>Monochronic</a:t>
            </a:r>
            <a:r>
              <a:rPr lang="cs-CZ" dirty="0"/>
              <a:t> and </a:t>
            </a:r>
            <a:r>
              <a:rPr lang="cs-CZ" dirty="0" err="1"/>
              <a:t>Polychronic</a:t>
            </a:r>
            <a:r>
              <a:rPr lang="cs-CZ" dirty="0"/>
              <a:t> </a:t>
            </a:r>
            <a:r>
              <a:rPr lang="cs-CZ" dirty="0" err="1"/>
              <a:t>cultures</a:t>
            </a:r>
            <a:endParaRPr lang="cs-CZ" dirty="0"/>
          </a:p>
          <a:p>
            <a:r>
              <a:rPr lang="cs-CZ" dirty="0" err="1"/>
              <a:t>High</a:t>
            </a:r>
            <a:r>
              <a:rPr lang="cs-CZ" dirty="0"/>
              <a:t>- and </a:t>
            </a:r>
            <a:r>
              <a:rPr lang="cs-CZ" dirty="0" err="1"/>
              <a:t>Low</a:t>
            </a:r>
            <a:r>
              <a:rPr lang="cs-CZ" dirty="0"/>
              <a:t>-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cultures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5174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2557"/>
            <a:ext cx="10515600" cy="1325563"/>
          </a:xfrm>
        </p:spPr>
        <p:txBody>
          <a:bodyPr/>
          <a:lstStyle/>
          <a:p>
            <a:r>
              <a:rPr lang="cs-CZ" dirty="0"/>
              <a:t>Communication: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,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context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4504820"/>
              </p:ext>
            </p:extLst>
          </p:nvPr>
        </p:nvGraphicFramePr>
        <p:xfrm>
          <a:off x="694944" y="1380236"/>
          <a:ext cx="10515600" cy="504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9731320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1055837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70540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High-context culture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Low-context culture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36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Overtness of messages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covert and implicit messages, with use of metaphor and reading between the lines.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Many overt and explicit messages that are simple and clear.</a:t>
                      </a:r>
                      <a:b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42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Locus of control and attribution for failure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locus of control and personal acceptance for failure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receiver is responsible for understanding the message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locus of control and blame of others for failure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sender is responsible for the clarity of the message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6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of non-verbal communication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Much nonverbal communication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focus on verbal communication than body language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95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Expression of reaction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Reserved, inward reactions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Visible, external, outward reaction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652843"/>
                  </a:ext>
                </a:extLst>
              </a:tr>
            </a:tbl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7857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Time: </a:t>
            </a:r>
            <a:r>
              <a:rPr lang="cs-CZ" dirty="0" err="1"/>
              <a:t>monochronic</a:t>
            </a:r>
            <a:r>
              <a:rPr lang="cs-CZ" dirty="0"/>
              <a:t>, </a:t>
            </a:r>
            <a:r>
              <a:rPr lang="cs-CZ" dirty="0" err="1"/>
              <a:t>polychronic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03288"/>
              </p:ext>
            </p:extLst>
          </p:nvPr>
        </p:nvGraphicFramePr>
        <p:xfrm>
          <a:off x="838200" y="1825625"/>
          <a:ext cx="10515600" cy="344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4559866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049201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90881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Monochronic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cultures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Polychronic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cultures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08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Perception of time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is money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is to be managed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is to be experienced 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30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one thing at a time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many things at once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26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Focus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Concentrate on the job at hand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easily distracted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54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Attention to time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 about when things must be achieved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 about what will be achieved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14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the job first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 relationships first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55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Plans and deadlines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Mandatory, binding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Recommended, indicative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773463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00232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Space</a:t>
            </a:r>
            <a:r>
              <a:rPr lang="cs-CZ" dirty="0"/>
              <a:t>: The </a:t>
            </a:r>
            <a:r>
              <a:rPr lang="cs-CZ" dirty="0" err="1"/>
              <a:t>need</a:t>
            </a:r>
            <a:r>
              <a:rPr lang="cs-CZ" dirty="0"/>
              <a:t> for </a:t>
            </a:r>
            <a:r>
              <a:rPr lang="cs-CZ" dirty="0" err="1"/>
              <a:t>space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People from high-context cultures tend to see space as public, and have no problem to share group space</a:t>
            </a:r>
            <a:endParaRPr lang="cs-CZ" dirty="0"/>
          </a:p>
          <a:p>
            <a:pPr lvl="1"/>
            <a:r>
              <a:rPr lang="en-AU" dirty="0"/>
              <a:t>They need a small personal space</a:t>
            </a:r>
            <a:r>
              <a:rPr lang="cs-CZ" dirty="0"/>
              <a:t>/</a:t>
            </a:r>
            <a:r>
              <a:rPr lang="cs-CZ" dirty="0" err="1"/>
              <a:t>zone</a:t>
            </a:r>
            <a:r>
              <a:rPr lang="cs-CZ" dirty="0"/>
              <a:t> (</a:t>
            </a:r>
            <a:r>
              <a:rPr lang="en-US" dirty="0"/>
              <a:t>up to half a meter</a:t>
            </a:r>
            <a:r>
              <a:rPr lang="cs-CZ" dirty="0"/>
              <a:t>)</a:t>
            </a:r>
            <a:endParaRPr lang="en-AU" dirty="0"/>
          </a:p>
          <a:p>
            <a:endParaRPr lang="cs-CZ" dirty="0"/>
          </a:p>
          <a:p>
            <a:r>
              <a:rPr lang="en-US" dirty="0"/>
              <a:t>People with a low-context culture are more territorial and tend to see space as private, particularly their personal zone </a:t>
            </a:r>
          </a:p>
          <a:p>
            <a:pPr lvl="1"/>
            <a:r>
              <a:rPr lang="en-US" dirty="0"/>
              <a:t>They need a bigger personal space/zone (more than half a meter)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9038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Read</a:t>
            </a:r>
            <a:r>
              <a:rPr lang="cs-CZ" dirty="0"/>
              <a:t> and </a:t>
            </a:r>
            <a:r>
              <a:rPr lang="cs-CZ" dirty="0" err="1"/>
              <a:t>discuss</a:t>
            </a:r>
            <a:r>
              <a:rPr lang="cs-CZ" dirty="0"/>
              <a:t> the </a:t>
            </a:r>
            <a:r>
              <a:rPr lang="cs-CZ" dirty="0" err="1"/>
              <a:t>article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Moriarty, R. (2019, October 28). </a:t>
            </a:r>
            <a:r>
              <a:rPr lang="en-US" i="1" dirty="0"/>
              <a:t>When does ‘yes’ mean ‘no?’</a:t>
            </a:r>
            <a:r>
              <a:rPr lang="en-US" dirty="0"/>
              <a:t> Forbes. </a:t>
            </a:r>
            <a:r>
              <a:rPr lang="en-US" dirty="0">
                <a:hlinkClick r:id="rId2"/>
              </a:rPr>
              <a:t>https://www.forbes.com/sites/robinmoriarty/2019/10/28/when-does-yes-mean-no/?sh=2e29d3153063</a:t>
            </a:r>
            <a:r>
              <a:rPr lang="cs-CZ" dirty="0"/>
              <a:t> 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296635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Cross-cultural Management and Leadership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1" descr="A picture containing text, screenshot, font, aqua&#10;&#10;Description automatically generated">
            <a:extLst>
              <a:ext uri="{FF2B5EF4-FFF2-40B4-BE49-F238E27FC236}">
                <a16:creationId xmlns:a16="http://schemas.microsoft.com/office/drawing/2014/main" id="{B60E6A28-B588-F2D4-2C02-2DF16BB45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38" y="6043652"/>
            <a:ext cx="2151096" cy="6679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B025FD7-692F-2196-8B63-AFBF9828A41F}"/>
              </a:ext>
            </a:extLst>
          </p:cNvPr>
          <p:cNvSpPr txBox="1"/>
          <p:nvPr/>
        </p:nvSpPr>
        <p:spPr>
          <a:xfrm>
            <a:off x="1524000" y="6377618"/>
            <a:ext cx="157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62698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01644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/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err="1"/>
              <a:t>Hall</a:t>
            </a:r>
            <a:r>
              <a:rPr lang="cs-CZ" dirty="0"/>
              <a:t>, E. T. (1976). </a:t>
            </a:r>
            <a:r>
              <a:rPr lang="cs-CZ" i="1" dirty="0" err="1"/>
              <a:t>Beyond</a:t>
            </a:r>
            <a:r>
              <a:rPr lang="cs-CZ" i="1" dirty="0"/>
              <a:t> </a:t>
            </a:r>
            <a:r>
              <a:rPr lang="cs-CZ" i="1" dirty="0" err="1"/>
              <a:t>Culture</a:t>
            </a:r>
            <a:r>
              <a:rPr lang="cs-CZ" dirty="0"/>
              <a:t>. </a:t>
            </a:r>
            <a:r>
              <a:rPr lang="cs-CZ" dirty="0" err="1"/>
              <a:t>Anchor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Hall</a:t>
            </a:r>
            <a:r>
              <a:rPr lang="cs-CZ" dirty="0"/>
              <a:t>, E. T. (1983). </a:t>
            </a:r>
            <a:r>
              <a:rPr lang="cs-CZ" i="1" dirty="0"/>
              <a:t>The </a:t>
            </a:r>
            <a:r>
              <a:rPr lang="cs-CZ" i="1" dirty="0" err="1"/>
              <a:t>dance</a:t>
            </a:r>
            <a:r>
              <a:rPr lang="cs-CZ" i="1" dirty="0"/>
              <a:t> of </a:t>
            </a:r>
            <a:r>
              <a:rPr lang="cs-CZ" i="1" dirty="0" err="1"/>
              <a:t>life</a:t>
            </a:r>
            <a:r>
              <a:rPr lang="cs-CZ" i="1" dirty="0"/>
              <a:t>: The </a:t>
            </a:r>
            <a:r>
              <a:rPr lang="cs-CZ" i="1" dirty="0" err="1"/>
              <a:t>other</a:t>
            </a:r>
            <a:r>
              <a:rPr lang="cs-CZ" i="1" dirty="0"/>
              <a:t> </a:t>
            </a:r>
            <a:r>
              <a:rPr lang="cs-CZ" i="1" dirty="0" err="1"/>
              <a:t>dimension</a:t>
            </a:r>
            <a:r>
              <a:rPr lang="cs-CZ" i="1" dirty="0"/>
              <a:t> of time</a:t>
            </a:r>
            <a:r>
              <a:rPr lang="cs-CZ" dirty="0"/>
              <a:t>. </a:t>
            </a:r>
            <a:r>
              <a:rPr lang="cs-CZ" dirty="0" err="1"/>
              <a:t>Anchor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Hall</a:t>
            </a:r>
            <a:r>
              <a:rPr lang="cs-CZ" dirty="0"/>
              <a:t>, E., &amp; </a:t>
            </a:r>
            <a:r>
              <a:rPr lang="cs-CZ" dirty="0" err="1"/>
              <a:t>Whyte</a:t>
            </a:r>
            <a:r>
              <a:rPr lang="cs-CZ" dirty="0"/>
              <a:t>, W. (1960). </a:t>
            </a:r>
            <a:r>
              <a:rPr lang="cs-CZ" dirty="0" err="1"/>
              <a:t>Intercultural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: A </a:t>
            </a:r>
            <a:r>
              <a:rPr lang="cs-CZ" dirty="0" err="1"/>
              <a:t>guide</a:t>
            </a:r>
            <a:r>
              <a:rPr lang="cs-CZ" dirty="0"/>
              <a:t> to </a:t>
            </a:r>
            <a:r>
              <a:rPr lang="cs-CZ" dirty="0" err="1"/>
              <a:t>men</a:t>
            </a:r>
            <a:r>
              <a:rPr lang="cs-CZ" dirty="0"/>
              <a:t> of </a:t>
            </a:r>
            <a:r>
              <a:rPr lang="cs-CZ" dirty="0" err="1"/>
              <a:t>action</a:t>
            </a:r>
            <a:r>
              <a:rPr lang="cs-CZ" dirty="0"/>
              <a:t>. 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Organization</a:t>
            </a:r>
            <a:r>
              <a:rPr lang="cs-CZ" dirty="0"/>
              <a:t>, </a:t>
            </a:r>
            <a:r>
              <a:rPr lang="cs-CZ" i="1" dirty="0"/>
              <a:t>19</a:t>
            </a:r>
            <a:r>
              <a:rPr lang="cs-CZ" dirty="0"/>
              <a:t>(1), 5–12. https://doi.org/10.17730/humo.19.1.6432l3505p206231</a:t>
            </a:r>
          </a:p>
          <a:p>
            <a:pPr marL="0" indent="0">
              <a:buNone/>
            </a:pPr>
            <a:r>
              <a:rPr lang="cs-CZ" dirty="0" err="1"/>
              <a:t>Hampden</a:t>
            </a:r>
            <a:r>
              <a:rPr lang="cs-CZ" dirty="0"/>
              <a:t>-Turner, C., &amp; </a:t>
            </a:r>
            <a:r>
              <a:rPr lang="cs-CZ" dirty="0" err="1"/>
              <a:t>Trompenaars</a:t>
            </a:r>
            <a:r>
              <a:rPr lang="cs-CZ" dirty="0"/>
              <a:t>, F. (2004). </a:t>
            </a:r>
            <a:r>
              <a:rPr lang="cs-CZ" i="1" dirty="0" err="1"/>
              <a:t>Riding</a:t>
            </a:r>
            <a:r>
              <a:rPr lang="cs-CZ" i="1" dirty="0"/>
              <a:t> the </a:t>
            </a:r>
            <a:r>
              <a:rPr lang="cs-CZ" i="1" dirty="0" err="1"/>
              <a:t>waves</a:t>
            </a:r>
            <a:r>
              <a:rPr lang="cs-CZ" i="1" dirty="0"/>
              <a:t> of </a:t>
            </a:r>
            <a:r>
              <a:rPr lang="cs-CZ" i="1" dirty="0" err="1"/>
              <a:t>culture</a:t>
            </a:r>
            <a:r>
              <a:rPr lang="cs-CZ" i="1" dirty="0"/>
              <a:t>: </a:t>
            </a:r>
            <a:r>
              <a:rPr lang="cs-CZ" i="1" dirty="0" err="1"/>
              <a:t>Understanding</a:t>
            </a:r>
            <a:r>
              <a:rPr lang="cs-CZ" i="1" dirty="0"/>
              <a:t> diversity in </a:t>
            </a:r>
            <a:r>
              <a:rPr lang="cs-CZ" i="1" dirty="0" err="1"/>
              <a:t>global</a:t>
            </a:r>
            <a:r>
              <a:rPr lang="cs-CZ" i="1" dirty="0"/>
              <a:t> business</a:t>
            </a:r>
            <a:r>
              <a:rPr lang="cs-CZ" dirty="0"/>
              <a:t> (3rd </a:t>
            </a:r>
            <a:r>
              <a:rPr lang="cs-CZ" dirty="0" err="1"/>
              <a:t>ed</a:t>
            </a:r>
            <a:r>
              <a:rPr lang="cs-CZ" dirty="0"/>
              <a:t>.). Nicholas </a:t>
            </a:r>
            <a:r>
              <a:rPr lang="cs-CZ" dirty="0" err="1"/>
              <a:t>Brealey</a:t>
            </a:r>
            <a:r>
              <a:rPr lang="cs-CZ" dirty="0"/>
              <a:t> International.</a:t>
            </a:r>
          </a:p>
          <a:p>
            <a:pPr marL="0" indent="0">
              <a:buNone/>
            </a:pPr>
            <a:r>
              <a:rPr lang="cs-CZ" dirty="0" err="1"/>
              <a:t>Moriarty</a:t>
            </a:r>
            <a:r>
              <a:rPr lang="cs-CZ" dirty="0"/>
              <a:t>, R. (2019, </a:t>
            </a:r>
            <a:r>
              <a:rPr lang="cs-CZ" dirty="0" err="1"/>
              <a:t>October</a:t>
            </a:r>
            <a:r>
              <a:rPr lang="cs-CZ" dirty="0"/>
              <a:t> 28). </a:t>
            </a:r>
            <a:r>
              <a:rPr lang="cs-CZ" i="1" dirty="0" err="1"/>
              <a:t>When</a:t>
            </a:r>
            <a:r>
              <a:rPr lang="cs-CZ" i="1" dirty="0"/>
              <a:t> </a:t>
            </a:r>
            <a:r>
              <a:rPr lang="cs-CZ" i="1" dirty="0" err="1"/>
              <a:t>does</a:t>
            </a:r>
            <a:r>
              <a:rPr lang="cs-CZ" i="1" dirty="0"/>
              <a:t> ‘</a:t>
            </a:r>
            <a:r>
              <a:rPr lang="cs-CZ" i="1" dirty="0" err="1"/>
              <a:t>yes</a:t>
            </a:r>
            <a:r>
              <a:rPr lang="cs-CZ" i="1" dirty="0"/>
              <a:t>’ </a:t>
            </a:r>
            <a:r>
              <a:rPr lang="cs-CZ" i="1" dirty="0" err="1"/>
              <a:t>mean</a:t>
            </a:r>
            <a:r>
              <a:rPr lang="cs-CZ" i="1" dirty="0"/>
              <a:t> ‘no?’</a:t>
            </a:r>
            <a:r>
              <a:rPr lang="cs-CZ" dirty="0"/>
              <a:t> </a:t>
            </a:r>
            <a:r>
              <a:rPr lang="cs-CZ" dirty="0" err="1"/>
              <a:t>Forbes</a:t>
            </a:r>
            <a:r>
              <a:rPr lang="cs-CZ" dirty="0"/>
              <a:t>. https://www.forbes.com/sites/robinmoriarty/2019/10/28/when-does-yes-mean-no/?sh=2e29d3153063</a:t>
            </a:r>
          </a:p>
          <a:p>
            <a:pPr marL="0" indent="0">
              <a:buNone/>
            </a:pPr>
            <a:r>
              <a:rPr lang="cs-CZ" dirty="0" err="1"/>
              <a:t>Trompenaars</a:t>
            </a:r>
            <a:r>
              <a:rPr lang="cs-CZ" dirty="0"/>
              <a:t>, F. (2013, June 12). </a:t>
            </a:r>
            <a:r>
              <a:rPr lang="cs-CZ" i="1" dirty="0" err="1"/>
              <a:t>Riding</a:t>
            </a:r>
            <a:r>
              <a:rPr lang="cs-CZ" i="1" dirty="0"/>
              <a:t> the </a:t>
            </a:r>
            <a:r>
              <a:rPr lang="cs-CZ" i="1" dirty="0" err="1"/>
              <a:t>waves</a:t>
            </a:r>
            <a:r>
              <a:rPr lang="cs-CZ" i="1" dirty="0"/>
              <a:t> of </a:t>
            </a:r>
            <a:r>
              <a:rPr lang="cs-CZ" i="1" dirty="0" err="1"/>
              <a:t>culture</a:t>
            </a:r>
            <a:r>
              <a:rPr lang="cs-CZ" dirty="0"/>
              <a:t>. https://www.youtube.com/watch?v=hmyfjKjcbm0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41650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Cross-cultural Management and Leadership</a:t>
            </a:r>
            <a:endParaRPr lang="cs-CZ" sz="4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Seminar</a:t>
            </a:r>
            <a:r>
              <a:rPr lang="cs-CZ" dirty="0"/>
              <a:t> 4: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Trompenaars</a:t>
            </a:r>
            <a:r>
              <a:rPr lang="cs-CZ" dirty="0"/>
              <a:t> and </a:t>
            </a:r>
            <a:r>
              <a:rPr lang="cs-CZ" dirty="0" err="1"/>
              <a:t>Hall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646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Fons</a:t>
            </a:r>
            <a:r>
              <a:rPr lang="cs-CZ" dirty="0"/>
              <a:t> </a:t>
            </a:r>
            <a:r>
              <a:rPr lang="cs-CZ" dirty="0" err="1"/>
              <a:t>Trompenaars</a:t>
            </a:r>
            <a:r>
              <a:rPr lang="cs-CZ" dirty="0"/>
              <a:t>: The </a:t>
            </a:r>
            <a:r>
              <a:rPr lang="cs-CZ" dirty="0" err="1"/>
              <a:t>waves</a:t>
            </a:r>
            <a:r>
              <a:rPr lang="cs-CZ" dirty="0"/>
              <a:t> of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Trompenaars</a:t>
            </a:r>
            <a:r>
              <a:rPr lang="en-US" dirty="0"/>
              <a:t>, F. (2013, June 12). </a:t>
            </a:r>
            <a:r>
              <a:rPr lang="en-US" i="1" dirty="0"/>
              <a:t>Riding the waves of culture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https://www.youtube.com/watch?v=hmyfjKjcbm0</a:t>
            </a:r>
            <a:r>
              <a:rPr lang="cs-CZ" dirty="0"/>
              <a:t> (18 min)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350213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Seven</a:t>
            </a:r>
            <a:r>
              <a:rPr lang="cs-CZ" sz="4400" dirty="0"/>
              <a:t> </a:t>
            </a:r>
            <a:r>
              <a:rPr lang="cs-CZ" sz="4400" dirty="0" err="1"/>
              <a:t>dimensions</a:t>
            </a:r>
            <a:r>
              <a:rPr lang="cs-CZ" sz="4400" dirty="0"/>
              <a:t> of </a:t>
            </a:r>
            <a:r>
              <a:rPr lang="cs-CZ" sz="4400" dirty="0" err="1"/>
              <a:t>culture</a:t>
            </a:r>
            <a:r>
              <a:rPr lang="cs-CZ" sz="4400" dirty="0"/>
              <a:t> </a:t>
            </a:r>
            <a:br>
              <a:rPr lang="cs-CZ" sz="4400" dirty="0"/>
            </a:br>
            <a:r>
              <a:rPr lang="cs-CZ" sz="4400" dirty="0"/>
              <a:t>(</a:t>
            </a:r>
            <a:r>
              <a:rPr lang="en-US" sz="4400" dirty="0" err="1"/>
              <a:t>Trompenaars</a:t>
            </a:r>
            <a:r>
              <a:rPr lang="cs-CZ" sz="4400" dirty="0"/>
              <a:t> and </a:t>
            </a:r>
            <a:r>
              <a:rPr lang="en-US" sz="4400" dirty="0"/>
              <a:t>Hampden-Turner</a:t>
            </a:r>
            <a:r>
              <a:rPr lang="cs-CZ" sz="4400" dirty="0"/>
              <a:t>)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31850" y="5761335"/>
            <a:ext cx="9619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Source: </a:t>
            </a:r>
            <a:r>
              <a:rPr lang="en-US" dirty="0"/>
              <a:t>Hampden-Turner, C., &amp; </a:t>
            </a:r>
            <a:r>
              <a:rPr lang="en-US" dirty="0" err="1"/>
              <a:t>Trompenaars</a:t>
            </a:r>
            <a:r>
              <a:rPr lang="en-US" dirty="0"/>
              <a:t>, F. (2004). </a:t>
            </a:r>
            <a:r>
              <a:rPr lang="en-US" i="1" dirty="0"/>
              <a:t>Riding the waves of culture: Understanding diversity in global business</a:t>
            </a:r>
            <a:r>
              <a:rPr lang="en-US" dirty="0"/>
              <a:t> (3rd ed.). Nicholas </a:t>
            </a:r>
            <a:r>
              <a:rPr lang="en-US" dirty="0" err="1"/>
              <a:t>Brealey</a:t>
            </a:r>
            <a:r>
              <a:rPr lang="en-US" dirty="0"/>
              <a:t> International.</a:t>
            </a:r>
            <a:br>
              <a:rPr lang="en-US" dirty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5712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Universalism</a:t>
            </a:r>
            <a:r>
              <a:rPr lang="cs-CZ" dirty="0"/>
              <a:t> - </a:t>
            </a:r>
            <a:r>
              <a:rPr lang="cs-CZ" dirty="0" err="1"/>
              <a:t>Particularism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Universalism</a:t>
            </a:r>
            <a:r>
              <a:rPr lang="cs-CZ" dirty="0"/>
              <a:t>: </a:t>
            </a:r>
            <a:r>
              <a:rPr lang="cs-CZ" dirty="0" err="1"/>
              <a:t>People</a:t>
            </a:r>
            <a:r>
              <a:rPr lang="cs-CZ" dirty="0"/>
              <a:t> place a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on </a:t>
            </a:r>
            <a:r>
              <a:rPr lang="cs-CZ" dirty="0" err="1"/>
              <a:t>laws</a:t>
            </a:r>
            <a:r>
              <a:rPr lang="cs-CZ" dirty="0"/>
              <a:t>, </a:t>
            </a:r>
            <a:r>
              <a:rPr lang="cs-CZ" dirty="0" err="1"/>
              <a:t>rules</a:t>
            </a:r>
            <a:r>
              <a:rPr lang="cs-CZ" dirty="0"/>
              <a:t>, </a:t>
            </a:r>
            <a:r>
              <a:rPr lang="cs-CZ" dirty="0" err="1"/>
              <a:t>obligations</a:t>
            </a:r>
            <a:r>
              <a:rPr lang="cs-CZ" dirty="0"/>
              <a:t>.</a:t>
            </a:r>
          </a:p>
          <a:p>
            <a:pPr lvl="1"/>
            <a:r>
              <a:rPr lang="en-US" dirty="0"/>
              <a:t>The principle of Equal Rules for All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Particularism</a:t>
            </a:r>
            <a:r>
              <a:rPr lang="cs-CZ" dirty="0"/>
              <a:t>: </a:t>
            </a:r>
            <a:r>
              <a:rPr lang="en-US" dirty="0"/>
              <a:t>People believe that circumstances and relationships determine the</a:t>
            </a:r>
            <a:r>
              <a:rPr lang="cs-CZ" dirty="0"/>
              <a:t> </a:t>
            </a:r>
            <a:r>
              <a:rPr lang="en-US" dirty="0"/>
              <a:t>rules. </a:t>
            </a:r>
            <a:endParaRPr lang="cs-CZ" dirty="0"/>
          </a:p>
          <a:p>
            <a:pPr lvl="1"/>
            <a:r>
              <a:rPr lang="en-US" dirty="0"/>
              <a:t>Response to a situation can differ, based on current circumstances, and who’s involved.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77160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Individualism</a:t>
            </a:r>
            <a:r>
              <a:rPr lang="cs-CZ" dirty="0"/>
              <a:t> - </a:t>
            </a:r>
            <a:r>
              <a:rPr lang="cs-CZ" dirty="0" err="1"/>
              <a:t>Communitarianism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Individualism</a:t>
            </a:r>
            <a:r>
              <a:rPr lang="cs-CZ" dirty="0"/>
              <a:t>: </a:t>
            </a:r>
            <a:r>
              <a:rPr lang="en-US" dirty="0"/>
              <a:t>People believe in personal freedom and individual achievement. </a:t>
            </a:r>
          </a:p>
          <a:p>
            <a:pPr lvl="1"/>
            <a:r>
              <a:rPr lang="en-US" dirty="0"/>
              <a:t>They believe that they must make their own decisions and that they must take care of themselves.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Communitarianism</a:t>
            </a:r>
            <a:r>
              <a:rPr lang="cs-CZ" dirty="0"/>
              <a:t>: </a:t>
            </a:r>
            <a:r>
              <a:rPr lang="en-US" dirty="0"/>
              <a:t>People believe that the group is more important than the person</a:t>
            </a:r>
          </a:p>
          <a:p>
            <a:pPr lvl="1"/>
            <a:r>
              <a:rPr lang="en-US" dirty="0"/>
              <a:t>The group always comes before the individual, while it provides help and safety in exchange for loyalty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198762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Specific</a:t>
            </a:r>
            <a:r>
              <a:rPr lang="cs-CZ" dirty="0"/>
              <a:t> - </a:t>
            </a:r>
            <a:r>
              <a:rPr lang="cs-CZ" dirty="0" err="1"/>
              <a:t>Diffuse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Specific</a:t>
            </a:r>
            <a:r>
              <a:rPr lang="cs-CZ" dirty="0"/>
              <a:t>: </a:t>
            </a:r>
            <a:r>
              <a:rPr lang="en-US" dirty="0"/>
              <a:t>People keep work and personal lives separate</a:t>
            </a:r>
          </a:p>
          <a:p>
            <a:pPr lvl="1"/>
            <a:r>
              <a:rPr lang="en-US" dirty="0"/>
              <a:t>They believe that relationships don’t have much of an impact on work objectives and that people can work together without getting along personally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Diffuse</a:t>
            </a:r>
            <a:r>
              <a:rPr lang="cs-CZ" dirty="0"/>
              <a:t>: </a:t>
            </a:r>
            <a:r>
              <a:rPr lang="en-US" dirty="0"/>
              <a:t>People see an overlap between their work and personal life. </a:t>
            </a:r>
          </a:p>
          <a:p>
            <a:pPr lvl="1"/>
            <a:r>
              <a:rPr lang="en-US" dirty="0"/>
              <a:t>They believe that good relationships are vital to meeting business</a:t>
            </a:r>
            <a:r>
              <a:rPr lang="cs-CZ" dirty="0"/>
              <a:t> </a:t>
            </a:r>
            <a:r>
              <a:rPr lang="en-US" dirty="0"/>
              <a:t>objectives; they spend time outside work hours with colleagues</a:t>
            </a:r>
            <a:r>
              <a:rPr lang="cs-CZ" dirty="0"/>
              <a:t> </a:t>
            </a:r>
            <a:r>
              <a:rPr lang="en-US" dirty="0"/>
              <a:t>and clients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81677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Neutral</a:t>
            </a:r>
            <a:r>
              <a:rPr lang="cs-CZ" dirty="0"/>
              <a:t> - </a:t>
            </a:r>
            <a:r>
              <a:rPr lang="cs-CZ" dirty="0" err="1"/>
              <a:t>Emotional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Neutral</a:t>
            </a:r>
            <a:r>
              <a:rPr lang="cs-CZ" dirty="0"/>
              <a:t>: </a:t>
            </a:r>
            <a:r>
              <a:rPr lang="en-US" dirty="0"/>
              <a:t>People make a great effort to control their emotions</a:t>
            </a:r>
          </a:p>
          <a:p>
            <a:pPr lvl="1"/>
            <a:r>
              <a:rPr lang="en-US" dirty="0"/>
              <a:t>They don’t reveal what they’re thinking or how they’re feeling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Emotional</a:t>
            </a:r>
            <a:r>
              <a:rPr lang="cs-CZ" dirty="0"/>
              <a:t>: </a:t>
            </a:r>
            <a:r>
              <a:rPr lang="en-US" dirty="0"/>
              <a:t>People express their emotions, even spontaneously, at work</a:t>
            </a:r>
          </a:p>
          <a:p>
            <a:pPr lvl="1"/>
            <a:r>
              <a:rPr lang="cs-CZ" dirty="0"/>
              <a:t>I</a:t>
            </a:r>
            <a:r>
              <a:rPr lang="en-US" dirty="0"/>
              <a:t>t’s acceptable to show emotion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Jaroslava Kubatova, Palacky University</a:t>
            </a:r>
          </a:p>
        </p:txBody>
      </p:sp>
    </p:spTree>
    <p:extLst>
      <p:ext uri="{BB962C8B-B14F-4D97-AF65-F5344CB8AC3E}">
        <p14:creationId xmlns:p14="http://schemas.microsoft.com/office/powerpoint/2010/main" val="2120613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E template .potx" id="{7F4D7AEA-6349-484D-AD5D-7B6AD08AA3D7}" vid="{06741EF1-C78F-4A90-ADC7-E50518D4DC0D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7a0a7-8611-46d0-bbb2-f45a8872e5ef" xsi:nil="true"/>
    <lcf76f155ced4ddcb4097134ff3c332f xmlns="82861209-8bf3-47c7-8004-08d07fe7874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391C403BD10846915ADAE108BADACB" ma:contentTypeVersion="16" ma:contentTypeDescription="Ein neues Dokument erstellen." ma:contentTypeScope="" ma:versionID="63ce503538179f9fc24b05e6cc7b90f9">
  <xsd:schema xmlns:xsd="http://www.w3.org/2001/XMLSchema" xmlns:xs="http://www.w3.org/2001/XMLSchema" xmlns:p="http://schemas.microsoft.com/office/2006/metadata/properties" xmlns:ns2="82861209-8bf3-47c7-8004-08d07fe78748" xmlns:ns3="ec27a0a7-8611-46d0-bbb2-f45a8872e5ef" targetNamespace="http://schemas.microsoft.com/office/2006/metadata/properties" ma:root="true" ma:fieldsID="2a2812f8f9d87840434103b2669e0ba2" ns2:_="" ns3:_="">
    <xsd:import namespace="82861209-8bf3-47c7-8004-08d07fe78748"/>
    <xsd:import namespace="ec27a0a7-8611-46d0-bbb2-f45a8872e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209-8bf3-47c7-8004-08d07fe78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7be16e47-96de-4d33-b6d8-af9f1b803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a0a7-8611-46d0-bbb2-f45a8872e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3c3d8-2681-4be8-82aa-154f6549750c}" ma:internalName="TaxCatchAll" ma:showField="CatchAllData" ma:web="ec27a0a7-8611-46d0-bbb2-f45a8872e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E309B4-CEBC-4EF3-B154-0F564FF7D4B0}">
  <ds:schemaRefs>
    <ds:schemaRef ds:uri="http://schemas.microsoft.com/office/2006/metadata/properties"/>
    <ds:schemaRef ds:uri="http://schemas.microsoft.com/office/infopath/2007/PartnerControls"/>
    <ds:schemaRef ds:uri="ec27a0a7-8611-46d0-bbb2-f45a8872e5ef"/>
    <ds:schemaRef ds:uri="82861209-8bf3-47c7-8004-08d07fe78748"/>
  </ds:schemaRefs>
</ds:datastoreItem>
</file>

<file path=customXml/itemProps2.xml><?xml version="1.0" encoding="utf-8"?>
<ds:datastoreItem xmlns:ds="http://schemas.openxmlformats.org/officeDocument/2006/customXml" ds:itemID="{4688F01C-E7E5-4202-8F1E-14B5F98906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ACDB25-2F8B-48E8-BD67-A260CD969B10}"/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1254</Words>
  <Application>Microsoft Office PowerPoint</Application>
  <PresentationFormat>Širokoúhlá obrazovka</PresentationFormat>
  <Paragraphs>144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Office Theme</vt:lpstr>
      <vt:lpstr>Prezentace aplikace PowerPoint</vt:lpstr>
      <vt:lpstr>Cross-cultural Management and Leadership</vt:lpstr>
      <vt:lpstr>Cross-cultural Management and Leadership</vt:lpstr>
      <vt:lpstr>Fons Trompenaars: The waves of culture</vt:lpstr>
      <vt:lpstr>Seven dimensions of culture  (Trompenaars and Hampden-Turner)</vt:lpstr>
      <vt:lpstr>Universalism - Particularism</vt:lpstr>
      <vt:lpstr>Individualism - Communitarianism</vt:lpstr>
      <vt:lpstr>Specific - Diffuse</vt:lpstr>
      <vt:lpstr>Neutral - Emotional</vt:lpstr>
      <vt:lpstr>Achievement - Ascription</vt:lpstr>
      <vt:lpstr>Sequential time - Synchronous time</vt:lpstr>
      <vt:lpstr>Internal direction - External direction</vt:lpstr>
      <vt:lpstr>Activity</vt:lpstr>
      <vt:lpstr>Hall's cultural factors</vt:lpstr>
      <vt:lpstr>Hall's cultural factors</vt:lpstr>
      <vt:lpstr>Communication: high context, low context</vt:lpstr>
      <vt:lpstr>Time: monochronic, polychronic</vt:lpstr>
      <vt:lpstr>Space: The need for space</vt:lpstr>
      <vt:lpstr>Activity</vt:lpstr>
      <vt:lpstr>Prezentace aplikace PowerPoint</vt:lpstr>
      <vt:lpstr>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Put</dc:creator>
  <cp:lastModifiedBy>Jaroslava Kubatova</cp:lastModifiedBy>
  <cp:revision>44</cp:revision>
  <dcterms:created xsi:type="dcterms:W3CDTF">2022-07-13T14:46:59Z</dcterms:created>
  <dcterms:modified xsi:type="dcterms:W3CDTF">2023-06-02T07:41:09Z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0x01010088391C403BD10846915ADAE108BADACB</vt:lpwstr>
  </property>
  <property fmtid="{D5CDD505-2E9C-101B-9397-08002B2CF9AE}" pid="3" name="MediaServiceImageTags">
    <vt:lpwstr/>
  </property>
</Properties>
</file>