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72" r:id="rId5"/>
  </p:sldMasterIdLst>
  <p:notesMasterIdLst>
    <p:notesMasterId r:id="rId34"/>
  </p:notesMasterIdLst>
  <p:sldIdLst>
    <p:sldId id="257" r:id="rId6"/>
    <p:sldId id="258" r:id="rId7"/>
    <p:sldId id="260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56" r:id="rId32"/>
    <p:sldId id="283" r:id="rId3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B0DA63-164E-40A5-93F7-A101FBBE6A6F}" v="2" dt="2022-09-20T13:55:13.519"/>
    <p1510:client id="{EA55E60B-609C-4776-B0B0-BA7E9615F51A}" v="2" dt="2022-12-11T11:09:05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98" autoAdjust="0"/>
    <p:restoredTop sz="94660"/>
  </p:normalViewPr>
  <p:slideViewPr>
    <p:cSldViewPr snapToGrid="0">
      <p:cViewPr varScale="1">
        <p:scale>
          <a:sx n="82" d="100"/>
          <a:sy n="82" d="100"/>
        </p:scale>
        <p:origin x="54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6/11/relationships/changesInfo" Target="changesInfos/changesInfo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batova Jaroslava" userId="S::jaroslava.kubatova_upol.cz#ext#@esostockstadt.onmicrosoft.com::598a5648-c033-4dd8-9c50-4068333649ee" providerId="AD" clId="Web-{EA55E60B-609C-4776-B0B0-BA7E9615F51A}"/>
    <pc:docChg chg="modSld">
      <pc:chgData name="Kubatova Jaroslava" userId="S::jaroslava.kubatova_upol.cz#ext#@esostockstadt.onmicrosoft.com::598a5648-c033-4dd8-9c50-4068333649ee" providerId="AD" clId="Web-{EA55E60B-609C-4776-B0B0-BA7E9615F51A}" dt="2022-12-11T11:09:05.920" v="1" actId="20577"/>
      <pc:docMkLst>
        <pc:docMk/>
      </pc:docMkLst>
      <pc:sldChg chg="modSp">
        <pc:chgData name="Kubatova Jaroslava" userId="S::jaroslava.kubatova_upol.cz#ext#@esostockstadt.onmicrosoft.com::598a5648-c033-4dd8-9c50-4068333649ee" providerId="AD" clId="Web-{EA55E60B-609C-4776-B0B0-BA7E9615F51A}" dt="2022-12-11T11:09:05.920" v="1" actId="20577"/>
        <pc:sldMkLst>
          <pc:docMk/>
          <pc:sldMk cId="2747364982" sldId="283"/>
        </pc:sldMkLst>
        <pc:spChg chg="mod">
          <ac:chgData name="Kubatova Jaroslava" userId="S::jaroslava.kubatova_upol.cz#ext#@esostockstadt.onmicrosoft.com::598a5648-c033-4dd8-9c50-4068333649ee" providerId="AD" clId="Web-{EA55E60B-609C-4776-B0B0-BA7E9615F51A}" dt="2022-12-11T11:09:05.920" v="1" actId="20577"/>
          <ac:spMkLst>
            <pc:docMk/>
            <pc:sldMk cId="2747364982" sldId="283"/>
            <ac:spMk id="5" creationId="{00000000-0000-0000-0000-000000000000}"/>
          </ac:spMkLst>
        </pc:spChg>
      </pc:sldChg>
    </pc:docChg>
  </pc:docChgLst>
  <pc:docChgLst>
    <pc:chgData name="Kubatova Jaroslava" userId="S::jaroslava.kubatova_upol.cz#ext#@esostockstadt.onmicrosoft.com::598a5648-c033-4dd8-9c50-4068333649ee" providerId="AD" clId="Web-{E9B0DA63-164E-40A5-93F7-A101FBBE6A6F}"/>
    <pc:docChg chg="modSld">
      <pc:chgData name="Kubatova Jaroslava" userId="S::jaroslava.kubatova_upol.cz#ext#@esostockstadt.onmicrosoft.com::598a5648-c033-4dd8-9c50-4068333649ee" providerId="AD" clId="Web-{E9B0DA63-164E-40A5-93F7-A101FBBE6A6F}" dt="2022-09-20T13:55:13.519" v="1" actId="20577"/>
      <pc:docMkLst>
        <pc:docMk/>
      </pc:docMkLst>
      <pc:sldChg chg="modSp">
        <pc:chgData name="Kubatova Jaroslava" userId="S::jaroslava.kubatova_upol.cz#ext#@esostockstadt.onmicrosoft.com::598a5648-c033-4dd8-9c50-4068333649ee" providerId="AD" clId="Web-{E9B0DA63-164E-40A5-93F7-A101FBBE6A6F}" dt="2022-09-20T13:55:13.519" v="1" actId="20577"/>
        <pc:sldMkLst>
          <pc:docMk/>
          <pc:sldMk cId="2971037511" sldId="272"/>
        </pc:sldMkLst>
        <pc:spChg chg="mod">
          <ac:chgData name="Kubatova Jaroslava" userId="S::jaroslava.kubatova_upol.cz#ext#@esostockstadt.onmicrosoft.com::598a5648-c033-4dd8-9c50-4068333649ee" providerId="AD" clId="Web-{E9B0DA63-164E-40A5-93F7-A101FBBE6A6F}" dt="2022-09-20T13:55:13.519" v="1" actId="20577"/>
          <ac:spMkLst>
            <pc:docMk/>
            <pc:sldMk cId="2971037511" sldId="272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BD308-47BE-4AAC-9654-B0E83C469D34}" type="datetimeFigureOut">
              <a:rPr lang="cs-CZ" smtClean="0"/>
              <a:t>02.06.2023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EF204-5F83-4240-B142-5C79A17732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66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CD732-7916-4FBA-987E-3CF1D450F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4A7EC-6F49-4DD8-9118-E60C06B80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512CA-D5EE-4F8D-A6D1-38A28E84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5E36D-D065-4DE8-8EAD-DCC12E25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2964" y="6356350"/>
            <a:ext cx="2743200" cy="365125"/>
          </a:xfrm>
        </p:spPr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5540C-795D-4F09-A24C-53353711B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71B747B-001E-4DCE-889E-FD0937B72B7C}" type="datetime1">
              <a:rPr lang="nl-NL" smtClean="0"/>
              <a:pPr/>
              <a:t>2-6-2023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809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4A7A9-65E1-43E2-92D2-EB3AFE02A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D11ADC-840F-46A6-9AE9-65BC3125F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3F40D-F425-4792-BF3C-5491A2996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ACED-CBF9-44A9-978E-6101CFAE9BCC}" type="datetime1">
              <a:rPr lang="nl-NL" smtClean="0"/>
              <a:t>2-6-2023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63073-5E5E-4DCA-BBE8-7A45D19DA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AF72-587D-47C6-B6CF-A7AEB6731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8DA087-EACC-4163-89C6-5FEAD7C01D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9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D351A-DFCC-49DB-8C7E-5311EBBC5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22E166-EA33-4370-BE7B-7C9DC88B5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80FD-3A57-481D-B4C0-586DE88E5391}" type="datetime1">
              <a:rPr lang="nl-NL" smtClean="0"/>
              <a:t>2-6-2023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70E268-F5D1-4BFA-89C7-BC8176131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F7E90-ADD4-4523-A589-5D0544DD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2AB332-8B7E-46A9-81BE-A7C8A64D91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8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15836-3C30-46B3-AC32-32184EFAC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2CE826-A37F-4AC1-9BE1-1F6175533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2BB9-2AF9-4E75-9EBE-7EB3B8FD325D}" type="datetime1">
              <a:rPr lang="nl-NL" smtClean="0"/>
              <a:t>2-6-2023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B7CDC-D6D8-413E-B94F-44398EEF0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EA4A04-10DC-4A9E-9719-FA34C6AF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0C266C-CE31-45BF-A71A-1D8B66BDBB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8"/>
            <a:ext cx="12192000" cy="685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77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B0022-96ED-4DD2-84BC-BCBF6E37B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60D3B8-0BEB-4F42-B662-3A8AD3E8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084E-6CE4-4026-8F8F-158C9A72C80E}" type="datetime1">
              <a:rPr lang="nl-NL" smtClean="0"/>
              <a:t>2-6-2023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00C17B-CE54-4038-854C-2C3DBD81F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E0C8E-42AE-4EC8-A793-158E3318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1B9812-D52B-4AD2-9512-B0199C0198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59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03862-AD3E-48D0-9AC7-DA607304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28E66-DB1E-4D57-B0F1-41F2B8775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1ECD-1557-46FF-8CF8-93AD51DE2E81}" type="datetime1">
              <a:rPr lang="nl-NL" smtClean="0"/>
              <a:t>2-6-2023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C0A6FA-E5E4-41F8-B748-DB3A55D7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4BDAE-3E11-48DB-AF9D-E1644B913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CA4BF6-C2DA-49E5-A4E9-D9F00CC2A9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44" y="0"/>
            <a:ext cx="12179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75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0BDDF-99F3-45C0-ADAD-2F93B3C11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28F1CD-98AD-4BF8-920F-C5C2A4F00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BAE4-F062-45B5-A111-A5F17FDDC233}" type="datetime1">
              <a:rPr lang="nl-NL" smtClean="0"/>
              <a:t>2-6-2023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B0BF26-D02A-4548-9CD7-198C0D40F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15383-4F80-4697-BC7F-C00BB562A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926F24-ECF7-4589-AD26-DA46DEC83C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39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FDA2-877F-43C8-ABEF-1F0121D0E787}" type="datetime1">
              <a:rPr lang="nl-NL" smtClean="0"/>
              <a:t>2-6-2023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2741-CA3E-4D07-B942-2D20B54491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255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8E7B-06AB-4AF0-9EA7-DBC4671E8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BBADF-AD01-4BA9-9060-D46181651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232DB-7768-49D3-B5CE-B2F0AEEC8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FBCD-F452-49FB-86B8-6AA84C4F2FDA}" type="datetime1">
              <a:rPr lang="nl-NL" smtClean="0"/>
              <a:t>2-6-2023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9F1FA-1ADF-4454-BBC1-13B43F5C6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6240F-DE27-4418-BEFF-89EF791E0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8CAF6C-04C3-44E7-9456-E2850E950A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257"/>
            <a:ext cx="12192000" cy="68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5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17C81-C791-49E8-9753-8DD207F4B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EFC11-AA36-4B6E-BC6E-9750E59B8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D2727-A234-4E29-900E-0126EE40C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C588-00A2-4B39-ACE4-CEED84DFF0F5}" type="datetime1">
              <a:rPr lang="nl-NL" smtClean="0"/>
              <a:t>2-6-2023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31787-1E7D-49E8-A072-7FB683378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DC1E3-A3FF-4C5A-9FCF-91BB827D3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A49B41-1AB3-48F0-B811-5B2A9DFFAE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12192000" cy="685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4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053B-5320-4639-90CC-984F057E1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2E858-1C19-44AC-9E11-8809E881D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131AB-B6F3-4280-8955-6865685F0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0D5C5-8231-42C1-8F15-4C00E039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E2A4-9BF6-41E6-A4A4-97EB9096576A}" type="datetime1">
              <a:rPr lang="nl-NL" smtClean="0"/>
              <a:t>2-6-2023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03533-E9DE-4896-83F8-1CF6CCCA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20589-17ED-4158-9D33-B6B48EE3A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9BD918-851C-453E-9EF0-B8E97AFE0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8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ECDAF-DA24-424B-BDC9-C3274A53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029E8-83D7-409A-AB89-1F6A4D4B0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6C482-12CB-41DE-B64B-E8402900D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D7B8F9-3F76-4455-AA0E-C806C40E99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573CC7-B3B5-427B-8D55-43D121DDC8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702904-CD4F-42C4-B986-C7C79CD2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2E30-49E1-4624-ABA5-7C64051BF3D3}" type="datetime1">
              <a:rPr lang="nl-NL" smtClean="0"/>
              <a:t>2-6-2023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54FD75-36E5-4123-9D34-932EECE6C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EEF493-F5A6-47E1-BF85-32F2B96D1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43B215-E2C7-44EC-A23A-AE61311982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8F81E-74AF-4B6B-BB8D-C1031A82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74A799-728A-4A73-AED4-84D2B9A07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A443-E3D0-4764-A736-272387205648}" type="datetime1">
              <a:rPr lang="nl-NL" smtClean="0"/>
              <a:t>2-6-2023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A9C831-2E28-4966-A8A9-0D8D13C7C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3D87B-6208-45CD-9E7B-A7CC57D14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C203C7-FE5B-4D65-A8F4-CAB31FF245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257"/>
            <a:ext cx="12192000" cy="6843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DBAE0D-0496-4A2D-B9C0-68609623C8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784C84-6835-4110-8AEB-79907C0D2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57BE-1837-4D8C-8736-260FD7247129}" type="datetime1">
              <a:rPr lang="nl-NL" smtClean="0"/>
              <a:t>2-6-2023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889364-0BAD-40BA-809F-D8BCC6114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E4DD9-7789-43A2-944E-4029E193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8D77AB-7FB5-47BB-8B68-F3791188F7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44" y="0"/>
            <a:ext cx="12179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4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EB984-4FCC-4C94-9711-EBAB0FF0F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2700D-F58D-4C18-8EBF-8C73AC40D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DDFFF-21E2-412A-8480-1B035D4EF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895BD-3E50-4004-A27A-E0D8769D7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87E0-CFE4-42B4-B2F8-412805967331}" type="datetime1">
              <a:rPr lang="nl-NL" smtClean="0"/>
              <a:t>2-6-2023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B33E5-4EA7-4CB3-B3C6-D7F4D63D7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C5E9E-8B3A-46B3-960C-6990909A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E6857F-29F5-404A-BD68-8038EFB3AC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2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9474D-A441-4AA2-AEBA-EB300AE8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35BDE-76CB-49DF-9086-AB2EDFD27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4CF78-F740-4722-A51B-8C1C7318C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94D4B-3D0D-44F8-A070-41E2A734A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EA8-4C2D-4E7D-A862-49852C3D8E95}" type="datetime1">
              <a:rPr lang="nl-NL" smtClean="0"/>
              <a:t>2-6-2023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34C62-A03B-4FE7-A7BB-6533EADF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6D920F-28CA-4585-926E-20E28BA19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DA720C-FE57-43A9-AD3B-E7C18EE7DE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885"/>
            <a:ext cx="12192000" cy="683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3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556EC9-29C3-4C22-92BC-1630064C2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D37BC-B0A3-4DE2-AE26-CB0FE0818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78B5A-A85C-4564-A942-D6FEC0839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CFE01-8D58-49EA-BEE4-C698D3D9720E}" type="datetime1">
              <a:rPr lang="nl-NL" smtClean="0"/>
              <a:t>2-6-2023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CEFD0-5E81-4565-95DB-A7503F640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Jaroslava Kubatova, Palacky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7BF15-3CE6-4DCE-BE3A-742F2016F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7AA199-73E2-46B6-8ADB-B80C5F2D5E7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1" descr="A picture containing text, screenshot, font, aqua&#10;&#10;Description automatically generated">
            <a:extLst>
              <a:ext uri="{FF2B5EF4-FFF2-40B4-BE49-F238E27FC236}">
                <a16:creationId xmlns:a16="http://schemas.microsoft.com/office/drawing/2014/main" id="{980EC841-E71A-A2D2-DBA9-ED9B82CBF17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263" y="5718148"/>
            <a:ext cx="2574637" cy="79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9CF39-F03A-4E8F-80CD-2864ADD02ACA}" type="datetime1">
              <a:rPr lang="nl-NL" smtClean="0"/>
              <a:t>2-6-2023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Jaroslava Kubatova, Palacky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B2741-CA3E-4D07-B942-2D20B5449194}" type="slidenum">
              <a:rPr lang="nl-NL" smtClean="0"/>
              <a:t>‹#›</a:t>
            </a:fld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1F5F68-3A88-4097-A411-E3A714030022}"/>
              </a:ext>
            </a:extLst>
          </p:cNvPr>
          <p:cNvSpPr/>
          <p:nvPr userDrawn="1"/>
        </p:nvSpPr>
        <p:spPr>
          <a:xfrm>
            <a:off x="9982200" y="0"/>
            <a:ext cx="2209800" cy="7969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54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Po6bby-Fc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E3185F-D507-4F62-A64B-65DE0F30F7EE}"/>
              </a:ext>
            </a:extLst>
          </p:cNvPr>
          <p:cNvSpPr>
            <a:spLocks noChangeAspect="1"/>
          </p:cNvSpPr>
          <p:nvPr/>
        </p:nvSpPr>
        <p:spPr>
          <a:xfrm>
            <a:off x="-1" y="0"/>
            <a:ext cx="9906001" cy="6858000"/>
          </a:xfrm>
          <a:prstGeom prst="rect">
            <a:avLst/>
          </a:prstGeom>
          <a:solidFill>
            <a:srgbClr val="F58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ardrop 6">
            <a:extLst>
              <a:ext uri="{FF2B5EF4-FFF2-40B4-BE49-F238E27FC236}">
                <a16:creationId xmlns:a16="http://schemas.microsoft.com/office/drawing/2014/main" id="{30CE2227-BBF6-46B6-AF40-B083A46A4DAC}"/>
              </a:ext>
            </a:extLst>
          </p:cNvPr>
          <p:cNvSpPr>
            <a:spLocks noChangeAspect="1"/>
          </p:cNvSpPr>
          <p:nvPr/>
        </p:nvSpPr>
        <p:spPr>
          <a:xfrm>
            <a:off x="2929183" y="-178420"/>
            <a:ext cx="8118695" cy="7805854"/>
          </a:xfrm>
          <a:custGeom>
            <a:avLst/>
            <a:gdLst>
              <a:gd name="connsiteX0" fmla="*/ 0 w 7682455"/>
              <a:gd name="connsiteY0" fmla="*/ 3794318 h 7588635"/>
              <a:gd name="connsiteX1" fmla="*/ 3841228 w 7682455"/>
              <a:gd name="connsiteY1" fmla="*/ 0 h 7588635"/>
              <a:gd name="connsiteX2" fmla="*/ 7682455 w 7682455"/>
              <a:gd name="connsiteY2" fmla="*/ 0 h 7588635"/>
              <a:gd name="connsiteX3" fmla="*/ 7682455 w 7682455"/>
              <a:gd name="connsiteY3" fmla="*/ 3794318 h 7588635"/>
              <a:gd name="connsiteX4" fmla="*/ 3841227 w 7682455"/>
              <a:gd name="connsiteY4" fmla="*/ 7588636 h 7588635"/>
              <a:gd name="connsiteX5" fmla="*/ -1 w 7682455"/>
              <a:gd name="connsiteY5" fmla="*/ 3794318 h 7588635"/>
              <a:gd name="connsiteX6" fmla="*/ 0 w 7682455"/>
              <a:gd name="connsiteY6" fmla="*/ 3794318 h 7588635"/>
              <a:gd name="connsiteX0" fmla="*/ 1 w 7719032"/>
              <a:gd name="connsiteY0" fmla="*/ 3794318 h 7595378"/>
              <a:gd name="connsiteX1" fmla="*/ 3841229 w 7719032"/>
              <a:gd name="connsiteY1" fmla="*/ 0 h 7595378"/>
              <a:gd name="connsiteX2" fmla="*/ 7682456 w 7719032"/>
              <a:gd name="connsiteY2" fmla="*/ 0 h 7595378"/>
              <a:gd name="connsiteX3" fmla="*/ 7719032 w 7719032"/>
              <a:gd name="connsiteY3" fmla="*/ 5714558 h 7595378"/>
              <a:gd name="connsiteX4" fmla="*/ 3841228 w 7719032"/>
              <a:gd name="connsiteY4" fmla="*/ 7588636 h 7595378"/>
              <a:gd name="connsiteX5" fmla="*/ 0 w 7719032"/>
              <a:gd name="connsiteY5" fmla="*/ 3794318 h 7595378"/>
              <a:gd name="connsiteX6" fmla="*/ 1 w 7719032"/>
              <a:gd name="connsiteY6" fmla="*/ 3794318 h 7595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9032" h="7595378">
                <a:moveTo>
                  <a:pt x="1" y="3794318"/>
                </a:moveTo>
                <a:cubicBezTo>
                  <a:pt x="1" y="1698774"/>
                  <a:pt x="1719777" y="0"/>
                  <a:pt x="3841229" y="0"/>
                </a:cubicBezTo>
                <a:lnTo>
                  <a:pt x="7682456" y="0"/>
                </a:lnTo>
                <a:cubicBezTo>
                  <a:pt x="7682456" y="1264773"/>
                  <a:pt x="7719032" y="4449785"/>
                  <a:pt x="7719032" y="5714558"/>
                </a:cubicBezTo>
                <a:cubicBezTo>
                  <a:pt x="7719032" y="7810102"/>
                  <a:pt x="5962680" y="7588636"/>
                  <a:pt x="3841228" y="7588636"/>
                </a:cubicBezTo>
                <a:cubicBezTo>
                  <a:pt x="1719776" y="7588636"/>
                  <a:pt x="0" y="5889862"/>
                  <a:pt x="0" y="3794318"/>
                </a:cubicBezTo>
                <a:lnTo>
                  <a:pt x="1" y="3794318"/>
                </a:lnTo>
                <a:close/>
              </a:path>
            </a:pathLst>
          </a:cu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92D050"/>
              </a:solidFill>
            </a:endParaRPr>
          </a:p>
        </p:txBody>
      </p:sp>
      <p:pic>
        <p:nvPicPr>
          <p:cNvPr id="3" name="Picture 2" descr="A city with a river running through it&#10;&#10;Description automatically generated with low confidence">
            <a:extLst>
              <a:ext uri="{FF2B5EF4-FFF2-40B4-BE49-F238E27FC236}">
                <a16:creationId xmlns:a16="http://schemas.microsoft.com/office/drawing/2014/main" id="{94CEBF55-76E6-4506-9CC1-0F69D1DA1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086" y="-485192"/>
            <a:ext cx="9539344" cy="835010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7810323-01D8-4392-BE77-72EBE9C0C980}"/>
              </a:ext>
            </a:extLst>
          </p:cNvPr>
          <p:cNvSpPr/>
          <p:nvPr/>
        </p:nvSpPr>
        <p:spPr>
          <a:xfrm>
            <a:off x="208337" y="833645"/>
            <a:ext cx="6780027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6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CONSCIOUS BUSINESS EDUCATION</a:t>
            </a:r>
          </a:p>
          <a:p>
            <a:br>
              <a:rPr lang="nl-NL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sz="5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0D8B35-2F24-437F-9FF8-41F1A3706620}"/>
              </a:ext>
            </a:extLst>
          </p:cNvPr>
          <p:cNvSpPr>
            <a:spLocks noChangeAspect="1"/>
          </p:cNvSpPr>
          <p:nvPr/>
        </p:nvSpPr>
        <p:spPr>
          <a:xfrm>
            <a:off x="0" y="4772025"/>
            <a:ext cx="7877175" cy="1514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Picture 12" descr="Text, logo&#10;&#10;Description automatically generated">
            <a:extLst>
              <a:ext uri="{FF2B5EF4-FFF2-40B4-BE49-F238E27FC236}">
                <a16:creationId xmlns:a16="http://schemas.microsoft.com/office/drawing/2014/main" id="{503C7EC9-F23F-4507-8A98-156B988C6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480" y="4772525"/>
            <a:ext cx="3835680" cy="1364001"/>
          </a:xfrm>
          <a:prstGeom prst="rect">
            <a:avLst/>
          </a:prstGeom>
        </p:spPr>
      </p:pic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0B47A18-5B36-482E-8504-0A42F821A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080" y="5059325"/>
            <a:ext cx="4135684" cy="89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46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C</a:t>
            </a:r>
            <a:r>
              <a:rPr lang="en-US" b="1" dirty="0" err="1"/>
              <a:t>onscious</a:t>
            </a:r>
            <a:r>
              <a:rPr lang="en-US" b="1" dirty="0"/>
              <a:t> leadership</a:t>
            </a:r>
            <a:r>
              <a:rPr lang="en-US" dirty="0"/>
              <a:t> can be</a:t>
            </a:r>
            <a:r>
              <a:rPr lang="cs-CZ" dirty="0"/>
              <a:t> </a:t>
            </a:r>
            <a:r>
              <a:rPr lang="en-US" dirty="0"/>
              <a:t>used as an umbrella term for all ways of leadership </a:t>
            </a:r>
            <a:r>
              <a:rPr lang="en-US" b="1" dirty="0"/>
              <a:t>aimed at making the world a better</a:t>
            </a:r>
            <a:r>
              <a:rPr lang="cs-CZ" b="1" dirty="0"/>
              <a:t> place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2507671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Conscious </a:t>
            </a:r>
            <a:r>
              <a:rPr lang="cs-CZ" dirty="0" err="1"/>
              <a:t>leaders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en-US" dirty="0"/>
              <a:t>eek to make a positive impact on the world through their business</a:t>
            </a:r>
            <a:endParaRPr lang="cs-CZ" dirty="0"/>
          </a:p>
          <a:p>
            <a:r>
              <a:rPr lang="cs-CZ" dirty="0"/>
              <a:t>H</a:t>
            </a:r>
            <a:r>
              <a:rPr lang="en-US" dirty="0" err="1"/>
              <a:t>elp</a:t>
            </a:r>
            <a:r>
              <a:rPr lang="en-US" dirty="0"/>
              <a:t> people to derive meaning from their work and grow</a:t>
            </a:r>
            <a:endParaRPr lang="cs-CZ" dirty="0"/>
          </a:p>
          <a:p>
            <a:r>
              <a:rPr lang="en-US" dirty="0"/>
              <a:t>They always make transparent</a:t>
            </a:r>
            <a:r>
              <a:rPr lang="cs-CZ" dirty="0"/>
              <a:t> and </a:t>
            </a:r>
            <a:r>
              <a:rPr lang="cs-CZ" dirty="0" err="1"/>
              <a:t>consistent</a:t>
            </a:r>
            <a:r>
              <a:rPr lang="cs-CZ" dirty="0"/>
              <a:t> </a:t>
            </a:r>
            <a:r>
              <a:rPr lang="cs-CZ" b="1" dirty="0" err="1"/>
              <a:t>moral</a:t>
            </a:r>
            <a:r>
              <a:rPr lang="cs-CZ" b="1" dirty="0"/>
              <a:t> </a:t>
            </a:r>
            <a:r>
              <a:rPr lang="cs-CZ" b="1" dirty="0" err="1"/>
              <a:t>choices</a:t>
            </a: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1065467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Moral</a:t>
            </a:r>
            <a:r>
              <a:rPr lang="cs-CZ" dirty="0"/>
              <a:t> </a:t>
            </a:r>
            <a:r>
              <a:rPr lang="cs-CZ" dirty="0" err="1"/>
              <a:t>choices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Moral</a:t>
            </a:r>
            <a:r>
              <a:rPr lang="cs-CZ" dirty="0"/>
              <a:t> </a:t>
            </a:r>
            <a:r>
              <a:rPr lang="cs-CZ" dirty="0" err="1"/>
              <a:t>Machines</a:t>
            </a:r>
            <a:r>
              <a:rPr lang="cs-CZ" dirty="0"/>
              <a:t> (video 5 min)</a:t>
            </a:r>
          </a:p>
          <a:p>
            <a:pPr lvl="1"/>
            <a:r>
              <a:rPr lang="cs-CZ" u="sng" dirty="0">
                <a:hlinkClick r:id="rId2"/>
              </a:rPr>
              <a:t>https://www.youtube.com/watch?v=jPo6bby-Fcg</a:t>
            </a:r>
            <a:r>
              <a:rPr lang="cs-CZ" u="sng" dirty="0"/>
              <a:t> </a:t>
            </a:r>
          </a:p>
          <a:p>
            <a:pPr lvl="1"/>
            <a:endParaRPr lang="cs-CZ" u="sng" dirty="0"/>
          </a:p>
          <a:p>
            <a:r>
              <a:rPr lang="cs-CZ" sz="2000" dirty="0" err="1"/>
              <a:t>Further</a:t>
            </a:r>
            <a:r>
              <a:rPr lang="cs-CZ" sz="2000" dirty="0"/>
              <a:t> </a:t>
            </a:r>
            <a:r>
              <a:rPr lang="cs-CZ" sz="2000" dirty="0" err="1"/>
              <a:t>reading</a:t>
            </a:r>
            <a:r>
              <a:rPr lang="cs-CZ" sz="2000" dirty="0"/>
              <a:t>: </a:t>
            </a:r>
            <a:r>
              <a:rPr lang="cs-CZ" sz="2000" dirty="0" err="1"/>
              <a:t>Awad</a:t>
            </a:r>
            <a:r>
              <a:rPr lang="cs-CZ" sz="2000" dirty="0"/>
              <a:t>, E., </a:t>
            </a:r>
            <a:r>
              <a:rPr lang="cs-CZ" sz="2000" dirty="0" err="1"/>
              <a:t>Dsouza</a:t>
            </a:r>
            <a:r>
              <a:rPr lang="cs-CZ" sz="2000" dirty="0"/>
              <a:t>, S., Kim, R., Schulz, J., Henrich, J., </a:t>
            </a:r>
            <a:r>
              <a:rPr lang="cs-CZ" sz="2000" dirty="0" err="1"/>
              <a:t>Shariff</a:t>
            </a:r>
            <a:r>
              <a:rPr lang="cs-CZ" sz="2000" dirty="0"/>
              <a:t>, A., </a:t>
            </a:r>
            <a:r>
              <a:rPr lang="cs-CZ" sz="2000" dirty="0" err="1"/>
              <a:t>Bonnefon</a:t>
            </a:r>
            <a:r>
              <a:rPr lang="cs-CZ" sz="2000" dirty="0"/>
              <a:t>, J.-F., &amp; </a:t>
            </a:r>
            <a:r>
              <a:rPr lang="cs-CZ" sz="2000" dirty="0" err="1"/>
              <a:t>Rahwan</a:t>
            </a:r>
            <a:r>
              <a:rPr lang="cs-CZ" sz="2000" dirty="0"/>
              <a:t>, I. (2018). The </a:t>
            </a:r>
            <a:r>
              <a:rPr lang="cs-CZ" sz="2000" dirty="0" err="1"/>
              <a:t>Moral</a:t>
            </a:r>
            <a:r>
              <a:rPr lang="cs-CZ" sz="2000" dirty="0"/>
              <a:t> </a:t>
            </a:r>
            <a:r>
              <a:rPr lang="cs-CZ" sz="2000" dirty="0" err="1"/>
              <a:t>Machine</a:t>
            </a:r>
            <a:r>
              <a:rPr lang="cs-CZ" sz="2000" dirty="0"/>
              <a:t> experiment. </a:t>
            </a:r>
            <a:r>
              <a:rPr lang="cs-CZ" sz="2000" i="1" dirty="0" err="1"/>
              <a:t>Nature</a:t>
            </a:r>
            <a:r>
              <a:rPr lang="cs-CZ" sz="2000" dirty="0"/>
              <a:t>, </a:t>
            </a:r>
            <a:r>
              <a:rPr lang="cs-CZ" sz="2000" i="1" dirty="0"/>
              <a:t>563</a:t>
            </a:r>
            <a:r>
              <a:rPr lang="cs-CZ" sz="2000" dirty="0"/>
              <a:t>(7729), 59–64. https://doi.org/10.1038/s41586-018-0637-6</a:t>
            </a:r>
          </a:p>
          <a:p>
            <a:pPr marL="0" indent="0">
              <a:buNone/>
            </a:pPr>
            <a:endParaRPr lang="cs-CZ" u="sng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1115501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(exploring your values):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you ever faced an ethical</a:t>
            </a:r>
            <a:r>
              <a:rPr lang="cs-CZ" dirty="0"/>
              <a:t>/</a:t>
            </a:r>
            <a:r>
              <a:rPr lang="cs-CZ" dirty="0" err="1"/>
              <a:t>moral</a:t>
            </a:r>
            <a:r>
              <a:rPr lang="en-US" dirty="0"/>
              <a:t> dilemma (at work)? </a:t>
            </a:r>
            <a:endParaRPr lang="cs-CZ" dirty="0"/>
          </a:p>
          <a:p>
            <a:pPr lvl="1"/>
            <a:r>
              <a:rPr lang="en-US" dirty="0"/>
              <a:t>If so, what was the issue and what did you do? </a:t>
            </a:r>
            <a:endParaRPr lang="cs-CZ" dirty="0"/>
          </a:p>
          <a:p>
            <a:pPr lvl="1"/>
            <a:r>
              <a:rPr lang="en-US" dirty="0"/>
              <a:t>If not, what makes it so, how do you explain it?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2400" i="1" dirty="0" err="1"/>
              <a:t>Note</a:t>
            </a:r>
            <a:r>
              <a:rPr lang="cs-CZ" sz="2400" i="1" dirty="0"/>
              <a:t>: </a:t>
            </a:r>
            <a:r>
              <a:rPr lang="en-US" sz="2400" i="1" dirty="0"/>
              <a:t>Do you distinguish between ethics and morals? </a:t>
            </a:r>
            <a:endParaRPr lang="cs-CZ" sz="2400" i="1" dirty="0"/>
          </a:p>
          <a:p>
            <a:pPr lvl="1"/>
            <a:r>
              <a:rPr lang="en-US" sz="2000" i="1" dirty="0"/>
              <a:t>Some philosophers make a distinction between morals and ethics. But many people use the terms morals and ethics interchangeably when talking about personal beliefs, actions, or principles</a:t>
            </a:r>
            <a:r>
              <a:rPr lang="cs-CZ" sz="2000" i="1" dirty="0"/>
              <a:t> </a:t>
            </a:r>
            <a:r>
              <a:rPr lang="cs-CZ" sz="1800" i="1" dirty="0"/>
              <a:t>(source: </a:t>
            </a:r>
            <a:r>
              <a:rPr lang="cs-CZ" sz="1800" i="1" dirty="0" err="1"/>
              <a:t>McCombs</a:t>
            </a:r>
            <a:r>
              <a:rPr lang="cs-CZ" sz="1800" i="1" dirty="0"/>
              <a:t> </a:t>
            </a:r>
            <a:r>
              <a:rPr lang="cs-CZ" sz="1800" i="1" dirty="0" err="1"/>
              <a:t>School</a:t>
            </a:r>
            <a:r>
              <a:rPr lang="cs-CZ" sz="1800" i="1" dirty="0"/>
              <a:t> of Business, </a:t>
            </a:r>
            <a:r>
              <a:rPr lang="cs-CZ" sz="1800" i="1" dirty="0" err="1"/>
              <a:t>Ethics</a:t>
            </a:r>
            <a:r>
              <a:rPr lang="cs-CZ" sz="1800" i="1" dirty="0"/>
              <a:t> </a:t>
            </a:r>
            <a:r>
              <a:rPr lang="cs-CZ" sz="1800" i="1" dirty="0" err="1"/>
              <a:t>Unwrapped</a:t>
            </a:r>
            <a:r>
              <a:rPr lang="cs-CZ" sz="1800" i="1" dirty="0"/>
              <a:t>, https://ethicsunwrapped.utexas.edu/</a:t>
            </a:r>
            <a:r>
              <a:rPr lang="cs-CZ" sz="1800" i="1" dirty="0" err="1"/>
              <a:t>glossary</a:t>
            </a:r>
            <a:r>
              <a:rPr lang="cs-CZ" sz="1800" i="1" dirty="0"/>
              <a:t>/</a:t>
            </a:r>
            <a:r>
              <a:rPr lang="cs-CZ" sz="1800" i="1" dirty="0" err="1"/>
              <a:t>morals</a:t>
            </a:r>
            <a:r>
              <a:rPr lang="cs-CZ" sz="1800" i="1" dirty="0"/>
              <a:t>)</a:t>
            </a:r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898462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Global</a:t>
            </a:r>
            <a:r>
              <a:rPr lang="cs-CZ" dirty="0"/>
              <a:t> management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</a:t>
            </a:r>
            <a:r>
              <a:rPr lang="en-US" dirty="0" err="1"/>
              <a:t>anagers</a:t>
            </a:r>
            <a:r>
              <a:rPr lang="en-US" dirty="0"/>
              <a:t> who work across different countries</a:t>
            </a:r>
            <a:r>
              <a:rPr lang="cs-CZ" dirty="0"/>
              <a:t> </a:t>
            </a:r>
            <a:r>
              <a:rPr lang="en-US" dirty="0"/>
              <a:t>need to understand their international</a:t>
            </a:r>
            <a:r>
              <a:rPr lang="cs-CZ" dirty="0"/>
              <a:t> </a:t>
            </a:r>
            <a:r>
              <a:rPr lang="cs-CZ" dirty="0" err="1"/>
              <a:t>stakeholders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1695527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six stakeholders of a conscious business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What all can be different if the stakeholders are from different countries?</a:t>
            </a:r>
            <a:endParaRPr lang="cs-CZ" dirty="0"/>
          </a:p>
        </p:txBody>
      </p:sp>
      <p:grpSp>
        <p:nvGrpSpPr>
          <p:cNvPr id="8" name="Skupina 7"/>
          <p:cNvGrpSpPr>
            <a:grpSpLocks noChangeAspect="1"/>
          </p:cNvGrpSpPr>
          <p:nvPr/>
        </p:nvGrpSpPr>
        <p:grpSpPr>
          <a:xfrm>
            <a:off x="5213034" y="987425"/>
            <a:ext cx="6112507" cy="4906640"/>
            <a:chOff x="0" y="0"/>
            <a:chExt cx="6112919" cy="4905375"/>
          </a:xfrm>
        </p:grpSpPr>
        <p:sp>
          <p:nvSpPr>
            <p:cNvPr id="9" name="Textové pole 42"/>
            <p:cNvSpPr txBox="1"/>
            <p:nvPr/>
          </p:nvSpPr>
          <p:spPr>
            <a:xfrm rot="18956793">
              <a:off x="438150" y="1609725"/>
              <a:ext cx="1069181" cy="4381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Investors</a:t>
              </a:r>
              <a:endParaRPr lang="cs-CZ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Skupina 9"/>
            <p:cNvGrpSpPr/>
            <p:nvPr/>
          </p:nvGrpSpPr>
          <p:grpSpPr>
            <a:xfrm>
              <a:off x="0" y="0"/>
              <a:ext cx="6112919" cy="4905375"/>
              <a:chOff x="0" y="0"/>
              <a:chExt cx="6112919" cy="4905375"/>
            </a:xfrm>
          </p:grpSpPr>
          <p:grpSp>
            <p:nvGrpSpPr>
              <p:cNvPr id="11" name="Skupina 10"/>
              <p:cNvGrpSpPr/>
              <p:nvPr/>
            </p:nvGrpSpPr>
            <p:grpSpPr>
              <a:xfrm>
                <a:off x="0" y="0"/>
                <a:ext cx="6112919" cy="4905375"/>
                <a:chOff x="0" y="0"/>
                <a:chExt cx="6112919" cy="4905375"/>
              </a:xfrm>
            </p:grpSpPr>
            <p:sp>
              <p:nvSpPr>
                <p:cNvPr id="17" name="Zaoblený obdélník 16"/>
                <p:cNvSpPr/>
                <p:nvPr/>
              </p:nvSpPr>
              <p:spPr>
                <a:xfrm>
                  <a:off x="0" y="0"/>
                  <a:ext cx="6112919" cy="4905375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8" name="Zaoblený obdélník 17"/>
                <p:cNvSpPr/>
                <p:nvPr/>
              </p:nvSpPr>
              <p:spPr>
                <a:xfrm>
                  <a:off x="352425" y="323850"/>
                  <a:ext cx="5343525" cy="4238625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grpSp>
              <p:nvGrpSpPr>
                <p:cNvPr id="19" name="Skupina 18"/>
                <p:cNvGrpSpPr>
                  <a:grpSpLocks noChangeAspect="1"/>
                </p:cNvGrpSpPr>
                <p:nvPr/>
              </p:nvGrpSpPr>
              <p:grpSpPr>
                <a:xfrm>
                  <a:off x="257175" y="876300"/>
                  <a:ext cx="5547600" cy="3150000"/>
                  <a:chOff x="0" y="0"/>
                  <a:chExt cx="6161550" cy="3499485"/>
                </a:xfrm>
              </p:grpSpPr>
              <p:sp>
                <p:nvSpPr>
                  <p:cNvPr id="20" name="Ovál 19"/>
                  <p:cNvSpPr/>
                  <p:nvPr/>
                </p:nvSpPr>
                <p:spPr>
                  <a:xfrm rot="2411620">
                    <a:off x="790575" y="19050"/>
                    <a:ext cx="4427855" cy="2699385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21" name="Ovál 20"/>
                  <p:cNvSpPr/>
                  <p:nvPr/>
                </p:nvSpPr>
                <p:spPr>
                  <a:xfrm rot="2411620">
                    <a:off x="0" y="800100"/>
                    <a:ext cx="4427855" cy="2699385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22" name="Ovál 21"/>
                  <p:cNvSpPr/>
                  <p:nvPr/>
                </p:nvSpPr>
                <p:spPr>
                  <a:xfrm rot="8345816">
                    <a:off x="895350" y="0"/>
                    <a:ext cx="4428000" cy="27000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23" name="Ovál 22"/>
                  <p:cNvSpPr/>
                  <p:nvPr/>
                </p:nvSpPr>
                <p:spPr>
                  <a:xfrm rot="8341718">
                    <a:off x="1733550" y="781050"/>
                    <a:ext cx="4428000" cy="27000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</p:grpSp>
          </p:grpSp>
          <p:sp>
            <p:nvSpPr>
              <p:cNvPr id="12" name="Textové pole 38"/>
              <p:cNvSpPr txBox="1"/>
              <p:nvPr/>
            </p:nvSpPr>
            <p:spPr>
              <a:xfrm rot="2404725">
                <a:off x="5029200" y="209550"/>
                <a:ext cx="1069181" cy="4381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Environment</a:t>
                </a:r>
                <a:endPara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ové pole 39"/>
              <p:cNvSpPr txBox="1"/>
              <p:nvPr/>
            </p:nvSpPr>
            <p:spPr>
              <a:xfrm rot="2404725">
                <a:off x="4676775" y="619125"/>
                <a:ext cx="1069181" cy="4381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Society</a:t>
                </a:r>
                <a:endPara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ové pole 40"/>
              <p:cNvSpPr txBox="1"/>
              <p:nvPr/>
            </p:nvSpPr>
            <p:spPr>
              <a:xfrm rot="2404725">
                <a:off x="4505325" y="1819275"/>
                <a:ext cx="1069181" cy="4381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Employees</a:t>
                </a:r>
                <a:endPara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ové pole 41"/>
              <p:cNvSpPr txBox="1"/>
              <p:nvPr/>
            </p:nvSpPr>
            <p:spPr>
              <a:xfrm rot="2404725">
                <a:off x="3467100" y="676275"/>
                <a:ext cx="1069181" cy="4381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Customers</a:t>
                </a:r>
                <a:endPara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ové pole 43"/>
              <p:cNvSpPr txBox="1"/>
              <p:nvPr/>
            </p:nvSpPr>
            <p:spPr>
              <a:xfrm rot="18969622">
                <a:off x="1428750" y="733425"/>
                <a:ext cx="1069181" cy="4381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Suppliers</a:t>
                </a:r>
                <a:endPara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4" name="TextovéPole 23"/>
          <p:cNvSpPr txBox="1"/>
          <p:nvPr/>
        </p:nvSpPr>
        <p:spPr>
          <a:xfrm>
            <a:off x="839788" y="6080760"/>
            <a:ext cx="10569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Source: Orel, M., &amp; Kubátová, J. (2019). Coworking as a model for </a:t>
            </a:r>
            <a:r>
              <a:rPr lang="cs-CZ" sz="1400" dirty="0" err="1"/>
              <a:t>conscious</a:t>
            </a:r>
            <a:r>
              <a:rPr lang="cs-CZ" sz="1400" dirty="0"/>
              <a:t> business. </a:t>
            </a:r>
            <a:r>
              <a:rPr lang="cs-CZ" sz="1400" i="1" dirty="0" err="1"/>
              <a:t>Journal</a:t>
            </a:r>
            <a:r>
              <a:rPr lang="cs-CZ" sz="1400" i="1" dirty="0"/>
              <a:t> of </a:t>
            </a:r>
            <a:r>
              <a:rPr lang="cs-CZ" sz="1400" i="1" dirty="0" err="1"/>
              <a:t>Global</a:t>
            </a:r>
            <a:r>
              <a:rPr lang="cs-CZ" sz="1400" i="1" dirty="0"/>
              <a:t> </a:t>
            </a:r>
            <a:r>
              <a:rPr lang="cs-CZ" sz="1400" i="1" dirty="0" err="1"/>
              <a:t>Responsibility</a:t>
            </a:r>
            <a:r>
              <a:rPr lang="cs-CZ" sz="1400" dirty="0"/>
              <a:t>, </a:t>
            </a:r>
            <a:r>
              <a:rPr lang="cs-CZ" sz="1400" i="1" dirty="0"/>
              <a:t>10</a:t>
            </a:r>
            <a:r>
              <a:rPr lang="cs-CZ" sz="1400" dirty="0"/>
              <a:t>(3), 257–270. https://doi.org/10.1108/jgr-11-2018-0068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3480993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Global management – apparent/visible national differences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Language</a:t>
            </a:r>
            <a:endParaRPr lang="cs-CZ" dirty="0"/>
          </a:p>
          <a:p>
            <a:r>
              <a:rPr lang="cs-CZ" dirty="0"/>
              <a:t>Time </a:t>
            </a:r>
            <a:r>
              <a:rPr lang="cs-CZ" dirty="0" err="1"/>
              <a:t>zone</a:t>
            </a:r>
            <a:endParaRPr lang="cs-CZ" dirty="0"/>
          </a:p>
          <a:p>
            <a:r>
              <a:rPr lang="cs-CZ" dirty="0" err="1"/>
              <a:t>Political</a:t>
            </a:r>
            <a:r>
              <a:rPr lang="cs-CZ" dirty="0"/>
              <a:t> and </a:t>
            </a:r>
            <a:r>
              <a:rPr lang="cs-CZ" dirty="0" err="1"/>
              <a:t>legal</a:t>
            </a:r>
            <a:r>
              <a:rPr lang="cs-CZ"/>
              <a:t> system</a:t>
            </a:r>
            <a:endParaRPr lang="cs-CZ">
              <a:cs typeface="Calibri"/>
            </a:endParaRPr>
          </a:p>
          <a:p>
            <a:r>
              <a:rPr lang="cs-CZ" dirty="0" err="1"/>
              <a:t>Customs</a:t>
            </a:r>
            <a:endParaRPr lang="cs-CZ" dirty="0"/>
          </a:p>
          <a:p>
            <a:r>
              <a:rPr lang="cs-CZ" dirty="0"/>
              <a:t>…</a:t>
            </a:r>
          </a:p>
          <a:p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2971037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02972"/>
            <a:ext cx="10515600" cy="3292474"/>
          </a:xfrm>
        </p:spPr>
        <p:txBody>
          <a:bodyPr>
            <a:normAutofit fontScale="90000"/>
          </a:bodyPr>
          <a:lstStyle/>
          <a:p>
            <a:r>
              <a:rPr lang="cs-CZ" dirty="0"/>
              <a:t>FASTAIDE </a:t>
            </a:r>
            <a:br>
              <a:rPr lang="cs-CZ" dirty="0"/>
            </a:br>
            <a:r>
              <a:rPr lang="cs-CZ" dirty="0"/>
              <a:t>W</a:t>
            </a:r>
            <a:r>
              <a:rPr lang="en-US" dirty="0"/>
              <a:t>hat to consider when working globally</a:t>
            </a:r>
            <a:br>
              <a:rPr lang="cs-CZ" dirty="0"/>
            </a:br>
            <a:br>
              <a:rPr lang="cs-CZ" dirty="0"/>
            </a:br>
            <a:r>
              <a:rPr lang="cs-CZ" sz="2700" dirty="0"/>
              <a:t>(</a:t>
            </a:r>
            <a:r>
              <a:rPr lang="en-US" sz="2700" dirty="0"/>
              <a:t>when haven’t worked on the cultural intelligence development much yet</a:t>
            </a:r>
            <a:r>
              <a:rPr lang="cs-CZ" sz="2700" dirty="0"/>
              <a:t>)</a:t>
            </a:r>
            <a:br>
              <a:rPr lang="cs-CZ" dirty="0"/>
            </a:b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33400" y="6108192"/>
            <a:ext cx="880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Source: </a:t>
            </a:r>
            <a:r>
              <a:rPr lang="cs-CZ" dirty="0" err="1">
                <a:solidFill>
                  <a:schemeClr val="bg2">
                    <a:lumMod val="50000"/>
                  </a:schemeClr>
                </a:solidFill>
              </a:rPr>
              <a:t>Henson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, R. (2018). </a:t>
            </a:r>
            <a:r>
              <a:rPr lang="cs-CZ" i="1" dirty="0" err="1">
                <a:solidFill>
                  <a:schemeClr val="bg2">
                    <a:lumMod val="50000"/>
                  </a:schemeClr>
                </a:solidFill>
              </a:rPr>
              <a:t>Successful</a:t>
            </a:r>
            <a:r>
              <a:rPr lang="cs-CZ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2">
                    <a:lumMod val="50000"/>
                  </a:schemeClr>
                </a:solidFill>
              </a:rPr>
              <a:t>global</a:t>
            </a:r>
            <a:r>
              <a:rPr lang="cs-CZ" i="1" dirty="0">
                <a:solidFill>
                  <a:schemeClr val="bg2">
                    <a:lumMod val="50000"/>
                  </a:schemeClr>
                </a:solidFill>
              </a:rPr>
              <a:t> leadership: </a:t>
            </a:r>
            <a:r>
              <a:rPr lang="cs-CZ" i="1" dirty="0" err="1">
                <a:solidFill>
                  <a:schemeClr val="bg2">
                    <a:lumMod val="50000"/>
                  </a:schemeClr>
                </a:solidFill>
              </a:rPr>
              <a:t>Frameworks</a:t>
            </a:r>
            <a:r>
              <a:rPr lang="cs-CZ" i="1" dirty="0">
                <a:solidFill>
                  <a:schemeClr val="bg2">
                    <a:lumMod val="50000"/>
                  </a:schemeClr>
                </a:solidFill>
              </a:rPr>
              <a:t> for </a:t>
            </a:r>
            <a:r>
              <a:rPr lang="cs-CZ" i="1" dirty="0" err="1">
                <a:solidFill>
                  <a:schemeClr val="bg2">
                    <a:lumMod val="50000"/>
                  </a:schemeClr>
                </a:solidFill>
              </a:rPr>
              <a:t>cross-cultural</a:t>
            </a:r>
            <a:r>
              <a:rPr lang="cs-CZ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2">
                    <a:lumMod val="50000"/>
                  </a:schemeClr>
                </a:solidFill>
              </a:rPr>
              <a:t>managers</a:t>
            </a:r>
            <a:r>
              <a:rPr lang="cs-CZ" i="1" dirty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cs-CZ" i="1" dirty="0" err="1">
                <a:solidFill>
                  <a:schemeClr val="bg2">
                    <a:lumMod val="50000"/>
                  </a:schemeClr>
                </a:solidFill>
              </a:rPr>
              <a:t>organizations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cs-CZ" dirty="0" err="1">
                <a:solidFill>
                  <a:schemeClr val="bg2">
                    <a:lumMod val="50000"/>
                  </a:schemeClr>
                </a:solidFill>
              </a:rPr>
              <a:t>Palgrave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bg2">
                    <a:lumMod val="50000"/>
                  </a:schemeClr>
                </a:solidFill>
              </a:rPr>
              <a:t>Macmillan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366600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Formality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formal should I be?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4150269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Authoritarianism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directive should I be?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1648398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Cross-cultural Management and Leadership</a:t>
            </a:r>
            <a:endParaRPr lang="cs-CZ" sz="4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05393A9-9921-9310-993F-B7CBDA0B486A}"/>
              </a:ext>
            </a:extLst>
          </p:cNvPr>
          <p:cNvSpPr txBox="1"/>
          <p:nvPr/>
        </p:nvSpPr>
        <p:spPr>
          <a:xfrm>
            <a:off x="1454020" y="6374754"/>
            <a:ext cx="2435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June 2023</a:t>
            </a:r>
          </a:p>
        </p:txBody>
      </p:sp>
    </p:spTree>
    <p:extLst>
      <p:ext uri="{BB962C8B-B14F-4D97-AF65-F5344CB8AC3E}">
        <p14:creationId xmlns:p14="http://schemas.microsoft.com/office/powerpoint/2010/main" val="626983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much detail should I provide</a:t>
            </a:r>
            <a:r>
              <a:rPr lang="cs-CZ" dirty="0"/>
              <a:t>,</a:t>
            </a:r>
            <a:r>
              <a:rPr lang="en-US" dirty="0"/>
              <a:t> how explicit should I be?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1040724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Orientation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people in the culture have a preference for dealing with multiple tasks and relationships rather than adhering strictly to deadlines, or do they prefer a more sequential approach and a strong commitment to meeting deadlines?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3178007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Assertiveness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what degree should I be assertive, dominant, and demanding in relations with others? How competitively should I behave?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732925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Individualism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much should I focus on individual goals versus group goals?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4077618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Directness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straightforward should I be? Do employees expect communication to be very clear and straightforward, or is communication more indirect?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1900818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Expressiveness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transparent and spontaneous can I be? How open should I be about expressing my feelings?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3411841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Activity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Apply</a:t>
            </a:r>
            <a:r>
              <a:rPr lang="cs-CZ" dirty="0"/>
              <a:t> FASTAIDE to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culture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3650667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1016444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Sources</a:t>
            </a:r>
            <a:r>
              <a:rPr lang="cs-CZ" dirty="0"/>
              <a:t>: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0" y="1389888"/>
            <a:ext cx="10515600" cy="4787075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/>
              <a:t>Anderson, P. (Ed.) (2022). </a:t>
            </a:r>
            <a:r>
              <a:rPr lang="cs-CZ" i="1" dirty="0" err="1"/>
              <a:t>How</a:t>
            </a:r>
            <a:r>
              <a:rPr lang="cs-CZ" i="1" dirty="0"/>
              <a:t> management </a:t>
            </a:r>
            <a:r>
              <a:rPr lang="cs-CZ" i="1" dirty="0" err="1"/>
              <a:t>works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concepts</a:t>
            </a:r>
            <a:r>
              <a:rPr lang="cs-CZ" i="1" dirty="0"/>
              <a:t> </a:t>
            </a:r>
            <a:r>
              <a:rPr lang="cs-CZ" i="1" dirty="0" err="1"/>
              <a:t>visually</a:t>
            </a:r>
            <a:r>
              <a:rPr lang="cs-CZ" i="1" dirty="0"/>
              <a:t> </a:t>
            </a:r>
            <a:r>
              <a:rPr lang="cs-CZ" i="1" dirty="0" err="1"/>
              <a:t>explained</a:t>
            </a:r>
            <a:r>
              <a:rPr lang="cs-CZ"/>
              <a:t>. DK.</a:t>
            </a:r>
          </a:p>
          <a:p>
            <a:pPr marL="0" indent="0">
              <a:buNone/>
            </a:pPr>
            <a:r>
              <a:rPr lang="cs-CZ" dirty="0" err="1"/>
              <a:t>Awad</a:t>
            </a:r>
            <a:r>
              <a:rPr lang="cs-CZ" dirty="0"/>
              <a:t>, E., </a:t>
            </a:r>
            <a:r>
              <a:rPr lang="cs-CZ" dirty="0" err="1"/>
              <a:t>Dsouza</a:t>
            </a:r>
            <a:r>
              <a:rPr lang="cs-CZ" dirty="0"/>
              <a:t>, S., Kim, R., Schulz, J., Henrich, J., </a:t>
            </a:r>
            <a:r>
              <a:rPr lang="cs-CZ" dirty="0" err="1"/>
              <a:t>Shariff</a:t>
            </a:r>
            <a:r>
              <a:rPr lang="cs-CZ" dirty="0"/>
              <a:t>, A., </a:t>
            </a:r>
            <a:r>
              <a:rPr lang="cs-CZ" dirty="0" err="1"/>
              <a:t>Bonnefon</a:t>
            </a:r>
            <a:r>
              <a:rPr lang="cs-CZ" dirty="0"/>
              <a:t>, J.-F., &amp; </a:t>
            </a:r>
            <a:r>
              <a:rPr lang="cs-CZ" dirty="0" err="1"/>
              <a:t>Rahwan</a:t>
            </a:r>
            <a:r>
              <a:rPr lang="cs-CZ" dirty="0"/>
              <a:t>, I. (2018). The </a:t>
            </a:r>
            <a:r>
              <a:rPr lang="cs-CZ" dirty="0" err="1"/>
              <a:t>Moral</a:t>
            </a:r>
            <a:r>
              <a:rPr lang="cs-CZ" dirty="0"/>
              <a:t> </a:t>
            </a:r>
            <a:r>
              <a:rPr lang="cs-CZ" dirty="0" err="1"/>
              <a:t>Machine</a:t>
            </a:r>
            <a:r>
              <a:rPr lang="cs-CZ" dirty="0"/>
              <a:t> experiment. </a:t>
            </a:r>
            <a:r>
              <a:rPr lang="cs-CZ" i="1" dirty="0" err="1"/>
              <a:t>Nature</a:t>
            </a:r>
            <a:r>
              <a:rPr lang="cs-CZ" dirty="0"/>
              <a:t>, </a:t>
            </a:r>
            <a:r>
              <a:rPr lang="cs-CZ" i="1" dirty="0"/>
              <a:t>563</a:t>
            </a:r>
            <a:r>
              <a:rPr lang="cs-CZ" dirty="0"/>
              <a:t>(7729), 59–64. https://doi.org/10.1038/s41586-018-0637-6</a:t>
            </a:r>
          </a:p>
          <a:p>
            <a:pPr marL="0" indent="0">
              <a:buNone/>
            </a:pPr>
            <a:r>
              <a:rPr lang="cs-CZ" dirty="0" err="1"/>
              <a:t>Henson</a:t>
            </a:r>
            <a:r>
              <a:rPr lang="cs-CZ" dirty="0"/>
              <a:t>, R. (2018). </a:t>
            </a:r>
            <a:r>
              <a:rPr lang="cs-CZ" i="1" dirty="0" err="1"/>
              <a:t>Successful</a:t>
            </a:r>
            <a:r>
              <a:rPr lang="cs-CZ" i="1" dirty="0"/>
              <a:t> </a:t>
            </a:r>
            <a:r>
              <a:rPr lang="cs-CZ" i="1" dirty="0" err="1"/>
              <a:t>global</a:t>
            </a:r>
            <a:r>
              <a:rPr lang="cs-CZ" i="1" dirty="0"/>
              <a:t> leadership: </a:t>
            </a:r>
            <a:r>
              <a:rPr lang="cs-CZ" i="1" dirty="0" err="1"/>
              <a:t>Frameworks</a:t>
            </a:r>
            <a:r>
              <a:rPr lang="cs-CZ" i="1" dirty="0"/>
              <a:t> for </a:t>
            </a:r>
            <a:r>
              <a:rPr lang="cs-CZ" i="1" dirty="0" err="1"/>
              <a:t>cross-cultural</a:t>
            </a:r>
            <a:r>
              <a:rPr lang="cs-CZ" i="1" dirty="0"/>
              <a:t> </a:t>
            </a:r>
            <a:r>
              <a:rPr lang="cs-CZ" i="1" dirty="0" err="1"/>
              <a:t>managers</a:t>
            </a:r>
            <a:r>
              <a:rPr lang="cs-CZ" i="1" dirty="0"/>
              <a:t> and </a:t>
            </a:r>
            <a:r>
              <a:rPr lang="cs-CZ" i="1" dirty="0" err="1"/>
              <a:t>organizations</a:t>
            </a:r>
            <a:r>
              <a:rPr lang="cs-CZ" dirty="0"/>
              <a:t>. </a:t>
            </a:r>
            <a:r>
              <a:rPr lang="cs-CZ" dirty="0" err="1"/>
              <a:t>Palgrave</a:t>
            </a:r>
            <a:r>
              <a:rPr lang="cs-CZ" dirty="0"/>
              <a:t> </a:t>
            </a:r>
            <a:r>
              <a:rPr lang="cs-CZ" dirty="0" err="1"/>
              <a:t>Macmillan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Kubátová, J., &amp; Kročil, O. (2022). A </a:t>
            </a:r>
            <a:r>
              <a:rPr lang="cs-CZ" dirty="0" err="1"/>
              <a:t>conscious</a:t>
            </a:r>
            <a:r>
              <a:rPr lang="cs-CZ" dirty="0"/>
              <a:t> leadership </a:t>
            </a:r>
            <a:r>
              <a:rPr lang="cs-CZ" dirty="0" err="1"/>
              <a:t>competency</a:t>
            </a:r>
            <a:r>
              <a:rPr lang="cs-CZ" dirty="0"/>
              <a:t> </a:t>
            </a:r>
            <a:r>
              <a:rPr lang="cs-CZ" dirty="0" err="1"/>
              <a:t>framework</a:t>
            </a:r>
            <a:r>
              <a:rPr lang="cs-CZ" dirty="0"/>
              <a:t> for leadership </a:t>
            </a:r>
            <a:r>
              <a:rPr lang="cs-CZ" dirty="0" err="1"/>
              <a:t>training</a:t>
            </a:r>
            <a:r>
              <a:rPr lang="cs-CZ" dirty="0"/>
              <a:t>. </a:t>
            </a:r>
            <a:r>
              <a:rPr lang="cs-CZ" i="1" dirty="0" err="1"/>
              <a:t>Industrial</a:t>
            </a:r>
            <a:r>
              <a:rPr lang="cs-CZ" i="1" dirty="0"/>
              <a:t> and </a:t>
            </a:r>
            <a:r>
              <a:rPr lang="cs-CZ" i="1" dirty="0" err="1"/>
              <a:t>Commercial</a:t>
            </a:r>
            <a:r>
              <a:rPr lang="cs-CZ" i="1" dirty="0"/>
              <a:t> </a:t>
            </a:r>
            <a:r>
              <a:rPr lang="cs-CZ" i="1" dirty="0" err="1"/>
              <a:t>Training</a:t>
            </a:r>
            <a:r>
              <a:rPr lang="cs-CZ" dirty="0"/>
              <a:t>, </a:t>
            </a:r>
            <a:r>
              <a:rPr lang="cs-CZ" i="1" dirty="0"/>
              <a:t>54</a:t>
            </a:r>
            <a:r>
              <a:rPr lang="cs-CZ" dirty="0"/>
              <a:t>(2), 279–292. https://doi.org/10.1108/ict-08-2021-0062</a:t>
            </a:r>
          </a:p>
          <a:p>
            <a:pPr marL="0" indent="0">
              <a:buNone/>
            </a:pPr>
            <a:r>
              <a:rPr lang="cs-CZ" dirty="0" err="1"/>
              <a:t>Livermore</a:t>
            </a:r>
            <a:r>
              <a:rPr lang="cs-CZ" dirty="0"/>
              <a:t>, D. (2011). </a:t>
            </a:r>
            <a:r>
              <a:rPr lang="cs-CZ" i="1" dirty="0"/>
              <a:t>The </a:t>
            </a:r>
            <a:r>
              <a:rPr lang="cs-CZ" i="1" dirty="0" err="1"/>
              <a:t>cultural</a:t>
            </a:r>
            <a:r>
              <a:rPr lang="cs-CZ" i="1" dirty="0"/>
              <a:t> </a:t>
            </a:r>
            <a:r>
              <a:rPr lang="cs-CZ" i="1" dirty="0" err="1"/>
              <a:t>intelligence</a:t>
            </a:r>
            <a:r>
              <a:rPr lang="cs-CZ" i="1" dirty="0"/>
              <a:t> </a:t>
            </a:r>
            <a:r>
              <a:rPr lang="cs-CZ" i="1" dirty="0" err="1"/>
              <a:t>difference</a:t>
            </a:r>
            <a:r>
              <a:rPr lang="cs-CZ" i="1" dirty="0"/>
              <a:t>: Master the </a:t>
            </a:r>
            <a:r>
              <a:rPr lang="cs-CZ" i="1" dirty="0" err="1"/>
              <a:t>one</a:t>
            </a:r>
            <a:r>
              <a:rPr lang="cs-CZ" i="1" dirty="0"/>
              <a:t> </a:t>
            </a:r>
            <a:r>
              <a:rPr lang="cs-CZ" i="1" dirty="0" err="1"/>
              <a:t>skill</a:t>
            </a:r>
            <a:r>
              <a:rPr lang="cs-CZ" i="1" dirty="0"/>
              <a:t> </a:t>
            </a:r>
            <a:r>
              <a:rPr lang="cs-CZ" i="1" dirty="0" err="1"/>
              <a:t>you</a:t>
            </a:r>
            <a:r>
              <a:rPr lang="cs-CZ" i="1" dirty="0"/>
              <a:t> </a:t>
            </a:r>
            <a:r>
              <a:rPr lang="cs-CZ" i="1" dirty="0" err="1"/>
              <a:t>can’t</a:t>
            </a:r>
            <a:r>
              <a:rPr lang="cs-CZ" i="1" dirty="0"/>
              <a:t> do </a:t>
            </a:r>
            <a:r>
              <a:rPr lang="cs-CZ" i="1" dirty="0" err="1"/>
              <a:t>without</a:t>
            </a:r>
            <a:r>
              <a:rPr lang="cs-CZ" i="1" dirty="0"/>
              <a:t> in </a:t>
            </a:r>
            <a:r>
              <a:rPr lang="cs-CZ" i="1" dirty="0" err="1"/>
              <a:t>today’s</a:t>
            </a:r>
            <a:r>
              <a:rPr lang="cs-CZ" i="1" dirty="0"/>
              <a:t> </a:t>
            </a:r>
            <a:r>
              <a:rPr lang="cs-CZ" i="1" dirty="0" err="1"/>
              <a:t>global</a:t>
            </a:r>
            <a:r>
              <a:rPr lang="cs-CZ" i="1" dirty="0"/>
              <a:t> </a:t>
            </a:r>
            <a:r>
              <a:rPr lang="cs-CZ" i="1" dirty="0" err="1"/>
              <a:t>economy</a:t>
            </a:r>
            <a:r>
              <a:rPr lang="cs-CZ" dirty="0"/>
              <a:t>. AMACOM/</a:t>
            </a:r>
            <a:r>
              <a:rPr lang="cs-CZ" dirty="0" err="1"/>
              <a:t>American</a:t>
            </a:r>
            <a:r>
              <a:rPr lang="cs-CZ" dirty="0"/>
              <a:t> Management </a:t>
            </a:r>
            <a:r>
              <a:rPr lang="cs-CZ" dirty="0" err="1"/>
              <a:t>Association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 err="1"/>
              <a:t>Mackey</a:t>
            </a:r>
            <a:r>
              <a:rPr lang="cs-CZ" dirty="0"/>
              <a:t>, J., &amp; </a:t>
            </a:r>
            <a:r>
              <a:rPr lang="cs-CZ" dirty="0" err="1"/>
              <a:t>Sisodia</a:t>
            </a:r>
            <a:r>
              <a:rPr lang="cs-CZ" dirty="0"/>
              <a:t>, R. (2014). </a:t>
            </a:r>
            <a:r>
              <a:rPr lang="cs-CZ" i="1" dirty="0"/>
              <a:t>Conscious </a:t>
            </a:r>
            <a:r>
              <a:rPr lang="cs-CZ" i="1" dirty="0" err="1"/>
              <a:t>capitalism</a:t>
            </a:r>
            <a:r>
              <a:rPr lang="cs-CZ" i="1" dirty="0"/>
              <a:t>, </a:t>
            </a:r>
            <a:r>
              <a:rPr lang="cs-CZ" i="1" dirty="0" err="1"/>
              <a:t>with</a:t>
            </a:r>
            <a:r>
              <a:rPr lang="cs-CZ" i="1" dirty="0"/>
              <a:t> a </a:t>
            </a:r>
            <a:r>
              <a:rPr lang="cs-CZ" i="1" dirty="0" err="1"/>
              <a:t>new</a:t>
            </a:r>
            <a:r>
              <a:rPr lang="cs-CZ" i="1" dirty="0"/>
              <a:t> preface by the </a:t>
            </a:r>
            <a:r>
              <a:rPr lang="cs-CZ" i="1" dirty="0" err="1"/>
              <a:t>authors</a:t>
            </a:r>
            <a:r>
              <a:rPr lang="cs-CZ" i="1" dirty="0"/>
              <a:t>: </a:t>
            </a:r>
            <a:r>
              <a:rPr lang="cs-CZ" i="1" dirty="0" err="1"/>
              <a:t>Liberating</a:t>
            </a:r>
            <a:r>
              <a:rPr lang="cs-CZ" i="1" dirty="0"/>
              <a:t> the </a:t>
            </a:r>
            <a:r>
              <a:rPr lang="cs-CZ" i="1" dirty="0" err="1"/>
              <a:t>heroic</a:t>
            </a:r>
            <a:r>
              <a:rPr lang="cs-CZ" i="1" dirty="0"/>
              <a:t> </a:t>
            </a:r>
            <a:r>
              <a:rPr lang="cs-CZ" i="1" dirty="0" err="1"/>
              <a:t>spirit</a:t>
            </a:r>
            <a:r>
              <a:rPr lang="cs-CZ" i="1" dirty="0"/>
              <a:t> of business</a:t>
            </a:r>
            <a:r>
              <a:rPr lang="cs-CZ" dirty="0"/>
              <a:t>. Harvard Business </a:t>
            </a:r>
            <a:r>
              <a:rPr lang="cs-CZ" dirty="0" err="1"/>
              <a:t>Review</a:t>
            </a:r>
            <a:r>
              <a:rPr lang="cs-CZ" dirty="0"/>
              <a:t> </a:t>
            </a:r>
            <a:r>
              <a:rPr lang="cs-CZ" dirty="0" err="1"/>
              <a:t>Press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 err="1"/>
              <a:t>Mackey</a:t>
            </a:r>
            <a:r>
              <a:rPr lang="cs-CZ" dirty="0"/>
              <a:t>, J., </a:t>
            </a:r>
            <a:r>
              <a:rPr lang="cs-CZ" dirty="0" err="1"/>
              <a:t>Mcintosh</a:t>
            </a:r>
            <a:r>
              <a:rPr lang="cs-CZ" dirty="0"/>
              <a:t>, S., &amp; </a:t>
            </a:r>
            <a:r>
              <a:rPr lang="cs-CZ" dirty="0" err="1"/>
              <a:t>Phipps</a:t>
            </a:r>
            <a:r>
              <a:rPr lang="cs-CZ" dirty="0"/>
              <a:t>, C. (2020). </a:t>
            </a:r>
            <a:r>
              <a:rPr lang="cs-CZ" i="1" dirty="0"/>
              <a:t>Conscious Leadership</a:t>
            </a:r>
            <a:r>
              <a:rPr lang="cs-CZ" dirty="0"/>
              <a:t>. </a:t>
            </a:r>
            <a:r>
              <a:rPr lang="cs-CZ" dirty="0" err="1"/>
              <a:t>Berkley</a:t>
            </a:r>
            <a:r>
              <a:rPr lang="cs-CZ" dirty="0"/>
              <a:t> Publishing </a:t>
            </a:r>
            <a:r>
              <a:rPr lang="cs-CZ" dirty="0" err="1"/>
              <a:t>Corporation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 err="1"/>
              <a:t>McCombs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 of Business. (</a:t>
            </a:r>
            <a:r>
              <a:rPr lang="cs-CZ" dirty="0" err="1"/>
              <a:t>n.d</a:t>
            </a:r>
            <a:r>
              <a:rPr lang="cs-CZ" dirty="0"/>
              <a:t>.).</a:t>
            </a:r>
            <a:r>
              <a:rPr lang="cs-CZ" i="1" dirty="0"/>
              <a:t> </a:t>
            </a:r>
            <a:r>
              <a:rPr lang="cs-CZ" i="1" dirty="0" err="1"/>
              <a:t>Ethics</a:t>
            </a:r>
            <a:r>
              <a:rPr lang="cs-CZ" i="1" dirty="0"/>
              <a:t> </a:t>
            </a:r>
            <a:r>
              <a:rPr lang="cs-CZ" i="1" dirty="0" err="1"/>
              <a:t>Unwrapped</a:t>
            </a:r>
            <a:r>
              <a:rPr lang="cs-CZ" i="1" dirty="0"/>
              <a:t>, https://ethicsunwrapped.utexas.edu/glossary/morals</a:t>
            </a:r>
            <a:endParaRPr lang="cs-CZ" dirty="0"/>
          </a:p>
          <a:p>
            <a:pPr marL="0" indent="0">
              <a:buNone/>
            </a:pPr>
            <a:r>
              <a:rPr lang="cs-CZ" i="1" dirty="0" err="1"/>
              <a:t>Moral</a:t>
            </a:r>
            <a:r>
              <a:rPr lang="cs-CZ" i="1" dirty="0"/>
              <a:t> </a:t>
            </a:r>
            <a:r>
              <a:rPr lang="cs-CZ" i="1" dirty="0" err="1"/>
              <a:t>Machines</a:t>
            </a:r>
            <a:r>
              <a:rPr lang="cs-CZ" dirty="0"/>
              <a:t>. (</a:t>
            </a:r>
            <a:r>
              <a:rPr lang="cs-CZ" dirty="0" err="1"/>
              <a:t>n.d</a:t>
            </a:r>
            <a:r>
              <a:rPr lang="cs-CZ" dirty="0"/>
              <a:t>.). https://www.youtube.com/watch?v=jPo6bby-Fcg</a:t>
            </a:r>
          </a:p>
          <a:p>
            <a:pPr marL="0" indent="0">
              <a:buNone/>
            </a:pPr>
            <a:r>
              <a:rPr lang="cs-CZ" dirty="0"/>
              <a:t>Orel, M., &amp; Kubátová, J. (2019). Coworking as a model for </a:t>
            </a:r>
            <a:r>
              <a:rPr lang="cs-CZ" dirty="0" err="1"/>
              <a:t>conscious</a:t>
            </a:r>
            <a:r>
              <a:rPr lang="cs-CZ" dirty="0"/>
              <a:t> business. </a:t>
            </a:r>
            <a:r>
              <a:rPr lang="cs-CZ" i="1" dirty="0" err="1"/>
              <a:t>Journal</a:t>
            </a:r>
            <a:r>
              <a:rPr lang="cs-CZ" i="1" dirty="0"/>
              <a:t> of </a:t>
            </a:r>
            <a:r>
              <a:rPr lang="cs-CZ" i="1" dirty="0" err="1"/>
              <a:t>Global</a:t>
            </a:r>
            <a:r>
              <a:rPr lang="cs-CZ" i="1" dirty="0"/>
              <a:t> </a:t>
            </a:r>
            <a:r>
              <a:rPr lang="cs-CZ" i="1" dirty="0" err="1"/>
              <a:t>Responsibility</a:t>
            </a:r>
            <a:r>
              <a:rPr lang="cs-CZ" dirty="0"/>
              <a:t>, </a:t>
            </a:r>
            <a:r>
              <a:rPr lang="cs-CZ" i="1" dirty="0"/>
              <a:t>10</a:t>
            </a:r>
            <a:r>
              <a:rPr lang="cs-CZ" dirty="0"/>
              <a:t>(3), 257–270. https://doi.org/10.1108/jgr-11-2018-0068</a:t>
            </a:r>
          </a:p>
          <a:p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274736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Cross-cultural Management and Leadership</a:t>
            </a:r>
            <a:endParaRPr lang="cs-CZ" sz="44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Seminar 1: </a:t>
            </a:r>
            <a:r>
              <a:rPr lang="en-AU" dirty="0"/>
              <a:t>Introduction to cross-cultural management and leadership 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6468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„</a:t>
            </a:r>
            <a:r>
              <a:rPr lang="en-US" dirty="0"/>
              <a:t>Cultural intelligence is not yet fully appreciated as a needed</a:t>
            </a:r>
            <a:r>
              <a:rPr lang="cs-CZ" dirty="0"/>
              <a:t> leadership </a:t>
            </a:r>
            <a:r>
              <a:rPr lang="cs-CZ" dirty="0" err="1"/>
              <a:t>skill</a:t>
            </a:r>
            <a:r>
              <a:rPr lang="cs-CZ" dirty="0"/>
              <a:t> set.“</a:t>
            </a:r>
          </a:p>
          <a:p>
            <a:pPr marL="457200" lvl="1" indent="0">
              <a:buNone/>
            </a:pPr>
            <a:r>
              <a:rPr lang="en-US" sz="2000" dirty="0"/>
              <a:t>Mackey, J., </a:t>
            </a:r>
            <a:r>
              <a:rPr lang="en-US" sz="2000" dirty="0" err="1"/>
              <a:t>Mcintosh</a:t>
            </a:r>
            <a:r>
              <a:rPr lang="en-US" sz="2000" dirty="0"/>
              <a:t>, S., &amp; Phipps, C. (2020). </a:t>
            </a:r>
            <a:r>
              <a:rPr lang="en-US" sz="2000" i="1" dirty="0"/>
              <a:t>Conscious Leadership</a:t>
            </a:r>
            <a:r>
              <a:rPr lang="en-US" sz="2000" dirty="0"/>
              <a:t>. Berkley Publishing Corporation.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„C</a:t>
            </a:r>
            <a:r>
              <a:rPr lang="en-US" dirty="0" err="1"/>
              <a:t>ultural</a:t>
            </a:r>
            <a:r>
              <a:rPr lang="en-US" dirty="0"/>
              <a:t> intelligence is the capability to function effectively in a variety of cultural contexts</a:t>
            </a:r>
            <a:r>
              <a:rPr lang="cs-CZ" dirty="0"/>
              <a:t>.“</a:t>
            </a:r>
          </a:p>
          <a:p>
            <a:pPr marL="457200" lvl="1" indent="0">
              <a:buNone/>
            </a:pPr>
            <a:r>
              <a:rPr lang="cs-CZ" sz="2000" dirty="0" err="1"/>
              <a:t>Livermore</a:t>
            </a:r>
            <a:r>
              <a:rPr lang="cs-CZ" sz="2000" dirty="0"/>
              <a:t>, D. (2011). The </a:t>
            </a:r>
            <a:r>
              <a:rPr lang="cs-CZ" sz="2000" dirty="0" err="1"/>
              <a:t>cultural</a:t>
            </a:r>
            <a:r>
              <a:rPr lang="cs-CZ" sz="2000" dirty="0"/>
              <a:t> </a:t>
            </a:r>
            <a:r>
              <a:rPr lang="cs-CZ" sz="2000" dirty="0" err="1"/>
              <a:t>intelligence</a:t>
            </a:r>
            <a:r>
              <a:rPr lang="cs-CZ" sz="2000" dirty="0"/>
              <a:t> </a:t>
            </a:r>
            <a:r>
              <a:rPr lang="cs-CZ" sz="2000" dirty="0" err="1"/>
              <a:t>difference</a:t>
            </a:r>
            <a:r>
              <a:rPr lang="cs-CZ" sz="2000" dirty="0"/>
              <a:t>: Master the </a:t>
            </a:r>
            <a:r>
              <a:rPr lang="cs-CZ" sz="2000" dirty="0" err="1"/>
              <a:t>one</a:t>
            </a:r>
            <a:r>
              <a:rPr lang="cs-CZ" sz="2000" dirty="0"/>
              <a:t> </a:t>
            </a:r>
            <a:r>
              <a:rPr lang="cs-CZ" sz="2000" dirty="0" err="1"/>
              <a:t>skill</a:t>
            </a:r>
            <a:r>
              <a:rPr lang="cs-CZ" sz="2000" dirty="0"/>
              <a:t> </a:t>
            </a:r>
            <a:r>
              <a:rPr lang="cs-CZ" sz="2000" dirty="0" err="1"/>
              <a:t>you</a:t>
            </a:r>
            <a:r>
              <a:rPr lang="cs-CZ" sz="2000" dirty="0"/>
              <a:t> </a:t>
            </a:r>
            <a:r>
              <a:rPr lang="cs-CZ" sz="2000" dirty="0" err="1"/>
              <a:t>can’t</a:t>
            </a:r>
            <a:r>
              <a:rPr lang="cs-CZ" sz="2000" dirty="0"/>
              <a:t> do </a:t>
            </a:r>
            <a:r>
              <a:rPr lang="cs-CZ" sz="2000" dirty="0" err="1"/>
              <a:t>without</a:t>
            </a:r>
            <a:r>
              <a:rPr lang="cs-CZ" sz="2000" dirty="0"/>
              <a:t> in </a:t>
            </a:r>
            <a:r>
              <a:rPr lang="cs-CZ" sz="2000" dirty="0" err="1"/>
              <a:t>today’s</a:t>
            </a:r>
            <a:r>
              <a:rPr lang="cs-CZ" sz="2000" dirty="0"/>
              <a:t> </a:t>
            </a:r>
            <a:r>
              <a:rPr lang="cs-CZ" sz="2000" dirty="0" err="1"/>
              <a:t>global</a:t>
            </a:r>
            <a:r>
              <a:rPr lang="cs-CZ" sz="2000" dirty="0"/>
              <a:t> </a:t>
            </a:r>
            <a:r>
              <a:rPr lang="cs-CZ" sz="2000" dirty="0" err="1"/>
              <a:t>economy</a:t>
            </a:r>
            <a:r>
              <a:rPr lang="cs-CZ" sz="2000" dirty="0"/>
              <a:t>. AMACOM. </a:t>
            </a:r>
          </a:p>
          <a:p>
            <a:pPr marL="0" indent="0">
              <a:buNone/>
            </a:pPr>
            <a:br>
              <a:rPr lang="en-US" dirty="0"/>
            </a:b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350213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„C</a:t>
            </a:r>
            <a:r>
              <a:rPr lang="en-US" dirty="0" err="1"/>
              <a:t>ultural</a:t>
            </a:r>
            <a:r>
              <a:rPr lang="en-US" dirty="0"/>
              <a:t> intelligence is the capability to function effectively in a variety of cultural contexts</a:t>
            </a:r>
            <a:r>
              <a:rPr lang="cs-CZ" dirty="0"/>
              <a:t>.“</a:t>
            </a:r>
          </a:p>
          <a:p>
            <a:pPr marL="457200" lvl="1" indent="0">
              <a:buNone/>
            </a:pPr>
            <a:r>
              <a:rPr lang="cs-CZ" sz="2000" dirty="0" err="1"/>
              <a:t>Livermore</a:t>
            </a:r>
            <a:r>
              <a:rPr lang="cs-CZ" sz="2000" dirty="0"/>
              <a:t>, D. (2011). The </a:t>
            </a:r>
            <a:r>
              <a:rPr lang="cs-CZ" sz="2000" dirty="0" err="1"/>
              <a:t>cultural</a:t>
            </a:r>
            <a:r>
              <a:rPr lang="cs-CZ" sz="2000" dirty="0"/>
              <a:t> </a:t>
            </a:r>
            <a:r>
              <a:rPr lang="cs-CZ" sz="2000" dirty="0" err="1"/>
              <a:t>intelligence</a:t>
            </a:r>
            <a:r>
              <a:rPr lang="cs-CZ" sz="2000" dirty="0"/>
              <a:t> </a:t>
            </a:r>
            <a:r>
              <a:rPr lang="cs-CZ" sz="2000" dirty="0" err="1"/>
              <a:t>difference</a:t>
            </a:r>
            <a:r>
              <a:rPr lang="cs-CZ" sz="2000" dirty="0"/>
              <a:t>: Master the </a:t>
            </a:r>
            <a:r>
              <a:rPr lang="cs-CZ" sz="2000" dirty="0" err="1"/>
              <a:t>one</a:t>
            </a:r>
            <a:r>
              <a:rPr lang="cs-CZ" sz="2000" dirty="0"/>
              <a:t> </a:t>
            </a:r>
            <a:r>
              <a:rPr lang="cs-CZ" sz="2000" dirty="0" err="1"/>
              <a:t>skill</a:t>
            </a:r>
            <a:r>
              <a:rPr lang="cs-CZ" sz="2000" dirty="0"/>
              <a:t> </a:t>
            </a:r>
            <a:r>
              <a:rPr lang="cs-CZ" sz="2000" dirty="0" err="1"/>
              <a:t>you</a:t>
            </a:r>
            <a:r>
              <a:rPr lang="cs-CZ" sz="2000" dirty="0"/>
              <a:t> </a:t>
            </a:r>
            <a:r>
              <a:rPr lang="cs-CZ" sz="2000" dirty="0" err="1"/>
              <a:t>can’t</a:t>
            </a:r>
            <a:r>
              <a:rPr lang="cs-CZ" sz="2000" dirty="0"/>
              <a:t> do </a:t>
            </a:r>
            <a:r>
              <a:rPr lang="cs-CZ" sz="2000" dirty="0" err="1"/>
              <a:t>without</a:t>
            </a:r>
            <a:r>
              <a:rPr lang="cs-CZ" sz="2000" dirty="0"/>
              <a:t> in </a:t>
            </a:r>
            <a:r>
              <a:rPr lang="cs-CZ" sz="2000" dirty="0" err="1"/>
              <a:t>today’s</a:t>
            </a:r>
            <a:r>
              <a:rPr lang="cs-CZ" sz="2000" dirty="0"/>
              <a:t> </a:t>
            </a:r>
            <a:r>
              <a:rPr lang="cs-CZ" sz="2000" dirty="0" err="1"/>
              <a:t>global</a:t>
            </a:r>
            <a:r>
              <a:rPr lang="cs-CZ" sz="2000" dirty="0"/>
              <a:t> </a:t>
            </a:r>
            <a:r>
              <a:rPr lang="cs-CZ" sz="2000" dirty="0" err="1"/>
              <a:t>economy</a:t>
            </a:r>
            <a:r>
              <a:rPr lang="cs-CZ" sz="2000" dirty="0"/>
              <a:t>. AMACOM.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i="1" dirty="0"/>
              <a:t>This course focuses primarily on the differences in national cultures and their influence on management and leadership.</a:t>
            </a:r>
            <a:endParaRPr lang="cs-CZ" i="1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756863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Managers</a:t>
            </a:r>
            <a:r>
              <a:rPr lang="cs-CZ" dirty="0"/>
              <a:t> and </a:t>
            </a:r>
            <a:r>
              <a:rPr lang="cs-CZ" dirty="0" err="1"/>
              <a:t>leaders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Traditionally, leaders set an organization’s goals and managers ensured that those goals were met. </a:t>
            </a:r>
          </a:p>
          <a:p>
            <a:r>
              <a:rPr lang="en-US" dirty="0"/>
              <a:t>Nowadays, these roles are often mixed.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2369832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Leaders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Decide</a:t>
            </a:r>
            <a:r>
              <a:rPr lang="cs-CZ" dirty="0"/>
              <a:t> </a:t>
            </a:r>
            <a:r>
              <a:rPr lang="cs-CZ" dirty="0" err="1"/>
              <a:t>overall</a:t>
            </a:r>
            <a:r>
              <a:rPr lang="cs-CZ" dirty="0"/>
              <a:t> </a:t>
            </a:r>
            <a:r>
              <a:rPr lang="cs-CZ" dirty="0" err="1"/>
              <a:t>direction</a:t>
            </a:r>
            <a:endParaRPr lang="cs-CZ" dirty="0"/>
          </a:p>
          <a:p>
            <a:r>
              <a:rPr lang="cs-CZ" dirty="0"/>
              <a:t>Influence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achievements</a:t>
            </a:r>
            <a:endParaRPr lang="cs-CZ" dirty="0"/>
          </a:p>
          <a:p>
            <a:r>
              <a:rPr lang="cs-CZ" dirty="0" err="1"/>
              <a:t>Strive</a:t>
            </a:r>
            <a:r>
              <a:rPr lang="cs-CZ" dirty="0"/>
              <a:t> for </a:t>
            </a:r>
            <a:r>
              <a:rPr lang="cs-CZ" dirty="0" err="1"/>
              <a:t>effectiveness</a:t>
            </a:r>
            <a:endParaRPr lang="cs-CZ" dirty="0"/>
          </a:p>
          <a:p>
            <a:r>
              <a:rPr lang="cs-CZ" dirty="0" err="1"/>
              <a:t>Encourage</a:t>
            </a:r>
            <a:r>
              <a:rPr lang="cs-CZ" dirty="0"/>
              <a:t> </a:t>
            </a:r>
            <a:r>
              <a:rPr lang="cs-CZ" dirty="0" err="1"/>
              <a:t>change</a:t>
            </a:r>
            <a:endParaRPr lang="cs-CZ" dirty="0"/>
          </a:p>
          <a:p>
            <a:r>
              <a:rPr lang="cs-CZ" dirty="0" err="1"/>
              <a:t>Facilitate</a:t>
            </a:r>
            <a:r>
              <a:rPr lang="cs-CZ" dirty="0"/>
              <a:t> </a:t>
            </a:r>
            <a:r>
              <a:rPr lang="cs-CZ" dirty="0" err="1"/>
              <a:t>decisions</a:t>
            </a:r>
            <a:endParaRPr lang="cs-CZ" dirty="0"/>
          </a:p>
          <a:p>
            <a:r>
              <a:rPr lang="cs-CZ" dirty="0" err="1"/>
              <a:t>Align</a:t>
            </a:r>
            <a:r>
              <a:rPr lang="cs-CZ" dirty="0"/>
              <a:t> </a:t>
            </a:r>
            <a:r>
              <a:rPr lang="cs-CZ" dirty="0" err="1"/>
              <a:t>people</a:t>
            </a:r>
            <a:endParaRPr lang="cs-CZ" dirty="0"/>
          </a:p>
          <a:p>
            <a:r>
              <a:rPr lang="cs-CZ" dirty="0" err="1"/>
              <a:t>Look</a:t>
            </a:r>
            <a:r>
              <a:rPr lang="cs-CZ" dirty="0"/>
              <a:t> for </a:t>
            </a:r>
            <a:r>
              <a:rPr lang="cs-CZ" dirty="0" err="1"/>
              <a:t>improvement</a:t>
            </a:r>
            <a:r>
              <a:rPr lang="cs-CZ" dirty="0"/>
              <a:t> </a:t>
            </a:r>
            <a:r>
              <a:rPr lang="cs-CZ" dirty="0" err="1"/>
              <a:t>opportunities</a:t>
            </a:r>
            <a:endParaRPr lang="cs-CZ" dirty="0"/>
          </a:p>
          <a:p>
            <a:r>
              <a:rPr lang="cs-CZ" dirty="0"/>
              <a:t>…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Managers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Plan in detail</a:t>
            </a:r>
          </a:p>
          <a:p>
            <a:r>
              <a:rPr lang="en-US" dirty="0"/>
              <a:t>Encourage people to perform</a:t>
            </a:r>
          </a:p>
          <a:p>
            <a:r>
              <a:rPr lang="en-US" dirty="0"/>
              <a:t>Aim for efficiency</a:t>
            </a:r>
          </a:p>
          <a:p>
            <a:r>
              <a:rPr lang="en-US" dirty="0"/>
              <a:t>React to change</a:t>
            </a:r>
          </a:p>
          <a:p>
            <a:r>
              <a:rPr lang="en-US" dirty="0"/>
              <a:t>Make decisions</a:t>
            </a:r>
          </a:p>
          <a:p>
            <a:r>
              <a:rPr lang="en-US" dirty="0"/>
              <a:t>Organize people</a:t>
            </a:r>
          </a:p>
          <a:p>
            <a:r>
              <a:rPr lang="en-US" dirty="0"/>
              <a:t>Ensure that resources are available and appropriate</a:t>
            </a:r>
            <a:endParaRPr lang="cs-CZ" dirty="0"/>
          </a:p>
          <a:p>
            <a:r>
              <a:rPr lang="cs-CZ" dirty="0"/>
              <a:t>…</a:t>
            </a:r>
          </a:p>
          <a:p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3429300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ený obdélník 8"/>
          <p:cNvSpPr/>
          <p:nvPr/>
        </p:nvSpPr>
        <p:spPr>
          <a:xfrm>
            <a:off x="1508760" y="1527048"/>
            <a:ext cx="5276088" cy="299008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b="1" dirty="0" err="1">
                <a:solidFill>
                  <a:schemeClr val="tx1"/>
                </a:solidFill>
              </a:rPr>
              <a:t>Managers</a:t>
            </a:r>
            <a:endParaRPr lang="cs-CZ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chemeClr val="tx1"/>
                </a:solidFill>
              </a:rPr>
              <a:t>Plan</a:t>
            </a:r>
            <a:endParaRPr lang="cs-CZ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chemeClr val="tx1"/>
                </a:solidFill>
              </a:rPr>
              <a:t>Organize</a:t>
            </a:r>
            <a:endParaRPr lang="cs-CZ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chemeClr val="tx1"/>
                </a:solidFill>
              </a:rPr>
              <a:t>Coordinate</a:t>
            </a:r>
            <a:endParaRPr lang="cs-CZ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chemeClr val="tx1"/>
                </a:solidFill>
              </a:rPr>
              <a:t>Control</a:t>
            </a:r>
            <a:endParaRPr lang="cs-CZ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chemeClr val="tx1"/>
                </a:solidFill>
              </a:rPr>
              <a:t>Staff</a:t>
            </a:r>
            <a:endParaRPr lang="cs-CZ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395216" y="1527048"/>
            <a:ext cx="5276088" cy="2990088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dirty="0">
                <a:solidFill>
                  <a:schemeClr val="tx1"/>
                </a:solidFill>
              </a:rPr>
              <a:t>			</a:t>
            </a:r>
            <a:r>
              <a:rPr lang="cs-CZ" b="1" dirty="0" err="1">
                <a:solidFill>
                  <a:schemeClr val="tx1"/>
                </a:solidFill>
              </a:rPr>
              <a:t>Leaders</a:t>
            </a:r>
            <a:endParaRPr lang="cs-CZ" b="1" dirty="0">
              <a:solidFill>
                <a:schemeClr val="tx1"/>
              </a:solidFill>
            </a:endParaRPr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Influence</a:t>
            </a:r>
          </a:p>
          <a:p>
            <a:pPr marL="3028950" lvl="6" indent="-285750" defTabSz="919163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chemeClr val="tx1"/>
                </a:solidFill>
              </a:rPr>
              <a:t>Motivate</a:t>
            </a:r>
            <a:endParaRPr lang="cs-CZ" dirty="0">
              <a:solidFill>
                <a:schemeClr val="tx1"/>
              </a:solidFill>
            </a:endParaRPr>
          </a:p>
          <a:p>
            <a:pPr marL="3028950" lvl="6" indent="-285750" defTabSz="919163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chemeClr val="tx1"/>
                </a:solidFill>
              </a:rPr>
              <a:t>Inspire</a:t>
            </a:r>
            <a:endParaRPr lang="cs-CZ" dirty="0">
              <a:solidFill>
                <a:schemeClr val="tx1"/>
              </a:solidFill>
            </a:endParaRPr>
          </a:p>
          <a:p>
            <a:pPr marL="3028950" lvl="6" indent="-285750" defTabSz="919163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chemeClr val="tx1"/>
                </a:solidFill>
              </a:rPr>
              <a:t>Create</a:t>
            </a:r>
            <a:endParaRPr lang="cs-CZ" dirty="0">
              <a:solidFill>
                <a:schemeClr val="tx1"/>
              </a:solidFill>
            </a:endParaRPr>
          </a:p>
          <a:p>
            <a:pPr marL="3028950" lvl="6" indent="-285750" defTabSz="919163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553712" y="2359259"/>
            <a:ext cx="1993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Make </a:t>
            </a:r>
            <a:r>
              <a:rPr lang="cs-CZ" dirty="0" err="1"/>
              <a:t>decisions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Solve</a:t>
            </a:r>
            <a:r>
              <a:rPr lang="cs-CZ" dirty="0"/>
              <a:t> </a:t>
            </a:r>
            <a:r>
              <a:rPr lang="cs-CZ" dirty="0" err="1"/>
              <a:t>problems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Communicate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…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830651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Conscious leadership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Thus far, conscious leadership has not been conclusively defined</a:t>
            </a:r>
            <a:endParaRPr lang="cs-CZ" dirty="0"/>
          </a:p>
          <a:p>
            <a:r>
              <a:rPr lang="cs-CZ" dirty="0"/>
              <a:t>C</a:t>
            </a:r>
            <a:r>
              <a:rPr lang="en-US" dirty="0" err="1"/>
              <a:t>onscious</a:t>
            </a:r>
            <a:r>
              <a:rPr lang="en-US" dirty="0"/>
              <a:t> leadership is primarily addressed</a:t>
            </a:r>
            <a:r>
              <a:rPr lang="cs-CZ" dirty="0"/>
              <a:t> </a:t>
            </a:r>
            <a:r>
              <a:rPr lang="en-US" dirty="0"/>
              <a:t>in practitioner and popular literature</a:t>
            </a:r>
            <a:endParaRPr lang="cs-CZ" dirty="0"/>
          </a:p>
          <a:p>
            <a:r>
              <a:rPr lang="cs-CZ" dirty="0" err="1"/>
              <a:t>Alongside</a:t>
            </a:r>
            <a:r>
              <a:rPr lang="cs-CZ" dirty="0"/>
              <a:t> </a:t>
            </a:r>
            <a:r>
              <a:rPr lang="en-US" dirty="0"/>
              <a:t>conscious leadership other not-profit-only ways of leadership</a:t>
            </a:r>
            <a:r>
              <a:rPr lang="cs-CZ" dirty="0"/>
              <a:t> - </a:t>
            </a:r>
            <a:r>
              <a:rPr lang="en-US" dirty="0"/>
              <a:t>such as ethical, sustainable,</a:t>
            </a:r>
            <a:r>
              <a:rPr lang="cs-CZ" dirty="0"/>
              <a:t> </a:t>
            </a:r>
            <a:r>
              <a:rPr lang="en-US" dirty="0"/>
              <a:t>moral</a:t>
            </a:r>
            <a:r>
              <a:rPr lang="cs-CZ" dirty="0"/>
              <a:t>,</a:t>
            </a:r>
            <a:r>
              <a:rPr lang="en-US" dirty="0"/>
              <a:t> or responsible leadership</a:t>
            </a:r>
            <a:r>
              <a:rPr lang="cs-CZ" dirty="0"/>
              <a:t> – are </a:t>
            </a:r>
            <a:r>
              <a:rPr lang="cs-CZ" dirty="0" err="1"/>
              <a:t>emerging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1623327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E template .potx" id="{7F4D7AEA-6349-484D-AD5D-7B6AD08AA3D7}" vid="{06741EF1-C78F-4A90-ADC7-E50518D4DC0D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27a0a7-8611-46d0-bbb2-f45a8872e5ef" xsi:nil="true"/>
    <lcf76f155ced4ddcb4097134ff3c332f xmlns="82861209-8bf3-47c7-8004-08d07fe7874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391C403BD10846915ADAE108BADACB" ma:contentTypeVersion="16" ma:contentTypeDescription="Ein neues Dokument erstellen." ma:contentTypeScope="" ma:versionID="63ce503538179f9fc24b05e6cc7b90f9">
  <xsd:schema xmlns:xsd="http://www.w3.org/2001/XMLSchema" xmlns:xs="http://www.w3.org/2001/XMLSchema" xmlns:p="http://schemas.microsoft.com/office/2006/metadata/properties" xmlns:ns2="82861209-8bf3-47c7-8004-08d07fe78748" xmlns:ns3="ec27a0a7-8611-46d0-bbb2-f45a8872e5ef" targetNamespace="http://schemas.microsoft.com/office/2006/metadata/properties" ma:root="true" ma:fieldsID="2a2812f8f9d87840434103b2669e0ba2" ns2:_="" ns3:_="">
    <xsd:import namespace="82861209-8bf3-47c7-8004-08d07fe78748"/>
    <xsd:import namespace="ec27a0a7-8611-46d0-bbb2-f45a8872e5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861209-8bf3-47c7-8004-08d07fe787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7be16e47-96de-4d33-b6d8-af9f1b8037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27a0a7-8611-46d0-bbb2-f45a8872e5e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4f3c3d8-2681-4be8-82aa-154f6549750c}" ma:internalName="TaxCatchAll" ma:showField="CatchAllData" ma:web="ec27a0a7-8611-46d0-bbb2-f45a8872e5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88F01C-E7E5-4202-8F1E-14B5F98906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E309B4-CEBC-4EF3-B154-0F564FF7D4B0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ec27a0a7-8611-46d0-bbb2-f45a8872e5ef"/>
    <ds:schemaRef ds:uri="82861209-8bf3-47c7-8004-08d07fe78748"/>
  </ds:schemaRefs>
</ds:datastoreItem>
</file>

<file path=customXml/itemProps3.xml><?xml version="1.0" encoding="utf-8"?>
<ds:datastoreItem xmlns:ds="http://schemas.openxmlformats.org/officeDocument/2006/customXml" ds:itemID="{BC55248F-C938-4659-947E-DE1EBA3C0682}"/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1304</Words>
  <Application>Microsoft Office PowerPoint</Application>
  <PresentationFormat>Širokoúhlá obrazovka</PresentationFormat>
  <Paragraphs>151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Office Theme</vt:lpstr>
      <vt:lpstr>Office Theme</vt:lpstr>
      <vt:lpstr>Prezentace aplikace PowerPoint</vt:lpstr>
      <vt:lpstr>Cross-cultural Management and Leadership</vt:lpstr>
      <vt:lpstr>Cross-cultural Management and Leadership</vt:lpstr>
      <vt:lpstr>Prezentace aplikace PowerPoint</vt:lpstr>
      <vt:lpstr>Prezentace aplikace PowerPoint</vt:lpstr>
      <vt:lpstr>Managers and leaders</vt:lpstr>
      <vt:lpstr>Prezentace aplikace PowerPoint</vt:lpstr>
      <vt:lpstr>Prezentace aplikace PowerPoint</vt:lpstr>
      <vt:lpstr>Conscious leadership</vt:lpstr>
      <vt:lpstr>Prezentace aplikace PowerPoint</vt:lpstr>
      <vt:lpstr>Conscious leaders</vt:lpstr>
      <vt:lpstr>Moral choices</vt:lpstr>
      <vt:lpstr>Activity (exploring your values):</vt:lpstr>
      <vt:lpstr>Global management</vt:lpstr>
      <vt:lpstr>The six stakeholders of a conscious business</vt:lpstr>
      <vt:lpstr>Global management – apparent/visible national differences</vt:lpstr>
      <vt:lpstr>FASTAIDE  What to consider when working globally  (when haven’t worked on the cultural intelligence development much yet)   </vt:lpstr>
      <vt:lpstr>Formality</vt:lpstr>
      <vt:lpstr>Authoritarianism</vt:lpstr>
      <vt:lpstr>Structure</vt:lpstr>
      <vt:lpstr>Time Orientation</vt:lpstr>
      <vt:lpstr>Assertiveness</vt:lpstr>
      <vt:lpstr>Individualism</vt:lpstr>
      <vt:lpstr>Directness</vt:lpstr>
      <vt:lpstr>Expressiveness</vt:lpstr>
      <vt:lpstr>Activity</vt:lpstr>
      <vt:lpstr>Prezentace aplikace PowerPoint</vt:lpstr>
      <vt:lpstr>Sources: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Put</dc:creator>
  <cp:lastModifiedBy>Jaroslava Kubatova</cp:lastModifiedBy>
  <cp:revision>53</cp:revision>
  <dcterms:created xsi:type="dcterms:W3CDTF">2022-07-13T14:46:59Z</dcterms:created>
  <dcterms:modified xsi:type="dcterms:W3CDTF">2023-06-02T07:35:53Z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0x01010088391C403BD10846915ADAE108BADACB</vt:lpwstr>
  </property>
  <property fmtid="{D5CDD505-2E9C-101B-9397-08002B2CF9AE}" pid="3" name="MediaServiceImageTags">
    <vt:lpwstr/>
  </property>
</Properties>
</file>