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6" r:id="rId5"/>
    <p:sldId id="283" r:id="rId6"/>
    <p:sldId id="1834" r:id="rId7"/>
    <p:sldId id="2141" r:id="rId8"/>
    <p:sldId id="257" r:id="rId9"/>
    <p:sldId id="1714" r:id="rId10"/>
    <p:sldId id="2079" r:id="rId11"/>
    <p:sldId id="1717" r:id="rId12"/>
    <p:sldId id="2051" r:id="rId13"/>
    <p:sldId id="1710" r:id="rId14"/>
    <p:sldId id="2047" r:id="rId15"/>
    <p:sldId id="2046" r:id="rId16"/>
    <p:sldId id="2045" r:id="rId17"/>
    <p:sldId id="260" r:id="rId18"/>
    <p:sldId id="2026" r:id="rId19"/>
    <p:sldId id="2023" r:id="rId20"/>
    <p:sldId id="276" r:id="rId21"/>
    <p:sldId id="2134" r:id="rId22"/>
    <p:sldId id="2135" r:id="rId23"/>
    <p:sldId id="2132" r:id="rId24"/>
    <p:sldId id="2082" r:id="rId25"/>
    <p:sldId id="2083" r:id="rId26"/>
    <p:sldId id="2044" r:id="rId27"/>
    <p:sldId id="2085" r:id="rId28"/>
    <p:sldId id="282" r:id="rId29"/>
    <p:sldId id="2091" r:id="rId30"/>
    <p:sldId id="2090" r:id="rId31"/>
    <p:sldId id="2140" r:id="rId32"/>
    <p:sldId id="2117" r:id="rId33"/>
    <p:sldId id="2080" r:id="rId34"/>
    <p:sldId id="2139" r:id="rId35"/>
    <p:sldId id="2137" r:id="rId36"/>
    <p:sldId id="2138" r:id="rId3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490" autoAdjust="0"/>
  </p:normalViewPr>
  <p:slideViewPr>
    <p:cSldViewPr snapToGrid="0">
      <p:cViewPr varScale="1">
        <p:scale>
          <a:sx n="74" d="100"/>
          <a:sy n="74" d="100"/>
        </p:scale>
        <p:origin x="1860" y="60"/>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557336-24F7-4D98-9C4F-B07998679AC0}" type="doc">
      <dgm:prSet loTypeId="urn:microsoft.com/office/officeart/2005/8/layout/venn1" loCatId="relationship" qsTypeId="urn:microsoft.com/office/officeart/2005/8/quickstyle/simple1" qsCatId="simple" csTypeId="urn:microsoft.com/office/officeart/2005/8/colors/colorful4" csCatId="colorful" phldr="1"/>
      <dgm:spPr/>
    </dgm:pt>
    <dgm:pt modelId="{C34B7C30-A86C-45B4-BA76-17E093C992CA}">
      <dgm:prSet phldrT="[Text]"/>
      <dgm:spPr/>
      <dgm:t>
        <a:bodyPr/>
        <a:lstStyle/>
        <a:p>
          <a:pPr>
            <a:buFont typeface="Wingdings" panose="05000000000000000000" pitchFamily="2" charset="2"/>
            <a:buChar char="q"/>
          </a:pPr>
          <a:r>
            <a:rPr lang="en-US"/>
            <a:t>Self-awareness &amp; self-mastery</a:t>
          </a:r>
        </a:p>
      </dgm:t>
    </dgm:pt>
    <dgm:pt modelId="{ACC9AA90-51C4-4571-84F8-7851211835F1}" type="parTrans" cxnId="{DA56CC0B-834A-4967-82F4-7FFFA24EB2D5}">
      <dgm:prSet/>
      <dgm:spPr/>
      <dgm:t>
        <a:bodyPr/>
        <a:lstStyle/>
        <a:p>
          <a:endParaRPr lang="en-US"/>
        </a:p>
      </dgm:t>
    </dgm:pt>
    <dgm:pt modelId="{C1FF0A05-5933-4944-AA93-59CA4E73808B}" type="sibTrans" cxnId="{DA56CC0B-834A-4967-82F4-7FFFA24EB2D5}">
      <dgm:prSet/>
      <dgm:spPr/>
      <dgm:t>
        <a:bodyPr/>
        <a:lstStyle/>
        <a:p>
          <a:endParaRPr lang="en-US"/>
        </a:p>
      </dgm:t>
    </dgm:pt>
    <dgm:pt modelId="{A6FDE729-607A-47FC-B338-C775D628B01C}">
      <dgm:prSet phldrT="[Text]"/>
      <dgm:spPr/>
      <dgm:t>
        <a:bodyPr/>
        <a:lstStyle/>
        <a:p>
          <a:r>
            <a:rPr lang="en-US"/>
            <a:t>Integrated awareness of others</a:t>
          </a:r>
        </a:p>
      </dgm:t>
    </dgm:pt>
    <dgm:pt modelId="{2E6836AA-E1BA-4651-82C9-26CB241EA63D}" type="parTrans" cxnId="{A3E2D621-D4FA-4102-9DCF-52885521F402}">
      <dgm:prSet/>
      <dgm:spPr/>
      <dgm:t>
        <a:bodyPr/>
        <a:lstStyle/>
        <a:p>
          <a:endParaRPr lang="en-US"/>
        </a:p>
      </dgm:t>
    </dgm:pt>
    <dgm:pt modelId="{454A4996-614B-424D-BC35-43947588F007}" type="sibTrans" cxnId="{A3E2D621-D4FA-4102-9DCF-52885521F402}">
      <dgm:prSet/>
      <dgm:spPr/>
      <dgm:t>
        <a:bodyPr/>
        <a:lstStyle/>
        <a:p>
          <a:endParaRPr lang="en-US"/>
        </a:p>
      </dgm:t>
    </dgm:pt>
    <dgm:pt modelId="{0937939B-D6E5-4C81-B2F7-B1359D80CEB7}">
      <dgm:prSet phldrT="[Text]"/>
      <dgm:spPr/>
      <dgm:t>
        <a:bodyPr/>
        <a:lstStyle/>
        <a:p>
          <a:pPr>
            <a:buFont typeface="Wingdings" panose="05000000000000000000" pitchFamily="2" charset="2"/>
            <a:buChar char="q"/>
          </a:pPr>
          <a:r>
            <a:rPr lang="en-US"/>
            <a:t>Presence &amp; mindful action</a:t>
          </a:r>
        </a:p>
      </dgm:t>
    </dgm:pt>
    <dgm:pt modelId="{70A8E428-5A5A-4B56-A9F8-F55170EA331A}" type="parTrans" cxnId="{AA4C7651-AACF-4228-9871-22814A7B0086}">
      <dgm:prSet/>
      <dgm:spPr/>
      <dgm:t>
        <a:bodyPr/>
        <a:lstStyle/>
        <a:p>
          <a:endParaRPr lang="en-US"/>
        </a:p>
      </dgm:t>
    </dgm:pt>
    <dgm:pt modelId="{9794078E-921D-4E5E-81FA-1E53211C7F6E}" type="sibTrans" cxnId="{AA4C7651-AACF-4228-9871-22814A7B0086}">
      <dgm:prSet/>
      <dgm:spPr/>
      <dgm:t>
        <a:bodyPr/>
        <a:lstStyle/>
        <a:p>
          <a:endParaRPr lang="en-US"/>
        </a:p>
      </dgm:t>
    </dgm:pt>
    <dgm:pt modelId="{706B91DE-F714-496D-B6AE-4FA406D8E816}" type="pres">
      <dgm:prSet presAssocID="{09557336-24F7-4D98-9C4F-B07998679AC0}" presName="compositeShape" presStyleCnt="0">
        <dgm:presLayoutVars>
          <dgm:chMax val="7"/>
          <dgm:dir/>
          <dgm:resizeHandles val="exact"/>
        </dgm:presLayoutVars>
      </dgm:prSet>
      <dgm:spPr/>
    </dgm:pt>
    <dgm:pt modelId="{2F398A59-670A-4D14-AC9A-50EFC3C55EF3}" type="pres">
      <dgm:prSet presAssocID="{C34B7C30-A86C-45B4-BA76-17E093C992CA}" presName="circ1" presStyleLbl="vennNode1" presStyleIdx="0" presStyleCnt="3"/>
      <dgm:spPr/>
    </dgm:pt>
    <dgm:pt modelId="{85B9DD79-9C51-41EB-965B-3075FABA2125}" type="pres">
      <dgm:prSet presAssocID="{C34B7C30-A86C-45B4-BA76-17E093C992CA}" presName="circ1Tx" presStyleLbl="revTx" presStyleIdx="0" presStyleCnt="0">
        <dgm:presLayoutVars>
          <dgm:chMax val="0"/>
          <dgm:chPref val="0"/>
          <dgm:bulletEnabled val="1"/>
        </dgm:presLayoutVars>
      </dgm:prSet>
      <dgm:spPr/>
    </dgm:pt>
    <dgm:pt modelId="{35E0CECE-AFED-4BF2-B713-07CF8EEDB95D}" type="pres">
      <dgm:prSet presAssocID="{A6FDE729-607A-47FC-B338-C775D628B01C}" presName="circ2" presStyleLbl="vennNode1" presStyleIdx="1" presStyleCnt="3"/>
      <dgm:spPr/>
    </dgm:pt>
    <dgm:pt modelId="{49B74BBA-A4BA-42F3-B20F-E689130BE7FB}" type="pres">
      <dgm:prSet presAssocID="{A6FDE729-607A-47FC-B338-C775D628B01C}" presName="circ2Tx" presStyleLbl="revTx" presStyleIdx="0" presStyleCnt="0">
        <dgm:presLayoutVars>
          <dgm:chMax val="0"/>
          <dgm:chPref val="0"/>
          <dgm:bulletEnabled val="1"/>
        </dgm:presLayoutVars>
      </dgm:prSet>
      <dgm:spPr/>
    </dgm:pt>
    <dgm:pt modelId="{84CB7E50-E03D-4824-B05F-A3A4E0636EE1}" type="pres">
      <dgm:prSet presAssocID="{0937939B-D6E5-4C81-B2F7-B1359D80CEB7}" presName="circ3" presStyleLbl="vennNode1" presStyleIdx="2" presStyleCnt="3"/>
      <dgm:spPr/>
    </dgm:pt>
    <dgm:pt modelId="{5799E7F2-C85F-44D5-B7B8-35F9C92BE41B}" type="pres">
      <dgm:prSet presAssocID="{0937939B-D6E5-4C81-B2F7-B1359D80CEB7}" presName="circ3Tx" presStyleLbl="revTx" presStyleIdx="0" presStyleCnt="0">
        <dgm:presLayoutVars>
          <dgm:chMax val="0"/>
          <dgm:chPref val="0"/>
          <dgm:bulletEnabled val="1"/>
        </dgm:presLayoutVars>
      </dgm:prSet>
      <dgm:spPr/>
    </dgm:pt>
  </dgm:ptLst>
  <dgm:cxnLst>
    <dgm:cxn modelId="{DA56CC0B-834A-4967-82F4-7FFFA24EB2D5}" srcId="{09557336-24F7-4D98-9C4F-B07998679AC0}" destId="{C34B7C30-A86C-45B4-BA76-17E093C992CA}" srcOrd="0" destOrd="0" parTransId="{ACC9AA90-51C4-4571-84F8-7851211835F1}" sibTransId="{C1FF0A05-5933-4944-AA93-59CA4E73808B}"/>
    <dgm:cxn modelId="{A3E2D621-D4FA-4102-9DCF-52885521F402}" srcId="{09557336-24F7-4D98-9C4F-B07998679AC0}" destId="{A6FDE729-607A-47FC-B338-C775D628B01C}" srcOrd="1" destOrd="0" parTransId="{2E6836AA-E1BA-4651-82C9-26CB241EA63D}" sibTransId="{454A4996-614B-424D-BC35-43947588F007}"/>
    <dgm:cxn modelId="{B47EFE6C-6676-4CB5-BF7F-F7FDD3BADA26}" type="presOf" srcId="{09557336-24F7-4D98-9C4F-B07998679AC0}" destId="{706B91DE-F714-496D-B6AE-4FA406D8E816}" srcOrd="0" destOrd="0" presId="urn:microsoft.com/office/officeart/2005/8/layout/venn1"/>
    <dgm:cxn modelId="{AA4C7651-AACF-4228-9871-22814A7B0086}" srcId="{09557336-24F7-4D98-9C4F-B07998679AC0}" destId="{0937939B-D6E5-4C81-B2F7-B1359D80CEB7}" srcOrd="2" destOrd="0" parTransId="{70A8E428-5A5A-4B56-A9F8-F55170EA331A}" sibTransId="{9794078E-921D-4E5E-81FA-1E53211C7F6E}"/>
    <dgm:cxn modelId="{45D0B877-4B60-4A1D-AE78-B2FE05A36E74}" type="presOf" srcId="{C34B7C30-A86C-45B4-BA76-17E093C992CA}" destId="{2F398A59-670A-4D14-AC9A-50EFC3C55EF3}" srcOrd="0" destOrd="0" presId="urn:microsoft.com/office/officeart/2005/8/layout/venn1"/>
    <dgm:cxn modelId="{210ECDB3-D5C7-4646-B1CB-0A983AECCC11}" type="presOf" srcId="{C34B7C30-A86C-45B4-BA76-17E093C992CA}" destId="{85B9DD79-9C51-41EB-965B-3075FABA2125}" srcOrd="1" destOrd="0" presId="urn:microsoft.com/office/officeart/2005/8/layout/venn1"/>
    <dgm:cxn modelId="{27EE93B9-77B3-41D9-A26B-8F0FA9775B56}" type="presOf" srcId="{A6FDE729-607A-47FC-B338-C775D628B01C}" destId="{49B74BBA-A4BA-42F3-B20F-E689130BE7FB}" srcOrd="1" destOrd="0" presId="urn:microsoft.com/office/officeart/2005/8/layout/venn1"/>
    <dgm:cxn modelId="{4A2117D9-EFF0-4DA4-9DAD-F65F19DE746F}" type="presOf" srcId="{0937939B-D6E5-4C81-B2F7-B1359D80CEB7}" destId="{84CB7E50-E03D-4824-B05F-A3A4E0636EE1}" srcOrd="0" destOrd="0" presId="urn:microsoft.com/office/officeart/2005/8/layout/venn1"/>
    <dgm:cxn modelId="{8F2137F4-3214-47DE-B206-2C5AF77791B8}" type="presOf" srcId="{A6FDE729-607A-47FC-B338-C775D628B01C}" destId="{35E0CECE-AFED-4BF2-B713-07CF8EEDB95D}" srcOrd="0" destOrd="0" presId="urn:microsoft.com/office/officeart/2005/8/layout/venn1"/>
    <dgm:cxn modelId="{877D72F9-0322-42A8-A6C4-694B666922AC}" type="presOf" srcId="{0937939B-D6E5-4C81-B2F7-B1359D80CEB7}" destId="{5799E7F2-C85F-44D5-B7B8-35F9C92BE41B}" srcOrd="1" destOrd="0" presId="urn:microsoft.com/office/officeart/2005/8/layout/venn1"/>
    <dgm:cxn modelId="{3B33E852-4380-4EE3-B6C9-9E6BE85BBC80}" type="presParOf" srcId="{706B91DE-F714-496D-B6AE-4FA406D8E816}" destId="{2F398A59-670A-4D14-AC9A-50EFC3C55EF3}" srcOrd="0" destOrd="0" presId="urn:microsoft.com/office/officeart/2005/8/layout/venn1"/>
    <dgm:cxn modelId="{CB83BE00-FAC1-471A-85DC-CCC9064BCEEB}" type="presParOf" srcId="{706B91DE-F714-496D-B6AE-4FA406D8E816}" destId="{85B9DD79-9C51-41EB-965B-3075FABA2125}" srcOrd="1" destOrd="0" presId="urn:microsoft.com/office/officeart/2005/8/layout/venn1"/>
    <dgm:cxn modelId="{1D736972-6E31-455B-A7F0-E0E1EC214472}" type="presParOf" srcId="{706B91DE-F714-496D-B6AE-4FA406D8E816}" destId="{35E0CECE-AFED-4BF2-B713-07CF8EEDB95D}" srcOrd="2" destOrd="0" presId="urn:microsoft.com/office/officeart/2005/8/layout/venn1"/>
    <dgm:cxn modelId="{FE0232B5-5F8C-4473-9BFB-CDDCBB08BF8B}" type="presParOf" srcId="{706B91DE-F714-496D-B6AE-4FA406D8E816}" destId="{49B74BBA-A4BA-42F3-B20F-E689130BE7FB}" srcOrd="3" destOrd="0" presId="urn:microsoft.com/office/officeart/2005/8/layout/venn1"/>
    <dgm:cxn modelId="{73FECA6F-A526-457C-A72E-FEB605D5C679}" type="presParOf" srcId="{706B91DE-F714-496D-B6AE-4FA406D8E816}" destId="{84CB7E50-E03D-4824-B05F-A3A4E0636EE1}" srcOrd="4" destOrd="0" presId="urn:microsoft.com/office/officeart/2005/8/layout/venn1"/>
    <dgm:cxn modelId="{8FC4451F-346E-4107-8CFC-136D106F736F}" type="presParOf" srcId="{706B91DE-F714-496D-B6AE-4FA406D8E816}" destId="{5799E7F2-C85F-44D5-B7B8-35F9C92BE41B}"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557336-24F7-4D98-9C4F-B07998679AC0}" type="doc">
      <dgm:prSet loTypeId="urn:microsoft.com/office/officeart/2005/8/layout/venn1" loCatId="relationship" qsTypeId="urn:microsoft.com/office/officeart/2005/8/quickstyle/simple1" qsCatId="simple" csTypeId="urn:microsoft.com/office/officeart/2005/8/colors/colorful4" csCatId="colorful" phldr="1"/>
      <dgm:spPr/>
    </dgm:pt>
    <dgm:pt modelId="{C34B7C30-A86C-45B4-BA76-17E093C992CA}">
      <dgm:prSet phldrT="[Text]"/>
      <dgm:spPr/>
      <dgm:t>
        <a:bodyPr/>
        <a:lstStyle/>
        <a:p>
          <a:pPr>
            <a:buFont typeface="Wingdings" panose="05000000000000000000" pitchFamily="2" charset="2"/>
            <a:buChar char="q"/>
          </a:pPr>
          <a:r>
            <a:rPr lang="en-US"/>
            <a:t>Self-awareness &amp; self-mastery</a:t>
          </a:r>
        </a:p>
      </dgm:t>
    </dgm:pt>
    <dgm:pt modelId="{ACC9AA90-51C4-4571-84F8-7851211835F1}" type="parTrans" cxnId="{DA56CC0B-834A-4967-82F4-7FFFA24EB2D5}">
      <dgm:prSet/>
      <dgm:spPr/>
      <dgm:t>
        <a:bodyPr/>
        <a:lstStyle/>
        <a:p>
          <a:endParaRPr lang="en-US"/>
        </a:p>
      </dgm:t>
    </dgm:pt>
    <dgm:pt modelId="{C1FF0A05-5933-4944-AA93-59CA4E73808B}" type="sibTrans" cxnId="{DA56CC0B-834A-4967-82F4-7FFFA24EB2D5}">
      <dgm:prSet/>
      <dgm:spPr/>
      <dgm:t>
        <a:bodyPr/>
        <a:lstStyle/>
        <a:p>
          <a:endParaRPr lang="en-US"/>
        </a:p>
      </dgm:t>
    </dgm:pt>
    <dgm:pt modelId="{A6FDE729-607A-47FC-B338-C775D628B01C}">
      <dgm:prSet phldrT="[Text]"/>
      <dgm:spPr/>
      <dgm:t>
        <a:bodyPr/>
        <a:lstStyle/>
        <a:p>
          <a:r>
            <a:rPr lang="en-US"/>
            <a:t>Integrated awareness of others</a:t>
          </a:r>
        </a:p>
      </dgm:t>
    </dgm:pt>
    <dgm:pt modelId="{2E6836AA-E1BA-4651-82C9-26CB241EA63D}" type="parTrans" cxnId="{A3E2D621-D4FA-4102-9DCF-52885521F402}">
      <dgm:prSet/>
      <dgm:spPr/>
      <dgm:t>
        <a:bodyPr/>
        <a:lstStyle/>
        <a:p>
          <a:endParaRPr lang="en-US"/>
        </a:p>
      </dgm:t>
    </dgm:pt>
    <dgm:pt modelId="{454A4996-614B-424D-BC35-43947588F007}" type="sibTrans" cxnId="{A3E2D621-D4FA-4102-9DCF-52885521F402}">
      <dgm:prSet/>
      <dgm:spPr/>
      <dgm:t>
        <a:bodyPr/>
        <a:lstStyle/>
        <a:p>
          <a:endParaRPr lang="en-US"/>
        </a:p>
      </dgm:t>
    </dgm:pt>
    <dgm:pt modelId="{0937939B-D6E5-4C81-B2F7-B1359D80CEB7}">
      <dgm:prSet phldrT="[Text]"/>
      <dgm:spPr/>
      <dgm:t>
        <a:bodyPr/>
        <a:lstStyle/>
        <a:p>
          <a:pPr>
            <a:buFont typeface="Wingdings" panose="05000000000000000000" pitchFamily="2" charset="2"/>
            <a:buChar char="q"/>
          </a:pPr>
          <a:r>
            <a:rPr lang="en-US"/>
            <a:t>Presence &amp; mindful action</a:t>
          </a:r>
        </a:p>
      </dgm:t>
    </dgm:pt>
    <dgm:pt modelId="{70A8E428-5A5A-4B56-A9F8-F55170EA331A}" type="parTrans" cxnId="{AA4C7651-AACF-4228-9871-22814A7B0086}">
      <dgm:prSet/>
      <dgm:spPr/>
      <dgm:t>
        <a:bodyPr/>
        <a:lstStyle/>
        <a:p>
          <a:endParaRPr lang="en-US"/>
        </a:p>
      </dgm:t>
    </dgm:pt>
    <dgm:pt modelId="{9794078E-921D-4E5E-81FA-1E53211C7F6E}" type="sibTrans" cxnId="{AA4C7651-AACF-4228-9871-22814A7B0086}">
      <dgm:prSet/>
      <dgm:spPr/>
      <dgm:t>
        <a:bodyPr/>
        <a:lstStyle/>
        <a:p>
          <a:endParaRPr lang="en-US"/>
        </a:p>
      </dgm:t>
    </dgm:pt>
    <dgm:pt modelId="{706B91DE-F714-496D-B6AE-4FA406D8E816}" type="pres">
      <dgm:prSet presAssocID="{09557336-24F7-4D98-9C4F-B07998679AC0}" presName="compositeShape" presStyleCnt="0">
        <dgm:presLayoutVars>
          <dgm:chMax val="7"/>
          <dgm:dir/>
          <dgm:resizeHandles val="exact"/>
        </dgm:presLayoutVars>
      </dgm:prSet>
      <dgm:spPr/>
    </dgm:pt>
    <dgm:pt modelId="{2F398A59-670A-4D14-AC9A-50EFC3C55EF3}" type="pres">
      <dgm:prSet presAssocID="{C34B7C30-A86C-45B4-BA76-17E093C992CA}" presName="circ1" presStyleLbl="vennNode1" presStyleIdx="0" presStyleCnt="3"/>
      <dgm:spPr/>
    </dgm:pt>
    <dgm:pt modelId="{85B9DD79-9C51-41EB-965B-3075FABA2125}" type="pres">
      <dgm:prSet presAssocID="{C34B7C30-A86C-45B4-BA76-17E093C992CA}" presName="circ1Tx" presStyleLbl="revTx" presStyleIdx="0" presStyleCnt="0">
        <dgm:presLayoutVars>
          <dgm:chMax val="0"/>
          <dgm:chPref val="0"/>
          <dgm:bulletEnabled val="1"/>
        </dgm:presLayoutVars>
      </dgm:prSet>
      <dgm:spPr/>
    </dgm:pt>
    <dgm:pt modelId="{35E0CECE-AFED-4BF2-B713-07CF8EEDB95D}" type="pres">
      <dgm:prSet presAssocID="{A6FDE729-607A-47FC-B338-C775D628B01C}" presName="circ2" presStyleLbl="vennNode1" presStyleIdx="1" presStyleCnt="3"/>
      <dgm:spPr/>
    </dgm:pt>
    <dgm:pt modelId="{49B74BBA-A4BA-42F3-B20F-E689130BE7FB}" type="pres">
      <dgm:prSet presAssocID="{A6FDE729-607A-47FC-B338-C775D628B01C}" presName="circ2Tx" presStyleLbl="revTx" presStyleIdx="0" presStyleCnt="0">
        <dgm:presLayoutVars>
          <dgm:chMax val="0"/>
          <dgm:chPref val="0"/>
          <dgm:bulletEnabled val="1"/>
        </dgm:presLayoutVars>
      </dgm:prSet>
      <dgm:spPr/>
    </dgm:pt>
    <dgm:pt modelId="{84CB7E50-E03D-4824-B05F-A3A4E0636EE1}" type="pres">
      <dgm:prSet presAssocID="{0937939B-D6E5-4C81-B2F7-B1359D80CEB7}" presName="circ3" presStyleLbl="vennNode1" presStyleIdx="2" presStyleCnt="3"/>
      <dgm:spPr/>
    </dgm:pt>
    <dgm:pt modelId="{5799E7F2-C85F-44D5-B7B8-35F9C92BE41B}" type="pres">
      <dgm:prSet presAssocID="{0937939B-D6E5-4C81-B2F7-B1359D80CEB7}" presName="circ3Tx" presStyleLbl="revTx" presStyleIdx="0" presStyleCnt="0">
        <dgm:presLayoutVars>
          <dgm:chMax val="0"/>
          <dgm:chPref val="0"/>
          <dgm:bulletEnabled val="1"/>
        </dgm:presLayoutVars>
      </dgm:prSet>
      <dgm:spPr/>
    </dgm:pt>
  </dgm:ptLst>
  <dgm:cxnLst>
    <dgm:cxn modelId="{DA56CC0B-834A-4967-82F4-7FFFA24EB2D5}" srcId="{09557336-24F7-4D98-9C4F-B07998679AC0}" destId="{C34B7C30-A86C-45B4-BA76-17E093C992CA}" srcOrd="0" destOrd="0" parTransId="{ACC9AA90-51C4-4571-84F8-7851211835F1}" sibTransId="{C1FF0A05-5933-4944-AA93-59CA4E73808B}"/>
    <dgm:cxn modelId="{A3E2D621-D4FA-4102-9DCF-52885521F402}" srcId="{09557336-24F7-4D98-9C4F-B07998679AC0}" destId="{A6FDE729-607A-47FC-B338-C775D628B01C}" srcOrd="1" destOrd="0" parTransId="{2E6836AA-E1BA-4651-82C9-26CB241EA63D}" sibTransId="{454A4996-614B-424D-BC35-43947588F007}"/>
    <dgm:cxn modelId="{B47EFE6C-6676-4CB5-BF7F-F7FDD3BADA26}" type="presOf" srcId="{09557336-24F7-4D98-9C4F-B07998679AC0}" destId="{706B91DE-F714-496D-B6AE-4FA406D8E816}" srcOrd="0" destOrd="0" presId="urn:microsoft.com/office/officeart/2005/8/layout/venn1"/>
    <dgm:cxn modelId="{AA4C7651-AACF-4228-9871-22814A7B0086}" srcId="{09557336-24F7-4D98-9C4F-B07998679AC0}" destId="{0937939B-D6E5-4C81-B2F7-B1359D80CEB7}" srcOrd="2" destOrd="0" parTransId="{70A8E428-5A5A-4B56-A9F8-F55170EA331A}" sibTransId="{9794078E-921D-4E5E-81FA-1E53211C7F6E}"/>
    <dgm:cxn modelId="{45D0B877-4B60-4A1D-AE78-B2FE05A36E74}" type="presOf" srcId="{C34B7C30-A86C-45B4-BA76-17E093C992CA}" destId="{2F398A59-670A-4D14-AC9A-50EFC3C55EF3}" srcOrd="0" destOrd="0" presId="urn:microsoft.com/office/officeart/2005/8/layout/venn1"/>
    <dgm:cxn modelId="{210ECDB3-D5C7-4646-B1CB-0A983AECCC11}" type="presOf" srcId="{C34B7C30-A86C-45B4-BA76-17E093C992CA}" destId="{85B9DD79-9C51-41EB-965B-3075FABA2125}" srcOrd="1" destOrd="0" presId="urn:microsoft.com/office/officeart/2005/8/layout/venn1"/>
    <dgm:cxn modelId="{27EE93B9-77B3-41D9-A26B-8F0FA9775B56}" type="presOf" srcId="{A6FDE729-607A-47FC-B338-C775D628B01C}" destId="{49B74BBA-A4BA-42F3-B20F-E689130BE7FB}" srcOrd="1" destOrd="0" presId="urn:microsoft.com/office/officeart/2005/8/layout/venn1"/>
    <dgm:cxn modelId="{4A2117D9-EFF0-4DA4-9DAD-F65F19DE746F}" type="presOf" srcId="{0937939B-D6E5-4C81-B2F7-B1359D80CEB7}" destId="{84CB7E50-E03D-4824-B05F-A3A4E0636EE1}" srcOrd="0" destOrd="0" presId="urn:microsoft.com/office/officeart/2005/8/layout/venn1"/>
    <dgm:cxn modelId="{8F2137F4-3214-47DE-B206-2C5AF77791B8}" type="presOf" srcId="{A6FDE729-607A-47FC-B338-C775D628B01C}" destId="{35E0CECE-AFED-4BF2-B713-07CF8EEDB95D}" srcOrd="0" destOrd="0" presId="urn:microsoft.com/office/officeart/2005/8/layout/venn1"/>
    <dgm:cxn modelId="{877D72F9-0322-42A8-A6C4-694B666922AC}" type="presOf" srcId="{0937939B-D6E5-4C81-B2F7-B1359D80CEB7}" destId="{5799E7F2-C85F-44D5-B7B8-35F9C92BE41B}" srcOrd="1" destOrd="0" presId="urn:microsoft.com/office/officeart/2005/8/layout/venn1"/>
    <dgm:cxn modelId="{3B33E852-4380-4EE3-B6C9-9E6BE85BBC80}" type="presParOf" srcId="{706B91DE-F714-496D-B6AE-4FA406D8E816}" destId="{2F398A59-670A-4D14-AC9A-50EFC3C55EF3}" srcOrd="0" destOrd="0" presId="urn:microsoft.com/office/officeart/2005/8/layout/venn1"/>
    <dgm:cxn modelId="{CB83BE00-FAC1-471A-85DC-CCC9064BCEEB}" type="presParOf" srcId="{706B91DE-F714-496D-B6AE-4FA406D8E816}" destId="{85B9DD79-9C51-41EB-965B-3075FABA2125}" srcOrd="1" destOrd="0" presId="urn:microsoft.com/office/officeart/2005/8/layout/venn1"/>
    <dgm:cxn modelId="{1D736972-6E31-455B-A7F0-E0E1EC214472}" type="presParOf" srcId="{706B91DE-F714-496D-B6AE-4FA406D8E816}" destId="{35E0CECE-AFED-4BF2-B713-07CF8EEDB95D}" srcOrd="2" destOrd="0" presId="urn:microsoft.com/office/officeart/2005/8/layout/venn1"/>
    <dgm:cxn modelId="{FE0232B5-5F8C-4473-9BFB-CDDCBB08BF8B}" type="presParOf" srcId="{706B91DE-F714-496D-B6AE-4FA406D8E816}" destId="{49B74BBA-A4BA-42F3-B20F-E689130BE7FB}" srcOrd="3" destOrd="0" presId="urn:microsoft.com/office/officeart/2005/8/layout/venn1"/>
    <dgm:cxn modelId="{73FECA6F-A526-457C-A72E-FEB605D5C679}" type="presParOf" srcId="{706B91DE-F714-496D-B6AE-4FA406D8E816}" destId="{84CB7E50-E03D-4824-B05F-A3A4E0636EE1}" srcOrd="4" destOrd="0" presId="urn:microsoft.com/office/officeart/2005/8/layout/venn1"/>
    <dgm:cxn modelId="{8FC4451F-346E-4107-8CFC-136D106F736F}" type="presParOf" srcId="{706B91DE-F714-496D-B6AE-4FA406D8E816}" destId="{5799E7F2-C85F-44D5-B7B8-35F9C92BE41B}"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398A59-670A-4D14-AC9A-50EFC3C55EF3}">
      <dsp:nvSpPr>
        <dsp:cNvPr id="0" name=""/>
        <dsp:cNvSpPr/>
      </dsp:nvSpPr>
      <dsp:spPr>
        <a:xfrm>
          <a:off x="1624012" y="60920"/>
          <a:ext cx="2924175" cy="2924175"/>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Font typeface="Wingdings" panose="05000000000000000000" pitchFamily="2" charset="2"/>
            <a:buNone/>
          </a:pPr>
          <a:r>
            <a:rPr lang="en-US" sz="3100" kern="1200"/>
            <a:t>Self-awareness &amp; self-mastery</a:t>
          </a:r>
        </a:p>
      </dsp:txBody>
      <dsp:txXfrm>
        <a:off x="2013902" y="572650"/>
        <a:ext cx="2144395" cy="1315878"/>
      </dsp:txXfrm>
    </dsp:sp>
    <dsp:sp modelId="{35E0CECE-AFED-4BF2-B713-07CF8EEDB95D}">
      <dsp:nvSpPr>
        <dsp:cNvPr id="0" name=""/>
        <dsp:cNvSpPr/>
      </dsp:nvSpPr>
      <dsp:spPr>
        <a:xfrm>
          <a:off x="2679152" y="1888529"/>
          <a:ext cx="2924175" cy="2924175"/>
        </a:xfrm>
        <a:prstGeom prst="ellipse">
          <a:avLst/>
        </a:prstGeom>
        <a:solidFill>
          <a:schemeClr val="accent4">
            <a:alpha val="50000"/>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n-US" sz="3100" kern="1200"/>
            <a:t>Integrated awareness of others</a:t>
          </a:r>
        </a:p>
      </dsp:txBody>
      <dsp:txXfrm>
        <a:off x="3573462" y="2643941"/>
        <a:ext cx="1754505" cy="1608296"/>
      </dsp:txXfrm>
    </dsp:sp>
    <dsp:sp modelId="{84CB7E50-E03D-4824-B05F-A3A4E0636EE1}">
      <dsp:nvSpPr>
        <dsp:cNvPr id="0" name=""/>
        <dsp:cNvSpPr/>
      </dsp:nvSpPr>
      <dsp:spPr>
        <a:xfrm>
          <a:off x="568872" y="1888529"/>
          <a:ext cx="2924175" cy="2924175"/>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Font typeface="Wingdings" panose="05000000000000000000" pitchFamily="2" charset="2"/>
            <a:buNone/>
          </a:pPr>
          <a:r>
            <a:rPr lang="en-US" sz="3100" kern="1200"/>
            <a:t>Presence &amp; mindful action</a:t>
          </a:r>
        </a:p>
      </dsp:txBody>
      <dsp:txXfrm>
        <a:off x="844232" y="2643941"/>
        <a:ext cx="1754505" cy="16082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398A59-670A-4D14-AC9A-50EFC3C55EF3}">
      <dsp:nvSpPr>
        <dsp:cNvPr id="0" name=""/>
        <dsp:cNvSpPr/>
      </dsp:nvSpPr>
      <dsp:spPr>
        <a:xfrm>
          <a:off x="1048431" y="24249"/>
          <a:ext cx="1163955" cy="1163955"/>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Font typeface="Wingdings" panose="05000000000000000000" pitchFamily="2" charset="2"/>
            <a:buNone/>
          </a:pPr>
          <a:r>
            <a:rPr lang="en-US" sz="1200" kern="1200"/>
            <a:t>Self-awareness &amp; self-mastery</a:t>
          </a:r>
        </a:p>
      </dsp:txBody>
      <dsp:txXfrm>
        <a:off x="1203626" y="227941"/>
        <a:ext cx="853567" cy="523779"/>
      </dsp:txXfrm>
    </dsp:sp>
    <dsp:sp modelId="{35E0CECE-AFED-4BF2-B713-07CF8EEDB95D}">
      <dsp:nvSpPr>
        <dsp:cNvPr id="0" name=""/>
        <dsp:cNvSpPr/>
      </dsp:nvSpPr>
      <dsp:spPr>
        <a:xfrm>
          <a:off x="1468425" y="751720"/>
          <a:ext cx="1163955" cy="1163955"/>
        </a:xfrm>
        <a:prstGeom prst="ellipse">
          <a:avLst/>
        </a:prstGeom>
        <a:solidFill>
          <a:schemeClr val="accent4">
            <a:alpha val="50000"/>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a:t>Integrated awareness of others</a:t>
          </a:r>
        </a:p>
      </dsp:txBody>
      <dsp:txXfrm>
        <a:off x="1824402" y="1052409"/>
        <a:ext cx="698373" cy="640175"/>
      </dsp:txXfrm>
    </dsp:sp>
    <dsp:sp modelId="{84CB7E50-E03D-4824-B05F-A3A4E0636EE1}">
      <dsp:nvSpPr>
        <dsp:cNvPr id="0" name=""/>
        <dsp:cNvSpPr/>
      </dsp:nvSpPr>
      <dsp:spPr>
        <a:xfrm>
          <a:off x="628438" y="751720"/>
          <a:ext cx="1163955" cy="1163955"/>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Font typeface="Wingdings" panose="05000000000000000000" pitchFamily="2" charset="2"/>
            <a:buNone/>
          </a:pPr>
          <a:r>
            <a:rPr lang="en-US" sz="1200" kern="1200"/>
            <a:t>Presence &amp; mindful action</a:t>
          </a:r>
        </a:p>
      </dsp:txBody>
      <dsp:txXfrm>
        <a:off x="738044" y="1052409"/>
        <a:ext cx="698373" cy="64017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432D48-00F7-4E48-8EDF-1CBC9482D1E4}"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DE2E5-D2BD-43CB-8D48-DFFE374A9762}" type="slidenum">
              <a:rPr lang="en-US" smtClean="0"/>
              <a:t>‹#›</a:t>
            </a:fld>
            <a:endParaRPr lang="en-US"/>
          </a:p>
        </p:txBody>
      </p:sp>
    </p:spTree>
    <p:extLst>
      <p:ext uri="{BB962C8B-B14F-4D97-AF65-F5344CB8AC3E}">
        <p14:creationId xmlns:p14="http://schemas.microsoft.com/office/powerpoint/2010/main" val="2705174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EDE2E5-D2BD-43CB-8D48-DFFE374A9762}" type="slidenum">
              <a:rPr lang="en-US" smtClean="0"/>
              <a:t>1</a:t>
            </a:fld>
            <a:endParaRPr lang="en-US"/>
          </a:p>
        </p:txBody>
      </p:sp>
    </p:spTree>
    <p:extLst>
      <p:ext uri="{BB962C8B-B14F-4D97-AF65-F5344CB8AC3E}">
        <p14:creationId xmlns:p14="http://schemas.microsoft.com/office/powerpoint/2010/main" val="130493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AB6007-A558-41B6-9A6C-95E32213988A}" type="slidenum">
              <a:rPr lang="en-US" smtClean="0"/>
              <a:t>10</a:t>
            </a:fld>
            <a:endParaRPr lang="en-US"/>
          </a:p>
        </p:txBody>
      </p:sp>
    </p:spTree>
    <p:extLst>
      <p:ext uri="{BB962C8B-B14F-4D97-AF65-F5344CB8AC3E}">
        <p14:creationId xmlns:p14="http://schemas.microsoft.com/office/powerpoint/2010/main" val="373116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EDE2E5-D2BD-43CB-8D48-DFFE374A9762}" type="slidenum">
              <a:rPr lang="en-US" smtClean="0"/>
              <a:t>12</a:t>
            </a:fld>
            <a:endParaRPr lang="en-US"/>
          </a:p>
        </p:txBody>
      </p:sp>
    </p:spTree>
    <p:extLst>
      <p:ext uri="{BB962C8B-B14F-4D97-AF65-F5344CB8AC3E}">
        <p14:creationId xmlns:p14="http://schemas.microsoft.com/office/powerpoint/2010/main" val="4051280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EDE2E5-D2BD-43CB-8D48-DFFE374A9762}" type="slidenum">
              <a:rPr lang="en-US" smtClean="0"/>
              <a:t>13</a:t>
            </a:fld>
            <a:endParaRPr lang="en-US"/>
          </a:p>
        </p:txBody>
      </p:sp>
    </p:spTree>
    <p:extLst>
      <p:ext uri="{BB962C8B-B14F-4D97-AF65-F5344CB8AC3E}">
        <p14:creationId xmlns:p14="http://schemas.microsoft.com/office/powerpoint/2010/main" val="2524793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EDE2E5-D2BD-43CB-8D48-DFFE374A9762}" type="slidenum">
              <a:rPr lang="en-US" smtClean="0"/>
              <a:t>15</a:t>
            </a:fld>
            <a:endParaRPr lang="en-US"/>
          </a:p>
        </p:txBody>
      </p:sp>
    </p:spTree>
    <p:extLst>
      <p:ext uri="{BB962C8B-B14F-4D97-AF65-F5344CB8AC3E}">
        <p14:creationId xmlns:p14="http://schemas.microsoft.com/office/powerpoint/2010/main" val="4051280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EDE2E5-D2BD-43CB-8D48-DFFE374A9762}" type="slidenum">
              <a:rPr lang="en-US" smtClean="0"/>
              <a:t>16</a:t>
            </a:fld>
            <a:endParaRPr lang="en-US"/>
          </a:p>
        </p:txBody>
      </p:sp>
    </p:spTree>
    <p:extLst>
      <p:ext uri="{BB962C8B-B14F-4D97-AF65-F5344CB8AC3E}">
        <p14:creationId xmlns:p14="http://schemas.microsoft.com/office/powerpoint/2010/main" val="1104236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main textbook for the course</a:t>
            </a:r>
          </a:p>
        </p:txBody>
      </p:sp>
      <p:sp>
        <p:nvSpPr>
          <p:cNvPr id="4" name="Slide Number Placeholder 3"/>
          <p:cNvSpPr>
            <a:spLocks noGrp="1"/>
          </p:cNvSpPr>
          <p:nvPr>
            <p:ph type="sldNum" sz="quarter" idx="5"/>
          </p:nvPr>
        </p:nvSpPr>
        <p:spPr/>
        <p:txBody>
          <a:bodyPr/>
          <a:lstStyle/>
          <a:p>
            <a:fld id="{8165D930-0973-4E05-948C-1E816049E378}" type="slidenum">
              <a:rPr lang="en-US" smtClean="0"/>
              <a:t>17</a:t>
            </a:fld>
            <a:endParaRPr lang="en-US"/>
          </a:p>
        </p:txBody>
      </p:sp>
    </p:spTree>
    <p:extLst>
      <p:ext uri="{BB962C8B-B14F-4D97-AF65-F5344CB8AC3E}">
        <p14:creationId xmlns:p14="http://schemas.microsoft.com/office/powerpoint/2010/main" val="3172140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EDE2E5-D2BD-43CB-8D48-DFFE374A9762}" type="slidenum">
              <a:rPr lang="en-US" smtClean="0"/>
              <a:t>18</a:t>
            </a:fld>
            <a:endParaRPr lang="en-US"/>
          </a:p>
        </p:txBody>
      </p:sp>
    </p:spTree>
    <p:extLst>
      <p:ext uri="{BB962C8B-B14F-4D97-AF65-F5344CB8AC3E}">
        <p14:creationId xmlns:p14="http://schemas.microsoft.com/office/powerpoint/2010/main" val="2881181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rPr>
              <a:t>Engage the audience whether/which/how they teach a conscious CB course</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rPr>
              <a:t>Engage the audience how they propose/wish/expect to use our course material</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FEDE2E5-D2BD-43CB-8D48-DFFE374A9762}" type="slidenum">
              <a:rPr lang="en-US" smtClean="0"/>
              <a:t>20</a:t>
            </a:fld>
            <a:endParaRPr lang="en-US"/>
          </a:p>
        </p:txBody>
      </p:sp>
    </p:spTree>
    <p:extLst>
      <p:ext uri="{BB962C8B-B14F-4D97-AF65-F5344CB8AC3E}">
        <p14:creationId xmlns:p14="http://schemas.microsoft.com/office/powerpoint/2010/main" val="3663948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EDE2E5-D2BD-43CB-8D48-DFFE374A9762}" type="slidenum">
              <a:rPr lang="en-US" smtClean="0"/>
              <a:t>21</a:t>
            </a:fld>
            <a:endParaRPr lang="en-US"/>
          </a:p>
        </p:txBody>
      </p:sp>
    </p:spTree>
    <p:extLst>
      <p:ext uri="{BB962C8B-B14F-4D97-AF65-F5344CB8AC3E}">
        <p14:creationId xmlns:p14="http://schemas.microsoft.com/office/powerpoint/2010/main" val="2212439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EDE2E5-D2BD-43CB-8D48-DFFE374A9762}" type="slidenum">
              <a:rPr lang="en-US" smtClean="0"/>
              <a:t>22</a:t>
            </a:fld>
            <a:endParaRPr lang="en-US"/>
          </a:p>
        </p:txBody>
      </p:sp>
    </p:spTree>
    <p:extLst>
      <p:ext uri="{BB962C8B-B14F-4D97-AF65-F5344CB8AC3E}">
        <p14:creationId xmlns:p14="http://schemas.microsoft.com/office/powerpoint/2010/main" val="531218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Calibri-Bold"/>
              </a:rPr>
              <a:t>Dr. Jaroslava Kubatova</a:t>
            </a:r>
          </a:p>
          <a:p>
            <a:pPr algn="l"/>
            <a:r>
              <a:rPr lang="en-US" sz="1800" b="0" i="0" u="none" strike="noStrike" baseline="0" dirty="0">
                <a:latin typeface="ArialMT"/>
              </a:rPr>
              <a:t>D</a:t>
            </a:r>
            <a:r>
              <a:rPr lang="en-US" sz="1800" b="0" i="0" u="none" strike="noStrike" baseline="0" dirty="0">
                <a:latin typeface="Calibri" panose="020F0502020204030204" pitchFamily="34" charset="0"/>
              </a:rPr>
              <a:t>eputy Head of Department of Economic and Managerial Studies,</a:t>
            </a:r>
          </a:p>
          <a:p>
            <a:pPr algn="l"/>
            <a:r>
              <a:rPr lang="en-US" sz="1800" b="0" i="0" u="none" strike="noStrike" baseline="0" dirty="0" err="1">
                <a:latin typeface="Calibri" panose="020F0502020204030204" pitchFamily="34" charset="0"/>
              </a:rPr>
              <a:t>Palacký</a:t>
            </a:r>
            <a:r>
              <a:rPr lang="en-US" sz="1800" b="0" i="0" u="none" strike="noStrike" baseline="0" dirty="0">
                <a:latin typeface="Calibri" panose="020F0502020204030204" pitchFamily="34" charset="0"/>
              </a:rPr>
              <a:t> University Olomouc, Czech Republic</a:t>
            </a:r>
          </a:p>
          <a:p>
            <a:pPr algn="l"/>
            <a:r>
              <a:rPr lang="en-US" sz="1800" b="0" i="0" u="none" strike="noStrike" baseline="0" dirty="0">
                <a:latin typeface="Calibri" panose="020F0502020204030204" pitchFamily="34" charset="0"/>
              </a:rPr>
              <a:t>Associate Professor in Management and Economics</a:t>
            </a:r>
          </a:p>
          <a:p>
            <a:pPr algn="l"/>
            <a:r>
              <a:rPr lang="en-US" sz="1800" b="0" i="0" u="none" strike="noStrike" baseline="0" dirty="0">
                <a:latin typeface="Calibri" panose="020F0502020204030204" pitchFamily="34" charset="0"/>
              </a:rPr>
              <a:t>Ph. D. in Political Science</a:t>
            </a:r>
          </a:p>
          <a:p>
            <a:pPr algn="l"/>
            <a:r>
              <a:rPr lang="en-US" sz="1800" b="0" i="0" u="none" strike="noStrike" baseline="0" dirty="0">
                <a:latin typeface="Calibri" panose="020F0502020204030204" pitchFamily="34" charset="0"/>
              </a:rPr>
              <a:t>Primarily focus on human capital management. </a:t>
            </a:r>
          </a:p>
          <a:p>
            <a:pPr algn="l"/>
            <a:r>
              <a:rPr lang="en-US" sz="1800" b="0" i="0" u="none" strike="noStrike" baseline="0" dirty="0">
                <a:latin typeface="Calibri" panose="020F0502020204030204" pitchFamily="34" charset="0"/>
              </a:rPr>
              <a:t>Research on business with a positive social impact</a:t>
            </a:r>
          </a:p>
          <a:p>
            <a:pPr algn="l"/>
            <a:r>
              <a:rPr lang="en-US" sz="1800" b="0" i="0" u="none" strike="noStrike" baseline="0" dirty="0">
                <a:latin typeface="ArialMT"/>
              </a:rPr>
              <a:t>Teaches </a:t>
            </a:r>
            <a:r>
              <a:rPr lang="en-US" sz="1800" b="0" i="0" u="none" strike="noStrike" baseline="0" dirty="0">
                <a:latin typeface="Calibri" panose="020F0502020204030204" pitchFamily="34" charset="0"/>
              </a:rPr>
              <a:t>Human capital management, cross-cultural management</a:t>
            </a:r>
          </a:p>
          <a:p>
            <a:pPr algn="l"/>
            <a:r>
              <a:rPr lang="en-US" sz="1800" b="0" i="0" u="none" strike="noStrike" baseline="0" dirty="0">
                <a:latin typeface="Calibri" panose="020F0502020204030204" pitchFamily="34" charset="0"/>
              </a:rPr>
              <a:t>Dozens of scholarly articles, chapters, and books.</a:t>
            </a:r>
          </a:p>
          <a:p>
            <a:pPr algn="l"/>
            <a:endParaRPr lang="en-US" sz="1800" b="0" i="0" u="none" strike="noStrike" baseline="0" dirty="0">
              <a:latin typeface="Calibri" panose="020F0502020204030204" pitchFamily="34" charset="0"/>
            </a:endParaRPr>
          </a:p>
          <a:p>
            <a:pPr algn="l"/>
            <a:r>
              <a:rPr lang="en-US" sz="1800" b="1" i="0" u="none" strike="noStrike" baseline="0" dirty="0">
                <a:latin typeface="ArialMT"/>
              </a:rPr>
              <a:t>Dorianne Cotter-Lockard</a:t>
            </a:r>
          </a:p>
          <a:p>
            <a:pPr algn="l"/>
            <a:r>
              <a:rPr lang="en-US" sz="1800" b="0" i="0" u="none" strike="noStrike" baseline="0" dirty="0">
                <a:latin typeface="ArialMT"/>
              </a:rPr>
              <a:t>Core Faculty </a:t>
            </a:r>
            <a:r>
              <a:rPr lang="en-US" sz="1800" b="0" i="0" u="none" strike="noStrike" baseline="0" dirty="0">
                <a:latin typeface="Calibri" panose="020F0502020204030204" pitchFamily="34" charset="0"/>
              </a:rPr>
              <a:t>at Saybrook University and faculty at Munich Business School</a:t>
            </a:r>
          </a:p>
          <a:p>
            <a:pPr algn="l"/>
            <a:r>
              <a:rPr lang="en-US" sz="1800" b="0" i="0" u="none" strike="noStrike" baseline="0" dirty="0">
                <a:latin typeface="Calibri" panose="020F0502020204030204" pitchFamily="34" charset="0"/>
              </a:rPr>
              <a:t>PhD in Human and Organizational Systems, MBA</a:t>
            </a:r>
          </a:p>
          <a:p>
            <a:pPr algn="l"/>
            <a:r>
              <a:rPr lang="en-US" sz="1800" b="0" i="0" u="none" strike="noStrike" baseline="0" dirty="0">
                <a:latin typeface="Calibri" panose="020F0502020204030204" pitchFamily="34" charset="0"/>
              </a:rPr>
              <a:t>Research on team collaboration, leadership, spirituality in the workplace, coaching, and music education.</a:t>
            </a:r>
          </a:p>
          <a:p>
            <a:pPr algn="l"/>
            <a:r>
              <a:rPr lang="en-US" sz="1800" b="0" i="0" u="none" strike="noStrike" baseline="0" dirty="0">
                <a:latin typeface="Calibri" panose="020F0502020204030204" pitchFamily="34" charset="0"/>
              </a:rPr>
              <a:t>Teach theories and applications of Mindful leadership, Ethics in healthcare and creativity at work</a:t>
            </a:r>
          </a:p>
          <a:p>
            <a:pPr algn="l"/>
            <a:r>
              <a:rPr lang="en-US" sz="1800" b="0" i="0" u="none" strike="noStrike" baseline="0" dirty="0">
                <a:latin typeface="Calibri" panose="020F0502020204030204" pitchFamily="34" charset="0"/>
              </a:rPr>
              <a:t>Served as C-suite executive of a Fortune 100 company, and consultant for many years before moving to academia</a:t>
            </a:r>
          </a:p>
          <a:p>
            <a:pPr algn="l"/>
            <a:r>
              <a:rPr lang="en-US" sz="1800" b="0" i="0" u="none" strike="noStrike" baseline="0" dirty="0">
                <a:latin typeface="Calibri" panose="020F0502020204030204" pitchFamily="34" charset="0"/>
              </a:rPr>
              <a:t>Publications:  Authentic Leadership and Followership, several scholarly articles and chapters</a:t>
            </a:r>
            <a:endParaRPr lang="en-US" dirty="0"/>
          </a:p>
        </p:txBody>
      </p:sp>
      <p:sp>
        <p:nvSpPr>
          <p:cNvPr id="4" name="Slide Number Placeholder 3"/>
          <p:cNvSpPr>
            <a:spLocks noGrp="1"/>
          </p:cNvSpPr>
          <p:nvPr>
            <p:ph type="sldNum" sz="quarter" idx="5"/>
          </p:nvPr>
        </p:nvSpPr>
        <p:spPr/>
        <p:txBody>
          <a:bodyPr/>
          <a:lstStyle/>
          <a:p>
            <a:fld id="{79777EC9-99B5-4A2A-A4B8-AC6EF5CC7827}" type="slidenum">
              <a:rPr lang="en-US" smtClean="0"/>
              <a:t>2</a:t>
            </a:fld>
            <a:endParaRPr lang="en-US"/>
          </a:p>
        </p:txBody>
      </p:sp>
    </p:spTree>
    <p:extLst>
      <p:ext uri="{BB962C8B-B14F-4D97-AF65-F5344CB8AC3E}">
        <p14:creationId xmlns:p14="http://schemas.microsoft.com/office/powerpoint/2010/main" val="1019769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EDE2E5-D2BD-43CB-8D48-DFFE374A9762}" type="slidenum">
              <a:rPr lang="en-US" smtClean="0"/>
              <a:t>23</a:t>
            </a:fld>
            <a:endParaRPr lang="en-US"/>
          </a:p>
        </p:txBody>
      </p:sp>
    </p:spTree>
    <p:extLst>
      <p:ext uri="{BB962C8B-B14F-4D97-AF65-F5344CB8AC3E}">
        <p14:creationId xmlns:p14="http://schemas.microsoft.com/office/powerpoint/2010/main" val="1104236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EDE2E5-D2BD-43CB-8D48-DFFE374A9762}" type="slidenum">
              <a:rPr lang="en-US" smtClean="0"/>
              <a:t>24</a:t>
            </a:fld>
            <a:endParaRPr lang="en-US"/>
          </a:p>
        </p:txBody>
      </p:sp>
    </p:spTree>
    <p:extLst>
      <p:ext uri="{BB962C8B-B14F-4D97-AF65-F5344CB8AC3E}">
        <p14:creationId xmlns:p14="http://schemas.microsoft.com/office/powerpoint/2010/main" val="1104236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75" y="165100"/>
            <a:ext cx="1873250" cy="1054100"/>
          </a:xfrm>
        </p:spPr>
      </p:sp>
      <p:sp>
        <p:nvSpPr>
          <p:cNvPr id="3" name="Notes Placeholder 2"/>
          <p:cNvSpPr>
            <a:spLocks noGrp="1"/>
          </p:cNvSpPr>
          <p:nvPr>
            <p:ph type="body" idx="1"/>
          </p:nvPr>
        </p:nvSpPr>
        <p:spPr>
          <a:xfrm>
            <a:off x="266700" y="1604168"/>
            <a:ext cx="5994400" cy="73104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5"/>
          </p:nvPr>
        </p:nvSpPr>
        <p:spPr/>
        <p:txBody>
          <a:bodyPr/>
          <a:lstStyle/>
          <a:p>
            <a:endParaRPr lang="en-US"/>
          </a:p>
          <a:p>
            <a:fld id="{D4AB6007-A558-41B6-9A6C-95E32213988A}" type="slidenum">
              <a:rPr lang="en-US" smtClean="0"/>
              <a:t>25</a:t>
            </a:fld>
            <a:endParaRPr lang="en-US"/>
          </a:p>
        </p:txBody>
      </p:sp>
    </p:spTree>
    <p:extLst>
      <p:ext uri="{BB962C8B-B14F-4D97-AF65-F5344CB8AC3E}">
        <p14:creationId xmlns:p14="http://schemas.microsoft.com/office/powerpoint/2010/main" val="221800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EDE2E5-D2BD-43CB-8D48-DFFE374A9762}" type="slidenum">
              <a:rPr lang="en-US" smtClean="0"/>
              <a:t>27</a:t>
            </a:fld>
            <a:endParaRPr lang="en-US"/>
          </a:p>
        </p:txBody>
      </p:sp>
    </p:spTree>
    <p:extLst>
      <p:ext uri="{BB962C8B-B14F-4D97-AF65-F5344CB8AC3E}">
        <p14:creationId xmlns:p14="http://schemas.microsoft.com/office/powerpoint/2010/main" val="4051280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Light"/>
              <a:cs typeface="Calibri Light"/>
            </a:endParaRPr>
          </a:p>
        </p:txBody>
      </p:sp>
      <p:sp>
        <p:nvSpPr>
          <p:cNvPr id="4" name="Slide Number Placeholder 3"/>
          <p:cNvSpPr>
            <a:spLocks noGrp="1"/>
          </p:cNvSpPr>
          <p:nvPr>
            <p:ph type="sldNum" sz="quarter" idx="5"/>
          </p:nvPr>
        </p:nvSpPr>
        <p:spPr/>
        <p:txBody>
          <a:bodyPr/>
          <a:lstStyle/>
          <a:p>
            <a:fld id="{D4AB6007-A558-41B6-9A6C-95E32213988A}" type="slidenum">
              <a:rPr lang="en-US" smtClean="0"/>
              <a:t>28</a:t>
            </a:fld>
            <a:endParaRPr lang="en-US"/>
          </a:p>
        </p:txBody>
      </p:sp>
    </p:spTree>
    <p:extLst>
      <p:ext uri="{BB962C8B-B14F-4D97-AF65-F5344CB8AC3E}">
        <p14:creationId xmlns:p14="http://schemas.microsoft.com/office/powerpoint/2010/main" val="2630032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Light" panose="020F0302020204030204" pitchFamily="34" charset="0"/>
                <a:ea typeface="Calibri Light" panose="020F0302020204030204" pitchFamily="34" charset="0"/>
              </a:rPr>
              <a:t>Final paper – Choose one of the following concepts to explore in-depth in a 10-page paper (not including title page or references): organisational learning, Appreciative Inquiry, </a:t>
            </a:r>
            <a:r>
              <a:rPr lang="en-US" sz="1800" dirty="0">
                <a:effectLst/>
                <a:latin typeface="Calibri Light" panose="020F0302020204030204" pitchFamily="34" charset="0"/>
                <a:ea typeface="Times New Roman" panose="02020603050405020304" pitchFamily="18" charset="0"/>
              </a:rPr>
              <a:t>Bridges &amp; Bridges’ Managing Transitions process, Kegan &amp; Lahey’s </a:t>
            </a:r>
            <a:r>
              <a:rPr lang="en-US"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Immunity to Change, or </a:t>
            </a:r>
            <a:r>
              <a:rPr lang="en-US" sz="1800" dirty="0" err="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Boonstra’s</a:t>
            </a:r>
            <a:r>
              <a:rPr lang="en-US" sz="1800" dirty="0">
                <a:effectLst/>
                <a:latin typeface="Calibri Light" panose="020F0302020204030204" pitchFamily="34" charset="0"/>
                <a:ea typeface="Calibri Light" panose="020F0302020204030204" pitchFamily="34" charset="0"/>
              </a:rPr>
              <a:t> </a:t>
            </a:r>
            <a:r>
              <a:rPr lang="en-US" sz="1800" dirty="0">
                <a:effectLst/>
                <a:latin typeface="Calibri Light" panose="020F0302020204030204" pitchFamily="34" charset="0"/>
                <a:ea typeface="DengXian Light" panose="02010600030101010101" pitchFamily="2" charset="-122"/>
                <a:cs typeface="Times New Roman" panose="02020603050405020304" pitchFamily="18" charset="0"/>
              </a:rPr>
              <a:t>Organizational Change as Collaborative Play, or the Teal organisation. Include at least 5 references from current scholarly literature (within the past 7 years).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FEDE2E5-D2BD-43CB-8D48-DFFE374A9762}" type="slidenum">
              <a:rPr lang="en-US" smtClean="0"/>
              <a:t>30</a:t>
            </a:fld>
            <a:endParaRPr lang="en-US"/>
          </a:p>
        </p:txBody>
      </p:sp>
    </p:spTree>
    <p:extLst>
      <p:ext uri="{BB962C8B-B14F-4D97-AF65-F5344CB8AC3E}">
        <p14:creationId xmlns:p14="http://schemas.microsoft.com/office/powerpoint/2010/main" val="40512804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EDE2E5-D2BD-43CB-8D48-DFFE374A9762}" type="slidenum">
              <a:rPr lang="en-US" smtClean="0"/>
              <a:t>31</a:t>
            </a:fld>
            <a:endParaRPr lang="en-US"/>
          </a:p>
        </p:txBody>
      </p:sp>
    </p:spTree>
    <p:extLst>
      <p:ext uri="{BB962C8B-B14F-4D97-AF65-F5344CB8AC3E}">
        <p14:creationId xmlns:p14="http://schemas.microsoft.com/office/powerpoint/2010/main" val="36366981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rPr>
              <a:t>Engage the audience whether/which/how they teach a conscious CB course</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rPr>
              <a:t>Engage the audience how they propose/wish/expect to use our course material</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FEDE2E5-D2BD-43CB-8D48-DFFE374A9762}" type="slidenum">
              <a:rPr lang="en-US" smtClean="0"/>
              <a:t>33</a:t>
            </a:fld>
            <a:endParaRPr lang="en-US"/>
          </a:p>
        </p:txBody>
      </p:sp>
    </p:spTree>
    <p:extLst>
      <p:ext uri="{BB962C8B-B14F-4D97-AF65-F5344CB8AC3E}">
        <p14:creationId xmlns:p14="http://schemas.microsoft.com/office/powerpoint/2010/main" val="2421315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733550" y="477838"/>
            <a:ext cx="3390900" cy="1906587"/>
          </a:xfrm>
        </p:spPr>
      </p:sp>
      <p:sp>
        <p:nvSpPr>
          <p:cNvPr id="3" name="Notizenplatzhalter 2"/>
          <p:cNvSpPr>
            <a:spLocks noGrp="1"/>
          </p:cNvSpPr>
          <p:nvPr>
            <p:ph type="body" idx="1"/>
          </p:nvPr>
        </p:nvSpPr>
        <p:spPr>
          <a:xfrm>
            <a:off x="543295" y="2771774"/>
            <a:ext cx="5655623" cy="5030313"/>
          </a:xfrm>
        </p:spPr>
        <p:txBody>
          <a:bodyPr/>
          <a:lstStyle/>
          <a:p>
            <a:endParaRPr lang="de-DE" dirty="0"/>
          </a:p>
        </p:txBody>
      </p:sp>
      <p:sp>
        <p:nvSpPr>
          <p:cNvPr id="4" name="Foliennummernplatzhalter 3"/>
          <p:cNvSpPr>
            <a:spLocks noGrp="1"/>
          </p:cNvSpPr>
          <p:nvPr>
            <p:ph type="sldNum" sz="quarter" idx="5"/>
          </p:nvPr>
        </p:nvSpPr>
        <p:spPr/>
        <p:txBody>
          <a:bodyPr/>
          <a:lstStyle/>
          <a:p>
            <a:fld id="{30C2BE08-7476-4428-A5DE-03C33B3CABCF}" type="slidenum">
              <a:rPr lang="de-DE" smtClean="0"/>
              <a:t>3</a:t>
            </a:fld>
            <a:endParaRPr lang="de-DE"/>
          </a:p>
        </p:txBody>
      </p:sp>
    </p:spTree>
    <p:extLst>
      <p:ext uri="{BB962C8B-B14F-4D97-AF65-F5344CB8AC3E}">
        <p14:creationId xmlns:p14="http://schemas.microsoft.com/office/powerpoint/2010/main" val="2987413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rPr>
              <a:t>Engage the audience whether/which/how they teach a conscious CB course</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rPr>
              <a:t>Engage the audience how they propose/wish/expect to use our course material</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FEDE2E5-D2BD-43CB-8D48-DFFE374A9762}" type="slidenum">
              <a:rPr lang="en-US" smtClean="0"/>
              <a:t>4</a:t>
            </a:fld>
            <a:endParaRPr lang="en-US"/>
          </a:p>
        </p:txBody>
      </p:sp>
    </p:spTree>
    <p:extLst>
      <p:ext uri="{BB962C8B-B14F-4D97-AF65-F5344CB8AC3E}">
        <p14:creationId xmlns:p14="http://schemas.microsoft.com/office/powerpoint/2010/main" val="2869219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EDE2E5-D2BD-43CB-8D48-DFFE374A9762}" type="slidenum">
              <a:rPr lang="en-US" smtClean="0"/>
              <a:t>5</a:t>
            </a:fld>
            <a:endParaRPr lang="en-US"/>
          </a:p>
        </p:txBody>
      </p:sp>
    </p:spTree>
    <p:extLst>
      <p:ext uri="{BB962C8B-B14F-4D97-AF65-F5344CB8AC3E}">
        <p14:creationId xmlns:p14="http://schemas.microsoft.com/office/powerpoint/2010/main" val="1461331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0238" y="406400"/>
            <a:ext cx="3055937" cy="1719263"/>
          </a:xfrm>
        </p:spPr>
      </p:sp>
      <p:sp>
        <p:nvSpPr>
          <p:cNvPr id="3" name="Notes Placeholder 2"/>
          <p:cNvSpPr>
            <a:spLocks noGrp="1"/>
          </p:cNvSpPr>
          <p:nvPr>
            <p:ph type="body" idx="1"/>
          </p:nvPr>
        </p:nvSpPr>
        <p:spPr>
          <a:xfrm>
            <a:off x="578922" y="2286741"/>
            <a:ext cx="5486400" cy="6398471"/>
          </a:xfrm>
        </p:spPr>
        <p:txBody>
          <a:bodyPr/>
          <a:lstStyle/>
          <a:p>
            <a:r>
              <a:rPr lang="en-US" dirty="0"/>
              <a:t>We will refer to these three basic principles of Conscious Leadership throughout the course. Note the overlap between principles in the Venn diagram, because many of the aspects included in each principle could belong to one of the other principles. </a:t>
            </a:r>
          </a:p>
          <a:p>
            <a:endParaRPr lang="en-US" dirty="0"/>
          </a:p>
          <a:p>
            <a:endParaRPr lang="en-US" dirty="0"/>
          </a:p>
        </p:txBody>
      </p:sp>
      <p:sp>
        <p:nvSpPr>
          <p:cNvPr id="4" name="Slide Number Placeholder 3"/>
          <p:cNvSpPr>
            <a:spLocks noGrp="1"/>
          </p:cNvSpPr>
          <p:nvPr>
            <p:ph type="sldNum" sz="quarter" idx="5"/>
          </p:nvPr>
        </p:nvSpPr>
        <p:spPr/>
        <p:txBody>
          <a:bodyPr/>
          <a:lstStyle/>
          <a:p>
            <a:fld id="{8165D930-0973-4E05-948C-1E816049E378}" type="slidenum">
              <a:rPr lang="en-US" smtClean="0"/>
              <a:t>6</a:t>
            </a:fld>
            <a:endParaRPr lang="en-US"/>
          </a:p>
        </p:txBody>
      </p:sp>
    </p:spTree>
    <p:extLst>
      <p:ext uri="{BB962C8B-B14F-4D97-AF65-F5344CB8AC3E}">
        <p14:creationId xmlns:p14="http://schemas.microsoft.com/office/powerpoint/2010/main" val="1009303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EDE2E5-D2BD-43CB-8D48-DFFE374A9762}" type="slidenum">
              <a:rPr lang="en-US" smtClean="0"/>
              <a:t>7</a:t>
            </a:fld>
            <a:endParaRPr lang="en-US"/>
          </a:p>
        </p:txBody>
      </p:sp>
    </p:spTree>
    <p:extLst>
      <p:ext uri="{BB962C8B-B14F-4D97-AF65-F5344CB8AC3E}">
        <p14:creationId xmlns:p14="http://schemas.microsoft.com/office/powerpoint/2010/main" val="1104236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a:p>
            <a:endParaRPr lang="en-US" sz="1400" dirty="0"/>
          </a:p>
        </p:txBody>
      </p:sp>
      <p:sp>
        <p:nvSpPr>
          <p:cNvPr id="4" name="Slide Number Placeholder 3"/>
          <p:cNvSpPr>
            <a:spLocks noGrp="1"/>
          </p:cNvSpPr>
          <p:nvPr>
            <p:ph type="sldNum" sz="quarter" idx="5"/>
          </p:nvPr>
        </p:nvSpPr>
        <p:spPr/>
        <p:txBody>
          <a:bodyPr/>
          <a:lstStyle/>
          <a:p>
            <a:fld id="{8165D930-0973-4E05-948C-1E816049E378}" type="slidenum">
              <a:rPr lang="en-US" smtClean="0"/>
              <a:t>8</a:t>
            </a:fld>
            <a:endParaRPr lang="en-US"/>
          </a:p>
        </p:txBody>
      </p:sp>
    </p:spTree>
    <p:extLst>
      <p:ext uri="{BB962C8B-B14F-4D97-AF65-F5344CB8AC3E}">
        <p14:creationId xmlns:p14="http://schemas.microsoft.com/office/powerpoint/2010/main" val="3332350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likely be a new skill for many students. The are several slides detailing the mindful listening process to ensure psychological safety. The activity is highly structured.</a:t>
            </a:r>
          </a:p>
        </p:txBody>
      </p:sp>
      <p:sp>
        <p:nvSpPr>
          <p:cNvPr id="4" name="Slide Number Placeholder 3"/>
          <p:cNvSpPr>
            <a:spLocks noGrp="1"/>
          </p:cNvSpPr>
          <p:nvPr>
            <p:ph type="sldNum" sz="quarter" idx="5"/>
          </p:nvPr>
        </p:nvSpPr>
        <p:spPr/>
        <p:txBody>
          <a:bodyPr/>
          <a:lstStyle/>
          <a:p>
            <a:fld id="{DC8ABDD4-6F3A-4BD9-B7F9-80FA62B9C4FE}" type="slidenum">
              <a:rPr lang="en-US" smtClean="0"/>
              <a:t>9</a:t>
            </a:fld>
            <a:endParaRPr lang="en-US"/>
          </a:p>
        </p:txBody>
      </p:sp>
    </p:spTree>
    <p:extLst>
      <p:ext uri="{BB962C8B-B14F-4D97-AF65-F5344CB8AC3E}">
        <p14:creationId xmlns:p14="http://schemas.microsoft.com/office/powerpoint/2010/main" val="2735992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CD732-7916-4FBA-987E-3CF1D450FA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D724A7EC-6F49-4DD8-9118-E60C06B809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BF95540C-795D-4F09-A24C-53353711BC88}"/>
              </a:ext>
            </a:extLst>
          </p:cNvPr>
          <p:cNvSpPr>
            <a:spLocks noGrp="1"/>
          </p:cNvSpPr>
          <p:nvPr>
            <p:ph type="dt" sz="half" idx="10"/>
          </p:nvPr>
        </p:nvSpPr>
        <p:spPr/>
        <p:txBody>
          <a:bodyPr/>
          <a:lstStyle/>
          <a:p>
            <a:fld id="{BB784946-65D8-4D58-BD27-11325C08D4BA}" type="datetimeFigureOut">
              <a:rPr lang="nl-NL" smtClean="0"/>
              <a:t>11-1-2024</a:t>
            </a:fld>
            <a:endParaRPr lang="nl-NL"/>
          </a:p>
        </p:txBody>
      </p:sp>
      <p:sp>
        <p:nvSpPr>
          <p:cNvPr id="5" name="Footer Placeholder 4">
            <a:extLst>
              <a:ext uri="{FF2B5EF4-FFF2-40B4-BE49-F238E27FC236}">
                <a16:creationId xmlns:a16="http://schemas.microsoft.com/office/drawing/2014/main" id="{214512CA-D5EE-4F8D-A6D1-38A28E84D4DB}"/>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BD75E36D-D065-4DE8-8EAD-DCC12E259A5E}"/>
              </a:ext>
            </a:extLst>
          </p:cNvPr>
          <p:cNvSpPr>
            <a:spLocks noGrp="1"/>
          </p:cNvSpPr>
          <p:nvPr>
            <p:ph type="sldNum" sz="quarter" idx="12"/>
          </p:nvPr>
        </p:nvSpPr>
        <p:spPr/>
        <p:txBody>
          <a:bodyPr/>
          <a:lstStyle/>
          <a:p>
            <a:fld id="{BC1DBF59-FCF1-4C99-ADD5-833B8FF11D94}" type="slidenum">
              <a:rPr lang="nl-NL" smtClean="0"/>
              <a:t>‹#›</a:t>
            </a:fld>
            <a:endParaRPr lang="nl-NL"/>
          </a:p>
        </p:txBody>
      </p:sp>
    </p:spTree>
    <p:extLst>
      <p:ext uri="{BB962C8B-B14F-4D97-AF65-F5344CB8AC3E}">
        <p14:creationId xmlns:p14="http://schemas.microsoft.com/office/powerpoint/2010/main" val="255809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4A7A9-65E1-43E2-92D2-EB3AFE02A635}"/>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19D11ADC-840F-46A6-9AE9-65BC3125F0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3513F40D-F425-4792-BF3C-5491A2996795}"/>
              </a:ext>
            </a:extLst>
          </p:cNvPr>
          <p:cNvSpPr>
            <a:spLocks noGrp="1"/>
          </p:cNvSpPr>
          <p:nvPr>
            <p:ph type="dt" sz="half" idx="10"/>
          </p:nvPr>
        </p:nvSpPr>
        <p:spPr/>
        <p:txBody>
          <a:bodyPr/>
          <a:lstStyle/>
          <a:p>
            <a:fld id="{BB784946-65D8-4D58-BD27-11325C08D4BA}" type="datetimeFigureOut">
              <a:rPr lang="nl-NL" smtClean="0"/>
              <a:t>11-1-2024</a:t>
            </a:fld>
            <a:endParaRPr lang="nl-NL"/>
          </a:p>
        </p:txBody>
      </p:sp>
      <p:sp>
        <p:nvSpPr>
          <p:cNvPr id="5" name="Footer Placeholder 4">
            <a:extLst>
              <a:ext uri="{FF2B5EF4-FFF2-40B4-BE49-F238E27FC236}">
                <a16:creationId xmlns:a16="http://schemas.microsoft.com/office/drawing/2014/main" id="{F0963073-5E5E-4DCA-BBE8-7A45D19DAC16}"/>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B94DAF72-587D-47C6-B6CF-A7AEB6731EA3}"/>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8" name="Picture 7">
            <a:extLst>
              <a:ext uri="{FF2B5EF4-FFF2-40B4-BE49-F238E27FC236}">
                <a16:creationId xmlns:a16="http://schemas.microsoft.com/office/drawing/2014/main" id="{C98DA087-EACC-4163-89C6-5FEAD7C01DD9}"/>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159359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D351A-DFCC-49DB-8C7E-5311EBBC59DF}"/>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B522E166-EA33-4370-BE7B-7C9DC88B574D}"/>
              </a:ext>
            </a:extLst>
          </p:cNvPr>
          <p:cNvSpPr>
            <a:spLocks noGrp="1"/>
          </p:cNvSpPr>
          <p:nvPr>
            <p:ph type="dt" sz="half" idx="10"/>
          </p:nvPr>
        </p:nvSpPr>
        <p:spPr/>
        <p:txBody>
          <a:bodyPr/>
          <a:lstStyle/>
          <a:p>
            <a:fld id="{BB784946-65D8-4D58-BD27-11325C08D4BA}" type="datetimeFigureOut">
              <a:rPr lang="nl-NL" smtClean="0"/>
              <a:t>11-1-2024</a:t>
            </a:fld>
            <a:endParaRPr lang="nl-NL"/>
          </a:p>
        </p:txBody>
      </p:sp>
      <p:sp>
        <p:nvSpPr>
          <p:cNvPr id="4" name="Footer Placeholder 3">
            <a:extLst>
              <a:ext uri="{FF2B5EF4-FFF2-40B4-BE49-F238E27FC236}">
                <a16:creationId xmlns:a16="http://schemas.microsoft.com/office/drawing/2014/main" id="{B470E268-F5D1-4BFA-89C7-BC817613164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5C7F7E90-ADD4-4523-A589-5D0544DD1982}"/>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AB2AB332-8B7E-46A9-81BE-A7C8A64D91FF}"/>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7108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5836-3C30-46B3-AC32-32184EFACE94}"/>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0C2CE826-A37F-4AC1-9BE1-1F6175533032}"/>
              </a:ext>
            </a:extLst>
          </p:cNvPr>
          <p:cNvSpPr>
            <a:spLocks noGrp="1"/>
          </p:cNvSpPr>
          <p:nvPr>
            <p:ph type="dt" sz="half" idx="10"/>
          </p:nvPr>
        </p:nvSpPr>
        <p:spPr/>
        <p:txBody>
          <a:bodyPr/>
          <a:lstStyle/>
          <a:p>
            <a:fld id="{BB784946-65D8-4D58-BD27-11325C08D4BA}" type="datetimeFigureOut">
              <a:rPr lang="nl-NL" smtClean="0"/>
              <a:t>11-1-2024</a:t>
            </a:fld>
            <a:endParaRPr lang="nl-NL"/>
          </a:p>
        </p:txBody>
      </p:sp>
      <p:sp>
        <p:nvSpPr>
          <p:cNvPr id="4" name="Footer Placeholder 3">
            <a:extLst>
              <a:ext uri="{FF2B5EF4-FFF2-40B4-BE49-F238E27FC236}">
                <a16:creationId xmlns:a16="http://schemas.microsoft.com/office/drawing/2014/main" id="{5D3B7CDC-D6D8-413E-B94F-44398EEF0F1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6FEA4A04-10DC-4A9E-9719-FA34C6AF2497}"/>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C00C266C-CE31-45BF-A71A-1D8B66BDBBE0}"/>
              </a:ext>
            </a:extLst>
          </p:cNvPr>
          <p:cNvPicPr>
            <a:picLocks noChangeAspect="1"/>
          </p:cNvPicPr>
          <p:nvPr userDrawn="1"/>
        </p:nvPicPr>
        <p:blipFill>
          <a:blip r:embed="rId2"/>
          <a:stretch>
            <a:fillRect/>
          </a:stretch>
        </p:blipFill>
        <p:spPr>
          <a:xfrm>
            <a:off x="0" y="3178"/>
            <a:ext cx="12192000" cy="6851643"/>
          </a:xfrm>
          <a:prstGeom prst="rect">
            <a:avLst/>
          </a:prstGeom>
        </p:spPr>
      </p:pic>
    </p:spTree>
    <p:extLst>
      <p:ext uri="{BB962C8B-B14F-4D97-AF65-F5344CB8AC3E}">
        <p14:creationId xmlns:p14="http://schemas.microsoft.com/office/powerpoint/2010/main" val="245917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B0022-96ED-4DD2-84BC-BCBF6E37B927}"/>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3760D3B8-0BEB-4F42-B662-3A8AD3E80B3E}"/>
              </a:ext>
            </a:extLst>
          </p:cNvPr>
          <p:cNvSpPr>
            <a:spLocks noGrp="1"/>
          </p:cNvSpPr>
          <p:nvPr>
            <p:ph type="dt" sz="half" idx="10"/>
          </p:nvPr>
        </p:nvSpPr>
        <p:spPr/>
        <p:txBody>
          <a:bodyPr/>
          <a:lstStyle/>
          <a:p>
            <a:fld id="{BB784946-65D8-4D58-BD27-11325C08D4BA}" type="datetimeFigureOut">
              <a:rPr lang="nl-NL" smtClean="0"/>
              <a:t>11-1-2024</a:t>
            </a:fld>
            <a:endParaRPr lang="nl-NL"/>
          </a:p>
        </p:txBody>
      </p:sp>
      <p:sp>
        <p:nvSpPr>
          <p:cNvPr id="4" name="Footer Placeholder 3">
            <a:extLst>
              <a:ext uri="{FF2B5EF4-FFF2-40B4-BE49-F238E27FC236}">
                <a16:creationId xmlns:a16="http://schemas.microsoft.com/office/drawing/2014/main" id="{6400C17B-CE54-4038-854C-2C3DBD81F638}"/>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714E0C8E-42AE-4EC8-A793-158E33187127}"/>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BC1B9812-D52B-4AD2-9512-B0199C01986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5415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03862-AD3E-48D0-9AC7-DA607304EFEF}"/>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70728E66-DB1E-4D57-B0F1-41F2B8775F58}"/>
              </a:ext>
            </a:extLst>
          </p:cNvPr>
          <p:cNvSpPr>
            <a:spLocks noGrp="1"/>
          </p:cNvSpPr>
          <p:nvPr>
            <p:ph type="dt" sz="half" idx="10"/>
          </p:nvPr>
        </p:nvSpPr>
        <p:spPr/>
        <p:txBody>
          <a:bodyPr/>
          <a:lstStyle/>
          <a:p>
            <a:fld id="{BB784946-65D8-4D58-BD27-11325C08D4BA}" type="datetimeFigureOut">
              <a:rPr lang="nl-NL" smtClean="0"/>
              <a:t>11-1-2024</a:t>
            </a:fld>
            <a:endParaRPr lang="nl-NL"/>
          </a:p>
        </p:txBody>
      </p:sp>
      <p:sp>
        <p:nvSpPr>
          <p:cNvPr id="4" name="Footer Placeholder 3">
            <a:extLst>
              <a:ext uri="{FF2B5EF4-FFF2-40B4-BE49-F238E27FC236}">
                <a16:creationId xmlns:a16="http://schemas.microsoft.com/office/drawing/2014/main" id="{ACC0A6FA-E5E4-41F8-B748-DB3A55D7BB83}"/>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1DB4BDAE-3E11-48DB-AF9D-E1644B91395B}"/>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03CA4BF6-C2DA-49E5-A4E9-D9F00CC2A917}"/>
              </a:ext>
            </a:extLst>
          </p:cNvPr>
          <p:cNvPicPr>
            <a:picLocks noChangeAspect="1"/>
          </p:cNvPicPr>
          <p:nvPr userDrawn="1"/>
        </p:nvPicPr>
        <p:blipFill>
          <a:blip r:embed="rId2"/>
          <a:stretch>
            <a:fillRect/>
          </a:stretch>
        </p:blipFill>
        <p:spPr>
          <a:xfrm>
            <a:off x="6444" y="0"/>
            <a:ext cx="12179111" cy="6858000"/>
          </a:xfrm>
          <a:prstGeom prst="rect">
            <a:avLst/>
          </a:prstGeom>
        </p:spPr>
      </p:pic>
    </p:spTree>
    <p:extLst>
      <p:ext uri="{BB962C8B-B14F-4D97-AF65-F5344CB8AC3E}">
        <p14:creationId xmlns:p14="http://schemas.microsoft.com/office/powerpoint/2010/main" val="271427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0BDDF-99F3-45C0-ADAD-2F93B3C11758}"/>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1A28F1CD-98AD-4BF8-920F-C5C2A4F00D64}"/>
              </a:ext>
            </a:extLst>
          </p:cNvPr>
          <p:cNvSpPr>
            <a:spLocks noGrp="1"/>
          </p:cNvSpPr>
          <p:nvPr>
            <p:ph type="dt" sz="half" idx="10"/>
          </p:nvPr>
        </p:nvSpPr>
        <p:spPr/>
        <p:txBody>
          <a:bodyPr/>
          <a:lstStyle/>
          <a:p>
            <a:fld id="{BB784946-65D8-4D58-BD27-11325C08D4BA}" type="datetimeFigureOut">
              <a:rPr lang="nl-NL" smtClean="0"/>
              <a:t>11-1-2024</a:t>
            </a:fld>
            <a:endParaRPr lang="nl-NL"/>
          </a:p>
        </p:txBody>
      </p:sp>
      <p:sp>
        <p:nvSpPr>
          <p:cNvPr id="4" name="Footer Placeholder 3">
            <a:extLst>
              <a:ext uri="{FF2B5EF4-FFF2-40B4-BE49-F238E27FC236}">
                <a16:creationId xmlns:a16="http://schemas.microsoft.com/office/drawing/2014/main" id="{FEB0BF26-D02A-4548-9CD7-198C0D40FB4B}"/>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81A15383-4F80-4697-BC7F-C00BB562A382}"/>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81926F24-ECF7-4589-AD26-DA46DEC83C22}"/>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319143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8E7B-06AB-4AF0-9EA7-DBC4671E8D7E}"/>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45FBBADF-AD01-4BA9-9060-D461816510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71D232DB-7768-49D3-B5CE-B2F0AEEC8919}"/>
              </a:ext>
            </a:extLst>
          </p:cNvPr>
          <p:cNvSpPr>
            <a:spLocks noGrp="1"/>
          </p:cNvSpPr>
          <p:nvPr>
            <p:ph type="dt" sz="half" idx="10"/>
          </p:nvPr>
        </p:nvSpPr>
        <p:spPr/>
        <p:txBody>
          <a:bodyPr/>
          <a:lstStyle/>
          <a:p>
            <a:fld id="{BB784946-65D8-4D58-BD27-11325C08D4BA}" type="datetimeFigureOut">
              <a:rPr lang="nl-NL" smtClean="0"/>
              <a:t>11-1-2024</a:t>
            </a:fld>
            <a:endParaRPr lang="nl-NL"/>
          </a:p>
        </p:txBody>
      </p:sp>
      <p:sp>
        <p:nvSpPr>
          <p:cNvPr id="5" name="Footer Placeholder 4">
            <a:extLst>
              <a:ext uri="{FF2B5EF4-FFF2-40B4-BE49-F238E27FC236}">
                <a16:creationId xmlns:a16="http://schemas.microsoft.com/office/drawing/2014/main" id="{BDE9F1FA-1ADF-4454-BBC1-13B43F5C6000}"/>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D96240F-DE27-4418-BEFF-89EF791E03BC}"/>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8" name="Picture 7">
            <a:extLst>
              <a:ext uri="{FF2B5EF4-FFF2-40B4-BE49-F238E27FC236}">
                <a16:creationId xmlns:a16="http://schemas.microsoft.com/office/drawing/2014/main" id="{2F8CAF6C-04C3-44E7-9456-E2850E950AAC}"/>
              </a:ext>
            </a:extLst>
          </p:cNvPr>
          <p:cNvPicPr>
            <a:picLocks noChangeAspect="1"/>
          </p:cNvPicPr>
          <p:nvPr userDrawn="1"/>
        </p:nvPicPr>
        <p:blipFill>
          <a:blip r:embed="rId2"/>
          <a:stretch>
            <a:fillRect/>
          </a:stretch>
        </p:blipFill>
        <p:spPr>
          <a:xfrm>
            <a:off x="0" y="7257"/>
            <a:ext cx="12192000" cy="6843486"/>
          </a:xfrm>
          <a:prstGeom prst="rect">
            <a:avLst/>
          </a:prstGeom>
        </p:spPr>
      </p:pic>
    </p:spTree>
    <p:extLst>
      <p:ext uri="{BB962C8B-B14F-4D97-AF65-F5344CB8AC3E}">
        <p14:creationId xmlns:p14="http://schemas.microsoft.com/office/powerpoint/2010/main" val="208655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17C81-C791-49E8-9753-8DD207F4B4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B1FEFC11-AA36-4B6E-BC6E-9750E59B88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AD2727-A234-4E29-900E-0126EE40C136}"/>
              </a:ext>
            </a:extLst>
          </p:cNvPr>
          <p:cNvSpPr>
            <a:spLocks noGrp="1"/>
          </p:cNvSpPr>
          <p:nvPr>
            <p:ph type="dt" sz="half" idx="10"/>
          </p:nvPr>
        </p:nvSpPr>
        <p:spPr/>
        <p:txBody>
          <a:bodyPr/>
          <a:lstStyle/>
          <a:p>
            <a:fld id="{BB784946-65D8-4D58-BD27-11325C08D4BA}" type="datetimeFigureOut">
              <a:rPr lang="nl-NL" smtClean="0"/>
              <a:t>11-1-2024</a:t>
            </a:fld>
            <a:endParaRPr lang="nl-NL"/>
          </a:p>
        </p:txBody>
      </p:sp>
      <p:sp>
        <p:nvSpPr>
          <p:cNvPr id="5" name="Footer Placeholder 4">
            <a:extLst>
              <a:ext uri="{FF2B5EF4-FFF2-40B4-BE49-F238E27FC236}">
                <a16:creationId xmlns:a16="http://schemas.microsoft.com/office/drawing/2014/main" id="{B0A31787-1E7D-49E8-A072-7FB683378C65}"/>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C71DC1E3-A3FF-4C5A-9FCF-91BB827D31E7}"/>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8" name="Picture 7">
            <a:extLst>
              <a:ext uri="{FF2B5EF4-FFF2-40B4-BE49-F238E27FC236}">
                <a16:creationId xmlns:a16="http://schemas.microsoft.com/office/drawing/2014/main" id="{15A49B41-1AB3-48F0-B811-5B2A9DFFAEB6}"/>
              </a:ext>
            </a:extLst>
          </p:cNvPr>
          <p:cNvPicPr>
            <a:picLocks noChangeAspect="1"/>
          </p:cNvPicPr>
          <p:nvPr userDrawn="1"/>
        </p:nvPicPr>
        <p:blipFill>
          <a:blip r:embed="rId2"/>
          <a:stretch>
            <a:fillRect/>
          </a:stretch>
        </p:blipFill>
        <p:spPr>
          <a:xfrm>
            <a:off x="0" y="1588"/>
            <a:ext cx="12192000" cy="6854823"/>
          </a:xfrm>
          <a:prstGeom prst="rect">
            <a:avLst/>
          </a:prstGeom>
        </p:spPr>
      </p:pic>
    </p:spTree>
    <p:extLst>
      <p:ext uri="{BB962C8B-B14F-4D97-AF65-F5344CB8AC3E}">
        <p14:creationId xmlns:p14="http://schemas.microsoft.com/office/powerpoint/2010/main" val="217604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F053B-5320-4639-90CC-984F057E129B}"/>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A672E858-1C19-44AC-9E11-8809E881DF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078131AB-B6F3-4280-8955-6865685F02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C810D5C5-8231-42C1-8F15-4C00E0393F5A}"/>
              </a:ext>
            </a:extLst>
          </p:cNvPr>
          <p:cNvSpPr>
            <a:spLocks noGrp="1"/>
          </p:cNvSpPr>
          <p:nvPr>
            <p:ph type="dt" sz="half" idx="10"/>
          </p:nvPr>
        </p:nvSpPr>
        <p:spPr/>
        <p:txBody>
          <a:bodyPr/>
          <a:lstStyle/>
          <a:p>
            <a:fld id="{BB784946-65D8-4D58-BD27-11325C08D4BA}" type="datetimeFigureOut">
              <a:rPr lang="nl-NL" smtClean="0"/>
              <a:t>11-1-2024</a:t>
            </a:fld>
            <a:endParaRPr lang="nl-NL"/>
          </a:p>
        </p:txBody>
      </p:sp>
      <p:sp>
        <p:nvSpPr>
          <p:cNvPr id="6" name="Footer Placeholder 5">
            <a:extLst>
              <a:ext uri="{FF2B5EF4-FFF2-40B4-BE49-F238E27FC236}">
                <a16:creationId xmlns:a16="http://schemas.microsoft.com/office/drawing/2014/main" id="{6E303533-E9DE-4896-83F8-1CF6CCCAC27E}"/>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41A20589-17ED-4158-9D33-B6B48EE3AAC0}"/>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9" name="Picture 8">
            <a:extLst>
              <a:ext uri="{FF2B5EF4-FFF2-40B4-BE49-F238E27FC236}">
                <a16:creationId xmlns:a16="http://schemas.microsoft.com/office/drawing/2014/main" id="{419BD918-851C-453E-9EF0-B8E97AFE01C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2838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ECDAF-DA24-424B-BDC9-C3274A5311CA}"/>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C2A029E8-83D7-409A-AB89-1F6A4D4B05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66C482-12CB-41DE-B64B-E8402900DF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EED7B8F9-3F76-4455-AA0E-C806C40E99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573CC7-B3B5-427B-8D55-43D121DDC8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17702904-CD4F-42C4-B986-C7C79CD243CB}"/>
              </a:ext>
            </a:extLst>
          </p:cNvPr>
          <p:cNvSpPr>
            <a:spLocks noGrp="1"/>
          </p:cNvSpPr>
          <p:nvPr>
            <p:ph type="dt" sz="half" idx="10"/>
          </p:nvPr>
        </p:nvSpPr>
        <p:spPr/>
        <p:txBody>
          <a:bodyPr/>
          <a:lstStyle/>
          <a:p>
            <a:fld id="{BB784946-65D8-4D58-BD27-11325C08D4BA}" type="datetimeFigureOut">
              <a:rPr lang="nl-NL" smtClean="0"/>
              <a:t>11-1-2024</a:t>
            </a:fld>
            <a:endParaRPr lang="nl-NL"/>
          </a:p>
        </p:txBody>
      </p:sp>
      <p:sp>
        <p:nvSpPr>
          <p:cNvPr id="8" name="Footer Placeholder 7">
            <a:extLst>
              <a:ext uri="{FF2B5EF4-FFF2-40B4-BE49-F238E27FC236}">
                <a16:creationId xmlns:a16="http://schemas.microsoft.com/office/drawing/2014/main" id="{0F54FD75-36E5-4123-9D34-932EECE6C369}"/>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DEEEF493-F5A6-47E1-BF85-32F2B96D1B82}"/>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11" name="Picture 10">
            <a:extLst>
              <a:ext uri="{FF2B5EF4-FFF2-40B4-BE49-F238E27FC236}">
                <a16:creationId xmlns:a16="http://schemas.microsoft.com/office/drawing/2014/main" id="{DE43B215-E2C7-44EC-A23A-AE613119821D}"/>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8834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8F81E-74AF-4B6B-BB8D-C1031A82D7D1}"/>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1074A799-728A-4A73-AED4-84D2B9A07237}"/>
              </a:ext>
            </a:extLst>
          </p:cNvPr>
          <p:cNvSpPr>
            <a:spLocks noGrp="1"/>
          </p:cNvSpPr>
          <p:nvPr>
            <p:ph type="dt" sz="half" idx="10"/>
          </p:nvPr>
        </p:nvSpPr>
        <p:spPr/>
        <p:txBody>
          <a:bodyPr/>
          <a:lstStyle/>
          <a:p>
            <a:fld id="{BB784946-65D8-4D58-BD27-11325C08D4BA}" type="datetimeFigureOut">
              <a:rPr lang="nl-NL" smtClean="0"/>
              <a:t>11-1-2024</a:t>
            </a:fld>
            <a:endParaRPr lang="nl-NL"/>
          </a:p>
        </p:txBody>
      </p:sp>
      <p:sp>
        <p:nvSpPr>
          <p:cNvPr id="4" name="Footer Placeholder 3">
            <a:extLst>
              <a:ext uri="{FF2B5EF4-FFF2-40B4-BE49-F238E27FC236}">
                <a16:creationId xmlns:a16="http://schemas.microsoft.com/office/drawing/2014/main" id="{B6A9C831-2E28-4966-A8A9-0D8D13C7C74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50D3D87B-6208-45CD-9E7B-A7CC57D1486A}"/>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BEC203C7-FE5B-4D65-A8F4-CAB31FF245DB}"/>
              </a:ext>
            </a:extLst>
          </p:cNvPr>
          <p:cNvPicPr>
            <a:picLocks noChangeAspect="1"/>
          </p:cNvPicPr>
          <p:nvPr userDrawn="1"/>
        </p:nvPicPr>
        <p:blipFill>
          <a:blip r:embed="rId2"/>
          <a:stretch>
            <a:fillRect/>
          </a:stretch>
        </p:blipFill>
        <p:spPr>
          <a:xfrm>
            <a:off x="0" y="7257"/>
            <a:ext cx="12192000" cy="6843486"/>
          </a:xfrm>
          <a:prstGeom prst="rect">
            <a:avLst/>
          </a:prstGeom>
        </p:spPr>
      </p:pic>
      <p:pic>
        <p:nvPicPr>
          <p:cNvPr id="9" name="Picture 8">
            <a:extLst>
              <a:ext uri="{FF2B5EF4-FFF2-40B4-BE49-F238E27FC236}">
                <a16:creationId xmlns:a16="http://schemas.microsoft.com/office/drawing/2014/main" id="{E4DBAE0D-0496-4A2D-B9C0-68609623C80A}"/>
              </a:ext>
            </a:extLst>
          </p:cNvPr>
          <p:cNvPicPr>
            <a:picLocks noChangeAspect="1"/>
          </p:cNvPicPr>
          <p:nvPr userDrawn="1"/>
        </p:nvPicPr>
        <p:blipFill>
          <a:blip r:embed="rId3"/>
          <a:stretch>
            <a:fillRect/>
          </a:stretch>
        </p:blipFill>
        <p:spPr>
          <a:xfrm>
            <a:off x="0" y="3628"/>
            <a:ext cx="12192000" cy="6850743"/>
          </a:xfrm>
          <a:prstGeom prst="rect">
            <a:avLst/>
          </a:prstGeom>
        </p:spPr>
      </p:pic>
    </p:spTree>
    <p:extLst>
      <p:ext uri="{BB962C8B-B14F-4D97-AF65-F5344CB8AC3E}">
        <p14:creationId xmlns:p14="http://schemas.microsoft.com/office/powerpoint/2010/main" val="38134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784C84-6835-4110-8AEB-79907C0D2E3C}"/>
              </a:ext>
            </a:extLst>
          </p:cNvPr>
          <p:cNvSpPr>
            <a:spLocks noGrp="1"/>
          </p:cNvSpPr>
          <p:nvPr>
            <p:ph type="dt" sz="half" idx="10"/>
          </p:nvPr>
        </p:nvSpPr>
        <p:spPr/>
        <p:txBody>
          <a:bodyPr/>
          <a:lstStyle/>
          <a:p>
            <a:fld id="{BB784946-65D8-4D58-BD27-11325C08D4BA}" type="datetimeFigureOut">
              <a:rPr lang="nl-NL" smtClean="0"/>
              <a:t>11-1-2024</a:t>
            </a:fld>
            <a:endParaRPr lang="nl-NL"/>
          </a:p>
        </p:txBody>
      </p:sp>
      <p:sp>
        <p:nvSpPr>
          <p:cNvPr id="3" name="Footer Placeholder 2">
            <a:extLst>
              <a:ext uri="{FF2B5EF4-FFF2-40B4-BE49-F238E27FC236}">
                <a16:creationId xmlns:a16="http://schemas.microsoft.com/office/drawing/2014/main" id="{5D889364-0BAD-40BA-809F-D8BCC6114063}"/>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F5BE4DD9-7789-43A2-944E-4029E19316D4}"/>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6" name="Picture 5">
            <a:extLst>
              <a:ext uri="{FF2B5EF4-FFF2-40B4-BE49-F238E27FC236}">
                <a16:creationId xmlns:a16="http://schemas.microsoft.com/office/drawing/2014/main" id="{C78D77AB-7FB5-47BB-8B68-F3791188F7A5}"/>
              </a:ext>
            </a:extLst>
          </p:cNvPr>
          <p:cNvPicPr>
            <a:picLocks noChangeAspect="1"/>
          </p:cNvPicPr>
          <p:nvPr userDrawn="1"/>
        </p:nvPicPr>
        <p:blipFill>
          <a:blip r:embed="rId2"/>
          <a:stretch>
            <a:fillRect/>
          </a:stretch>
        </p:blipFill>
        <p:spPr>
          <a:xfrm>
            <a:off x="6444" y="0"/>
            <a:ext cx="12179111" cy="6858000"/>
          </a:xfrm>
          <a:prstGeom prst="rect">
            <a:avLst/>
          </a:prstGeom>
        </p:spPr>
      </p:pic>
    </p:spTree>
    <p:extLst>
      <p:ext uri="{BB962C8B-B14F-4D97-AF65-F5344CB8AC3E}">
        <p14:creationId xmlns:p14="http://schemas.microsoft.com/office/powerpoint/2010/main" val="281694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EB984-4FCC-4C94-9711-EBAB0FF0F3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DB22700D-F58D-4C18-8EBF-8C73AC40D7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A0CDDFFF-21E2-412A-8480-1B035D4EF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E895BD-3E50-4004-A27A-E0D8769D7023}"/>
              </a:ext>
            </a:extLst>
          </p:cNvPr>
          <p:cNvSpPr>
            <a:spLocks noGrp="1"/>
          </p:cNvSpPr>
          <p:nvPr>
            <p:ph type="dt" sz="half" idx="10"/>
          </p:nvPr>
        </p:nvSpPr>
        <p:spPr/>
        <p:txBody>
          <a:bodyPr/>
          <a:lstStyle/>
          <a:p>
            <a:fld id="{BB784946-65D8-4D58-BD27-11325C08D4BA}" type="datetimeFigureOut">
              <a:rPr lang="nl-NL" smtClean="0"/>
              <a:t>11-1-2024</a:t>
            </a:fld>
            <a:endParaRPr lang="nl-NL"/>
          </a:p>
        </p:txBody>
      </p:sp>
      <p:sp>
        <p:nvSpPr>
          <p:cNvPr id="6" name="Footer Placeholder 5">
            <a:extLst>
              <a:ext uri="{FF2B5EF4-FFF2-40B4-BE49-F238E27FC236}">
                <a16:creationId xmlns:a16="http://schemas.microsoft.com/office/drawing/2014/main" id="{F07B33E5-4EA7-4CB3-B3C6-D7F4D63D7EBF}"/>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1C6C5E9E-8B3A-46B3-960C-6990909ACFFF}"/>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9" name="Picture 8">
            <a:extLst>
              <a:ext uri="{FF2B5EF4-FFF2-40B4-BE49-F238E27FC236}">
                <a16:creationId xmlns:a16="http://schemas.microsoft.com/office/drawing/2014/main" id="{C7E6857F-29F5-404A-BD68-8038EFB3AC27}"/>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276592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9474D-A441-4AA2-AEBA-EB300AE85F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43C35BDE-76CB-49DF-9086-AB2EDFD27E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5044CF78-F740-4722-A51B-8C1C7318C2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94D4B-3D0D-44F8-A070-41E2A734AC17}"/>
              </a:ext>
            </a:extLst>
          </p:cNvPr>
          <p:cNvSpPr>
            <a:spLocks noGrp="1"/>
          </p:cNvSpPr>
          <p:nvPr>
            <p:ph type="dt" sz="half" idx="10"/>
          </p:nvPr>
        </p:nvSpPr>
        <p:spPr/>
        <p:txBody>
          <a:bodyPr/>
          <a:lstStyle/>
          <a:p>
            <a:fld id="{BB784946-65D8-4D58-BD27-11325C08D4BA}" type="datetimeFigureOut">
              <a:rPr lang="nl-NL" smtClean="0"/>
              <a:t>11-1-2024</a:t>
            </a:fld>
            <a:endParaRPr lang="nl-NL"/>
          </a:p>
        </p:txBody>
      </p:sp>
      <p:sp>
        <p:nvSpPr>
          <p:cNvPr id="6" name="Footer Placeholder 5">
            <a:extLst>
              <a:ext uri="{FF2B5EF4-FFF2-40B4-BE49-F238E27FC236}">
                <a16:creationId xmlns:a16="http://schemas.microsoft.com/office/drawing/2014/main" id="{F9E34C62-A03B-4FE7-A7BB-6533EADF401A}"/>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876D920F-28CA-4585-926E-20E28BA19545}"/>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9" name="Picture 8">
            <a:extLst>
              <a:ext uri="{FF2B5EF4-FFF2-40B4-BE49-F238E27FC236}">
                <a16:creationId xmlns:a16="http://schemas.microsoft.com/office/drawing/2014/main" id="{F3DA720C-FE57-43A9-AD3B-E7C18EE7DE8A}"/>
              </a:ext>
            </a:extLst>
          </p:cNvPr>
          <p:cNvPicPr>
            <a:picLocks noChangeAspect="1"/>
          </p:cNvPicPr>
          <p:nvPr userDrawn="1"/>
        </p:nvPicPr>
        <p:blipFill>
          <a:blip r:embed="rId2"/>
          <a:stretch>
            <a:fillRect/>
          </a:stretch>
        </p:blipFill>
        <p:spPr>
          <a:xfrm>
            <a:off x="0" y="10885"/>
            <a:ext cx="12192000" cy="6836229"/>
          </a:xfrm>
          <a:prstGeom prst="rect">
            <a:avLst/>
          </a:prstGeom>
        </p:spPr>
      </p:pic>
    </p:spTree>
    <p:extLst>
      <p:ext uri="{BB962C8B-B14F-4D97-AF65-F5344CB8AC3E}">
        <p14:creationId xmlns:p14="http://schemas.microsoft.com/office/powerpoint/2010/main" val="1478435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556EC9-29C3-4C22-92BC-1630064C26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29BD37BC-B0A3-4DE2-AE26-CB0FE0818E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ED078B5A-A85C-4564-A942-D6FEC08397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784946-65D8-4D58-BD27-11325C08D4BA}" type="datetimeFigureOut">
              <a:rPr lang="nl-NL" smtClean="0"/>
              <a:t>11-1-2024</a:t>
            </a:fld>
            <a:endParaRPr lang="nl-NL"/>
          </a:p>
        </p:txBody>
      </p:sp>
      <p:sp>
        <p:nvSpPr>
          <p:cNvPr id="5" name="Footer Placeholder 4">
            <a:extLst>
              <a:ext uri="{FF2B5EF4-FFF2-40B4-BE49-F238E27FC236}">
                <a16:creationId xmlns:a16="http://schemas.microsoft.com/office/drawing/2014/main" id="{B08CEFD0-5E81-4565-95DB-A7503F6400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24A7BF15-3CE6-4DCE-BE3A-742F2016FF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DBF59-FCF1-4C99-ADD5-833B8FF11D94}" type="slidenum">
              <a:rPr lang="nl-NL" smtClean="0"/>
              <a:t>‹#›</a:t>
            </a:fld>
            <a:endParaRPr lang="nl-NL"/>
          </a:p>
        </p:txBody>
      </p:sp>
      <p:pic>
        <p:nvPicPr>
          <p:cNvPr id="8" name="Picture 7">
            <a:extLst>
              <a:ext uri="{FF2B5EF4-FFF2-40B4-BE49-F238E27FC236}">
                <a16:creationId xmlns:a16="http://schemas.microsoft.com/office/drawing/2014/main" id="{967AA199-73E2-46B6-8ADB-B80C5F2D5E78}"/>
              </a:ext>
            </a:extLst>
          </p:cNvPr>
          <p:cNvPicPr>
            <a:picLocks noChangeAspect="1"/>
          </p:cNvPicPr>
          <p:nvPr userDrawn="1"/>
        </p:nvPicPr>
        <p:blipFill>
          <a:blip r:embed="rId17"/>
          <a:stretch>
            <a:fillRect/>
          </a:stretch>
        </p:blipFill>
        <p:spPr>
          <a:xfrm>
            <a:off x="0" y="0"/>
            <a:ext cx="12192000" cy="6858000"/>
          </a:xfrm>
          <a:prstGeom prst="rect">
            <a:avLst/>
          </a:prstGeom>
        </p:spPr>
      </p:pic>
    </p:spTree>
    <p:extLst>
      <p:ext uri="{BB962C8B-B14F-4D97-AF65-F5344CB8AC3E}">
        <p14:creationId xmlns:p14="http://schemas.microsoft.com/office/powerpoint/2010/main" val="108016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3" r:id="rId14"/>
    <p:sldLayoutId id="2147483664"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hyperlink" Target="https://pixabay.com/?utm_source=link-attribution&amp;utm_medium=referral&amp;utm_campaign=image&amp;utm_content=1445489" TargetMode="External"/><Relationship Id="rId4" Type="http://schemas.openxmlformats.org/officeDocument/2006/relationships/hyperlink" Target="https://pixabay.com/users/geralt-9301/?utm_source=link-attribution&amp;utm_medium=referral&amp;utm_campaign=image&amp;utm_content=1445489"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hyperlink" Target="https://www.publicdomainpictures.net/view-image.php?image=314350&amp;picture=vintage-compas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hyperlink" Target="https://creativecommons.org/licenses/by/3.0/" TargetMode="External"/><Relationship Id="rId4" Type="http://schemas.openxmlformats.org/officeDocument/2006/relationships/hyperlink" Target="https://2bproductive.blogspot.com/2017/01/five-common-leadership-challenges.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hyperlink" Target="https://unsplash.com/s/photos/co-learner?utm_source=unsplash&amp;utm_medium=referral&amp;utm_content=creditCopyText" TargetMode="External"/><Relationship Id="rId4" Type="http://schemas.openxmlformats.org/officeDocument/2006/relationships/hyperlink" Target="https://unsplash.com/@gennady107?utm_source=unsplash&amp;utm_medium=referral&amp;utm_content=creditCopyTex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emf"/><Relationship Id="rId12" Type="http://schemas.openxmlformats.org/officeDocument/2006/relationships/image" Target="../media/image27.svg"/><Relationship Id="rId2" Type="http://schemas.openxmlformats.org/officeDocument/2006/relationships/notesSlide" Target="../notesSlides/notesSlide2.xml"/><Relationship Id="rId16" Type="http://schemas.openxmlformats.org/officeDocument/2006/relationships/image" Target="../media/image31.svg"/><Relationship Id="rId1" Type="http://schemas.openxmlformats.org/officeDocument/2006/relationships/slideLayout" Target="../slideLayouts/slideLayout2.xml"/><Relationship Id="rId6" Type="http://schemas.openxmlformats.org/officeDocument/2006/relationships/image" Target="../media/image21.emf"/><Relationship Id="rId11" Type="http://schemas.openxmlformats.org/officeDocument/2006/relationships/image" Target="../media/image26.png"/><Relationship Id="rId5" Type="http://schemas.openxmlformats.org/officeDocument/2006/relationships/image" Target="../media/image20.emf"/><Relationship Id="rId15" Type="http://schemas.openxmlformats.org/officeDocument/2006/relationships/image" Target="../media/image30.png"/><Relationship Id="rId10" Type="http://schemas.openxmlformats.org/officeDocument/2006/relationships/image" Target="../media/image25.sv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sv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33.png"/><Relationship Id="rId4" Type="http://schemas.openxmlformats.org/officeDocument/2006/relationships/hyperlink" Target="https://pixabay.com/en/icon-question-question-mark-symbols-1691334/"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hyperlink" Target="https://creativecommons.org/licenses/by/3.0/" TargetMode="External"/><Relationship Id="rId4" Type="http://schemas.openxmlformats.org/officeDocument/2006/relationships/hyperlink" Target="http://www.alchemyofchange.net/networked-movement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hyperlink" Target="https://creativecommons.org/licenses/by/3.0/" TargetMode="External"/><Relationship Id="rId4" Type="http://schemas.openxmlformats.org/officeDocument/2006/relationships/hyperlink" Target="http://www.alchemyofchange.net/networked-movement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hyperlink" Target="https://creativecommons.org/licenses/by-nc-sa/3.0/" TargetMode="External"/><Relationship Id="rId4" Type="http://schemas.openxmlformats.org/officeDocument/2006/relationships/hyperlink" Target="https://www.peoplematters.in/blog/training-development/learning-to-learn-building-a-learning-organization-16890"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hyperlink" Target="https://creativecommons.org/licenses/by/3.0/" TargetMode="External"/><Relationship Id="rId4" Type="http://schemas.openxmlformats.org/officeDocument/2006/relationships/hyperlink" Target="http://www.alchemyofchange.net/networked-movements/"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hyperlink" Target="https://creativecommons.org/licenses/by/3.0/" TargetMode="External"/><Relationship Id="rId4" Type="http://schemas.openxmlformats.org/officeDocument/2006/relationships/hyperlink" Target="http://www.alchemyofchange.net/networked-movements/"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9.xml"/><Relationship Id="rId5" Type="http://schemas.openxmlformats.org/officeDocument/2006/relationships/image" Target="../media/image33.png"/><Relationship Id="rId4" Type="http://schemas.openxmlformats.org/officeDocument/2006/relationships/hyperlink" Target="https://pixabay.com/en/icon-question-question-mark-symbols-169133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33.png"/><Relationship Id="rId4" Type="http://schemas.openxmlformats.org/officeDocument/2006/relationships/hyperlink" Target="https://pixabay.com/en/icon-question-question-mark-symbols-1691334/"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5.jpe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unsplash.com/collections/3565380/people-talking?utm_source=unsplash&amp;utm_medium=referral&amp;utm_content=creditCopyText" TargetMode="External"/><Relationship Id="rId4" Type="http://schemas.openxmlformats.org/officeDocument/2006/relationships/hyperlink" Target="https://unsplash.com/@harlimarten?utm_source=unsplash&amp;utm_medium=referral&amp;utm_content=creditCopyTex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B188D87-88AE-F307-95B3-E89BAD6DD9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3063" y="6419850"/>
            <a:ext cx="923925" cy="32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444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ECC88B7-6418-F861-3A1D-1989B4BC722C}"/>
              </a:ext>
            </a:extLst>
          </p:cNvPr>
          <p:cNvGrpSpPr/>
          <p:nvPr/>
        </p:nvGrpSpPr>
        <p:grpSpPr>
          <a:xfrm>
            <a:off x="2447925" y="1997500"/>
            <a:ext cx="7055268" cy="3667125"/>
            <a:chOff x="1897626" y="1898739"/>
            <a:chExt cx="6872748" cy="3337520"/>
          </a:xfrm>
        </p:grpSpPr>
        <p:pic>
          <p:nvPicPr>
            <p:cNvPr id="7" name="Picture 6" descr="A hand holding a phone&#10;&#10;Description automatically generated">
              <a:extLst>
                <a:ext uri="{FF2B5EF4-FFF2-40B4-BE49-F238E27FC236}">
                  <a16:creationId xmlns:a16="http://schemas.microsoft.com/office/drawing/2014/main" id="{D256DC69-858A-E2CC-1C11-F68CF49832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7626" y="1898739"/>
              <a:ext cx="6872748" cy="3060521"/>
            </a:xfrm>
            <a:prstGeom prst="rect">
              <a:avLst/>
            </a:prstGeom>
          </p:spPr>
        </p:pic>
        <p:sp>
          <p:nvSpPr>
            <p:cNvPr id="14" name="TextBox 13">
              <a:extLst>
                <a:ext uri="{FF2B5EF4-FFF2-40B4-BE49-F238E27FC236}">
                  <a16:creationId xmlns:a16="http://schemas.microsoft.com/office/drawing/2014/main" id="{1B7F26F1-EF48-581D-0ADE-E6A23D9CD553}"/>
                </a:ext>
              </a:extLst>
            </p:cNvPr>
            <p:cNvSpPr txBox="1"/>
            <p:nvPr/>
          </p:nvSpPr>
          <p:spPr>
            <a:xfrm>
              <a:off x="1897626" y="4959260"/>
              <a:ext cx="2507931" cy="276999"/>
            </a:xfrm>
            <a:prstGeom prst="rect">
              <a:avLst/>
            </a:prstGeom>
            <a:noFill/>
          </p:spPr>
          <p:txBody>
            <a:bodyPr wrap="none" rtlCol="0">
              <a:spAutoFit/>
            </a:bodyPr>
            <a:lstStyle/>
            <a:p>
              <a:r>
                <a:rPr lang="en-US" sz="1200" b="0" i="0">
                  <a:solidFill>
                    <a:srgbClr val="191B26"/>
                  </a:solidFill>
                  <a:effectLst/>
                </a:rPr>
                <a:t>Image by </a:t>
              </a:r>
              <a:r>
                <a:rPr lang="en-US" sz="1200" b="0" i="0" u="sng">
                  <a:solidFill>
                    <a:srgbClr val="191B26"/>
                  </a:solidFill>
                  <a:effectLst/>
                  <a:hlinkClick r:id="rId4"/>
                </a:rPr>
                <a:t>Gerd Altmann</a:t>
              </a:r>
              <a:r>
                <a:rPr lang="en-US" sz="1200" b="0" i="0">
                  <a:solidFill>
                    <a:srgbClr val="191B26"/>
                  </a:solidFill>
                  <a:effectLst/>
                </a:rPr>
                <a:t> from </a:t>
              </a:r>
              <a:r>
                <a:rPr lang="en-US" sz="1200" b="0" i="0" u="sng" err="1">
                  <a:solidFill>
                    <a:srgbClr val="191B26"/>
                  </a:solidFill>
                  <a:effectLst/>
                  <a:hlinkClick r:id="rId5"/>
                </a:rPr>
                <a:t>Pixabay</a:t>
              </a:r>
              <a:endParaRPr lang="en-US" sz="1200"/>
            </a:p>
          </p:txBody>
        </p:sp>
      </p:grpSp>
      <p:sp>
        <p:nvSpPr>
          <p:cNvPr id="2" name="Title 1"/>
          <p:cNvSpPr>
            <a:spLocks noGrp="1"/>
          </p:cNvSpPr>
          <p:nvPr>
            <p:ph type="title"/>
          </p:nvPr>
        </p:nvSpPr>
        <p:spPr>
          <a:xfrm>
            <a:off x="2686050" y="347115"/>
            <a:ext cx="6819899" cy="1188720"/>
          </a:xfrm>
        </p:spPr>
        <p:txBody>
          <a:bodyPr>
            <a:normAutofit/>
          </a:bodyPr>
          <a:lstStyle/>
          <a:p>
            <a:r>
              <a:rPr lang="en-US" sz="3600"/>
              <a:t>What Influences one’s worldview?</a:t>
            </a:r>
          </a:p>
        </p:txBody>
      </p:sp>
      <p:sp>
        <p:nvSpPr>
          <p:cNvPr id="8" name="TextBox 7"/>
          <p:cNvSpPr txBox="1"/>
          <p:nvPr/>
        </p:nvSpPr>
        <p:spPr>
          <a:xfrm>
            <a:off x="89448" y="3012996"/>
            <a:ext cx="2227109" cy="646331"/>
          </a:xfrm>
          <a:prstGeom prst="rect">
            <a:avLst/>
          </a:prstGeom>
          <a:noFill/>
        </p:spPr>
        <p:txBody>
          <a:bodyPr wrap="square" rtlCol="0">
            <a:spAutoFit/>
          </a:bodyPr>
          <a:lstStyle/>
          <a:p>
            <a:pPr algn="ctr"/>
            <a:r>
              <a:rPr lang="en-US" b="1"/>
              <a:t>Psychology/</a:t>
            </a:r>
          </a:p>
          <a:p>
            <a:pPr algn="ctr"/>
            <a:r>
              <a:rPr lang="en-US" b="1"/>
              <a:t>Personality</a:t>
            </a:r>
          </a:p>
        </p:txBody>
      </p:sp>
      <p:sp>
        <p:nvSpPr>
          <p:cNvPr id="5" name="TextBox 4"/>
          <p:cNvSpPr txBox="1"/>
          <p:nvPr/>
        </p:nvSpPr>
        <p:spPr>
          <a:xfrm>
            <a:off x="601332" y="4168003"/>
            <a:ext cx="1203343" cy="369332"/>
          </a:xfrm>
          <a:prstGeom prst="rect">
            <a:avLst/>
          </a:prstGeom>
          <a:noFill/>
        </p:spPr>
        <p:txBody>
          <a:bodyPr wrap="none" rtlCol="0">
            <a:spAutoFit/>
          </a:bodyPr>
          <a:lstStyle/>
          <a:p>
            <a:r>
              <a:rPr lang="en-US" b="1"/>
              <a:t>Physiology</a:t>
            </a:r>
          </a:p>
        </p:txBody>
      </p:sp>
      <p:sp>
        <p:nvSpPr>
          <p:cNvPr id="6" name="TextBox 5"/>
          <p:cNvSpPr txBox="1"/>
          <p:nvPr/>
        </p:nvSpPr>
        <p:spPr>
          <a:xfrm>
            <a:off x="5106567" y="5509697"/>
            <a:ext cx="2819400" cy="646331"/>
          </a:xfrm>
          <a:prstGeom prst="rect">
            <a:avLst/>
          </a:prstGeom>
          <a:solidFill>
            <a:schemeClr val="accent1">
              <a:lumMod val="20000"/>
              <a:lumOff val="80000"/>
              <a:alpha val="78000"/>
            </a:schemeClr>
          </a:solidFill>
        </p:spPr>
        <p:txBody>
          <a:bodyPr wrap="square" rtlCol="0">
            <a:spAutoFit/>
          </a:bodyPr>
          <a:lstStyle/>
          <a:p>
            <a:pPr algn="ctr"/>
            <a:r>
              <a:rPr lang="en-US" b="1"/>
              <a:t>Identity: gender, race, ethnicity, sexual orientation</a:t>
            </a:r>
          </a:p>
        </p:txBody>
      </p:sp>
      <p:sp>
        <p:nvSpPr>
          <p:cNvPr id="9" name="TextBox 8"/>
          <p:cNvSpPr txBox="1"/>
          <p:nvPr/>
        </p:nvSpPr>
        <p:spPr>
          <a:xfrm>
            <a:off x="9586349" y="4168003"/>
            <a:ext cx="1683923" cy="646331"/>
          </a:xfrm>
          <a:prstGeom prst="rect">
            <a:avLst/>
          </a:prstGeom>
          <a:noFill/>
        </p:spPr>
        <p:txBody>
          <a:bodyPr wrap="none" rtlCol="0">
            <a:spAutoFit/>
          </a:bodyPr>
          <a:lstStyle/>
          <a:p>
            <a:pPr algn="ctr"/>
            <a:r>
              <a:rPr lang="en-US" b="1"/>
              <a:t>Socio-economic</a:t>
            </a:r>
          </a:p>
          <a:p>
            <a:pPr algn="ctr"/>
            <a:r>
              <a:rPr lang="en-US" b="1"/>
              <a:t>experiences</a:t>
            </a:r>
          </a:p>
        </p:txBody>
      </p:sp>
      <p:sp>
        <p:nvSpPr>
          <p:cNvPr id="10" name="TextBox 9"/>
          <p:cNvSpPr txBox="1"/>
          <p:nvPr/>
        </p:nvSpPr>
        <p:spPr>
          <a:xfrm>
            <a:off x="5217649" y="1535835"/>
            <a:ext cx="2430219" cy="923330"/>
          </a:xfrm>
          <a:prstGeom prst="rect">
            <a:avLst/>
          </a:prstGeom>
          <a:solidFill>
            <a:schemeClr val="accent1">
              <a:lumMod val="20000"/>
              <a:lumOff val="80000"/>
              <a:alpha val="78000"/>
            </a:schemeClr>
          </a:solidFill>
        </p:spPr>
        <p:txBody>
          <a:bodyPr wrap="square" rtlCol="0">
            <a:spAutoFit/>
          </a:bodyPr>
          <a:lstStyle/>
          <a:p>
            <a:pPr algn="ctr"/>
            <a:r>
              <a:rPr lang="en-US" b="1"/>
              <a:t>Cultures: family, ethnic, nationality, organizational</a:t>
            </a:r>
          </a:p>
        </p:txBody>
      </p:sp>
      <p:sp>
        <p:nvSpPr>
          <p:cNvPr id="11" name="TextBox 10"/>
          <p:cNvSpPr txBox="1"/>
          <p:nvPr/>
        </p:nvSpPr>
        <p:spPr>
          <a:xfrm>
            <a:off x="9586349" y="3248706"/>
            <a:ext cx="1197957" cy="369332"/>
          </a:xfrm>
          <a:prstGeom prst="rect">
            <a:avLst/>
          </a:prstGeom>
          <a:noFill/>
        </p:spPr>
        <p:txBody>
          <a:bodyPr wrap="none" rtlCol="0">
            <a:spAutoFit/>
          </a:bodyPr>
          <a:lstStyle/>
          <a:p>
            <a:r>
              <a:rPr lang="en-US" b="1"/>
              <a:t>Life Events</a:t>
            </a:r>
          </a:p>
        </p:txBody>
      </p:sp>
      <p:sp>
        <p:nvSpPr>
          <p:cNvPr id="12" name="TextBox 11"/>
          <p:cNvSpPr txBox="1"/>
          <p:nvPr/>
        </p:nvSpPr>
        <p:spPr>
          <a:xfrm>
            <a:off x="137660" y="2296463"/>
            <a:ext cx="2375202" cy="369332"/>
          </a:xfrm>
          <a:prstGeom prst="rect">
            <a:avLst/>
          </a:prstGeom>
          <a:noFill/>
        </p:spPr>
        <p:txBody>
          <a:bodyPr wrap="none" rtlCol="0">
            <a:spAutoFit/>
          </a:bodyPr>
          <a:lstStyle/>
          <a:p>
            <a:r>
              <a:rPr lang="en-US" b="1"/>
              <a:t>Religious Belief System</a:t>
            </a:r>
          </a:p>
        </p:txBody>
      </p:sp>
      <p:sp>
        <p:nvSpPr>
          <p:cNvPr id="13" name="TextBox 12"/>
          <p:cNvSpPr txBox="1"/>
          <p:nvPr/>
        </p:nvSpPr>
        <p:spPr>
          <a:xfrm>
            <a:off x="9503193" y="2296463"/>
            <a:ext cx="1873975" cy="369332"/>
          </a:xfrm>
          <a:prstGeom prst="rect">
            <a:avLst/>
          </a:prstGeom>
          <a:noFill/>
        </p:spPr>
        <p:txBody>
          <a:bodyPr wrap="none" rtlCol="0">
            <a:spAutoFit/>
          </a:bodyPr>
          <a:lstStyle/>
          <a:p>
            <a:r>
              <a:rPr lang="en-US" b="1"/>
              <a:t>Historical Context</a:t>
            </a:r>
          </a:p>
        </p:txBody>
      </p:sp>
    </p:spTree>
    <p:extLst>
      <p:ext uri="{BB962C8B-B14F-4D97-AF65-F5344CB8AC3E}">
        <p14:creationId xmlns:p14="http://schemas.microsoft.com/office/powerpoint/2010/main" val="163351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343FAA-1F0B-1D5F-F81A-F4186174E638}"/>
              </a:ext>
            </a:extLst>
          </p:cNvPr>
          <p:cNvSpPr>
            <a:spLocks noGrp="1"/>
          </p:cNvSpPr>
          <p:nvPr>
            <p:ph type="title"/>
          </p:nvPr>
        </p:nvSpPr>
        <p:spPr>
          <a:xfrm>
            <a:off x="891223" y="2174240"/>
            <a:ext cx="3932237" cy="2344905"/>
          </a:xfrm>
        </p:spPr>
        <p:txBody>
          <a:bodyPr>
            <a:normAutofit fontScale="90000"/>
          </a:bodyPr>
          <a:lstStyle/>
          <a:p>
            <a:r>
              <a:rPr lang="de-DE" sz="7300" b="1" dirty="0"/>
              <a:t>Modules</a:t>
            </a:r>
            <a:br>
              <a:rPr lang="de-DE" sz="8800" b="1" dirty="0"/>
            </a:br>
            <a:r>
              <a:rPr lang="de-DE" sz="3600" b="1" dirty="0"/>
              <a:t>Bachelor: </a:t>
            </a:r>
            <a:r>
              <a:rPr lang="de-DE" sz="3600" b="1" dirty="0" err="1"/>
              <a:t>Conscious</a:t>
            </a:r>
            <a:r>
              <a:rPr lang="de-DE" sz="3600" b="1" dirty="0"/>
              <a:t> Leadership </a:t>
            </a:r>
            <a:r>
              <a:rPr lang="de-DE" sz="3600" b="1" dirty="0" err="1"/>
              <a:t>Principles</a:t>
            </a:r>
            <a:br>
              <a:rPr lang="de-DE" sz="3600" b="1" dirty="0"/>
            </a:br>
            <a:r>
              <a:rPr lang="de-DE" sz="3600" b="1" dirty="0"/>
              <a:t>(1 ECTS)</a:t>
            </a:r>
            <a:endParaRPr lang="de-DE" sz="8800" b="1" dirty="0"/>
          </a:p>
        </p:txBody>
      </p:sp>
      <p:sp>
        <p:nvSpPr>
          <p:cNvPr id="3" name="Inhaltsplatzhalter 2">
            <a:extLst>
              <a:ext uri="{FF2B5EF4-FFF2-40B4-BE49-F238E27FC236}">
                <a16:creationId xmlns:a16="http://schemas.microsoft.com/office/drawing/2014/main" id="{BB1D51F9-A474-664F-1D14-51EAF2BA44E7}"/>
              </a:ext>
            </a:extLst>
          </p:cNvPr>
          <p:cNvSpPr>
            <a:spLocks noGrp="1"/>
          </p:cNvSpPr>
          <p:nvPr>
            <p:ph idx="1"/>
          </p:nvPr>
        </p:nvSpPr>
        <p:spPr>
          <a:xfrm>
            <a:off x="6317456" y="1075765"/>
            <a:ext cx="5695656" cy="3765177"/>
          </a:xfrm>
        </p:spPr>
        <p:txBody>
          <a:bodyPr anchor="ctr">
            <a:normAutofit fontScale="85000" lnSpcReduction="10000"/>
          </a:bodyPr>
          <a:lstStyle/>
          <a:p>
            <a:pPr marL="0" indent="0">
              <a:lnSpc>
                <a:spcPct val="110000"/>
              </a:lnSpc>
              <a:spcBef>
                <a:spcPts val="0"/>
              </a:spcBef>
              <a:spcAft>
                <a:spcPts val="600"/>
              </a:spcAft>
              <a:buNone/>
            </a:pPr>
            <a:r>
              <a:rPr lang="de-DE" sz="4000" dirty="0" err="1"/>
              <a:t>Introduction</a:t>
            </a:r>
            <a:r>
              <a:rPr lang="de-DE" sz="4000" dirty="0"/>
              <a:t> </a:t>
            </a:r>
            <a:r>
              <a:rPr lang="de-DE" sz="4000" dirty="0" err="1"/>
              <a:t>to</a:t>
            </a:r>
            <a:r>
              <a:rPr lang="de-DE" sz="4000" dirty="0"/>
              <a:t> Conscious Leadership </a:t>
            </a:r>
            <a:r>
              <a:rPr lang="de-DE" sz="4000" dirty="0" err="1"/>
              <a:t>Principles</a:t>
            </a:r>
            <a:endParaRPr lang="de-DE" sz="4000" dirty="0"/>
          </a:p>
          <a:p>
            <a:pPr marL="0" indent="0">
              <a:lnSpc>
                <a:spcPct val="110000"/>
              </a:lnSpc>
              <a:spcBef>
                <a:spcPts val="0"/>
              </a:spcBef>
              <a:spcAft>
                <a:spcPts val="600"/>
              </a:spcAft>
              <a:buNone/>
            </a:pPr>
            <a:r>
              <a:rPr lang="de-DE" sz="4000" dirty="0"/>
              <a:t>Self-</a:t>
            </a:r>
            <a:r>
              <a:rPr lang="de-DE" sz="4000" dirty="0" err="1"/>
              <a:t>awareness</a:t>
            </a:r>
            <a:r>
              <a:rPr lang="de-DE" sz="4000" dirty="0"/>
              <a:t> &amp; Self-</a:t>
            </a:r>
            <a:r>
              <a:rPr lang="de-DE" sz="4000" dirty="0" err="1"/>
              <a:t>mastery</a:t>
            </a:r>
            <a:endParaRPr lang="de-DE" sz="4000" dirty="0"/>
          </a:p>
          <a:p>
            <a:pPr marL="0" indent="0">
              <a:lnSpc>
                <a:spcPct val="110000"/>
              </a:lnSpc>
              <a:spcBef>
                <a:spcPts val="0"/>
              </a:spcBef>
              <a:spcAft>
                <a:spcPts val="600"/>
              </a:spcAft>
              <a:buNone/>
            </a:pPr>
            <a:r>
              <a:rPr lang="en-US" sz="4000" dirty="0"/>
              <a:t>Integrated Awareness of Others (All stakeholders)</a:t>
            </a:r>
          </a:p>
          <a:p>
            <a:pPr marL="0" indent="0">
              <a:lnSpc>
                <a:spcPct val="110000"/>
              </a:lnSpc>
              <a:spcBef>
                <a:spcPts val="0"/>
              </a:spcBef>
              <a:spcAft>
                <a:spcPts val="600"/>
              </a:spcAft>
              <a:buNone/>
            </a:pPr>
            <a:r>
              <a:rPr lang="en-US" sz="4000" dirty="0"/>
              <a:t>Presence &amp; Mindful Action</a:t>
            </a:r>
          </a:p>
        </p:txBody>
      </p:sp>
      <p:sp>
        <p:nvSpPr>
          <p:cNvPr id="4" name="Rechteck 3">
            <a:extLst>
              <a:ext uri="{FF2B5EF4-FFF2-40B4-BE49-F238E27FC236}">
                <a16:creationId xmlns:a16="http://schemas.microsoft.com/office/drawing/2014/main" id="{F7CF9970-F962-B73E-9FC2-714736B90F1B}"/>
              </a:ext>
            </a:extLst>
          </p:cNvPr>
          <p:cNvSpPr/>
          <p:nvPr/>
        </p:nvSpPr>
        <p:spPr>
          <a:xfrm>
            <a:off x="5874544" y="1397019"/>
            <a:ext cx="442912" cy="555625"/>
          </a:xfrm>
          <a:prstGeom prst="rect">
            <a:avLst/>
          </a:prstGeom>
          <a:solidFill>
            <a:srgbClr val="C52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t>1</a:t>
            </a:r>
          </a:p>
        </p:txBody>
      </p:sp>
      <p:sp>
        <p:nvSpPr>
          <p:cNvPr id="5" name="Rechteck 4">
            <a:extLst>
              <a:ext uri="{FF2B5EF4-FFF2-40B4-BE49-F238E27FC236}">
                <a16:creationId xmlns:a16="http://schemas.microsoft.com/office/drawing/2014/main" id="{BAF2331A-5A97-705B-3ACD-7838061C3187}"/>
              </a:ext>
            </a:extLst>
          </p:cNvPr>
          <p:cNvSpPr/>
          <p:nvPr/>
        </p:nvSpPr>
        <p:spPr>
          <a:xfrm>
            <a:off x="5874544" y="2402728"/>
            <a:ext cx="442912" cy="555625"/>
          </a:xfrm>
          <a:prstGeom prst="rect">
            <a:avLst/>
          </a:prstGeom>
          <a:solidFill>
            <a:srgbClr val="EA5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t>2</a:t>
            </a:r>
          </a:p>
        </p:txBody>
      </p:sp>
      <p:sp>
        <p:nvSpPr>
          <p:cNvPr id="6" name="Rechteck 5">
            <a:extLst>
              <a:ext uri="{FF2B5EF4-FFF2-40B4-BE49-F238E27FC236}">
                <a16:creationId xmlns:a16="http://schemas.microsoft.com/office/drawing/2014/main" id="{55AAC9E9-F925-4D0F-0A34-44D10EE855EF}"/>
              </a:ext>
            </a:extLst>
          </p:cNvPr>
          <p:cNvSpPr/>
          <p:nvPr/>
        </p:nvSpPr>
        <p:spPr>
          <a:xfrm>
            <a:off x="5874544" y="3151187"/>
            <a:ext cx="442912" cy="555625"/>
          </a:xfrm>
          <a:prstGeom prst="rect">
            <a:avLst/>
          </a:prstGeom>
          <a:solidFill>
            <a:srgbClr val="F8A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t>3</a:t>
            </a:r>
          </a:p>
        </p:txBody>
      </p:sp>
      <p:sp>
        <p:nvSpPr>
          <p:cNvPr id="7" name="Rechteck 6">
            <a:extLst>
              <a:ext uri="{FF2B5EF4-FFF2-40B4-BE49-F238E27FC236}">
                <a16:creationId xmlns:a16="http://schemas.microsoft.com/office/drawing/2014/main" id="{BFE04EFC-6E7C-C40A-5218-C4F9D3A2FE5B}"/>
              </a:ext>
            </a:extLst>
          </p:cNvPr>
          <p:cNvSpPr/>
          <p:nvPr/>
        </p:nvSpPr>
        <p:spPr>
          <a:xfrm>
            <a:off x="5874544" y="4110544"/>
            <a:ext cx="442912" cy="555625"/>
          </a:xfrm>
          <a:prstGeom prst="rect">
            <a:avLst/>
          </a:prstGeom>
          <a:solidFill>
            <a:srgbClr val="006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t>4</a:t>
            </a:r>
          </a:p>
        </p:txBody>
      </p:sp>
    </p:spTree>
    <p:extLst>
      <p:ext uri="{BB962C8B-B14F-4D97-AF65-F5344CB8AC3E}">
        <p14:creationId xmlns:p14="http://schemas.microsoft.com/office/powerpoint/2010/main" val="184848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F627D-3741-7CD1-A047-6294AA539552}"/>
              </a:ext>
            </a:extLst>
          </p:cNvPr>
          <p:cNvSpPr>
            <a:spLocks noGrp="1"/>
          </p:cNvSpPr>
          <p:nvPr>
            <p:ph type="title"/>
          </p:nvPr>
        </p:nvSpPr>
        <p:spPr/>
        <p:txBody>
          <a:bodyPr/>
          <a:lstStyle/>
          <a:p>
            <a:r>
              <a:rPr lang="en-US" b="1" dirty="0"/>
              <a:t>Overview - Bachelor:</a:t>
            </a:r>
            <a:br>
              <a:rPr lang="en-US" b="1" dirty="0"/>
            </a:br>
            <a:r>
              <a:rPr lang="en-US" dirty="0"/>
              <a:t>Conscious Leadership Principles (1 ECTS)</a:t>
            </a:r>
          </a:p>
        </p:txBody>
      </p:sp>
      <p:sp>
        <p:nvSpPr>
          <p:cNvPr id="3" name="Content Placeholder 2">
            <a:extLst>
              <a:ext uri="{FF2B5EF4-FFF2-40B4-BE49-F238E27FC236}">
                <a16:creationId xmlns:a16="http://schemas.microsoft.com/office/drawing/2014/main" id="{3E0E0F7F-EBA6-422A-13AB-A7200EE79378}"/>
              </a:ext>
            </a:extLst>
          </p:cNvPr>
          <p:cNvSpPr>
            <a:spLocks noGrp="1"/>
          </p:cNvSpPr>
          <p:nvPr>
            <p:ph idx="1"/>
          </p:nvPr>
        </p:nvSpPr>
        <p:spPr>
          <a:xfrm>
            <a:off x="6096000" y="309180"/>
            <a:ext cx="5849007" cy="6343540"/>
          </a:xfrm>
        </p:spPr>
        <p:txBody>
          <a:bodyPr>
            <a:noAutofit/>
          </a:bodyPr>
          <a:lstStyle/>
          <a:p>
            <a:pPr marL="0" marR="0" indent="0">
              <a:lnSpc>
                <a:spcPct val="105000"/>
              </a:lnSpc>
              <a:spcBef>
                <a:spcPts val="0"/>
              </a:spcBef>
              <a:spcAft>
                <a:spcPts val="600"/>
              </a:spcAft>
              <a:buNone/>
            </a:pPr>
            <a:r>
              <a:rPr lang="en-US" sz="2000" u="sng" dirty="0">
                <a:effectLst/>
                <a:ea typeface="Calibri Light" panose="020F0302020204030204" pitchFamily="34" charset="0"/>
              </a:rPr>
              <a:t>4 Modules, 4 seminars</a:t>
            </a:r>
          </a:p>
          <a:p>
            <a:pPr marL="0" marR="0" indent="0">
              <a:lnSpc>
                <a:spcPct val="105000"/>
              </a:lnSpc>
              <a:spcBef>
                <a:spcPts val="0"/>
              </a:spcBef>
              <a:spcAft>
                <a:spcPts val="600"/>
              </a:spcAft>
              <a:buNone/>
            </a:pPr>
            <a:r>
              <a:rPr lang="en-US" sz="2000" dirty="0">
                <a:effectLst/>
                <a:ea typeface="Calibri Light" panose="020F0302020204030204" pitchFamily="34" charset="0"/>
              </a:rPr>
              <a:t>Two 2-hour seminars (Modules 1 &amp; 3)</a:t>
            </a:r>
          </a:p>
          <a:p>
            <a:pPr marL="0" marR="0" indent="0">
              <a:lnSpc>
                <a:spcPct val="105000"/>
              </a:lnSpc>
              <a:spcBef>
                <a:spcPts val="0"/>
              </a:spcBef>
              <a:spcAft>
                <a:spcPts val="600"/>
              </a:spcAft>
              <a:buNone/>
            </a:pPr>
            <a:r>
              <a:rPr lang="en-US" sz="2000" dirty="0">
                <a:ea typeface="Calibri Light" panose="020F0302020204030204" pitchFamily="34" charset="0"/>
              </a:rPr>
              <a:t>Two 3-hour seminars (Modules 2 &amp; 4)</a:t>
            </a:r>
          </a:p>
          <a:p>
            <a:pPr marL="0" marR="0" indent="0">
              <a:lnSpc>
                <a:spcPct val="105000"/>
              </a:lnSpc>
              <a:spcBef>
                <a:spcPts val="0"/>
              </a:spcBef>
              <a:spcAft>
                <a:spcPts val="600"/>
              </a:spcAft>
              <a:buNone/>
            </a:pPr>
            <a:r>
              <a:rPr lang="en-US" sz="2000" u="sng" dirty="0">
                <a:effectLst/>
                <a:ea typeface="Calibri Light" panose="020F0302020204030204" pitchFamily="34" charset="0"/>
              </a:rPr>
              <a:t>Assignments</a:t>
            </a:r>
          </a:p>
          <a:p>
            <a:pPr marL="0" marR="0">
              <a:lnSpc>
                <a:spcPct val="105000"/>
              </a:lnSpc>
              <a:spcBef>
                <a:spcPts val="0"/>
              </a:spcBef>
              <a:spcAft>
                <a:spcPts val="600"/>
              </a:spcAft>
            </a:pPr>
            <a:r>
              <a:rPr lang="en-US" sz="2000" dirty="0">
                <a:effectLst/>
                <a:ea typeface="Calibri Light" panose="020F0302020204030204" pitchFamily="34" charset="0"/>
              </a:rPr>
              <a:t>1 EQ self-test (not graded)</a:t>
            </a:r>
            <a:endParaRPr lang="en-US" sz="2000" dirty="0">
              <a:effectLst/>
              <a:ea typeface="Times New Roman" panose="02020603050405020304" pitchFamily="18" charset="0"/>
            </a:endParaRPr>
          </a:p>
          <a:p>
            <a:pPr marL="0" marR="0">
              <a:lnSpc>
                <a:spcPct val="105000"/>
              </a:lnSpc>
              <a:spcBef>
                <a:spcPts val="0"/>
              </a:spcBef>
              <a:spcAft>
                <a:spcPts val="600"/>
              </a:spcAft>
            </a:pPr>
            <a:r>
              <a:rPr lang="en-US" sz="2000" dirty="0">
                <a:effectLst/>
                <a:ea typeface="Calibri Light" panose="020F0302020204030204" pitchFamily="34" charset="0"/>
              </a:rPr>
              <a:t>Several journal reflections (not graded)</a:t>
            </a:r>
            <a:endParaRPr lang="en-US" sz="2000" dirty="0">
              <a:effectLst/>
              <a:ea typeface="Times New Roman" panose="02020603050405020304" pitchFamily="18" charset="0"/>
            </a:endParaRPr>
          </a:p>
          <a:p>
            <a:pPr>
              <a:lnSpc>
                <a:spcPct val="105000"/>
              </a:lnSpc>
              <a:spcBef>
                <a:spcPts val="0"/>
              </a:spcBef>
              <a:spcAft>
                <a:spcPts val="600"/>
              </a:spcAft>
            </a:pPr>
            <a:r>
              <a:rPr lang="en-US" sz="2000" dirty="0">
                <a:effectLst/>
                <a:ea typeface="Calibri Light" panose="020F0302020204030204" pitchFamily="34" charset="0"/>
              </a:rPr>
              <a:t>3 assessed assignments</a:t>
            </a:r>
          </a:p>
          <a:p>
            <a:pPr marL="0" indent="0">
              <a:lnSpc>
                <a:spcPct val="105000"/>
              </a:lnSpc>
              <a:spcBef>
                <a:spcPts val="0"/>
              </a:spcBef>
              <a:spcAft>
                <a:spcPts val="600"/>
              </a:spcAft>
              <a:buNone/>
            </a:pPr>
            <a:r>
              <a:rPr lang="en-US" sz="2000" u="sng" dirty="0">
                <a:effectLst/>
                <a:ea typeface="Calibri Light" panose="020F0302020204030204" pitchFamily="34" charset="0"/>
              </a:rPr>
              <a:t>Assessments</a:t>
            </a:r>
          </a:p>
          <a:p>
            <a:pPr marL="342900" marR="0" lvl="0" indent="-342900">
              <a:lnSpc>
                <a:spcPct val="107000"/>
              </a:lnSpc>
              <a:spcBef>
                <a:spcPts val="0"/>
              </a:spcBef>
              <a:spcAft>
                <a:spcPts val="600"/>
              </a:spcAft>
              <a:buFont typeface="Calibri Light" panose="020F0302020204030204" pitchFamily="34" charset="0"/>
              <a:buAutoNum type="arabicPeriod"/>
            </a:pPr>
            <a:r>
              <a:rPr lang="en-US" sz="2000" dirty="0">
                <a:effectLst/>
                <a:ea typeface="Calibri Light" panose="020F0302020204030204" pitchFamily="34" charset="0"/>
                <a:cs typeface="Times New Roman" panose="02020603050405020304" pitchFamily="18" charset="0"/>
              </a:rPr>
              <a:t>Reflection paper - </a:t>
            </a:r>
            <a:r>
              <a:rPr lang="en-US" sz="2000" dirty="0">
                <a:effectLst/>
                <a:ea typeface="Times New Roman" panose="02020603050405020304" pitchFamily="18" charset="0"/>
                <a:cs typeface="Times New Roman" panose="02020603050405020304" pitchFamily="18" charset="0"/>
              </a:rPr>
              <a:t>(25% of grade)</a:t>
            </a:r>
          </a:p>
          <a:p>
            <a:pPr marL="342900" marR="0" lvl="0" indent="-342900">
              <a:lnSpc>
                <a:spcPct val="107000"/>
              </a:lnSpc>
              <a:spcBef>
                <a:spcPts val="0"/>
              </a:spcBef>
              <a:spcAft>
                <a:spcPts val="600"/>
              </a:spcAft>
              <a:buFont typeface="Calibri Light" panose="020F0302020204030204" pitchFamily="34" charset="0"/>
              <a:buAutoNum type="arabicPeriod"/>
            </a:pPr>
            <a:r>
              <a:rPr lang="en-US" sz="2000" dirty="0">
                <a:effectLst/>
                <a:ea typeface="Calibri Light" panose="020F0302020204030204" pitchFamily="34" charset="0"/>
                <a:cs typeface="Times New Roman" panose="02020603050405020304" pitchFamily="18" charset="0"/>
              </a:rPr>
              <a:t>Personal stakeholder map and reflection - </a:t>
            </a:r>
            <a:r>
              <a:rPr lang="en-US" sz="2000" dirty="0">
                <a:effectLst/>
                <a:ea typeface="Times New Roman" panose="02020603050405020304" pitchFamily="18" charset="0"/>
                <a:cs typeface="Times New Roman" panose="02020603050405020304" pitchFamily="18" charset="0"/>
              </a:rPr>
              <a:t>(25% of grade)</a:t>
            </a:r>
          </a:p>
          <a:p>
            <a:pPr marL="342900" marR="0" lvl="0" indent="-342900">
              <a:lnSpc>
                <a:spcPct val="107000"/>
              </a:lnSpc>
              <a:spcBef>
                <a:spcPts val="0"/>
              </a:spcBef>
              <a:spcAft>
                <a:spcPts val="600"/>
              </a:spcAft>
              <a:buFont typeface="Calibri Light" panose="020F0302020204030204" pitchFamily="34" charset="0"/>
              <a:buAutoNum type="arabicPeriod"/>
            </a:pPr>
            <a:r>
              <a:rPr lang="en-US" sz="2000" dirty="0">
                <a:effectLst/>
                <a:ea typeface="Calibri Light" panose="020F0302020204030204" pitchFamily="34" charset="0"/>
                <a:cs typeface="Times New Roman" panose="02020603050405020304" pitchFamily="18" charset="0"/>
              </a:rPr>
              <a:t>Final presentation – 1 slide - </a:t>
            </a:r>
            <a:r>
              <a:rPr lang="en-US" sz="2000" dirty="0">
                <a:effectLst/>
                <a:ea typeface="Times New Roman" panose="02020603050405020304" pitchFamily="18" charset="0"/>
                <a:cs typeface="Times New Roman" panose="02020603050405020304" pitchFamily="18" charset="0"/>
              </a:rPr>
              <a:t>(25% of grade)</a:t>
            </a:r>
          </a:p>
          <a:p>
            <a:pPr marL="342900" marR="0" lvl="0" indent="-342900">
              <a:lnSpc>
                <a:spcPct val="107000"/>
              </a:lnSpc>
              <a:spcBef>
                <a:spcPts val="0"/>
              </a:spcBef>
              <a:spcAft>
                <a:spcPts val="600"/>
              </a:spcAft>
              <a:buFont typeface="Calibri Light" panose="020F0302020204030204" pitchFamily="34" charset="0"/>
              <a:buAutoNum type="arabicPeriod"/>
            </a:pPr>
            <a:r>
              <a:rPr lang="en-US" sz="2000" dirty="0">
                <a:effectLst/>
                <a:ea typeface="Calibri Light" panose="020F0302020204030204" pitchFamily="34" charset="0"/>
                <a:cs typeface="Times New Roman" panose="02020603050405020304" pitchFamily="18" charset="0"/>
              </a:rPr>
              <a:t>Class participation in small groups, pairs, and plenary exercises and discussions (All Modules) - </a:t>
            </a:r>
            <a:r>
              <a:rPr lang="en-US" sz="2000" dirty="0">
                <a:effectLst/>
                <a:ea typeface="Times New Roman" panose="02020603050405020304" pitchFamily="18" charset="0"/>
                <a:cs typeface="Times New Roman" panose="02020603050405020304" pitchFamily="18" charset="0"/>
              </a:rPr>
              <a:t>(25% of grade)</a:t>
            </a:r>
          </a:p>
        </p:txBody>
      </p:sp>
      <p:pic>
        <p:nvPicPr>
          <p:cNvPr id="4" name="Picture 3" descr="A picture containing window, clock">
            <a:extLst>
              <a:ext uri="{FF2B5EF4-FFF2-40B4-BE49-F238E27FC236}">
                <a16:creationId xmlns:a16="http://schemas.microsoft.com/office/drawing/2014/main" id="{4AD6A2F3-8578-057D-31FD-39214546570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9788" y="2057400"/>
            <a:ext cx="3501212" cy="3501212"/>
          </a:xfrm>
          <a:prstGeom prst="rect">
            <a:avLst/>
          </a:prstGeom>
        </p:spPr>
      </p:pic>
    </p:spTree>
    <p:extLst>
      <p:ext uri="{BB962C8B-B14F-4D97-AF65-F5344CB8AC3E}">
        <p14:creationId xmlns:p14="http://schemas.microsoft.com/office/powerpoint/2010/main" val="287466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F627D-3741-7CD1-A047-6294AA539552}"/>
              </a:ext>
            </a:extLst>
          </p:cNvPr>
          <p:cNvSpPr>
            <a:spLocks noGrp="1"/>
          </p:cNvSpPr>
          <p:nvPr>
            <p:ph type="title"/>
          </p:nvPr>
        </p:nvSpPr>
        <p:spPr/>
        <p:txBody>
          <a:bodyPr/>
          <a:lstStyle/>
          <a:p>
            <a:r>
              <a:rPr lang="en-US" dirty="0"/>
              <a:t>Bachelor:</a:t>
            </a:r>
            <a:br>
              <a:rPr lang="en-US" dirty="0"/>
            </a:br>
            <a:r>
              <a:rPr lang="en-US" dirty="0"/>
              <a:t>Conscious Leadership Principles</a:t>
            </a:r>
          </a:p>
        </p:txBody>
      </p:sp>
      <p:sp>
        <p:nvSpPr>
          <p:cNvPr id="3" name="Content Placeholder 2">
            <a:extLst>
              <a:ext uri="{FF2B5EF4-FFF2-40B4-BE49-F238E27FC236}">
                <a16:creationId xmlns:a16="http://schemas.microsoft.com/office/drawing/2014/main" id="{3E0E0F7F-EBA6-422A-13AB-A7200EE79378}"/>
              </a:ext>
            </a:extLst>
          </p:cNvPr>
          <p:cNvSpPr>
            <a:spLocks noGrp="1"/>
          </p:cNvSpPr>
          <p:nvPr>
            <p:ph idx="1"/>
          </p:nvPr>
        </p:nvSpPr>
        <p:spPr>
          <a:xfrm>
            <a:off x="5933872" y="1581150"/>
            <a:ext cx="5421516" cy="4803884"/>
          </a:xfrm>
        </p:spPr>
        <p:txBody>
          <a:bodyPr>
            <a:normAutofit/>
          </a:bodyPr>
          <a:lstStyle/>
          <a:p>
            <a:pPr marL="0" marR="0" lvl="0" indent="0">
              <a:lnSpc>
                <a:spcPct val="105000"/>
              </a:lnSpc>
              <a:spcBef>
                <a:spcPts val="0"/>
              </a:spcBef>
              <a:spcAft>
                <a:spcPts val="600"/>
              </a:spcAft>
              <a:buNone/>
            </a:pPr>
            <a:r>
              <a:rPr lang="en-US" sz="2400" dirty="0"/>
              <a:t>The Bachelor Course is Unique Because:</a:t>
            </a:r>
          </a:p>
          <a:p>
            <a:pPr marL="342900" indent="-342900">
              <a:lnSpc>
                <a:spcPct val="105000"/>
              </a:lnSpc>
              <a:spcBef>
                <a:spcPts val="0"/>
              </a:spcBef>
              <a:spcAft>
                <a:spcPts val="600"/>
              </a:spcAft>
              <a:buFont typeface="Symbol" panose="05050102010706020507" pitchFamily="18" charset="2"/>
              <a:buChar char=""/>
            </a:pPr>
            <a:endParaRPr lang="ca-ES" sz="2400" dirty="0">
              <a:effectLst/>
              <a:ea typeface="Calibri" panose="020F0502020204030204" pitchFamily="34" charset="0"/>
              <a:cs typeface="Times New Roman" panose="02020603050405020304" pitchFamily="18" charset="0"/>
            </a:endParaRPr>
          </a:p>
          <a:p>
            <a:pPr marL="342900" indent="-342900">
              <a:lnSpc>
                <a:spcPct val="105000"/>
              </a:lnSpc>
              <a:spcBef>
                <a:spcPts val="0"/>
              </a:spcBef>
              <a:spcAft>
                <a:spcPts val="600"/>
              </a:spcAft>
              <a:buFont typeface="Symbol" panose="05050102010706020507" pitchFamily="18" charset="2"/>
              <a:buChar char=""/>
            </a:pPr>
            <a:r>
              <a:rPr lang="ca-ES" sz="2400" dirty="0">
                <a:ea typeface="Calibri" panose="020F0502020204030204" pitchFamily="34" charset="0"/>
                <a:cs typeface="Times New Roman" panose="02020603050405020304" pitchFamily="18" charset="0"/>
              </a:rPr>
              <a:t>Students reflect on and develop different aspects of the Inner Compass (Truth, Purpose, Intention, Humility, and Trust)</a:t>
            </a:r>
          </a:p>
          <a:p>
            <a:pPr marL="342900" indent="-342900">
              <a:lnSpc>
                <a:spcPct val="105000"/>
              </a:lnSpc>
              <a:spcBef>
                <a:spcPts val="0"/>
              </a:spcBef>
              <a:spcAft>
                <a:spcPts val="600"/>
              </a:spcAft>
              <a:buFont typeface="Symbol" panose="05050102010706020507" pitchFamily="18" charset="2"/>
              <a:buChar char=""/>
            </a:pPr>
            <a:r>
              <a:rPr lang="ca-ES" sz="2400" dirty="0">
                <a:effectLst/>
                <a:ea typeface="Calibri" panose="020F0502020204030204" pitchFamily="34" charset="0"/>
                <a:cs typeface="Times New Roman" panose="02020603050405020304" pitchFamily="18" charset="0"/>
              </a:rPr>
              <a:t>Students define their personal values and a personal purpose statement.  </a:t>
            </a:r>
            <a:endParaRPr lang="en-US" sz="2400" dirty="0">
              <a:effectLst/>
              <a:ea typeface="Calibri" panose="020F0502020204030204" pitchFamily="34" charset="0"/>
              <a:cs typeface="Times New Roman" panose="02020603050405020304" pitchFamily="18" charset="0"/>
            </a:endParaRPr>
          </a:p>
          <a:p>
            <a:pPr marL="342900" marR="0" lvl="0" indent="-342900">
              <a:lnSpc>
                <a:spcPct val="105000"/>
              </a:lnSpc>
              <a:spcBef>
                <a:spcPts val="0"/>
              </a:spcBef>
              <a:spcAft>
                <a:spcPts val="600"/>
              </a:spcAft>
              <a:buFont typeface="Symbol" panose="05050102010706020507" pitchFamily="18" charset="2"/>
              <a:buChar char=""/>
            </a:pPr>
            <a:r>
              <a:rPr lang="ca-ES" sz="2400" dirty="0">
                <a:effectLst/>
                <a:ea typeface="Calibri" panose="020F0502020204030204" pitchFamily="34" charset="0"/>
                <a:cs typeface="Calibri" panose="020F0502020204030204" pitchFamily="34" charset="0"/>
              </a:rPr>
              <a:t>1 ECTS – designed to fit into existing courses.</a:t>
            </a:r>
            <a:endParaRPr lang="en-US" sz="2400" dirty="0">
              <a:effectLst/>
              <a:ea typeface="Calibri" panose="020F0502020204030204" pitchFamily="34" charset="0"/>
              <a:cs typeface="Times New Roman" panose="02020603050405020304" pitchFamily="18" charset="0"/>
            </a:endParaRPr>
          </a:p>
        </p:txBody>
      </p:sp>
      <p:pic>
        <p:nvPicPr>
          <p:cNvPr id="6" name="Content Placeholder 6" descr="Graphical user interface, text&#10;&#10;Description automatically generated">
            <a:extLst>
              <a:ext uri="{FF2B5EF4-FFF2-40B4-BE49-F238E27FC236}">
                <a16:creationId xmlns:a16="http://schemas.microsoft.com/office/drawing/2014/main" id="{6FCBD98C-1D95-418D-A6ED-40F1287C6D1E}"/>
              </a:ext>
            </a:extLst>
          </p:cNvPr>
          <p:cNvPicPr>
            <a:picLocks noChangeAspect="1"/>
          </p:cNvPicPr>
          <p:nvPr/>
        </p:nvPicPr>
        <p:blipFill rotWithShape="1">
          <a:blip r:embed="rId3"/>
          <a:srcRect l="64432" t="37576" r="6165" b="10152"/>
          <a:stretch/>
        </p:blipFill>
        <p:spPr>
          <a:xfrm>
            <a:off x="622319" y="2828295"/>
            <a:ext cx="2741988" cy="2741986"/>
          </a:xfrm>
          <a:prstGeom prst="rect">
            <a:avLst/>
          </a:prstGeom>
          <a:effectLst/>
        </p:spPr>
      </p:pic>
      <p:pic>
        <p:nvPicPr>
          <p:cNvPr id="8" name="Picture 7">
            <a:extLst>
              <a:ext uri="{FF2B5EF4-FFF2-40B4-BE49-F238E27FC236}">
                <a16:creationId xmlns:a16="http://schemas.microsoft.com/office/drawing/2014/main" id="{0C630A56-A655-1C87-AABA-B7CB0B7D60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5719" y="1799297"/>
            <a:ext cx="2000869" cy="3001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25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343FAA-1F0B-1D5F-F81A-F4186174E638}"/>
              </a:ext>
            </a:extLst>
          </p:cNvPr>
          <p:cNvSpPr>
            <a:spLocks noGrp="1"/>
          </p:cNvSpPr>
          <p:nvPr>
            <p:ph type="title"/>
          </p:nvPr>
        </p:nvSpPr>
        <p:spPr>
          <a:xfrm>
            <a:off x="940753" y="2110515"/>
            <a:ext cx="3932237" cy="2410540"/>
          </a:xfrm>
        </p:spPr>
        <p:txBody>
          <a:bodyPr>
            <a:normAutofit fontScale="90000"/>
          </a:bodyPr>
          <a:lstStyle/>
          <a:p>
            <a:r>
              <a:rPr lang="de-DE" sz="6600" b="1" dirty="0"/>
              <a:t>Modules</a:t>
            </a:r>
            <a:br>
              <a:rPr lang="de-DE" sz="6600" b="1" dirty="0"/>
            </a:br>
            <a:r>
              <a:rPr lang="de-DE" sz="4000" b="1" dirty="0"/>
              <a:t>Graduate: </a:t>
            </a:r>
            <a:r>
              <a:rPr lang="de-DE" sz="4000" b="1" dirty="0" err="1"/>
              <a:t>Conscious</a:t>
            </a:r>
            <a:r>
              <a:rPr lang="de-DE" sz="4000" b="1" dirty="0"/>
              <a:t> Leadership</a:t>
            </a:r>
            <a:br>
              <a:rPr lang="de-DE" sz="4000" b="1" dirty="0"/>
            </a:br>
            <a:r>
              <a:rPr lang="de-DE" sz="4000" b="1" dirty="0"/>
              <a:t>(3 ECTS)</a:t>
            </a:r>
          </a:p>
        </p:txBody>
      </p:sp>
      <p:sp>
        <p:nvSpPr>
          <p:cNvPr id="3" name="Inhaltsplatzhalter 2">
            <a:extLst>
              <a:ext uri="{FF2B5EF4-FFF2-40B4-BE49-F238E27FC236}">
                <a16:creationId xmlns:a16="http://schemas.microsoft.com/office/drawing/2014/main" id="{BB1D51F9-A474-664F-1D14-51EAF2BA44E7}"/>
              </a:ext>
            </a:extLst>
          </p:cNvPr>
          <p:cNvSpPr>
            <a:spLocks noGrp="1"/>
          </p:cNvSpPr>
          <p:nvPr>
            <p:ph idx="1"/>
          </p:nvPr>
        </p:nvSpPr>
        <p:spPr>
          <a:xfrm>
            <a:off x="6307931" y="582866"/>
            <a:ext cx="5695656" cy="4336118"/>
          </a:xfrm>
        </p:spPr>
        <p:txBody>
          <a:bodyPr anchor="ctr">
            <a:normAutofit/>
          </a:bodyPr>
          <a:lstStyle/>
          <a:p>
            <a:pPr marL="0" indent="0">
              <a:lnSpc>
                <a:spcPct val="100000"/>
              </a:lnSpc>
              <a:spcBef>
                <a:spcPts val="0"/>
              </a:spcBef>
              <a:spcAft>
                <a:spcPts val="600"/>
              </a:spcAft>
              <a:buNone/>
            </a:pPr>
            <a:r>
              <a:rPr lang="de-DE" dirty="0"/>
              <a:t>Foundations of Conscious Leadership</a:t>
            </a:r>
          </a:p>
          <a:p>
            <a:pPr marL="0" indent="0">
              <a:lnSpc>
                <a:spcPct val="100000"/>
              </a:lnSpc>
              <a:spcBef>
                <a:spcPts val="0"/>
              </a:spcBef>
              <a:spcAft>
                <a:spcPts val="600"/>
              </a:spcAft>
              <a:buNone/>
            </a:pPr>
            <a:r>
              <a:rPr lang="de-DE" dirty="0"/>
              <a:t>Leadership Models &amp; Self-</a:t>
            </a:r>
            <a:r>
              <a:rPr lang="de-DE" dirty="0" err="1"/>
              <a:t>mastery</a:t>
            </a:r>
            <a:r>
              <a:rPr lang="de-DE" dirty="0"/>
              <a:t> </a:t>
            </a:r>
          </a:p>
          <a:p>
            <a:pPr marL="0" indent="0">
              <a:lnSpc>
                <a:spcPct val="100000"/>
              </a:lnSpc>
              <a:spcBef>
                <a:spcPts val="0"/>
              </a:spcBef>
              <a:spcAft>
                <a:spcPts val="600"/>
              </a:spcAft>
              <a:buNone/>
            </a:pPr>
            <a:r>
              <a:rPr lang="en-US" dirty="0"/>
              <a:t>Stakeholder Theory &amp; Relationship Building</a:t>
            </a:r>
          </a:p>
          <a:p>
            <a:pPr marL="0" indent="0">
              <a:lnSpc>
                <a:spcPct val="125000"/>
              </a:lnSpc>
              <a:spcBef>
                <a:spcPts val="0"/>
              </a:spcBef>
              <a:spcAft>
                <a:spcPts val="600"/>
              </a:spcAft>
              <a:buNone/>
            </a:pPr>
            <a:r>
              <a:rPr lang="en-US" dirty="0"/>
              <a:t>Presence &amp; Mindful Action</a:t>
            </a:r>
          </a:p>
        </p:txBody>
      </p:sp>
      <p:sp>
        <p:nvSpPr>
          <p:cNvPr id="4" name="Rechteck 3">
            <a:extLst>
              <a:ext uri="{FF2B5EF4-FFF2-40B4-BE49-F238E27FC236}">
                <a16:creationId xmlns:a16="http://schemas.microsoft.com/office/drawing/2014/main" id="{F7CF9970-F962-B73E-9FC2-714736B90F1B}"/>
              </a:ext>
            </a:extLst>
          </p:cNvPr>
          <p:cNvSpPr/>
          <p:nvPr/>
        </p:nvSpPr>
        <p:spPr>
          <a:xfrm>
            <a:off x="5855494" y="1071933"/>
            <a:ext cx="442912" cy="555625"/>
          </a:xfrm>
          <a:prstGeom prst="rect">
            <a:avLst/>
          </a:prstGeom>
          <a:solidFill>
            <a:srgbClr val="C52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t>1</a:t>
            </a:r>
          </a:p>
        </p:txBody>
      </p:sp>
      <p:sp>
        <p:nvSpPr>
          <p:cNvPr id="5" name="Rechteck 4">
            <a:extLst>
              <a:ext uri="{FF2B5EF4-FFF2-40B4-BE49-F238E27FC236}">
                <a16:creationId xmlns:a16="http://schemas.microsoft.com/office/drawing/2014/main" id="{BAF2331A-5A97-705B-3ACD-7838061C3187}"/>
              </a:ext>
            </a:extLst>
          </p:cNvPr>
          <p:cNvSpPr/>
          <p:nvPr/>
        </p:nvSpPr>
        <p:spPr>
          <a:xfrm>
            <a:off x="5865019" y="2067158"/>
            <a:ext cx="442912" cy="555625"/>
          </a:xfrm>
          <a:prstGeom prst="rect">
            <a:avLst/>
          </a:prstGeom>
          <a:solidFill>
            <a:srgbClr val="EA5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t>2</a:t>
            </a:r>
          </a:p>
        </p:txBody>
      </p:sp>
      <p:sp>
        <p:nvSpPr>
          <p:cNvPr id="6" name="Rechteck 5">
            <a:extLst>
              <a:ext uri="{FF2B5EF4-FFF2-40B4-BE49-F238E27FC236}">
                <a16:creationId xmlns:a16="http://schemas.microsoft.com/office/drawing/2014/main" id="{55AAC9E9-F925-4D0F-0A34-44D10EE855EF}"/>
              </a:ext>
            </a:extLst>
          </p:cNvPr>
          <p:cNvSpPr/>
          <p:nvPr/>
        </p:nvSpPr>
        <p:spPr>
          <a:xfrm>
            <a:off x="5855494" y="3151187"/>
            <a:ext cx="442912" cy="555625"/>
          </a:xfrm>
          <a:prstGeom prst="rect">
            <a:avLst/>
          </a:prstGeom>
          <a:solidFill>
            <a:srgbClr val="F8A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t>3</a:t>
            </a:r>
          </a:p>
        </p:txBody>
      </p:sp>
      <p:sp>
        <p:nvSpPr>
          <p:cNvPr id="7" name="Rechteck 6">
            <a:extLst>
              <a:ext uri="{FF2B5EF4-FFF2-40B4-BE49-F238E27FC236}">
                <a16:creationId xmlns:a16="http://schemas.microsoft.com/office/drawing/2014/main" id="{BFE04EFC-6E7C-C40A-5218-C4F9D3A2FE5B}"/>
              </a:ext>
            </a:extLst>
          </p:cNvPr>
          <p:cNvSpPr/>
          <p:nvPr/>
        </p:nvSpPr>
        <p:spPr>
          <a:xfrm>
            <a:off x="5865019" y="4107075"/>
            <a:ext cx="442912" cy="555625"/>
          </a:xfrm>
          <a:prstGeom prst="rect">
            <a:avLst/>
          </a:prstGeom>
          <a:solidFill>
            <a:srgbClr val="006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t>4</a:t>
            </a:r>
          </a:p>
        </p:txBody>
      </p:sp>
    </p:spTree>
    <p:extLst>
      <p:ext uri="{BB962C8B-B14F-4D97-AF65-F5344CB8AC3E}">
        <p14:creationId xmlns:p14="http://schemas.microsoft.com/office/powerpoint/2010/main" val="43574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F627D-3741-7CD1-A047-6294AA539552}"/>
              </a:ext>
            </a:extLst>
          </p:cNvPr>
          <p:cNvSpPr>
            <a:spLocks noGrp="1"/>
          </p:cNvSpPr>
          <p:nvPr>
            <p:ph type="title"/>
          </p:nvPr>
        </p:nvSpPr>
        <p:spPr/>
        <p:txBody>
          <a:bodyPr/>
          <a:lstStyle/>
          <a:p>
            <a:r>
              <a:rPr lang="en-US" b="1" dirty="0"/>
              <a:t>Overview - Graduate:</a:t>
            </a:r>
            <a:br>
              <a:rPr lang="en-US" dirty="0"/>
            </a:br>
            <a:r>
              <a:rPr lang="en-US" dirty="0"/>
              <a:t>Conscious Leadership (3 ECTS)</a:t>
            </a:r>
          </a:p>
        </p:txBody>
      </p:sp>
      <p:sp>
        <p:nvSpPr>
          <p:cNvPr id="3" name="Content Placeholder 2">
            <a:extLst>
              <a:ext uri="{FF2B5EF4-FFF2-40B4-BE49-F238E27FC236}">
                <a16:creationId xmlns:a16="http://schemas.microsoft.com/office/drawing/2014/main" id="{3E0E0F7F-EBA6-422A-13AB-A7200EE79378}"/>
              </a:ext>
            </a:extLst>
          </p:cNvPr>
          <p:cNvSpPr>
            <a:spLocks noGrp="1"/>
          </p:cNvSpPr>
          <p:nvPr>
            <p:ph idx="1"/>
          </p:nvPr>
        </p:nvSpPr>
        <p:spPr>
          <a:xfrm>
            <a:off x="6096000" y="1111624"/>
            <a:ext cx="5849007" cy="5541096"/>
          </a:xfrm>
        </p:spPr>
        <p:txBody>
          <a:bodyPr>
            <a:noAutofit/>
          </a:bodyPr>
          <a:lstStyle/>
          <a:p>
            <a:pPr marL="0" marR="0" indent="0">
              <a:lnSpc>
                <a:spcPct val="105000"/>
              </a:lnSpc>
              <a:spcBef>
                <a:spcPts val="0"/>
              </a:spcBef>
              <a:spcAft>
                <a:spcPts val="600"/>
              </a:spcAft>
              <a:buNone/>
            </a:pPr>
            <a:r>
              <a:rPr lang="en-US" sz="2000" u="sng" dirty="0">
                <a:ea typeface="Calibri Light" panose="020F0302020204030204" pitchFamily="34" charset="0"/>
              </a:rPr>
              <a:t>Four</a:t>
            </a:r>
            <a:r>
              <a:rPr lang="en-US" sz="2000" u="sng" dirty="0">
                <a:effectLst/>
                <a:ea typeface="Calibri Light" panose="020F0302020204030204" pitchFamily="34" charset="0"/>
              </a:rPr>
              <a:t> Modules, </a:t>
            </a:r>
            <a:r>
              <a:rPr lang="en-US" sz="2000" u="sng" dirty="0">
                <a:ea typeface="Calibri Light" panose="020F0302020204030204" pitchFamily="34" charset="0"/>
              </a:rPr>
              <a:t>Ten</a:t>
            </a:r>
            <a:r>
              <a:rPr lang="en-US" sz="2000" u="sng" dirty="0">
                <a:effectLst/>
                <a:ea typeface="Calibri Light" panose="020F0302020204030204" pitchFamily="34" charset="0"/>
              </a:rPr>
              <a:t> 3-hour Seminars</a:t>
            </a:r>
          </a:p>
          <a:p>
            <a:pPr marL="457200" lvl="1" indent="0">
              <a:lnSpc>
                <a:spcPct val="105000"/>
              </a:lnSpc>
              <a:spcBef>
                <a:spcPts val="0"/>
              </a:spcBef>
              <a:spcAft>
                <a:spcPts val="600"/>
              </a:spcAft>
              <a:buNone/>
            </a:pPr>
            <a:r>
              <a:rPr lang="en-US" sz="1600" dirty="0">
                <a:ea typeface="Calibri Light" panose="020F0302020204030204" pitchFamily="34" charset="0"/>
              </a:rPr>
              <a:t>Module 1: Three seminars</a:t>
            </a:r>
          </a:p>
          <a:p>
            <a:pPr marL="457200" lvl="1" indent="0">
              <a:lnSpc>
                <a:spcPct val="105000"/>
              </a:lnSpc>
              <a:spcBef>
                <a:spcPts val="0"/>
              </a:spcBef>
              <a:spcAft>
                <a:spcPts val="600"/>
              </a:spcAft>
              <a:buNone/>
            </a:pPr>
            <a:r>
              <a:rPr lang="en-US" sz="1600" dirty="0">
                <a:ea typeface="Calibri Light" panose="020F0302020204030204" pitchFamily="34" charset="0"/>
              </a:rPr>
              <a:t>Module 2: Two seminars</a:t>
            </a:r>
          </a:p>
          <a:p>
            <a:pPr marL="457200" lvl="1" indent="0">
              <a:lnSpc>
                <a:spcPct val="105000"/>
              </a:lnSpc>
              <a:spcBef>
                <a:spcPts val="0"/>
              </a:spcBef>
              <a:spcAft>
                <a:spcPts val="600"/>
              </a:spcAft>
              <a:buNone/>
            </a:pPr>
            <a:r>
              <a:rPr lang="en-US" sz="1600" dirty="0">
                <a:ea typeface="Calibri Light" panose="020F0302020204030204" pitchFamily="34" charset="0"/>
              </a:rPr>
              <a:t>Module 3: Three seminars</a:t>
            </a:r>
          </a:p>
          <a:p>
            <a:pPr marL="457200" lvl="1" indent="0">
              <a:lnSpc>
                <a:spcPct val="105000"/>
              </a:lnSpc>
              <a:spcBef>
                <a:spcPts val="0"/>
              </a:spcBef>
              <a:spcAft>
                <a:spcPts val="600"/>
              </a:spcAft>
              <a:buNone/>
            </a:pPr>
            <a:r>
              <a:rPr lang="en-US" sz="1600" dirty="0">
                <a:ea typeface="Calibri Light" panose="020F0302020204030204" pitchFamily="34" charset="0"/>
              </a:rPr>
              <a:t>Module 4: Two seminars</a:t>
            </a:r>
          </a:p>
          <a:p>
            <a:pPr marL="0" marR="0" indent="0">
              <a:lnSpc>
                <a:spcPct val="105000"/>
              </a:lnSpc>
              <a:spcBef>
                <a:spcPts val="0"/>
              </a:spcBef>
              <a:spcAft>
                <a:spcPts val="600"/>
              </a:spcAft>
              <a:buNone/>
            </a:pPr>
            <a:r>
              <a:rPr lang="en-US" sz="2000" u="sng" dirty="0">
                <a:effectLst/>
                <a:ea typeface="Calibri Light" panose="020F0302020204030204" pitchFamily="34" charset="0"/>
              </a:rPr>
              <a:t>Assignments</a:t>
            </a:r>
          </a:p>
          <a:p>
            <a:pPr marL="457200" lvl="1">
              <a:lnSpc>
                <a:spcPct val="105000"/>
              </a:lnSpc>
              <a:spcBef>
                <a:spcPts val="0"/>
              </a:spcBef>
              <a:spcAft>
                <a:spcPts val="600"/>
              </a:spcAft>
            </a:pPr>
            <a:r>
              <a:rPr lang="en-US" sz="1600" dirty="0">
                <a:effectLst/>
                <a:ea typeface="Calibri Light" panose="020F0302020204030204" pitchFamily="34" charset="0"/>
              </a:rPr>
              <a:t>3 Self-assessments (not graded)</a:t>
            </a:r>
            <a:endParaRPr lang="en-US" sz="1600" dirty="0">
              <a:effectLst/>
              <a:ea typeface="Times New Roman" panose="02020603050405020304" pitchFamily="18" charset="0"/>
            </a:endParaRPr>
          </a:p>
          <a:p>
            <a:pPr marL="457200" lvl="1">
              <a:lnSpc>
                <a:spcPct val="105000"/>
              </a:lnSpc>
              <a:spcBef>
                <a:spcPts val="0"/>
              </a:spcBef>
              <a:spcAft>
                <a:spcPts val="600"/>
              </a:spcAft>
            </a:pPr>
            <a:r>
              <a:rPr lang="en-US" sz="1600" dirty="0">
                <a:effectLst/>
                <a:ea typeface="Calibri Light" panose="020F0302020204030204" pitchFamily="34" charset="0"/>
              </a:rPr>
              <a:t>Several journal reflections (not graded)</a:t>
            </a:r>
          </a:p>
          <a:p>
            <a:pPr marL="457200" lvl="1">
              <a:lnSpc>
                <a:spcPct val="105000"/>
              </a:lnSpc>
              <a:spcBef>
                <a:spcPts val="0"/>
              </a:spcBef>
              <a:spcAft>
                <a:spcPts val="600"/>
              </a:spcAft>
            </a:pPr>
            <a:r>
              <a:rPr lang="en-US" sz="1600" dirty="0">
                <a:ea typeface="Calibri Light" panose="020F0302020204030204" pitchFamily="34" charset="0"/>
              </a:rPr>
              <a:t>Daily mindfulness practice (not graded)</a:t>
            </a:r>
            <a:endParaRPr lang="en-US" sz="1600" dirty="0">
              <a:effectLst/>
              <a:ea typeface="Times New Roman" panose="02020603050405020304" pitchFamily="18" charset="0"/>
            </a:endParaRPr>
          </a:p>
          <a:p>
            <a:pPr marL="457200" lvl="1">
              <a:lnSpc>
                <a:spcPct val="105000"/>
              </a:lnSpc>
              <a:spcBef>
                <a:spcPts val="0"/>
              </a:spcBef>
              <a:spcAft>
                <a:spcPts val="600"/>
              </a:spcAft>
            </a:pPr>
            <a:r>
              <a:rPr lang="en-US" sz="1600" dirty="0">
                <a:effectLst/>
                <a:ea typeface="Calibri Light" panose="020F0302020204030204" pitchFamily="34" charset="0"/>
              </a:rPr>
              <a:t>3 assessed assignments</a:t>
            </a:r>
          </a:p>
          <a:p>
            <a:pPr marL="0" indent="0">
              <a:lnSpc>
                <a:spcPct val="105000"/>
              </a:lnSpc>
              <a:spcBef>
                <a:spcPts val="0"/>
              </a:spcBef>
              <a:spcAft>
                <a:spcPts val="600"/>
              </a:spcAft>
              <a:buNone/>
            </a:pPr>
            <a:r>
              <a:rPr lang="en-US" sz="2000" u="sng" dirty="0">
                <a:effectLst/>
                <a:ea typeface="Calibri Light" panose="020F0302020204030204" pitchFamily="34" charset="0"/>
              </a:rPr>
              <a:t>Assessments</a:t>
            </a:r>
          </a:p>
          <a:p>
            <a:pPr marL="914400" lvl="1" indent="-457200">
              <a:lnSpc>
                <a:spcPct val="105000"/>
              </a:lnSpc>
              <a:spcBef>
                <a:spcPts val="0"/>
              </a:spcBef>
              <a:spcAft>
                <a:spcPts val="600"/>
              </a:spcAft>
              <a:buFont typeface="+mj-lt"/>
              <a:buAutoNum type="arabicPeriod"/>
            </a:pPr>
            <a:r>
              <a:rPr lang="en-US" sz="1600" dirty="0">
                <a:effectLst/>
                <a:ea typeface="Calibri Light" panose="020F0302020204030204" pitchFamily="34" charset="0"/>
              </a:rPr>
              <a:t>Module 2 Paper: Applying a leadership theoretical framework (30% of grade)</a:t>
            </a:r>
          </a:p>
          <a:p>
            <a:pPr marL="914400" lvl="1" indent="-457200">
              <a:lnSpc>
                <a:spcPct val="105000"/>
              </a:lnSpc>
              <a:spcBef>
                <a:spcPts val="0"/>
              </a:spcBef>
              <a:spcAft>
                <a:spcPts val="600"/>
              </a:spcAft>
              <a:buFont typeface="+mj-lt"/>
              <a:buAutoNum type="arabicPeriod"/>
            </a:pPr>
            <a:r>
              <a:rPr lang="en-US" sz="1600" dirty="0">
                <a:effectLst/>
                <a:ea typeface="Calibri Light" panose="020F0302020204030204" pitchFamily="34" charset="0"/>
              </a:rPr>
              <a:t>Class participation and engagement (30% of grade)</a:t>
            </a:r>
          </a:p>
          <a:p>
            <a:pPr marL="914400" lvl="1" indent="-457200">
              <a:lnSpc>
                <a:spcPct val="105000"/>
              </a:lnSpc>
              <a:spcBef>
                <a:spcPts val="0"/>
              </a:spcBef>
              <a:spcAft>
                <a:spcPts val="600"/>
              </a:spcAft>
              <a:buFont typeface="+mj-lt"/>
              <a:buAutoNum type="arabicPeriod"/>
            </a:pPr>
            <a:r>
              <a:rPr lang="en-US" sz="1600" dirty="0">
                <a:effectLst/>
                <a:ea typeface="Calibri Light" panose="020F0302020204030204" pitchFamily="34" charset="0"/>
              </a:rPr>
              <a:t>Module 4 Final paper (40% pf grade)</a:t>
            </a:r>
          </a:p>
          <a:p>
            <a:pPr marL="914400" lvl="1" indent="-457200">
              <a:lnSpc>
                <a:spcPct val="105000"/>
              </a:lnSpc>
              <a:spcBef>
                <a:spcPts val="0"/>
              </a:spcBef>
              <a:spcAft>
                <a:spcPts val="600"/>
              </a:spcAft>
              <a:buFont typeface="+mj-lt"/>
              <a:buAutoNum type="arabicPeriod"/>
            </a:pPr>
            <a:endParaRPr lang="en-US" sz="1600" dirty="0">
              <a:effectLst/>
              <a:ea typeface="Calibri Light" panose="020F0302020204030204" pitchFamily="34" charset="0"/>
            </a:endParaRPr>
          </a:p>
        </p:txBody>
      </p:sp>
      <p:pic>
        <p:nvPicPr>
          <p:cNvPr id="2050" name="Picture 2">
            <a:extLst>
              <a:ext uri="{FF2B5EF4-FFF2-40B4-BE49-F238E27FC236}">
                <a16:creationId xmlns:a16="http://schemas.microsoft.com/office/drawing/2014/main" id="{1F0394A4-79E1-FEE5-C4EE-E1F95D4CF6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7689" y="2275629"/>
            <a:ext cx="2515829" cy="26096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
            <a:extLst>
              <a:ext uri="{FF2B5EF4-FFF2-40B4-BE49-F238E27FC236}">
                <a16:creationId xmlns:a16="http://schemas.microsoft.com/office/drawing/2014/main" id="{321BF196-D457-8918-DBE7-413D2F459E07}"/>
              </a:ext>
            </a:extLst>
          </p:cNvPr>
          <p:cNvSpPr txBox="1"/>
          <p:nvPr/>
        </p:nvSpPr>
        <p:spPr>
          <a:xfrm>
            <a:off x="1307689" y="4885250"/>
            <a:ext cx="2515828" cy="200055"/>
          </a:xfrm>
          <a:prstGeom prst="rect">
            <a:avLst/>
          </a:prstGeom>
          <a:solidFill>
            <a:schemeClr val="bg1"/>
          </a:solid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700">
                <a:hlinkClick r:id="rId4" tooltip="https://2bproductive.blogspot.com/2017/01/five-common-leadership-challenges.html">
                  <a:extLst>
                    <a:ext uri="{A12FA001-AC4F-418D-AE19-62706E023703}">
                      <ahyp:hlinkClr xmlns:ahyp="http://schemas.microsoft.com/office/drawing/2018/hyperlinkcolor" val="tx"/>
                    </a:ext>
                  </a:extLst>
                </a:hlinkClick>
              </a:rPr>
              <a:t>This Photo</a:t>
            </a:r>
            <a:r>
              <a:rPr lang="en-US" sz="700"/>
              <a:t> by Unknown Author is licensed under </a:t>
            </a:r>
            <a:r>
              <a:rPr lang="en-US" sz="700">
                <a:hlinkClick r:id="rId5" tooltip="https://creativecommons.org/licenses/by/3.0/">
                  <a:extLst>
                    <a:ext uri="{A12FA001-AC4F-418D-AE19-62706E023703}">
                      <ahyp:hlinkClr xmlns:ahyp="http://schemas.microsoft.com/office/drawing/2018/hyperlinkcolor" val="tx"/>
                    </a:ext>
                  </a:extLst>
                </a:hlinkClick>
              </a:rPr>
              <a:t>CC BY</a:t>
            </a:r>
            <a:endParaRPr lang="en-US" sz="700"/>
          </a:p>
        </p:txBody>
      </p:sp>
    </p:spTree>
    <p:extLst>
      <p:ext uri="{BB962C8B-B14F-4D97-AF65-F5344CB8AC3E}">
        <p14:creationId xmlns:p14="http://schemas.microsoft.com/office/powerpoint/2010/main" val="126428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F627D-3741-7CD1-A047-6294AA539552}"/>
              </a:ext>
            </a:extLst>
          </p:cNvPr>
          <p:cNvSpPr>
            <a:spLocks noGrp="1"/>
          </p:cNvSpPr>
          <p:nvPr>
            <p:ph type="title"/>
          </p:nvPr>
        </p:nvSpPr>
        <p:spPr/>
        <p:txBody>
          <a:bodyPr/>
          <a:lstStyle/>
          <a:p>
            <a:r>
              <a:rPr lang="en-US" dirty="0"/>
              <a:t>Graduate:</a:t>
            </a:r>
            <a:br>
              <a:rPr lang="en-US" dirty="0"/>
            </a:br>
            <a:r>
              <a:rPr lang="en-US" dirty="0"/>
              <a:t>Conscious Leadership</a:t>
            </a:r>
          </a:p>
        </p:txBody>
      </p:sp>
      <p:sp>
        <p:nvSpPr>
          <p:cNvPr id="3" name="Content Placeholder 2">
            <a:extLst>
              <a:ext uri="{FF2B5EF4-FFF2-40B4-BE49-F238E27FC236}">
                <a16:creationId xmlns:a16="http://schemas.microsoft.com/office/drawing/2014/main" id="{3E0E0F7F-EBA6-422A-13AB-A7200EE79378}"/>
              </a:ext>
            </a:extLst>
          </p:cNvPr>
          <p:cNvSpPr>
            <a:spLocks noGrp="1"/>
          </p:cNvSpPr>
          <p:nvPr>
            <p:ph idx="1"/>
          </p:nvPr>
        </p:nvSpPr>
        <p:spPr>
          <a:xfrm>
            <a:off x="5933872" y="818648"/>
            <a:ext cx="5781878" cy="6010508"/>
          </a:xfrm>
        </p:spPr>
        <p:txBody>
          <a:bodyPr>
            <a:normAutofit fontScale="92500"/>
          </a:bodyPr>
          <a:lstStyle/>
          <a:p>
            <a:pPr marL="0" marR="0" lvl="0" indent="0">
              <a:lnSpc>
                <a:spcPct val="125000"/>
              </a:lnSpc>
              <a:spcBef>
                <a:spcPts val="0"/>
              </a:spcBef>
              <a:spcAft>
                <a:spcPts val="600"/>
              </a:spcAft>
              <a:buNone/>
            </a:pPr>
            <a:r>
              <a:rPr lang="en-US" sz="2800" dirty="0"/>
              <a:t>The Graduate Course is Unique Because:</a:t>
            </a:r>
          </a:p>
          <a:p>
            <a:pPr marL="342900" marR="0" lvl="0" indent="-342900">
              <a:lnSpc>
                <a:spcPct val="125000"/>
              </a:lnSpc>
              <a:spcBef>
                <a:spcPts val="0"/>
              </a:spcBef>
              <a:spcAft>
                <a:spcPts val="600"/>
              </a:spcAft>
              <a:buFont typeface="Symbol" panose="05050102010706020507" pitchFamily="18" charset="2"/>
              <a:buChar char=""/>
            </a:pPr>
            <a:r>
              <a:rPr lang="ca-ES" sz="2800" dirty="0">
                <a:effectLst/>
                <a:ea typeface="Calibri Light" panose="020F0302020204030204" pitchFamily="34" charset="0"/>
                <a:cs typeface="Times New Roman" panose="02020603050405020304" pitchFamily="18" charset="0"/>
              </a:rPr>
              <a:t>Students deepen their learning journey through a daily mindfulness practice</a:t>
            </a:r>
            <a:r>
              <a:rPr lang="ca-ES" sz="2800" dirty="0">
                <a:effectLst/>
                <a:ea typeface="Calibri" panose="020F0502020204030204" pitchFamily="34" charset="0"/>
                <a:cs typeface="Times New Roman" panose="02020603050405020304" pitchFamily="18" charset="0"/>
              </a:rPr>
              <a:t>.</a:t>
            </a:r>
            <a:endParaRPr lang="en-US" sz="2800" dirty="0">
              <a:effectLst/>
              <a:ea typeface="Calibri" panose="020F0502020204030204" pitchFamily="34" charset="0"/>
              <a:cs typeface="Times New Roman" panose="02020603050405020304" pitchFamily="18" charset="0"/>
            </a:endParaRPr>
          </a:p>
          <a:p>
            <a:pPr marL="342900" marR="0" lvl="0" indent="-342900">
              <a:lnSpc>
                <a:spcPct val="125000"/>
              </a:lnSpc>
              <a:spcBef>
                <a:spcPts val="0"/>
              </a:spcBef>
              <a:spcAft>
                <a:spcPts val="600"/>
              </a:spcAft>
              <a:buFont typeface="Symbol" panose="05050102010706020507" pitchFamily="18" charset="2"/>
              <a:buChar char=""/>
            </a:pPr>
            <a:r>
              <a:rPr lang="en-US" sz="2800" dirty="0">
                <a:effectLst/>
                <a:ea typeface="Calibri" panose="020F0502020204030204" pitchFamily="34" charset="0"/>
                <a:cs typeface="Times New Roman" panose="02020603050405020304" pitchFamily="18" charset="0"/>
              </a:rPr>
              <a:t>​Application of content and personal reflections to leadership frameworks.</a:t>
            </a:r>
          </a:p>
          <a:p>
            <a:pPr marL="342900" marR="0" lvl="0" indent="-342900">
              <a:lnSpc>
                <a:spcPct val="125000"/>
              </a:lnSpc>
              <a:spcBef>
                <a:spcPts val="0"/>
              </a:spcBef>
              <a:spcAft>
                <a:spcPts val="600"/>
              </a:spcAft>
              <a:buFont typeface="Symbol" panose="05050102010706020507" pitchFamily="18" charset="2"/>
              <a:buChar char=""/>
            </a:pPr>
            <a:r>
              <a:rPr lang="en-US" sz="2800" dirty="0">
                <a:effectLst/>
                <a:ea typeface="Calibri" panose="020F0502020204030204" pitchFamily="34" charset="0"/>
                <a:cs typeface="Times New Roman" panose="02020603050405020304" pitchFamily="18" charset="0"/>
              </a:rPr>
              <a:t>​Introduction of concepts such as VUCA (Volatile, Uncertain, Complex, Ambiguous) and approaches such as Polarity Management to address VUCA environments.  </a:t>
            </a:r>
          </a:p>
          <a:p>
            <a:pPr marL="342900" marR="0" lvl="0" indent="-342900">
              <a:lnSpc>
                <a:spcPct val="125000"/>
              </a:lnSpc>
              <a:spcBef>
                <a:spcPts val="0"/>
              </a:spcBef>
              <a:spcAft>
                <a:spcPts val="600"/>
              </a:spcAft>
              <a:buFont typeface="Symbol" panose="05050102010706020507" pitchFamily="18" charset="2"/>
              <a:buChar char=""/>
            </a:pPr>
            <a:r>
              <a:rPr lang="ca-ES" sz="2800" dirty="0">
                <a:effectLst/>
                <a:ea typeface="Calibri" panose="020F0502020204030204" pitchFamily="34" charset="0"/>
                <a:cs typeface="Calibri" panose="020F0502020204030204" pitchFamily="34" charset="0"/>
              </a:rPr>
              <a:t>3 ECTS </a:t>
            </a:r>
            <a:endParaRPr lang="en-US" sz="2800" dirty="0">
              <a:effectLst/>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EF927C1D-0ED0-9965-E306-2E7A9B57E502}"/>
              </a:ext>
            </a:extLst>
          </p:cNvPr>
          <p:cNvGrpSpPr/>
          <p:nvPr/>
        </p:nvGrpSpPr>
        <p:grpSpPr>
          <a:xfrm>
            <a:off x="648282" y="2349910"/>
            <a:ext cx="4247516" cy="3079193"/>
            <a:chOff x="533596" y="2202426"/>
            <a:chExt cx="4677481" cy="3403657"/>
          </a:xfrm>
        </p:grpSpPr>
        <p:pic>
          <p:nvPicPr>
            <p:cNvPr id="4" name="Picture 3" descr="A flock of birds flying in the sky&#10;&#10;Description automatically generated with medium confidence">
              <a:extLst>
                <a:ext uri="{FF2B5EF4-FFF2-40B4-BE49-F238E27FC236}">
                  <a16:creationId xmlns:a16="http://schemas.microsoft.com/office/drawing/2014/main" id="{FE74EF5B-B36E-35F0-FF54-2B4E4EB59C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596" y="2202426"/>
              <a:ext cx="4677480" cy="3126658"/>
            </a:xfrm>
            <a:prstGeom prst="rect">
              <a:avLst/>
            </a:prstGeom>
          </p:spPr>
        </p:pic>
        <p:sp>
          <p:nvSpPr>
            <p:cNvPr id="5" name="TextBox 4">
              <a:extLst>
                <a:ext uri="{FF2B5EF4-FFF2-40B4-BE49-F238E27FC236}">
                  <a16:creationId xmlns:a16="http://schemas.microsoft.com/office/drawing/2014/main" id="{96D29D4A-71F3-8315-7599-989BE1D33AF4}"/>
                </a:ext>
              </a:extLst>
            </p:cNvPr>
            <p:cNvSpPr txBox="1"/>
            <p:nvPr/>
          </p:nvSpPr>
          <p:spPr>
            <a:xfrm>
              <a:off x="533597" y="5329084"/>
              <a:ext cx="4677480" cy="276999"/>
            </a:xfrm>
            <a:prstGeom prst="rect">
              <a:avLst/>
            </a:prstGeom>
            <a:noFill/>
          </p:spPr>
          <p:txBody>
            <a:bodyPr wrap="square" rtlCol="0">
              <a:spAutoFit/>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Photo by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Gennady </a:t>
              </a:r>
              <a:r>
                <a:rPr lang="en-US" sz="12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Zakharin</a:t>
              </a:r>
              <a:r>
                <a:rPr lang="en-US" sz="1200" dirty="0">
                  <a:effectLst/>
                  <a:latin typeface="Calibri" panose="020F0502020204030204" pitchFamily="34" charset="0"/>
                  <a:ea typeface="Calibri" panose="020F0502020204030204" pitchFamily="34" charset="0"/>
                  <a:cs typeface="Times New Roman" panose="02020603050405020304" pitchFamily="18" charset="0"/>
                </a:rPr>
                <a:t> on </a:t>
              </a:r>
              <a:r>
                <a:rPr lang="en-US" sz="12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Unsplash</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p>
          </p:txBody>
        </p:sp>
      </p:grpSp>
    </p:spTree>
    <p:extLst>
      <p:ext uri="{BB962C8B-B14F-4D97-AF65-F5344CB8AC3E}">
        <p14:creationId xmlns:p14="http://schemas.microsoft.com/office/powerpoint/2010/main" val="408915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F627D-3741-7CD1-A047-6294AA539552}"/>
              </a:ext>
            </a:extLst>
          </p:cNvPr>
          <p:cNvSpPr>
            <a:spLocks noGrp="1"/>
          </p:cNvSpPr>
          <p:nvPr>
            <p:ph type="title"/>
          </p:nvPr>
        </p:nvSpPr>
        <p:spPr>
          <a:xfrm>
            <a:off x="839788" y="457200"/>
            <a:ext cx="3932237" cy="726141"/>
          </a:xfrm>
        </p:spPr>
        <p:txBody>
          <a:bodyPr/>
          <a:lstStyle/>
          <a:p>
            <a:r>
              <a:rPr lang="en-US"/>
              <a:t>Conscious Leadership</a:t>
            </a:r>
          </a:p>
        </p:txBody>
      </p:sp>
      <p:sp>
        <p:nvSpPr>
          <p:cNvPr id="3" name="Content Placeholder 2">
            <a:extLst>
              <a:ext uri="{FF2B5EF4-FFF2-40B4-BE49-F238E27FC236}">
                <a16:creationId xmlns:a16="http://schemas.microsoft.com/office/drawing/2014/main" id="{3E0E0F7F-EBA6-422A-13AB-A7200EE79378}"/>
              </a:ext>
            </a:extLst>
          </p:cNvPr>
          <p:cNvSpPr>
            <a:spLocks noGrp="1"/>
          </p:cNvSpPr>
          <p:nvPr>
            <p:ph idx="1"/>
          </p:nvPr>
        </p:nvSpPr>
        <p:spPr>
          <a:xfrm>
            <a:off x="6521533" y="1667590"/>
            <a:ext cx="5068111" cy="4480291"/>
          </a:xfrm>
        </p:spPr>
        <p:txBody>
          <a:bodyPr vert="horz" lIns="91440" tIns="45720" rIns="91440" bIns="45720" rtlCol="0" anchor="t">
            <a:normAutofit lnSpcReduction="10000"/>
          </a:bodyPr>
          <a:lstStyle/>
          <a:p>
            <a:pPr marL="0" indent="0" algn="l" rtl="0" fontAlgn="base">
              <a:lnSpc>
                <a:spcPct val="105000"/>
              </a:lnSpc>
              <a:spcBef>
                <a:spcPts val="0"/>
              </a:spcBef>
              <a:spcAft>
                <a:spcPts val="600"/>
              </a:spcAft>
              <a:buNone/>
            </a:pPr>
            <a:r>
              <a:rPr lang="en-US" sz="2400" b="0" i="1" u="none" strike="noStrike" dirty="0">
                <a:solidFill>
                  <a:srgbClr val="000000"/>
                </a:solidFill>
                <a:effectLst/>
              </a:rPr>
              <a:t>“</a:t>
            </a:r>
            <a:r>
              <a:rPr lang="en-US" sz="2400" b="0" i="1" u="none" strike="noStrike" dirty="0">
                <a:solidFill>
                  <a:srgbClr val="222222"/>
                </a:solidFill>
                <a:effectLst/>
              </a:rPr>
              <a:t>Based on research, we have conclusively found that three mental qualities stand out as being foundational for leaders today: mindfulness (M), selflessness (S), and compassion (C) Together, we call these foundational skills MSC leadership.”</a:t>
            </a:r>
            <a:r>
              <a:rPr lang="en-US" sz="2400" b="0" i="0" dirty="0">
                <a:solidFill>
                  <a:srgbClr val="222222"/>
                </a:solidFill>
                <a:effectLst/>
              </a:rPr>
              <a:t>​</a:t>
            </a:r>
            <a:endParaRPr lang="en-US" sz="2400" b="0" i="0" dirty="0">
              <a:solidFill>
                <a:srgbClr val="000000"/>
              </a:solidFill>
              <a:effectLst/>
            </a:endParaRPr>
          </a:p>
          <a:p>
            <a:pPr marL="0" indent="0" algn="l" rtl="0" fontAlgn="base">
              <a:lnSpc>
                <a:spcPct val="105000"/>
              </a:lnSpc>
              <a:spcBef>
                <a:spcPts val="0"/>
              </a:spcBef>
              <a:spcAft>
                <a:spcPts val="600"/>
              </a:spcAft>
              <a:buNone/>
            </a:pPr>
            <a:r>
              <a:rPr lang="en-US" sz="1800" b="0" i="0" u="none" strike="noStrike" dirty="0">
                <a:solidFill>
                  <a:srgbClr val="222222"/>
                </a:solidFill>
                <a:effectLst/>
              </a:rPr>
              <a:t> </a:t>
            </a:r>
            <a:r>
              <a:rPr lang="en-US" sz="1800" b="0" i="0" dirty="0">
                <a:solidFill>
                  <a:srgbClr val="222222"/>
                </a:solidFill>
                <a:effectLst/>
              </a:rPr>
              <a:t>​</a:t>
            </a:r>
            <a:endParaRPr lang="en-US" sz="1050" b="0" i="0" dirty="0">
              <a:solidFill>
                <a:srgbClr val="000000"/>
              </a:solidFill>
              <a:effectLst/>
            </a:endParaRPr>
          </a:p>
          <a:p>
            <a:pPr marL="0" indent="0" algn="l" rtl="0" fontAlgn="base">
              <a:lnSpc>
                <a:spcPct val="105000"/>
              </a:lnSpc>
              <a:spcBef>
                <a:spcPts val="0"/>
              </a:spcBef>
              <a:spcAft>
                <a:spcPts val="600"/>
              </a:spcAft>
              <a:buNone/>
            </a:pPr>
            <a:endParaRPr lang="en-US" sz="1600" b="0" i="0" u="none" strike="noStrike" dirty="0">
              <a:solidFill>
                <a:srgbClr val="000000"/>
              </a:solidFill>
              <a:effectLst/>
            </a:endParaRPr>
          </a:p>
          <a:p>
            <a:pPr marL="0" indent="0" algn="l" rtl="0" fontAlgn="base">
              <a:lnSpc>
                <a:spcPct val="105000"/>
              </a:lnSpc>
              <a:spcBef>
                <a:spcPts val="0"/>
              </a:spcBef>
              <a:spcAft>
                <a:spcPts val="600"/>
              </a:spcAft>
              <a:buNone/>
            </a:pPr>
            <a:r>
              <a:rPr lang="en-US" sz="1600" b="0" i="0" u="none" strike="noStrike" dirty="0">
                <a:solidFill>
                  <a:srgbClr val="000000"/>
                </a:solidFill>
                <a:effectLst/>
              </a:rPr>
              <a:t>Hougaard, R., &amp; Carter, J. (2018). </a:t>
            </a:r>
            <a:r>
              <a:rPr lang="en-US" sz="1600" b="0" i="1" u="none" strike="noStrike" dirty="0">
                <a:solidFill>
                  <a:srgbClr val="000000"/>
                </a:solidFill>
                <a:effectLst/>
              </a:rPr>
              <a:t>The mind of the leader: How to lead yourself, your people, and your organization for extraordinary results.</a:t>
            </a:r>
            <a:r>
              <a:rPr lang="en-US" sz="1600" b="0" i="0" dirty="0">
                <a:solidFill>
                  <a:srgbClr val="000000"/>
                </a:solidFill>
                <a:effectLst/>
              </a:rPr>
              <a:t>​</a:t>
            </a:r>
          </a:p>
          <a:p>
            <a:pPr marL="0" indent="0">
              <a:lnSpc>
                <a:spcPct val="105000"/>
              </a:lnSpc>
              <a:spcBef>
                <a:spcPts val="0"/>
              </a:spcBef>
              <a:spcAft>
                <a:spcPts val="600"/>
              </a:spcAft>
              <a:buNone/>
            </a:pPr>
            <a:endParaRPr lang="en-US" sz="1600" dirty="0">
              <a:solidFill>
                <a:srgbClr val="000000"/>
              </a:solidFill>
              <a:cs typeface="Calibri" panose="020F0502020204030204"/>
            </a:endParaRPr>
          </a:p>
        </p:txBody>
      </p:sp>
      <p:pic>
        <p:nvPicPr>
          <p:cNvPr id="1026" name="Picture 2">
            <a:extLst>
              <a:ext uri="{FF2B5EF4-FFF2-40B4-BE49-F238E27FC236}">
                <a16:creationId xmlns:a16="http://schemas.microsoft.com/office/drawing/2014/main" id="{3633E3F9-6A91-50B0-3D6E-0BA54A7E0D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863" y="1667590"/>
            <a:ext cx="3151761" cy="3305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49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D1BA58-0B89-E4A7-0E9B-4D3BDF557A8D}"/>
              </a:ext>
            </a:extLst>
          </p:cNvPr>
          <p:cNvSpPr>
            <a:spLocks noGrp="1"/>
          </p:cNvSpPr>
          <p:nvPr>
            <p:ph type="title"/>
          </p:nvPr>
        </p:nvSpPr>
        <p:spPr/>
        <p:txBody>
          <a:bodyPr/>
          <a:lstStyle/>
          <a:p>
            <a:r>
              <a:rPr lang="en-US" dirty="0"/>
              <a:t>Experience in Teaching/Facilitating this material</a:t>
            </a:r>
          </a:p>
        </p:txBody>
      </p:sp>
      <p:sp>
        <p:nvSpPr>
          <p:cNvPr id="6" name="Content Placeholder 5">
            <a:extLst>
              <a:ext uri="{FF2B5EF4-FFF2-40B4-BE49-F238E27FC236}">
                <a16:creationId xmlns:a16="http://schemas.microsoft.com/office/drawing/2014/main" id="{0506D873-9C7E-B58E-F687-47352233B88B}"/>
              </a:ext>
            </a:extLst>
          </p:cNvPr>
          <p:cNvSpPr>
            <a:spLocks noGrp="1"/>
          </p:cNvSpPr>
          <p:nvPr>
            <p:ph idx="1"/>
          </p:nvPr>
        </p:nvSpPr>
        <p:spPr/>
        <p:txBody>
          <a:bodyPr>
            <a:normAutofit/>
          </a:bodyPr>
          <a:lstStyle/>
          <a:p>
            <a:pPr marL="0" indent="0">
              <a:buNone/>
            </a:pPr>
            <a:r>
              <a:rPr lang="en-US" dirty="0"/>
              <a:t>The content as assembled in these courses has not been taught in this form. </a:t>
            </a:r>
          </a:p>
          <a:p>
            <a:pPr marL="0" indent="0">
              <a:buNone/>
            </a:pPr>
            <a:r>
              <a:rPr lang="en-US" dirty="0"/>
              <a:t>However, </a:t>
            </a:r>
          </a:p>
          <a:p>
            <a:pPr marL="0" indent="0">
              <a:buNone/>
            </a:pPr>
            <a:r>
              <a:rPr lang="en-US" dirty="0"/>
              <a:t>I and my colleagues have taught &amp; facilitated the lectures and workshops with some of this content as part of other courses</a:t>
            </a:r>
          </a:p>
          <a:p>
            <a:pPr marL="0" indent="0">
              <a:buNone/>
            </a:pPr>
            <a:r>
              <a:rPr lang="en-US" dirty="0"/>
              <a:t>And,</a:t>
            </a:r>
          </a:p>
          <a:p>
            <a:pPr marL="0" indent="0">
              <a:buNone/>
            </a:pPr>
            <a:r>
              <a:rPr lang="en-US" dirty="0"/>
              <a:t>I developed much of the content for executive and leadership development education.</a:t>
            </a:r>
          </a:p>
        </p:txBody>
      </p:sp>
    </p:spTree>
    <p:extLst>
      <p:ext uri="{BB962C8B-B14F-4D97-AF65-F5344CB8AC3E}">
        <p14:creationId xmlns:p14="http://schemas.microsoft.com/office/powerpoint/2010/main" val="52613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D1BA58-0B89-E4A7-0E9B-4D3BDF557A8D}"/>
              </a:ext>
            </a:extLst>
          </p:cNvPr>
          <p:cNvSpPr>
            <a:spLocks noGrp="1"/>
          </p:cNvSpPr>
          <p:nvPr>
            <p:ph type="title"/>
          </p:nvPr>
        </p:nvSpPr>
        <p:spPr/>
        <p:txBody>
          <a:bodyPr/>
          <a:lstStyle/>
          <a:p>
            <a:r>
              <a:rPr lang="en-US" dirty="0"/>
              <a:t>Teaching/Facilitating this material</a:t>
            </a:r>
          </a:p>
        </p:txBody>
      </p:sp>
      <p:sp>
        <p:nvSpPr>
          <p:cNvPr id="6" name="Content Placeholder 5">
            <a:extLst>
              <a:ext uri="{FF2B5EF4-FFF2-40B4-BE49-F238E27FC236}">
                <a16:creationId xmlns:a16="http://schemas.microsoft.com/office/drawing/2014/main" id="{0506D873-9C7E-B58E-F687-47352233B88B}"/>
              </a:ext>
            </a:extLst>
          </p:cNvPr>
          <p:cNvSpPr>
            <a:spLocks noGrp="1"/>
          </p:cNvSpPr>
          <p:nvPr>
            <p:ph idx="1"/>
          </p:nvPr>
        </p:nvSpPr>
        <p:spPr/>
        <p:txBody>
          <a:bodyPr>
            <a:normAutofit fontScale="92500" lnSpcReduction="20000"/>
          </a:bodyPr>
          <a:lstStyle/>
          <a:p>
            <a:pPr marL="0" indent="0">
              <a:lnSpc>
                <a:spcPct val="115000"/>
              </a:lnSpc>
              <a:spcBef>
                <a:spcPts val="0"/>
              </a:spcBef>
              <a:spcAft>
                <a:spcPts val="600"/>
              </a:spcAft>
              <a:buNone/>
            </a:pPr>
            <a:r>
              <a:rPr lang="en-US" dirty="0"/>
              <a:t>The philosophy of conscious education is for teachers to see themselves as facilitators of learning, rather than instructors. </a:t>
            </a:r>
          </a:p>
          <a:p>
            <a:pPr>
              <a:lnSpc>
                <a:spcPct val="115000"/>
              </a:lnSpc>
              <a:spcBef>
                <a:spcPts val="0"/>
              </a:spcBef>
              <a:spcAft>
                <a:spcPts val="600"/>
              </a:spcAft>
            </a:pPr>
            <a:r>
              <a:rPr lang="en-US" dirty="0"/>
              <a:t>Facilitation skills to lead workshops and experiential activities.</a:t>
            </a:r>
          </a:p>
          <a:p>
            <a:pPr>
              <a:lnSpc>
                <a:spcPct val="115000"/>
              </a:lnSpc>
              <a:spcBef>
                <a:spcPts val="0"/>
              </a:spcBef>
              <a:spcAft>
                <a:spcPts val="600"/>
              </a:spcAft>
            </a:pPr>
            <a:r>
              <a:rPr lang="en-US" dirty="0"/>
              <a:t>A regular mindfulness, meditation, or contemplative practice. Ability to facilitate a few minutes of simple centering or breathing at the beginning of each class session. </a:t>
            </a:r>
          </a:p>
          <a:p>
            <a:pPr>
              <a:lnSpc>
                <a:spcPct val="115000"/>
              </a:lnSpc>
              <a:spcBef>
                <a:spcPts val="0"/>
              </a:spcBef>
              <a:spcAft>
                <a:spcPts val="600"/>
              </a:spcAft>
            </a:pPr>
            <a:r>
              <a:rPr lang="en-US" dirty="0"/>
              <a:t>Thorough understanding of the concepts presented in the course: consciousness, authentic leadership, servant leadership, adaptive leadership, VUCA, worldviews, emotional and social intelligence, mindfulness. </a:t>
            </a:r>
          </a:p>
          <a:p>
            <a:pPr marL="0" indent="0">
              <a:lnSpc>
                <a:spcPct val="115000"/>
              </a:lnSpc>
              <a:spcBef>
                <a:spcPts val="0"/>
              </a:spcBef>
              <a:spcAft>
                <a:spcPts val="600"/>
              </a:spcAft>
              <a:buNone/>
            </a:pPr>
            <a:endParaRPr lang="en-US" dirty="0"/>
          </a:p>
        </p:txBody>
      </p:sp>
    </p:spTree>
    <p:extLst>
      <p:ext uri="{BB962C8B-B14F-4D97-AF65-F5344CB8AC3E}">
        <p14:creationId xmlns:p14="http://schemas.microsoft.com/office/powerpoint/2010/main" val="103233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14927B51-020A-3832-9B74-B1E3A4D2F7A6}"/>
              </a:ext>
            </a:extLst>
          </p:cNvPr>
          <p:cNvSpPr/>
          <p:nvPr/>
        </p:nvSpPr>
        <p:spPr>
          <a:xfrm>
            <a:off x="0" y="0"/>
            <a:ext cx="12192000" cy="6858000"/>
          </a:xfrm>
          <a:prstGeom prst="rect">
            <a:avLst/>
          </a:prstGeom>
          <a:solidFill>
            <a:srgbClr val="FBE5D6">
              <a:alpha val="69804"/>
            </a:srgbClr>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noFill/>
            </a:endParaRPr>
          </a:p>
        </p:txBody>
      </p:sp>
      <p:graphicFrame>
        <p:nvGraphicFramePr>
          <p:cNvPr id="6" name="Tabelle 5">
            <a:extLst>
              <a:ext uri="{FF2B5EF4-FFF2-40B4-BE49-F238E27FC236}">
                <a16:creationId xmlns:a16="http://schemas.microsoft.com/office/drawing/2014/main" id="{F6F4F0BB-2D06-2736-61DD-0408256747A2}"/>
              </a:ext>
            </a:extLst>
          </p:cNvPr>
          <p:cNvGraphicFramePr>
            <a:graphicFrameLocks noGrp="1"/>
          </p:cNvGraphicFramePr>
          <p:nvPr>
            <p:extLst>
              <p:ext uri="{D42A27DB-BD31-4B8C-83A1-F6EECF244321}">
                <p14:modId xmlns:p14="http://schemas.microsoft.com/office/powerpoint/2010/main" val="653180269"/>
              </p:ext>
            </p:extLst>
          </p:nvPr>
        </p:nvGraphicFramePr>
        <p:xfrm>
          <a:off x="330800" y="574264"/>
          <a:ext cx="11365976" cy="6075484"/>
        </p:xfrm>
        <a:graphic>
          <a:graphicData uri="http://schemas.openxmlformats.org/drawingml/2006/table">
            <a:tbl>
              <a:tblPr>
                <a:tableStyleId>{21E4AEA4-8DFA-4A89-87EB-49C32662AFE0}</a:tableStyleId>
              </a:tblPr>
              <a:tblGrid>
                <a:gridCol w="1542430">
                  <a:extLst>
                    <a:ext uri="{9D8B030D-6E8A-4147-A177-3AD203B41FA5}">
                      <a16:colId xmlns:a16="http://schemas.microsoft.com/office/drawing/2014/main" val="955010435"/>
                    </a:ext>
                  </a:extLst>
                </a:gridCol>
                <a:gridCol w="2442914">
                  <a:extLst>
                    <a:ext uri="{9D8B030D-6E8A-4147-A177-3AD203B41FA5}">
                      <a16:colId xmlns:a16="http://schemas.microsoft.com/office/drawing/2014/main" val="4251323458"/>
                    </a:ext>
                  </a:extLst>
                </a:gridCol>
                <a:gridCol w="2470977">
                  <a:extLst>
                    <a:ext uri="{9D8B030D-6E8A-4147-A177-3AD203B41FA5}">
                      <a16:colId xmlns:a16="http://schemas.microsoft.com/office/drawing/2014/main" val="1683596082"/>
                    </a:ext>
                  </a:extLst>
                </a:gridCol>
                <a:gridCol w="2470978">
                  <a:extLst>
                    <a:ext uri="{9D8B030D-6E8A-4147-A177-3AD203B41FA5}">
                      <a16:colId xmlns:a16="http://schemas.microsoft.com/office/drawing/2014/main" val="4045672591"/>
                    </a:ext>
                  </a:extLst>
                </a:gridCol>
                <a:gridCol w="2438677">
                  <a:extLst>
                    <a:ext uri="{9D8B030D-6E8A-4147-A177-3AD203B41FA5}">
                      <a16:colId xmlns:a16="http://schemas.microsoft.com/office/drawing/2014/main" val="1098432806"/>
                    </a:ext>
                  </a:extLst>
                </a:gridCol>
              </a:tblGrid>
              <a:tr h="579776">
                <a:tc>
                  <a:txBody>
                    <a:bodyPr/>
                    <a:lstStyle/>
                    <a:p>
                      <a:pPr algn="ctr"/>
                      <a:endParaRPr lang="de-DE" sz="1200" b="1" dirty="0">
                        <a:latin typeface="Arial" panose="020B0604020202020204" pitchFamily="34" charset="0"/>
                        <a:cs typeface="Arial" panose="020B0604020202020204" pitchFamily="34" charset="0"/>
                      </a:endParaRPr>
                    </a:p>
                  </a:txBody>
                  <a:tcPr anchor="ctr">
                    <a:lnL w="12700" cmpd="sng">
                      <a:noFill/>
                    </a:lnL>
                    <a:lnR w="381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0" dirty="0">
                          <a:solidFill>
                            <a:schemeClr val="bg1"/>
                          </a:solidFill>
                          <a:effectLst/>
                          <a:latin typeface="Arial" panose="020B0604020202020204" pitchFamily="34" charset="0"/>
                          <a:cs typeface="Arial" panose="020B0604020202020204" pitchFamily="34" charset="0"/>
                        </a:rPr>
                        <a:t>Business </a:t>
                      </a:r>
                      <a:r>
                        <a:rPr lang="de-DE" sz="1200" b="0" dirty="0" err="1">
                          <a:solidFill>
                            <a:schemeClr val="bg1"/>
                          </a:solidFill>
                          <a:effectLst/>
                          <a:latin typeface="Arial" panose="020B0604020202020204" pitchFamily="34" charset="0"/>
                          <a:cs typeface="Arial" panose="020B0604020202020204" pitchFamily="34" charset="0"/>
                        </a:rPr>
                        <a:t>Strategy</a:t>
                      </a:r>
                      <a:r>
                        <a:rPr lang="de-DE" sz="1200" b="0" dirty="0">
                          <a:solidFill>
                            <a:schemeClr val="bg1"/>
                          </a:solidFill>
                          <a:effectLst/>
                          <a:latin typeface="Arial" panose="020B0604020202020204" pitchFamily="34" charset="0"/>
                          <a:cs typeface="Arial" panose="020B0604020202020204" pitchFamily="34" charset="0"/>
                        </a:rPr>
                        <a:t> &amp; Entrepreneurship</a:t>
                      </a:r>
                    </a:p>
                  </a:txBody>
                  <a:tcPr anchor="ctr">
                    <a:lnL w="38100" cap="flat" cmpd="sng" algn="ctr">
                      <a:solidFill>
                        <a:schemeClr val="bg1"/>
                      </a:solidFill>
                      <a:prstDash val="solid"/>
                      <a:round/>
                      <a:headEnd type="none" w="med" len="med"/>
                      <a:tailEnd type="none" w="med" len="med"/>
                    </a:lnL>
                    <a:lnT w="12700" cmpd="sng">
                      <a:noFill/>
                    </a:lnT>
                    <a:lnB w="3810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rtl="0"/>
                      <a:r>
                        <a:rPr lang="de-DE" sz="1200" b="0" dirty="0" err="1">
                          <a:solidFill>
                            <a:schemeClr val="bg1"/>
                          </a:solidFill>
                          <a:latin typeface="Arial" panose="020B0604020202020204" pitchFamily="34" charset="0"/>
                          <a:cs typeface="Arial" panose="020B0604020202020204" pitchFamily="34" charset="0"/>
                        </a:rPr>
                        <a:t>Operations</a:t>
                      </a:r>
                      <a:r>
                        <a:rPr lang="de-DE" sz="1200" b="0" dirty="0">
                          <a:solidFill>
                            <a:schemeClr val="bg1"/>
                          </a:solidFill>
                          <a:latin typeface="Arial" panose="020B0604020202020204" pitchFamily="34" charset="0"/>
                          <a:cs typeface="Arial" panose="020B0604020202020204" pitchFamily="34" charset="0"/>
                        </a:rPr>
                        <a:t> &amp; </a:t>
                      </a:r>
                    </a:p>
                    <a:p>
                      <a:pPr algn="ctr" rtl="0"/>
                      <a:r>
                        <a:rPr lang="de-DE" sz="1200" b="0" dirty="0">
                          <a:solidFill>
                            <a:schemeClr val="bg1"/>
                          </a:solidFill>
                          <a:latin typeface="Arial" panose="020B0604020202020204" pitchFamily="34" charset="0"/>
                          <a:cs typeface="Arial" panose="020B0604020202020204" pitchFamily="34" charset="0"/>
                        </a:rPr>
                        <a:t>Marketing</a:t>
                      </a:r>
                    </a:p>
                  </a:txBody>
                  <a:tcPr anchor="ctr">
                    <a:lnT w="12700" cmpd="sng">
                      <a:noFill/>
                    </a:lnT>
                    <a:lnB w="3810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rtl="0"/>
                      <a:r>
                        <a:rPr lang="de-DE" sz="1200" b="0" dirty="0">
                          <a:solidFill>
                            <a:schemeClr val="bg1"/>
                          </a:solidFill>
                          <a:latin typeface="Arial" panose="020B0604020202020204" pitchFamily="34" charset="0"/>
                          <a:cs typeface="Arial" panose="020B0604020202020204" pitchFamily="34" charset="0"/>
                        </a:rPr>
                        <a:t>Finance &amp; </a:t>
                      </a:r>
                    </a:p>
                    <a:p>
                      <a:pPr algn="ctr" rtl="0"/>
                      <a:r>
                        <a:rPr lang="de-DE" sz="1200" b="0" dirty="0">
                          <a:solidFill>
                            <a:schemeClr val="bg1"/>
                          </a:solidFill>
                          <a:latin typeface="Arial" panose="020B0604020202020204" pitchFamily="34" charset="0"/>
                          <a:cs typeface="Arial" panose="020B0604020202020204" pitchFamily="34" charset="0"/>
                        </a:rPr>
                        <a:t>Value Management</a:t>
                      </a:r>
                    </a:p>
                  </a:txBody>
                  <a:tcPr anchor="ctr">
                    <a:lnT w="12700" cmpd="sng">
                      <a:noFill/>
                    </a:lnT>
                    <a:lnB w="3810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rtl="0"/>
                      <a:r>
                        <a:rPr lang="de-DE" sz="1200" b="0" dirty="0" err="1">
                          <a:solidFill>
                            <a:schemeClr val="bg1"/>
                          </a:solidFill>
                          <a:effectLst/>
                          <a:latin typeface="Arial" panose="020B0604020202020204" pitchFamily="34" charset="0"/>
                          <a:cs typeface="Arial" panose="020B0604020202020204" pitchFamily="34" charset="0"/>
                        </a:rPr>
                        <a:t>Organization</a:t>
                      </a:r>
                      <a:r>
                        <a:rPr lang="de-DE" sz="1200" b="0" dirty="0">
                          <a:solidFill>
                            <a:schemeClr val="bg1"/>
                          </a:solidFill>
                          <a:effectLst/>
                          <a:latin typeface="Arial" panose="020B0604020202020204" pitchFamily="34" charset="0"/>
                          <a:cs typeface="Arial" panose="020B0604020202020204" pitchFamily="34" charset="0"/>
                        </a:rPr>
                        <a:t> &amp; </a:t>
                      </a:r>
                    </a:p>
                    <a:p>
                      <a:pPr algn="ctr" rtl="0"/>
                      <a:r>
                        <a:rPr lang="de-DE" sz="1200" b="0" dirty="0">
                          <a:solidFill>
                            <a:schemeClr val="bg1"/>
                          </a:solidFill>
                          <a:effectLst/>
                          <a:latin typeface="Arial" panose="020B0604020202020204" pitchFamily="34" charset="0"/>
                          <a:cs typeface="Arial" panose="020B0604020202020204" pitchFamily="34" charset="0"/>
                        </a:rPr>
                        <a:t>Leadership</a:t>
                      </a:r>
                    </a:p>
                  </a:txBody>
                  <a:tcPr anchor="ctr">
                    <a:lnT w="12700" cmpd="sng">
                      <a:noFill/>
                    </a:lnT>
                    <a:lnB w="381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4233181078"/>
                  </a:ext>
                </a:extLst>
              </a:tr>
              <a:tr h="482847">
                <a:tc rowSpan="3">
                  <a:txBody>
                    <a:bodyPr/>
                    <a:lstStyle/>
                    <a:p>
                      <a:pPr algn="ctr"/>
                      <a:r>
                        <a:rPr lang="de-DE" sz="1200" b="1" dirty="0">
                          <a:solidFill>
                            <a:schemeClr val="bg1"/>
                          </a:solidFill>
                          <a:latin typeface="Arial" panose="020B0604020202020204" pitchFamily="34" charset="0"/>
                          <a:cs typeface="Arial" panose="020B0604020202020204" pitchFamily="34" charset="0"/>
                        </a:rPr>
                        <a:t>Bachelor</a:t>
                      </a:r>
                      <a:endParaRPr lang="de-DE" sz="1200" b="1" dirty="0">
                        <a:latin typeface="Arial" panose="020B0604020202020204" pitchFamily="34" charset="0"/>
                        <a:cs typeface="Arial" panose="020B0604020202020204" pitchFamily="34" charset="0"/>
                      </a:endParaRPr>
                    </a:p>
                  </a:txBody>
                  <a:tcPr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CCAD"/>
                    </a:solidFill>
                  </a:tcPr>
                </a:tc>
                <a:tc>
                  <a:txBody>
                    <a:bodyPr/>
                    <a:lstStyle/>
                    <a:p>
                      <a:pPr algn="ctr"/>
                      <a:r>
                        <a:rPr lang="de-DE" sz="1100" dirty="0" err="1">
                          <a:effectLst/>
                          <a:latin typeface="Arial" panose="020B0604020202020204" pitchFamily="34" charset="0"/>
                          <a:cs typeface="Arial" panose="020B0604020202020204" pitchFamily="34" charset="0"/>
                        </a:rPr>
                        <a:t>Introduction</a:t>
                      </a:r>
                      <a:r>
                        <a:rPr lang="de-DE" sz="1100" dirty="0">
                          <a:effectLst/>
                          <a:latin typeface="Arial" panose="020B0604020202020204" pitchFamily="34" charset="0"/>
                          <a:cs typeface="Arial" panose="020B0604020202020204" pitchFamily="34" charset="0"/>
                        </a:rPr>
                        <a:t> </a:t>
                      </a:r>
                      <a:r>
                        <a:rPr lang="de-DE" sz="1100" dirty="0" err="1">
                          <a:effectLst/>
                          <a:latin typeface="Arial" panose="020B0604020202020204" pitchFamily="34" charset="0"/>
                          <a:cs typeface="Arial" panose="020B0604020202020204" pitchFamily="34" charset="0"/>
                        </a:rPr>
                        <a:t>to</a:t>
                      </a:r>
                      <a:r>
                        <a:rPr lang="de-DE" sz="1100" dirty="0">
                          <a:effectLst/>
                          <a:latin typeface="Arial" panose="020B0604020202020204" pitchFamily="34" charset="0"/>
                          <a:cs typeface="Arial" panose="020B0604020202020204" pitchFamily="34" charset="0"/>
                        </a:rPr>
                        <a:t> </a:t>
                      </a:r>
                    </a:p>
                    <a:p>
                      <a:pPr algn="ctr"/>
                      <a:r>
                        <a:rPr lang="de-DE" sz="1100" dirty="0" err="1">
                          <a:effectLst/>
                          <a:latin typeface="Arial" panose="020B0604020202020204" pitchFamily="34" charset="0"/>
                          <a:cs typeface="Arial" panose="020B0604020202020204" pitchFamily="34" charset="0"/>
                        </a:rPr>
                        <a:t>Conscious</a:t>
                      </a:r>
                      <a:r>
                        <a:rPr lang="de-DE" sz="1100" dirty="0">
                          <a:effectLst/>
                          <a:latin typeface="Arial" panose="020B0604020202020204" pitchFamily="34" charset="0"/>
                          <a:cs typeface="Arial" panose="020B0604020202020204" pitchFamily="34" charset="0"/>
                        </a:rPr>
                        <a:t> </a:t>
                      </a:r>
                      <a:r>
                        <a:rPr lang="de-DE" sz="1100" dirty="0" err="1">
                          <a:effectLst/>
                          <a:latin typeface="Arial" panose="020B0604020202020204" pitchFamily="34" charset="0"/>
                          <a:cs typeface="Arial" panose="020B0604020202020204" pitchFamily="34" charset="0"/>
                        </a:rPr>
                        <a:t>Capitalism</a:t>
                      </a:r>
                      <a:endParaRPr lang="de-DE" sz="11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F9CCA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err="1">
                          <a:solidFill>
                            <a:schemeClr val="dk1"/>
                          </a:solidFill>
                          <a:effectLst/>
                          <a:latin typeface="Arial" panose="020B0604020202020204" pitchFamily="34" charset="0"/>
                          <a:ea typeface="+mn-ea"/>
                          <a:cs typeface="Arial" panose="020B0604020202020204" pitchFamily="34" charset="0"/>
                        </a:rPr>
                        <a:t>Conscious</a:t>
                      </a:r>
                      <a:r>
                        <a:rPr lang="de-DE" sz="1100" kern="1200" dirty="0">
                          <a:solidFill>
                            <a:schemeClr val="dk1"/>
                          </a:solidFill>
                          <a:effectLst/>
                          <a:latin typeface="Arial" panose="020B0604020202020204" pitchFamily="34" charset="0"/>
                          <a:ea typeface="+mn-ea"/>
                          <a:cs typeface="Arial" panose="020B0604020202020204" pitchFamily="34" charset="0"/>
                        </a:rPr>
                        <a:t> Marketing and Communications</a:t>
                      </a:r>
                      <a:endParaRPr lang="de-DE" sz="1100" dirty="0">
                        <a:effectLst/>
                        <a:latin typeface="Arial" panose="020B0604020202020204" pitchFamily="34" charset="0"/>
                        <a:cs typeface="Arial" panose="020B0604020202020204" pitchFamily="34" charset="0"/>
                      </a:endParaRPr>
                    </a:p>
                  </a:txBody>
                  <a:tcPr anchor="ctr">
                    <a:lnT w="38100" cap="flat" cmpd="sng" algn="ctr">
                      <a:solidFill>
                        <a:schemeClr val="bg1"/>
                      </a:solidFill>
                      <a:prstDash val="solid"/>
                      <a:round/>
                      <a:headEnd type="none" w="med" len="med"/>
                      <a:tailEnd type="none" w="med" len="med"/>
                    </a:lnT>
                    <a:solidFill>
                      <a:srgbClr val="F9CCA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Integrated</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Reporting</a:t>
                      </a:r>
                      <a:endParaRPr lang="de-DE" sz="1100" dirty="0">
                        <a:effectLst/>
                        <a:latin typeface="Arial" panose="020B0604020202020204" pitchFamily="34" charset="0"/>
                        <a:cs typeface="Arial" panose="020B0604020202020204" pitchFamily="34" charset="0"/>
                      </a:endParaRPr>
                    </a:p>
                  </a:txBody>
                  <a:tcPr anchor="ctr">
                    <a:lnT w="38100" cap="flat" cmpd="sng" algn="ctr">
                      <a:solidFill>
                        <a:schemeClr val="bg1"/>
                      </a:solidFill>
                      <a:prstDash val="solid"/>
                      <a:round/>
                      <a:headEnd type="none" w="med" len="med"/>
                      <a:tailEnd type="none" w="med" len="med"/>
                    </a:lnT>
                    <a:solidFill>
                      <a:srgbClr val="F9CCA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err="1">
                          <a:solidFill>
                            <a:schemeClr val="dk1"/>
                          </a:solidFill>
                          <a:effectLst/>
                          <a:latin typeface="Arial" panose="020B0604020202020204" pitchFamily="34" charset="0"/>
                          <a:ea typeface="+mn-ea"/>
                          <a:cs typeface="Arial" panose="020B0604020202020204" pitchFamily="34" charset="0"/>
                        </a:rPr>
                        <a:t>Conscious</a:t>
                      </a:r>
                      <a:endParaRPr lang="de-DE" sz="1100" kern="1200" dirty="0">
                        <a:solidFill>
                          <a:schemeClr val="dk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err="1">
                          <a:solidFill>
                            <a:schemeClr val="dk1"/>
                          </a:solidFill>
                          <a:effectLst/>
                          <a:latin typeface="Arial" panose="020B0604020202020204" pitchFamily="34" charset="0"/>
                          <a:ea typeface="+mn-ea"/>
                          <a:cs typeface="Arial" panose="020B0604020202020204" pitchFamily="34" charset="0"/>
                        </a:rPr>
                        <a:t>Organizations</a:t>
                      </a:r>
                      <a:endParaRPr lang="de-DE" sz="1100" dirty="0">
                        <a:effectLst/>
                        <a:latin typeface="Arial" panose="020B0604020202020204" pitchFamily="34" charset="0"/>
                        <a:cs typeface="Arial" panose="020B0604020202020204" pitchFamily="34" charset="0"/>
                      </a:endParaRPr>
                    </a:p>
                  </a:txBody>
                  <a:tcPr anchor="ctr">
                    <a:lnT w="38100" cap="flat" cmpd="sng" algn="ctr">
                      <a:solidFill>
                        <a:schemeClr val="bg1"/>
                      </a:solidFill>
                      <a:prstDash val="solid"/>
                      <a:round/>
                      <a:headEnd type="none" w="med" len="med"/>
                      <a:tailEnd type="none" w="med" len="med"/>
                    </a:lnT>
                    <a:solidFill>
                      <a:srgbClr val="F9CCAD"/>
                    </a:solidFill>
                  </a:tcPr>
                </a:tc>
                <a:extLst>
                  <a:ext uri="{0D108BD9-81ED-4DB2-BD59-A6C34878D82A}">
                    <a16:rowId xmlns:a16="http://schemas.microsoft.com/office/drawing/2014/main" val="1973013483"/>
                  </a:ext>
                </a:extLst>
              </a:tr>
              <a:tr h="482847">
                <a:tc vMerge="1">
                  <a:txBody>
                    <a:bodyPr/>
                    <a:lstStyle/>
                    <a:p>
                      <a:pPr algn="ctr"/>
                      <a:endParaRPr lang="de-DE" sz="14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dk1"/>
                        </a:solidFill>
                        <a:effectLst/>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F9CCA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dk1"/>
                        </a:solidFill>
                        <a:effectLst/>
                        <a:latin typeface="Arial" panose="020B0604020202020204" pitchFamily="34" charset="0"/>
                        <a:ea typeface="+mn-ea"/>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rgbClr val="F9CCA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dk1"/>
                        </a:solidFill>
                        <a:effectLst/>
                        <a:latin typeface="Arial" panose="020B0604020202020204" pitchFamily="34" charset="0"/>
                        <a:ea typeface="+mn-ea"/>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rgbClr val="F9CCA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Cross-</a:t>
                      </a:r>
                      <a:r>
                        <a:rPr lang="de-DE" sz="1100" kern="1200" dirty="0" err="1">
                          <a:solidFill>
                            <a:schemeClr val="dk1"/>
                          </a:solidFill>
                          <a:effectLst/>
                          <a:latin typeface="Arial" panose="020B0604020202020204" pitchFamily="34" charset="0"/>
                          <a:ea typeface="+mn-ea"/>
                          <a:cs typeface="Arial" panose="020B0604020202020204" pitchFamily="34" charset="0"/>
                        </a:rPr>
                        <a:t>cultural</a:t>
                      </a:r>
                      <a:endParaRPr lang="de-DE" sz="1100" kern="1200" dirty="0">
                        <a:solidFill>
                          <a:schemeClr val="dk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Management and Leadership</a:t>
                      </a:r>
                    </a:p>
                  </a:txBody>
                  <a:tcPr anchor="ctr">
                    <a:lnB w="12700" cap="flat" cmpd="sng" algn="ctr">
                      <a:solidFill>
                        <a:schemeClr val="bg1"/>
                      </a:solidFill>
                      <a:prstDash val="solid"/>
                      <a:round/>
                      <a:headEnd type="none" w="med" len="med"/>
                      <a:tailEnd type="none" w="med" len="med"/>
                    </a:lnB>
                    <a:solidFill>
                      <a:srgbClr val="F9CCAD"/>
                    </a:solidFill>
                  </a:tcPr>
                </a:tc>
                <a:extLst>
                  <a:ext uri="{0D108BD9-81ED-4DB2-BD59-A6C34878D82A}">
                    <a16:rowId xmlns:a16="http://schemas.microsoft.com/office/drawing/2014/main" val="3377680105"/>
                  </a:ext>
                </a:extLst>
              </a:tr>
              <a:tr h="482847">
                <a:tc vMerge="1">
                  <a:txBody>
                    <a:bodyPr/>
                    <a:lstStyle/>
                    <a:p>
                      <a:pPr algn="ctr"/>
                      <a:endParaRPr lang="de-DE" sz="1200" b="1" dirty="0">
                        <a:latin typeface="Arial" panose="020B0604020202020204" pitchFamily="34" charset="0"/>
                        <a:cs typeface="Arial" panose="020B0604020202020204" pitchFamily="34" charset="0"/>
                      </a:endParaRPr>
                    </a:p>
                  </a:txBody>
                  <a:tcPr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CCAD"/>
                    </a:solidFill>
                  </a:tcPr>
                </a:tc>
                <a:tc>
                  <a:txBody>
                    <a:bodyPr/>
                    <a:lstStyle/>
                    <a:p>
                      <a:pPr algn="ctr"/>
                      <a:endParaRPr lang="de-DE" sz="11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CCAD"/>
                    </a:solidFill>
                  </a:tcPr>
                </a:tc>
                <a:tc>
                  <a:txBody>
                    <a:bodyPr/>
                    <a:lstStyle/>
                    <a:p>
                      <a:pPr algn="ctr"/>
                      <a:endParaRPr lang="de-DE" sz="1100" dirty="0">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CCA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100" dirty="0">
                        <a:effectLst/>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CCA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err="1">
                          <a:solidFill>
                            <a:schemeClr val="dk1"/>
                          </a:solidFill>
                          <a:effectLst/>
                          <a:latin typeface="Arial" panose="020B0604020202020204" pitchFamily="34" charset="0"/>
                          <a:ea typeface="+mn-ea"/>
                          <a:cs typeface="Arial" panose="020B0604020202020204" pitchFamily="34" charset="0"/>
                        </a:rPr>
                        <a:t>Conscious</a:t>
                      </a:r>
                      <a:r>
                        <a:rPr lang="de-DE" sz="1100" kern="1200" dirty="0">
                          <a:solidFill>
                            <a:schemeClr val="dk1"/>
                          </a:solidFill>
                          <a:effectLst/>
                          <a:latin typeface="Arial" panose="020B0604020202020204" pitchFamily="34" charset="0"/>
                          <a:ea typeface="+mn-ea"/>
                          <a:cs typeface="Arial" panose="020B0604020202020204" pitchFamily="34" charset="0"/>
                        </a:rPr>
                        <a:t> Leadership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err="1">
                          <a:solidFill>
                            <a:schemeClr val="dk1"/>
                          </a:solidFill>
                          <a:effectLst/>
                          <a:latin typeface="Arial" panose="020B0604020202020204" pitchFamily="34" charset="0"/>
                          <a:ea typeface="+mn-ea"/>
                          <a:cs typeface="Arial" panose="020B0604020202020204" pitchFamily="34" charset="0"/>
                        </a:rPr>
                        <a:t>Principles</a:t>
                      </a:r>
                      <a:endParaRPr lang="de-DE" sz="1100" dirty="0">
                        <a:effectLst/>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CCAD"/>
                    </a:solidFill>
                  </a:tcPr>
                </a:tc>
                <a:extLst>
                  <a:ext uri="{0D108BD9-81ED-4DB2-BD59-A6C34878D82A}">
                    <a16:rowId xmlns:a16="http://schemas.microsoft.com/office/drawing/2014/main" val="1503326060"/>
                  </a:ext>
                </a:extLst>
              </a:tr>
              <a:tr h="482847">
                <a:tc rowSpan="7">
                  <a:txBody>
                    <a:bodyPr/>
                    <a:lstStyle/>
                    <a:p>
                      <a:pPr algn="ctr"/>
                      <a:r>
                        <a:rPr lang="de-DE" sz="1200" b="1" dirty="0">
                          <a:solidFill>
                            <a:schemeClr val="bg1"/>
                          </a:solidFill>
                          <a:latin typeface="Arial" panose="020B0604020202020204" pitchFamily="34" charset="0"/>
                          <a:cs typeface="Arial" panose="020B0604020202020204" pitchFamily="34" charset="0"/>
                        </a:rPr>
                        <a:t>Graduate</a:t>
                      </a:r>
                      <a:endParaRPr lang="de-DE" sz="1200" b="1" dirty="0">
                        <a:latin typeface="Arial" panose="020B0604020202020204" pitchFamily="34" charset="0"/>
                        <a:cs typeface="Arial" panose="020B0604020202020204" pitchFamily="34" charset="0"/>
                      </a:endParaRPr>
                    </a:p>
                  </a:txBody>
                  <a:tcPr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dirty="0">
                          <a:effectLst/>
                          <a:latin typeface="Arial" panose="020B0604020202020204" pitchFamily="34" charset="0"/>
                          <a:cs typeface="Arial" panose="020B0604020202020204" pitchFamily="34" charset="0"/>
                        </a:rPr>
                        <a:t>The 4 </a:t>
                      </a:r>
                      <a:r>
                        <a:rPr lang="de-DE" sz="1100" dirty="0" err="1">
                          <a:effectLst/>
                          <a:latin typeface="Arial" panose="020B0604020202020204" pitchFamily="34" charset="0"/>
                          <a:cs typeface="Arial" panose="020B0604020202020204" pitchFamily="34" charset="0"/>
                        </a:rPr>
                        <a:t>Tenets</a:t>
                      </a:r>
                      <a:r>
                        <a:rPr lang="de-DE" sz="1100" dirty="0">
                          <a:effectLst/>
                          <a:latin typeface="Arial" panose="020B0604020202020204" pitchFamily="34" charset="0"/>
                          <a:cs typeface="Arial" panose="020B0604020202020204" pitchFamily="34" charset="0"/>
                        </a:rPr>
                        <a:t> </a:t>
                      </a:r>
                      <a:r>
                        <a:rPr lang="de-DE" sz="1100" dirty="0" err="1">
                          <a:effectLst/>
                          <a:latin typeface="Arial" panose="020B0604020202020204" pitchFamily="34" charset="0"/>
                          <a:cs typeface="Arial" panose="020B0604020202020204" pitchFamily="34" charset="0"/>
                        </a:rPr>
                        <a:t>of</a:t>
                      </a:r>
                      <a:r>
                        <a:rPr lang="de-DE" sz="1100" dirty="0">
                          <a:effectLst/>
                          <a:latin typeface="Arial" panose="020B0604020202020204" pitchFamily="34" charset="0"/>
                          <a:cs typeface="Arial" panose="020B0604020202020204" pitchFamily="34" charset="0"/>
                        </a:rPr>
                        <a:t> </a:t>
                      </a:r>
                      <a:r>
                        <a:rPr lang="de-DE" sz="1100" dirty="0" err="1">
                          <a:effectLst/>
                          <a:latin typeface="Arial" panose="020B0604020202020204" pitchFamily="34" charset="0"/>
                          <a:cs typeface="Arial" panose="020B0604020202020204" pitchFamily="34" charset="0"/>
                        </a:rPr>
                        <a:t>Conscious</a:t>
                      </a:r>
                      <a:r>
                        <a:rPr lang="de-DE" sz="1100" dirty="0">
                          <a:effectLst/>
                          <a:latin typeface="Arial" panose="020B0604020202020204" pitchFamily="34" charset="0"/>
                          <a:cs typeface="Arial" panose="020B0604020202020204" pitchFamily="34" charset="0"/>
                        </a:rPr>
                        <a:t> </a:t>
                      </a:r>
                      <a:r>
                        <a:rPr lang="de-DE" sz="1100" dirty="0" err="1">
                          <a:effectLst/>
                          <a:latin typeface="Arial" panose="020B0604020202020204" pitchFamily="34" charset="0"/>
                          <a:cs typeface="Arial" panose="020B0604020202020204" pitchFamily="34" charset="0"/>
                        </a:rPr>
                        <a:t>Capitalism</a:t>
                      </a:r>
                      <a:endParaRPr lang="de-DE" sz="11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err="1">
                          <a:solidFill>
                            <a:schemeClr val="dk1"/>
                          </a:solidFill>
                          <a:effectLst/>
                          <a:latin typeface="Arial" panose="020B0604020202020204" pitchFamily="34" charset="0"/>
                          <a:ea typeface="+mn-ea"/>
                          <a:cs typeface="Arial" panose="020B0604020202020204" pitchFamily="34" charset="0"/>
                        </a:rPr>
                        <a:t>Conscious</a:t>
                      </a:r>
                      <a:r>
                        <a:rPr lang="de-DE" sz="1100" kern="1200" dirty="0">
                          <a:solidFill>
                            <a:schemeClr val="dk1"/>
                          </a:solidFill>
                          <a:effectLst/>
                          <a:latin typeface="Arial" panose="020B0604020202020204" pitchFamily="34" charset="0"/>
                          <a:ea typeface="+mn-ea"/>
                          <a:cs typeface="Arial" panose="020B0604020202020204" pitchFamily="34" charset="0"/>
                        </a:rPr>
                        <a:t> Brand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Leadership</a:t>
                      </a:r>
                      <a:endParaRPr lang="de-DE" sz="1100" dirty="0">
                        <a:effectLst/>
                        <a:latin typeface="Arial" panose="020B0604020202020204" pitchFamily="34" charset="0"/>
                        <a:cs typeface="Arial" panose="020B0604020202020204" pitchFamily="34" charset="0"/>
                      </a:endParaRPr>
                    </a:p>
                  </a:txBody>
                  <a:tcPr anchor="ctr">
                    <a:lnT w="38100" cap="flat" cmpd="sng" algn="ctr">
                      <a:solidFill>
                        <a:schemeClr val="bg1"/>
                      </a:solidFill>
                      <a:prstDash val="solid"/>
                      <a:round/>
                      <a:headEnd type="none" w="med" len="med"/>
                      <a:tailEnd type="none" w="med" len="med"/>
                    </a:lnT>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err="1">
                          <a:solidFill>
                            <a:schemeClr val="dk1"/>
                          </a:solidFill>
                          <a:effectLst/>
                          <a:latin typeface="Arial" panose="020B0604020202020204" pitchFamily="34" charset="0"/>
                          <a:ea typeface="+mn-ea"/>
                          <a:cs typeface="Arial" panose="020B0604020202020204" pitchFamily="34" charset="0"/>
                        </a:rPr>
                        <a:t>Sustainable</a:t>
                      </a:r>
                      <a:endParaRPr lang="de-DE" sz="1100" kern="1200" dirty="0">
                        <a:solidFill>
                          <a:schemeClr val="dk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Finance</a:t>
                      </a:r>
                      <a:endParaRPr lang="de-DE" sz="1100" dirty="0">
                        <a:effectLst/>
                        <a:latin typeface="Arial" panose="020B0604020202020204" pitchFamily="34" charset="0"/>
                        <a:cs typeface="Arial" panose="020B0604020202020204" pitchFamily="34" charset="0"/>
                      </a:endParaRPr>
                    </a:p>
                  </a:txBody>
                  <a:tcPr anchor="ctr">
                    <a:lnT w="38100" cap="flat" cmpd="sng" algn="ctr">
                      <a:solidFill>
                        <a:schemeClr val="bg1"/>
                      </a:solidFill>
                      <a:prstDash val="solid"/>
                      <a:round/>
                      <a:headEnd type="none" w="med" len="med"/>
                      <a:tailEnd type="none" w="med" len="med"/>
                    </a:lnT>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err="1">
                          <a:solidFill>
                            <a:schemeClr val="dk1"/>
                          </a:solidFill>
                          <a:effectLst/>
                          <a:latin typeface="Arial" panose="020B0604020202020204" pitchFamily="34" charset="0"/>
                          <a:ea typeface="+mn-ea"/>
                          <a:cs typeface="Arial" panose="020B0604020202020204" pitchFamily="34" charset="0"/>
                        </a:rPr>
                        <a:t>Conscious</a:t>
                      </a:r>
                      <a:r>
                        <a:rPr lang="de-DE" sz="1100" kern="1200" dirty="0">
                          <a:solidFill>
                            <a:schemeClr val="dk1"/>
                          </a:solidFill>
                          <a:effectLst/>
                          <a:latin typeface="Arial" panose="020B0604020202020204" pitchFamily="34" charset="0"/>
                          <a:ea typeface="+mn-ea"/>
                          <a:cs typeface="Arial" panose="020B0604020202020204" pitchFamily="34" charset="0"/>
                        </a:rPr>
                        <a:t> </a:t>
                      </a:r>
                      <a:r>
                        <a:rPr lang="de-DE" sz="1100" kern="1200" dirty="0" err="1">
                          <a:solidFill>
                            <a:schemeClr val="dk1"/>
                          </a:solidFill>
                          <a:effectLst/>
                          <a:latin typeface="Arial" panose="020B0604020202020204" pitchFamily="34" charset="0"/>
                          <a:ea typeface="+mn-ea"/>
                          <a:cs typeface="Arial" panose="020B0604020202020204" pitchFamily="34" charset="0"/>
                        </a:rPr>
                        <a:t>Organizations</a:t>
                      </a:r>
                      <a:r>
                        <a:rPr lang="de-DE" sz="1100" kern="1200" dirty="0">
                          <a:solidFill>
                            <a:schemeClr val="dk1"/>
                          </a:solidFill>
                          <a:effectLst/>
                          <a:latin typeface="Arial" panose="020B0604020202020204" pitchFamily="34" charset="0"/>
                          <a:ea typeface="+mn-ea"/>
                          <a:cs typeface="Arial" panose="020B0604020202020204" pitchFamily="34" charset="0"/>
                        </a:rPr>
                        <a:t> and Transformation</a:t>
                      </a:r>
                      <a:endParaRPr lang="de-DE" sz="1100" dirty="0">
                        <a:effectLst/>
                        <a:latin typeface="Arial" panose="020B0604020202020204" pitchFamily="34" charset="0"/>
                        <a:cs typeface="Arial" panose="020B0604020202020204" pitchFamily="34" charset="0"/>
                      </a:endParaRPr>
                    </a:p>
                  </a:txBody>
                  <a:tcPr anchor="ctr">
                    <a:lnT w="38100" cap="flat" cmpd="sng" algn="ctr">
                      <a:solidFill>
                        <a:schemeClr val="bg1"/>
                      </a:solidFill>
                      <a:prstDash val="solid"/>
                      <a:round/>
                      <a:headEnd type="none" w="med" len="med"/>
                      <a:tailEnd type="none" w="med" len="med"/>
                    </a:lnT>
                    <a:solidFill>
                      <a:srgbClr val="F4B284"/>
                    </a:solidFill>
                  </a:tcPr>
                </a:tc>
                <a:extLst>
                  <a:ext uri="{0D108BD9-81ED-4DB2-BD59-A6C34878D82A}">
                    <a16:rowId xmlns:a16="http://schemas.microsoft.com/office/drawing/2014/main" val="755018428"/>
                  </a:ext>
                </a:extLst>
              </a:tr>
              <a:tr h="482847">
                <a:tc vMerge="1">
                  <a:txBody>
                    <a:bodyPr/>
                    <a:lstStyle/>
                    <a:p>
                      <a:pPr algn="ctr"/>
                      <a:endParaRPr lang="de-DE" sz="14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Performance 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Progress</a:t>
                      </a:r>
                      <a:endParaRPr lang="de-DE" sz="1100" dirty="0">
                        <a:effectLst/>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err="1">
                          <a:solidFill>
                            <a:schemeClr val="dk1"/>
                          </a:solidFill>
                          <a:effectLst/>
                          <a:latin typeface="Arial" panose="020B0604020202020204" pitchFamily="34" charset="0"/>
                          <a:ea typeface="+mn-ea"/>
                          <a:cs typeface="Arial" panose="020B0604020202020204" pitchFamily="34" charset="0"/>
                        </a:rPr>
                        <a:t>Conscious</a:t>
                      </a:r>
                      <a:r>
                        <a:rPr lang="de-DE" sz="1100" kern="1200" dirty="0">
                          <a:solidFill>
                            <a:schemeClr val="dk1"/>
                          </a:solidFill>
                          <a:effectLst/>
                          <a:latin typeface="Arial" panose="020B0604020202020204" pitchFamily="34" charset="0"/>
                          <a:ea typeface="+mn-ea"/>
                          <a:cs typeface="Arial" panose="020B0604020202020204" pitchFamily="34" charset="0"/>
                        </a:rPr>
                        <a:t> </a:t>
                      </a:r>
                      <a:r>
                        <a:rPr lang="de-DE" sz="1100" kern="1200" dirty="0" err="1">
                          <a:solidFill>
                            <a:schemeClr val="dk1"/>
                          </a:solidFill>
                          <a:effectLst/>
                          <a:latin typeface="Arial" panose="020B0604020202020204" pitchFamily="34" charset="0"/>
                          <a:ea typeface="+mn-ea"/>
                          <a:cs typeface="Arial" panose="020B0604020202020204" pitchFamily="34" charset="0"/>
                        </a:rPr>
                        <a:t>Logistics</a:t>
                      </a:r>
                      <a:endParaRPr lang="de-DE" sz="1100" kern="1200" dirty="0">
                        <a:solidFill>
                          <a:schemeClr val="dk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and Supply Chain Management</a:t>
                      </a:r>
                      <a:endParaRPr lang="de-DE" sz="1100" dirty="0">
                        <a:effectLst/>
                        <a:latin typeface="Arial" panose="020B0604020202020204" pitchFamily="34" charset="0"/>
                        <a:cs typeface="Arial" panose="020B0604020202020204" pitchFamily="34" charset="0"/>
                      </a:endParaRPr>
                    </a:p>
                  </a:txBody>
                  <a:tcPr anchor="ctr">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Financial</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Management</a:t>
                      </a:r>
                      <a:endParaRPr lang="de-DE" sz="1100" dirty="0">
                        <a:effectLst/>
                        <a:latin typeface="Arial" panose="020B0604020202020204" pitchFamily="34" charset="0"/>
                        <a:cs typeface="Arial" panose="020B0604020202020204" pitchFamily="34" charset="0"/>
                      </a:endParaRPr>
                    </a:p>
                  </a:txBody>
                  <a:tcPr anchor="ctr">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err="1">
                          <a:solidFill>
                            <a:schemeClr val="dk1"/>
                          </a:solidFill>
                          <a:effectLst/>
                          <a:latin typeface="Arial" panose="020B0604020202020204" pitchFamily="34" charset="0"/>
                          <a:ea typeface="+mn-ea"/>
                          <a:cs typeface="Arial" panose="020B0604020202020204" pitchFamily="34" charset="0"/>
                        </a:rPr>
                        <a:t>Conscious</a:t>
                      </a:r>
                      <a:r>
                        <a:rPr lang="de-DE" sz="1100" kern="1200" dirty="0">
                          <a:solidFill>
                            <a:schemeClr val="dk1"/>
                          </a:solidFill>
                          <a:effectLst/>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Leadership</a:t>
                      </a:r>
                      <a:endParaRPr lang="de-DE" sz="1100" dirty="0">
                        <a:effectLst/>
                        <a:latin typeface="Arial" panose="020B0604020202020204" pitchFamily="34" charset="0"/>
                        <a:cs typeface="Arial" panose="020B0604020202020204" pitchFamily="34" charset="0"/>
                      </a:endParaRPr>
                    </a:p>
                  </a:txBody>
                  <a:tcPr anchor="ctr">
                    <a:solidFill>
                      <a:srgbClr val="F4B284"/>
                    </a:solidFill>
                  </a:tcPr>
                </a:tc>
                <a:extLst>
                  <a:ext uri="{0D108BD9-81ED-4DB2-BD59-A6C34878D82A}">
                    <a16:rowId xmlns:a16="http://schemas.microsoft.com/office/drawing/2014/main" val="1782441835"/>
                  </a:ext>
                </a:extLst>
              </a:tr>
              <a:tr h="482847">
                <a:tc vMerge="1">
                  <a:txBody>
                    <a:bodyPr/>
                    <a:lstStyle/>
                    <a:p>
                      <a:pPr algn="ctr"/>
                      <a:endParaRPr lang="de-DE" sz="14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Arial" panose="020B0604020202020204" pitchFamily="34" charset="0"/>
                          <a:ea typeface="+mn-ea"/>
                          <a:cs typeface="Arial" panose="020B0604020202020204" pitchFamily="34" charset="0"/>
                        </a:rPr>
                        <a:t>Impact Assessment through Theory of Change</a:t>
                      </a:r>
                      <a:endParaRPr lang="de-DE" sz="1100" dirty="0">
                        <a:effectLst/>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100" dirty="0">
                        <a:effectLst/>
                        <a:latin typeface="Arial" panose="020B0604020202020204" pitchFamily="34" charset="0"/>
                        <a:cs typeface="Arial" panose="020B0604020202020204" pitchFamily="34" charset="0"/>
                      </a:endParaRPr>
                    </a:p>
                  </a:txBody>
                  <a:tcPr anchor="ctr">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Impact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err="1">
                          <a:solidFill>
                            <a:schemeClr val="dk1"/>
                          </a:solidFill>
                          <a:effectLst/>
                          <a:latin typeface="Arial" panose="020B0604020202020204" pitchFamily="34" charset="0"/>
                          <a:ea typeface="+mn-ea"/>
                          <a:cs typeface="Arial" panose="020B0604020202020204" pitchFamily="34" charset="0"/>
                        </a:rPr>
                        <a:t>Investing</a:t>
                      </a:r>
                      <a:endParaRPr lang="de-DE" sz="1100" dirty="0">
                        <a:effectLst/>
                        <a:latin typeface="Arial" panose="020B0604020202020204" pitchFamily="34" charset="0"/>
                        <a:cs typeface="Arial" panose="020B0604020202020204" pitchFamily="34" charset="0"/>
                      </a:endParaRPr>
                    </a:p>
                  </a:txBody>
                  <a:tcPr anchor="ctr">
                    <a:solidFill>
                      <a:srgbClr val="F4B284"/>
                    </a:solidFill>
                  </a:tcPr>
                </a:tc>
                <a:tc>
                  <a:txBody>
                    <a:bodyPr/>
                    <a:lstStyle/>
                    <a:p>
                      <a:pPr algn="ctr"/>
                      <a:r>
                        <a:rPr lang="de-DE" sz="1100" i="1" dirty="0">
                          <a:solidFill>
                            <a:schemeClr val="bg1">
                              <a:lumMod val="65000"/>
                            </a:schemeClr>
                          </a:solidFill>
                          <a:latin typeface="Arial" panose="020B0604020202020204" pitchFamily="34" charset="0"/>
                          <a:cs typeface="Arial" panose="020B0604020202020204" pitchFamily="34" charset="0"/>
                        </a:rPr>
                        <a:t>Integrative Law</a:t>
                      </a:r>
                    </a:p>
                  </a:txBody>
                  <a:tcPr anchor="ctr">
                    <a:solidFill>
                      <a:srgbClr val="F4B284"/>
                    </a:solidFill>
                  </a:tcPr>
                </a:tc>
                <a:extLst>
                  <a:ext uri="{0D108BD9-81ED-4DB2-BD59-A6C34878D82A}">
                    <a16:rowId xmlns:a16="http://schemas.microsoft.com/office/drawing/2014/main" val="3291970402"/>
                  </a:ext>
                </a:extLst>
              </a:tr>
              <a:tr h="482847">
                <a:tc vMerge="1">
                  <a:txBody>
                    <a:bodyPr/>
                    <a:lstStyle/>
                    <a:p>
                      <a:pPr algn="ctr"/>
                      <a:endParaRPr lang="de-DE" sz="14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err="1">
                          <a:solidFill>
                            <a:schemeClr val="dk1"/>
                          </a:solidFill>
                          <a:effectLst/>
                          <a:latin typeface="Arial" panose="020B0604020202020204" pitchFamily="34" charset="0"/>
                          <a:ea typeface="+mn-ea"/>
                          <a:cs typeface="Arial" panose="020B0604020202020204" pitchFamily="34" charset="0"/>
                        </a:rPr>
                        <a:t>Conscious</a:t>
                      </a:r>
                      <a:r>
                        <a:rPr lang="de-DE" sz="1100" kern="1200" dirty="0">
                          <a:solidFill>
                            <a:schemeClr val="dk1"/>
                          </a:solidFill>
                          <a:effectLst/>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Entrepreneurship</a:t>
                      </a:r>
                      <a:endParaRPr lang="de-DE" sz="1100" dirty="0">
                        <a:effectLst/>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F4B284"/>
                    </a:solidFill>
                  </a:tcPr>
                </a:tc>
                <a:tc>
                  <a:txBody>
                    <a:bodyPr/>
                    <a:lstStyle/>
                    <a:p>
                      <a:pPr algn="ctr"/>
                      <a:endParaRPr lang="de-DE" sz="1100" dirty="0">
                        <a:latin typeface="Arial" panose="020B0604020202020204" pitchFamily="34" charset="0"/>
                        <a:cs typeface="Arial" panose="020B0604020202020204" pitchFamily="34" charset="0"/>
                      </a:endParaRPr>
                    </a:p>
                  </a:txBody>
                  <a:tcPr anchor="ctr">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Values-</a:t>
                      </a:r>
                      <a:r>
                        <a:rPr lang="de-DE" sz="1100" kern="1200" dirty="0" err="1">
                          <a:solidFill>
                            <a:schemeClr val="dk1"/>
                          </a:solidFill>
                          <a:effectLst/>
                          <a:latin typeface="Arial" panose="020B0604020202020204" pitchFamily="34" charset="0"/>
                          <a:ea typeface="+mn-ea"/>
                          <a:cs typeface="Arial" panose="020B0604020202020204" pitchFamily="34" charset="0"/>
                        </a:rPr>
                        <a:t>based</a:t>
                      </a:r>
                      <a:endParaRPr lang="de-DE" sz="1100" kern="1200" dirty="0">
                        <a:solidFill>
                          <a:schemeClr val="dk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Banking</a:t>
                      </a:r>
                      <a:endParaRPr lang="de-DE" sz="1100" dirty="0">
                        <a:effectLst/>
                        <a:latin typeface="Arial" panose="020B0604020202020204" pitchFamily="34" charset="0"/>
                        <a:cs typeface="Arial" panose="020B0604020202020204" pitchFamily="34" charset="0"/>
                      </a:endParaRPr>
                    </a:p>
                  </a:txBody>
                  <a:tcPr anchor="ctr">
                    <a:solidFill>
                      <a:srgbClr val="F4B284"/>
                    </a:solidFill>
                  </a:tcPr>
                </a:tc>
                <a:tc>
                  <a:txBody>
                    <a:bodyPr/>
                    <a:lstStyle/>
                    <a:p>
                      <a:pPr algn="ctr"/>
                      <a:endParaRPr lang="de-DE" sz="1100" dirty="0">
                        <a:latin typeface="Arial" panose="020B0604020202020204" pitchFamily="34" charset="0"/>
                        <a:cs typeface="Arial" panose="020B0604020202020204" pitchFamily="34" charset="0"/>
                      </a:endParaRPr>
                    </a:p>
                  </a:txBody>
                  <a:tcPr anchor="ctr">
                    <a:solidFill>
                      <a:srgbClr val="F4B284"/>
                    </a:solidFill>
                  </a:tcPr>
                </a:tc>
                <a:extLst>
                  <a:ext uri="{0D108BD9-81ED-4DB2-BD59-A6C34878D82A}">
                    <a16:rowId xmlns:a16="http://schemas.microsoft.com/office/drawing/2014/main" val="3424820277"/>
                  </a:ext>
                </a:extLst>
              </a:tr>
              <a:tr h="482847">
                <a:tc vMerge="1">
                  <a:txBody>
                    <a:bodyPr/>
                    <a:lstStyle/>
                    <a:p>
                      <a:pPr algn="ctr"/>
                      <a:endParaRPr lang="de-DE" sz="1200" b="1" dirty="0">
                        <a:latin typeface="Arial" panose="020B0604020202020204" pitchFamily="34" charset="0"/>
                        <a:cs typeface="Arial" panose="020B0604020202020204" pitchFamily="34" charset="0"/>
                      </a:endParaRPr>
                    </a:p>
                  </a:txBody>
                  <a:tcPr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Impact</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Entrepreneurship</a:t>
                      </a:r>
                      <a:endParaRPr lang="de-DE" sz="1100" dirty="0">
                        <a:effectLst/>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F4B284"/>
                    </a:solidFill>
                  </a:tcPr>
                </a:tc>
                <a:tc>
                  <a:txBody>
                    <a:bodyPr/>
                    <a:lstStyle/>
                    <a:p>
                      <a:pPr algn="ctr"/>
                      <a:endParaRPr lang="de-DE" sz="1100" dirty="0">
                        <a:latin typeface="Arial" panose="020B0604020202020204" pitchFamily="34" charset="0"/>
                        <a:cs typeface="Arial" panose="020B0604020202020204" pitchFamily="34" charset="0"/>
                      </a:endParaRPr>
                    </a:p>
                  </a:txBody>
                  <a:tcPr anchor="ctr">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100" dirty="0">
                        <a:effectLst/>
                        <a:latin typeface="Arial" panose="020B0604020202020204" pitchFamily="34" charset="0"/>
                        <a:cs typeface="Arial" panose="020B0604020202020204" pitchFamily="34" charset="0"/>
                      </a:endParaRPr>
                    </a:p>
                  </a:txBody>
                  <a:tcPr anchor="ctr">
                    <a:solidFill>
                      <a:srgbClr val="F4B284"/>
                    </a:solidFill>
                  </a:tcPr>
                </a:tc>
                <a:tc>
                  <a:txBody>
                    <a:bodyPr/>
                    <a:lstStyle/>
                    <a:p>
                      <a:pPr algn="ctr"/>
                      <a:endParaRPr lang="de-DE" sz="1100" dirty="0">
                        <a:latin typeface="Arial" panose="020B0604020202020204" pitchFamily="34" charset="0"/>
                        <a:cs typeface="Arial" panose="020B0604020202020204" pitchFamily="34" charset="0"/>
                      </a:endParaRPr>
                    </a:p>
                  </a:txBody>
                  <a:tcPr anchor="ctr">
                    <a:solidFill>
                      <a:srgbClr val="F4B284"/>
                    </a:solidFill>
                  </a:tcPr>
                </a:tc>
                <a:extLst>
                  <a:ext uri="{0D108BD9-81ED-4DB2-BD59-A6C34878D82A}">
                    <a16:rowId xmlns:a16="http://schemas.microsoft.com/office/drawing/2014/main" val="992047639"/>
                  </a:ext>
                </a:extLst>
              </a:tr>
              <a:tr h="482847">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Strategic Risk and Governance;</a:t>
                      </a:r>
                      <a:br>
                        <a:rPr lang="de-DE" sz="1100" kern="1200" dirty="0">
                          <a:solidFill>
                            <a:schemeClr val="dk1"/>
                          </a:solidFill>
                          <a:effectLst/>
                          <a:latin typeface="Arial" panose="020B0604020202020204" pitchFamily="34" charset="0"/>
                          <a:ea typeface="+mn-ea"/>
                          <a:cs typeface="Arial" panose="020B0604020202020204" pitchFamily="34" charset="0"/>
                        </a:rPr>
                      </a:br>
                      <a:r>
                        <a:rPr lang="de-DE" sz="1100" kern="1200" dirty="0">
                          <a:solidFill>
                            <a:schemeClr val="dk1"/>
                          </a:solidFill>
                          <a:effectLst/>
                          <a:latin typeface="Arial" panose="020B0604020202020204" pitchFamily="34" charset="0"/>
                          <a:ea typeface="+mn-ea"/>
                          <a:cs typeface="Arial" panose="020B0604020202020204" pitchFamily="34" charset="0"/>
                        </a:rPr>
                        <a:t>An ethical approach</a:t>
                      </a:r>
                      <a:endParaRPr lang="de-DE" sz="1100" dirty="0">
                        <a:effectLst/>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F4B284"/>
                    </a:solidFill>
                  </a:tcPr>
                </a:tc>
                <a:tc>
                  <a:txBody>
                    <a:bodyPr/>
                    <a:lstStyle/>
                    <a:p>
                      <a:pPr algn="ctr"/>
                      <a:endParaRPr lang="de-DE" sz="1100" dirty="0">
                        <a:latin typeface="Arial" panose="020B0604020202020204" pitchFamily="34" charset="0"/>
                        <a:cs typeface="Arial" panose="020B0604020202020204" pitchFamily="34" charset="0"/>
                      </a:endParaRPr>
                    </a:p>
                  </a:txBody>
                  <a:tcPr anchor="ctr">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100" dirty="0">
                        <a:effectLst/>
                        <a:latin typeface="Arial" panose="020B0604020202020204" pitchFamily="34" charset="0"/>
                        <a:cs typeface="Arial" panose="020B0604020202020204" pitchFamily="34" charset="0"/>
                      </a:endParaRPr>
                    </a:p>
                  </a:txBody>
                  <a:tcPr anchor="ctr">
                    <a:solidFill>
                      <a:srgbClr val="F4B284"/>
                    </a:solidFill>
                  </a:tcPr>
                </a:tc>
                <a:tc>
                  <a:txBody>
                    <a:bodyPr/>
                    <a:lstStyle/>
                    <a:p>
                      <a:pPr algn="ctr"/>
                      <a:endParaRPr lang="de-DE" sz="1100" dirty="0">
                        <a:latin typeface="Arial" panose="020B0604020202020204" pitchFamily="34" charset="0"/>
                        <a:cs typeface="Arial" panose="020B0604020202020204" pitchFamily="34" charset="0"/>
                      </a:endParaRPr>
                    </a:p>
                  </a:txBody>
                  <a:tcPr anchor="ctr">
                    <a:solidFill>
                      <a:srgbClr val="F4B284"/>
                    </a:solidFill>
                  </a:tcPr>
                </a:tc>
                <a:extLst>
                  <a:ext uri="{0D108BD9-81ED-4DB2-BD59-A6C34878D82A}">
                    <a16:rowId xmlns:a16="http://schemas.microsoft.com/office/drawing/2014/main" val="298184066"/>
                  </a:ext>
                </a:extLst>
              </a:tr>
              <a:tr h="482847">
                <a:tc vMerge="1">
                  <a:txBody>
                    <a:bodyPr/>
                    <a:lstStyle/>
                    <a:p>
                      <a:pPr algn="ctr"/>
                      <a:endParaRPr lang="de-DE" sz="1200" b="1" dirty="0">
                        <a:latin typeface="Arial" panose="020B0604020202020204" pitchFamily="34" charset="0"/>
                        <a:cs typeface="Arial" panose="020B0604020202020204" pitchFamily="34" charset="0"/>
                      </a:endParaRPr>
                    </a:p>
                  </a:txBody>
                  <a:tcPr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i="1" kern="1200" dirty="0">
                          <a:solidFill>
                            <a:schemeClr val="tx1">
                              <a:lumMod val="65000"/>
                              <a:lumOff val="35000"/>
                            </a:schemeClr>
                          </a:solidFill>
                          <a:effectLst/>
                          <a:latin typeface="Arial" panose="020B0604020202020204" pitchFamily="34" charset="0"/>
                          <a:ea typeface="+mn-ea"/>
                          <a:cs typeface="Arial" panose="020B0604020202020204" pitchFamily="34" charset="0"/>
                        </a:rPr>
                        <a:t>The Empirics of Conscious Business</a:t>
                      </a:r>
                      <a:endParaRPr lang="de-DE" sz="1100" i="1"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F4B284"/>
                    </a:solidFill>
                  </a:tcPr>
                </a:tc>
                <a:tc>
                  <a:txBody>
                    <a:bodyPr/>
                    <a:lstStyle/>
                    <a:p>
                      <a:pPr algn="ctr"/>
                      <a:endParaRPr lang="de-DE" sz="1100" dirty="0">
                        <a:latin typeface="Arial" panose="020B0604020202020204" pitchFamily="34" charset="0"/>
                        <a:cs typeface="Arial" panose="020B0604020202020204" pitchFamily="34" charset="0"/>
                      </a:endParaRPr>
                    </a:p>
                  </a:txBody>
                  <a:tcPr anchor="ctr">
                    <a:lnB w="28575" cap="flat" cmpd="sng" algn="ctr">
                      <a:solidFill>
                        <a:schemeClr val="bg1"/>
                      </a:solidFill>
                      <a:prstDash val="solid"/>
                      <a:round/>
                      <a:headEnd type="none" w="med" len="med"/>
                      <a:tailEnd type="none" w="med" len="med"/>
                    </a:lnB>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100" dirty="0">
                        <a:effectLst/>
                        <a:latin typeface="Arial" panose="020B0604020202020204" pitchFamily="34" charset="0"/>
                        <a:cs typeface="Arial" panose="020B0604020202020204" pitchFamily="34" charset="0"/>
                      </a:endParaRPr>
                    </a:p>
                  </a:txBody>
                  <a:tcPr anchor="ctr">
                    <a:lnB w="28575" cap="flat" cmpd="sng" algn="ctr">
                      <a:solidFill>
                        <a:schemeClr val="bg1"/>
                      </a:solidFill>
                      <a:prstDash val="solid"/>
                      <a:round/>
                      <a:headEnd type="none" w="med" len="med"/>
                      <a:tailEnd type="none" w="med" len="med"/>
                    </a:lnB>
                    <a:solidFill>
                      <a:srgbClr val="F4B284"/>
                    </a:solidFill>
                  </a:tcPr>
                </a:tc>
                <a:tc>
                  <a:txBody>
                    <a:bodyPr/>
                    <a:lstStyle/>
                    <a:p>
                      <a:pPr algn="ctr"/>
                      <a:endParaRPr lang="de-DE" sz="1100" dirty="0">
                        <a:latin typeface="Arial" panose="020B0604020202020204" pitchFamily="34" charset="0"/>
                        <a:cs typeface="Arial" panose="020B0604020202020204" pitchFamily="34" charset="0"/>
                      </a:endParaRPr>
                    </a:p>
                  </a:txBody>
                  <a:tcPr anchor="ctr">
                    <a:lnB w="28575" cap="flat" cmpd="sng" algn="ctr">
                      <a:solidFill>
                        <a:schemeClr val="bg1"/>
                      </a:solidFill>
                      <a:prstDash val="solid"/>
                      <a:round/>
                      <a:headEnd type="none" w="med" len="med"/>
                      <a:tailEnd type="none" w="med" len="med"/>
                    </a:lnB>
                    <a:solidFill>
                      <a:srgbClr val="F4B284"/>
                    </a:solidFill>
                  </a:tcPr>
                </a:tc>
                <a:extLst>
                  <a:ext uri="{0D108BD9-81ED-4DB2-BD59-A6C34878D82A}">
                    <a16:rowId xmlns:a16="http://schemas.microsoft.com/office/drawing/2014/main" val="1439605847"/>
                  </a:ext>
                </a:extLst>
              </a:tr>
              <a:tr h="6672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200" b="1" dirty="0">
                        <a:solidFill>
                          <a:schemeClr val="bg1"/>
                        </a:solidFill>
                        <a:effectLst/>
                        <a:latin typeface="Arial" panose="020B0604020202020204" pitchFamily="34" charset="0"/>
                        <a:cs typeface="Arial" panose="020B0604020202020204" pitchFamily="34" charset="0"/>
                      </a:endParaRPr>
                    </a:p>
                  </a:txBody>
                  <a:tcPr anchor="ctr">
                    <a:lnL w="12700" cmpd="sng">
                      <a:noFill/>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solidFill>
                      <a:srgbClr val="DFE669"/>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Essence </a:t>
                      </a:r>
                      <a:r>
                        <a:rPr lang="de-DE" sz="1100" kern="1200" dirty="0" err="1">
                          <a:solidFill>
                            <a:schemeClr val="dk1"/>
                          </a:solidFill>
                          <a:effectLst/>
                          <a:latin typeface="Arial" panose="020B0604020202020204" pitchFamily="34" charset="0"/>
                          <a:ea typeface="+mn-ea"/>
                          <a:cs typeface="Arial" panose="020B0604020202020204" pitchFamily="34" charset="0"/>
                        </a:rPr>
                        <a:t>of</a:t>
                      </a:r>
                      <a:r>
                        <a:rPr lang="de-DE" sz="1100" kern="1200" dirty="0">
                          <a:solidFill>
                            <a:schemeClr val="dk1"/>
                          </a:solidFill>
                          <a:effectLst/>
                          <a:latin typeface="Arial" panose="020B0604020202020204" pitchFamily="34" charset="0"/>
                          <a:ea typeface="+mn-ea"/>
                          <a:cs typeface="Arial" panose="020B0604020202020204" pitchFamily="34" charset="0"/>
                        </a:rPr>
                        <a:t> Graduate Courses </a:t>
                      </a:r>
                      <a:r>
                        <a:rPr lang="de-DE" sz="1100" kern="1200" dirty="0" err="1">
                          <a:solidFill>
                            <a:schemeClr val="dk1"/>
                          </a:solidFill>
                          <a:effectLst/>
                          <a:latin typeface="Arial" panose="020B0604020202020204" pitchFamily="34" charset="0"/>
                          <a:ea typeface="+mn-ea"/>
                          <a:cs typeface="Arial" panose="020B0604020202020204" pitchFamily="34" charset="0"/>
                        </a:rPr>
                        <a:t>with</a:t>
                      </a:r>
                      <a:r>
                        <a:rPr lang="de-DE" sz="1100" kern="1200" dirty="0">
                          <a:solidFill>
                            <a:schemeClr val="dk1"/>
                          </a:solidFill>
                          <a:effectLst/>
                          <a:latin typeface="Arial" panose="020B0604020202020204" pitchFamily="34" charset="0"/>
                          <a:ea typeface="+mn-ea"/>
                          <a:cs typeface="Arial" panose="020B0604020202020204" pitchFamily="34" charset="0"/>
                        </a:rPr>
                        <a:t> real </a:t>
                      </a:r>
                      <a:r>
                        <a:rPr lang="de-DE" sz="1100" kern="1200" dirty="0" err="1">
                          <a:solidFill>
                            <a:schemeClr val="dk1"/>
                          </a:solidFill>
                          <a:effectLst/>
                          <a:latin typeface="Arial" panose="020B0604020202020204" pitchFamily="34" charset="0"/>
                          <a:ea typeface="+mn-ea"/>
                          <a:cs typeface="Arial" panose="020B0604020202020204" pitchFamily="34" charset="0"/>
                        </a:rPr>
                        <a:t>life</a:t>
                      </a:r>
                      <a:r>
                        <a:rPr lang="de-DE" sz="1100" kern="1200" dirty="0">
                          <a:solidFill>
                            <a:schemeClr val="dk1"/>
                          </a:solidFill>
                          <a:effectLst/>
                          <a:latin typeface="Arial" panose="020B0604020202020204" pitchFamily="34" charset="0"/>
                          <a:ea typeface="+mn-ea"/>
                          <a:cs typeface="Arial" panose="020B0604020202020204" pitchFamily="34" charset="0"/>
                        </a:rPr>
                        <a:t> </a:t>
                      </a:r>
                      <a:r>
                        <a:rPr lang="de-DE" sz="1100" kern="1200" dirty="0" err="1">
                          <a:solidFill>
                            <a:schemeClr val="dk1"/>
                          </a:solidFill>
                          <a:effectLst/>
                          <a:latin typeface="Arial" panose="020B0604020202020204" pitchFamily="34" charset="0"/>
                          <a:ea typeface="+mn-ea"/>
                          <a:cs typeface="Arial" panose="020B0604020202020204" pitchFamily="34" charset="0"/>
                        </a:rPr>
                        <a:t>examples</a:t>
                      </a:r>
                      <a:r>
                        <a:rPr lang="de-DE" sz="1100" kern="1200" dirty="0">
                          <a:solidFill>
                            <a:schemeClr val="dk1"/>
                          </a:solidFill>
                          <a:effectLst/>
                          <a:latin typeface="Arial" panose="020B0604020202020204" pitchFamily="34" charset="0"/>
                          <a:ea typeface="+mn-ea"/>
                          <a:cs typeface="Arial" panose="020B0604020202020204" pitchFamily="34" charset="0"/>
                        </a:rPr>
                        <a:t> and </a:t>
                      </a:r>
                      <a:r>
                        <a:rPr lang="de-DE" sz="1100" kern="1200" dirty="0" err="1">
                          <a:solidFill>
                            <a:schemeClr val="dk1"/>
                          </a:solidFill>
                          <a:effectLst/>
                          <a:latin typeface="Arial" panose="020B0604020202020204" pitchFamily="34" charset="0"/>
                          <a:ea typeface="+mn-ea"/>
                          <a:cs typeface="Arial" panose="020B0604020202020204" pitchFamily="34" charset="0"/>
                        </a:rPr>
                        <a:t>conscious</a:t>
                      </a:r>
                      <a:r>
                        <a:rPr lang="de-DE" sz="1100" kern="1200" dirty="0">
                          <a:solidFill>
                            <a:schemeClr val="dk1"/>
                          </a:solidFill>
                          <a:effectLst/>
                          <a:latin typeface="Arial" panose="020B0604020202020204" pitchFamily="34" charset="0"/>
                          <a:ea typeface="+mn-ea"/>
                          <a:cs typeface="Arial" panose="020B0604020202020204" pitchFamily="34" charset="0"/>
                        </a:rPr>
                        <a:t> </a:t>
                      </a:r>
                      <a:r>
                        <a:rPr lang="de-DE" sz="1100" kern="1200" dirty="0" err="1">
                          <a:solidFill>
                            <a:schemeClr val="dk1"/>
                          </a:solidFill>
                          <a:effectLst/>
                          <a:latin typeface="Arial" panose="020B0604020202020204" pitchFamily="34" charset="0"/>
                          <a:ea typeface="+mn-ea"/>
                          <a:cs typeface="Arial" panose="020B0604020202020204" pitchFamily="34" charset="0"/>
                        </a:rPr>
                        <a:t>business</a:t>
                      </a:r>
                      <a:r>
                        <a:rPr lang="de-DE" sz="1100" kern="1200" dirty="0">
                          <a:solidFill>
                            <a:schemeClr val="dk1"/>
                          </a:solidFill>
                          <a:effectLst/>
                          <a:latin typeface="Arial" panose="020B0604020202020204" pitchFamily="34" charset="0"/>
                          <a:ea typeface="+mn-ea"/>
                          <a:cs typeface="Arial" panose="020B0604020202020204" pitchFamily="34" charset="0"/>
                        </a:rPr>
                        <a:t> </a:t>
                      </a:r>
                      <a:r>
                        <a:rPr lang="de-DE" sz="1100" kern="1200" dirty="0" err="1">
                          <a:solidFill>
                            <a:schemeClr val="dk1"/>
                          </a:solidFill>
                          <a:effectLst/>
                          <a:latin typeface="Arial" panose="020B0604020202020204" pitchFamily="34" charset="0"/>
                          <a:ea typeface="+mn-ea"/>
                          <a:cs typeface="Arial" panose="020B0604020202020204" pitchFamily="34" charset="0"/>
                        </a:rPr>
                        <a:t>cases</a:t>
                      </a:r>
                      <a:endParaRPr lang="de-DE" sz="1100" dirty="0">
                        <a:effectLst/>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mpd="sng">
                      <a:noFill/>
                    </a:lnB>
                    <a:solidFill>
                      <a:srgbClr val="DFE669"/>
                    </a:solidFill>
                  </a:tcPr>
                </a:tc>
                <a:tc hMerge="1">
                  <a:txBody>
                    <a:bodyPr/>
                    <a:lstStyle/>
                    <a:p>
                      <a:pPr algn="ctr"/>
                      <a:endParaRPr lang="de-DE" sz="1400" dirty="0">
                        <a:latin typeface="Arial" panose="020B0604020202020204" pitchFamily="34" charset="0"/>
                        <a:cs typeface="Arial" panose="020B0604020202020204" pitchFamily="34" charset="0"/>
                      </a:endParaRPr>
                    </a:p>
                  </a:txBody>
                  <a:tcPr/>
                </a:tc>
                <a:tc hMerge="1">
                  <a:txBody>
                    <a:bodyPr/>
                    <a:lstStyle/>
                    <a:p>
                      <a:pPr algn="ctr"/>
                      <a:endParaRPr lang="de-DE" sz="1400" dirty="0">
                        <a:latin typeface="Arial" panose="020B0604020202020204" pitchFamily="34" charset="0"/>
                        <a:cs typeface="Arial" panose="020B0604020202020204" pitchFamily="34" charset="0"/>
                      </a:endParaRPr>
                    </a:p>
                  </a:txBody>
                  <a:tcPr>
                    <a:lnL w="12700" cmpd="sng">
                      <a:noFill/>
                    </a:lnL>
                  </a:tcPr>
                </a:tc>
                <a:tc hMerge="1">
                  <a:txBody>
                    <a:bodyPr/>
                    <a:lstStyle/>
                    <a:p>
                      <a:pPr algn="ctr"/>
                      <a:endParaRPr lang="de-DE"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04506923"/>
                  </a:ext>
                </a:extLst>
              </a:tr>
            </a:tbl>
          </a:graphicData>
        </a:graphic>
      </p:graphicFrame>
      <p:sp>
        <p:nvSpPr>
          <p:cNvPr id="13" name="Oval 12">
            <a:extLst>
              <a:ext uri="{FF2B5EF4-FFF2-40B4-BE49-F238E27FC236}">
                <a16:creationId xmlns:a16="http://schemas.microsoft.com/office/drawing/2014/main" id="{03B67317-03DA-1A1B-D9A5-B1AF68F1D37B}"/>
              </a:ext>
            </a:extLst>
          </p:cNvPr>
          <p:cNvSpPr/>
          <p:nvPr/>
        </p:nvSpPr>
        <p:spPr>
          <a:xfrm>
            <a:off x="-253957" y="-127548"/>
            <a:ext cx="1244466" cy="124446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dirty="0"/>
          </a:p>
        </p:txBody>
      </p:sp>
      <p:pic>
        <p:nvPicPr>
          <p:cNvPr id="15" name="Picture 12" descr="Text, logo&#10;&#10;Description automatically generated">
            <a:extLst>
              <a:ext uri="{FF2B5EF4-FFF2-40B4-BE49-F238E27FC236}">
                <a16:creationId xmlns:a16="http://schemas.microsoft.com/office/drawing/2014/main" id="{DFD551F5-ED41-40F5-44CE-6FE0ABC6D90C}"/>
              </a:ext>
            </a:extLst>
          </p:cNvPr>
          <p:cNvPicPr>
            <a:picLocks noChangeAspect="1"/>
          </p:cNvPicPr>
          <p:nvPr/>
        </p:nvPicPr>
        <p:blipFill rotWithShape="1">
          <a:blip r:embed="rId3">
            <a:extLst>
              <a:ext uri="{28A0092B-C50C-407E-A947-70E740481C1C}">
                <a14:useLocalDpi xmlns:a14="http://schemas.microsoft.com/office/drawing/2010/main" val="0"/>
              </a:ext>
            </a:extLst>
          </a:blip>
          <a:srcRect l="14742" t="21746" r="59889" b="-811"/>
          <a:stretch/>
        </p:blipFill>
        <p:spPr>
          <a:xfrm>
            <a:off x="-16470" y="-6980"/>
            <a:ext cx="1063690" cy="1178848"/>
          </a:xfrm>
          <a:prstGeom prst="rect">
            <a:avLst/>
          </a:prstGeom>
        </p:spPr>
      </p:pic>
      <p:sp>
        <p:nvSpPr>
          <p:cNvPr id="16" name="Rectangle 16">
            <a:extLst>
              <a:ext uri="{FF2B5EF4-FFF2-40B4-BE49-F238E27FC236}">
                <a16:creationId xmlns:a16="http://schemas.microsoft.com/office/drawing/2014/main" id="{01CA6E4C-C866-1C76-1121-57302110BFC7}"/>
              </a:ext>
            </a:extLst>
          </p:cNvPr>
          <p:cNvSpPr>
            <a:spLocks noChangeAspect="1"/>
          </p:cNvSpPr>
          <p:nvPr/>
        </p:nvSpPr>
        <p:spPr>
          <a:xfrm>
            <a:off x="-266231" y="-568230"/>
            <a:ext cx="1425969" cy="56125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tangle 16">
            <a:extLst>
              <a:ext uri="{FF2B5EF4-FFF2-40B4-BE49-F238E27FC236}">
                <a16:creationId xmlns:a16="http://schemas.microsoft.com/office/drawing/2014/main" id="{0D8641E7-1774-A074-C985-6826564DA81A}"/>
              </a:ext>
            </a:extLst>
          </p:cNvPr>
          <p:cNvSpPr>
            <a:spLocks noChangeAspect="1"/>
          </p:cNvSpPr>
          <p:nvPr/>
        </p:nvSpPr>
        <p:spPr>
          <a:xfrm rot="5400000">
            <a:off x="-1009769" y="327615"/>
            <a:ext cx="1425969" cy="56125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9" name="Picture 5" descr="Supply Chain Icon 5350031">
            <a:extLst>
              <a:ext uri="{FF2B5EF4-FFF2-40B4-BE49-F238E27FC236}">
                <a16:creationId xmlns:a16="http://schemas.microsoft.com/office/drawing/2014/main" id="{ECC073D3-9A60-5A16-DB62-A75BB7CF34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4219" y="-5184596"/>
            <a:ext cx="100601" cy="100601"/>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a:extLst>
              <a:ext uri="{FF2B5EF4-FFF2-40B4-BE49-F238E27FC236}">
                <a16:creationId xmlns:a16="http://schemas.microsoft.com/office/drawing/2014/main" id="{B5B30826-2DC4-BA30-5572-BB349924A035}"/>
              </a:ext>
            </a:extLst>
          </p:cNvPr>
          <p:cNvPicPr>
            <a:picLocks noChangeAspect="1"/>
          </p:cNvPicPr>
          <p:nvPr/>
        </p:nvPicPr>
        <p:blipFill>
          <a:blip r:embed="rId5"/>
          <a:stretch>
            <a:fillRect/>
          </a:stretch>
        </p:blipFill>
        <p:spPr>
          <a:xfrm>
            <a:off x="6518655" y="-3870512"/>
            <a:ext cx="830995" cy="474854"/>
          </a:xfrm>
          <a:prstGeom prst="rect">
            <a:avLst/>
          </a:prstGeom>
        </p:spPr>
      </p:pic>
      <p:pic>
        <p:nvPicPr>
          <p:cNvPr id="7" name="Grafik 6">
            <a:extLst>
              <a:ext uri="{FF2B5EF4-FFF2-40B4-BE49-F238E27FC236}">
                <a16:creationId xmlns:a16="http://schemas.microsoft.com/office/drawing/2014/main" id="{F15CF911-F6E0-6431-726F-93BD700617DF}"/>
              </a:ext>
            </a:extLst>
          </p:cNvPr>
          <p:cNvPicPr>
            <a:picLocks noChangeAspect="1"/>
          </p:cNvPicPr>
          <p:nvPr/>
        </p:nvPicPr>
        <p:blipFill>
          <a:blip r:embed="rId6"/>
          <a:stretch>
            <a:fillRect/>
          </a:stretch>
        </p:blipFill>
        <p:spPr>
          <a:xfrm>
            <a:off x="895464" y="6422711"/>
            <a:ext cx="258574" cy="168762"/>
          </a:xfrm>
          <a:prstGeom prst="rect">
            <a:avLst/>
          </a:prstGeom>
        </p:spPr>
      </p:pic>
      <p:pic>
        <p:nvPicPr>
          <p:cNvPr id="19" name="Grafik 18">
            <a:extLst>
              <a:ext uri="{FF2B5EF4-FFF2-40B4-BE49-F238E27FC236}">
                <a16:creationId xmlns:a16="http://schemas.microsoft.com/office/drawing/2014/main" id="{F68EE2B0-AF0C-4D16-E1B6-891B05A13521}"/>
              </a:ext>
            </a:extLst>
          </p:cNvPr>
          <p:cNvPicPr>
            <a:picLocks noChangeAspect="1"/>
          </p:cNvPicPr>
          <p:nvPr/>
        </p:nvPicPr>
        <p:blipFill>
          <a:blip r:embed="rId6"/>
          <a:stretch>
            <a:fillRect/>
          </a:stretch>
        </p:blipFill>
        <p:spPr>
          <a:xfrm>
            <a:off x="1218343" y="6422711"/>
            <a:ext cx="258574" cy="168762"/>
          </a:xfrm>
          <a:prstGeom prst="rect">
            <a:avLst/>
          </a:prstGeom>
        </p:spPr>
      </p:pic>
      <p:pic>
        <p:nvPicPr>
          <p:cNvPr id="20" name="Grafik 19">
            <a:extLst>
              <a:ext uri="{FF2B5EF4-FFF2-40B4-BE49-F238E27FC236}">
                <a16:creationId xmlns:a16="http://schemas.microsoft.com/office/drawing/2014/main" id="{C7E167F2-9C7E-30C5-D057-B5A6E75F171A}"/>
              </a:ext>
            </a:extLst>
          </p:cNvPr>
          <p:cNvPicPr>
            <a:picLocks noChangeAspect="1"/>
          </p:cNvPicPr>
          <p:nvPr/>
        </p:nvPicPr>
        <p:blipFill>
          <a:blip r:embed="rId6"/>
          <a:stretch>
            <a:fillRect/>
          </a:stretch>
        </p:blipFill>
        <p:spPr>
          <a:xfrm>
            <a:off x="576844" y="6422711"/>
            <a:ext cx="258574" cy="168762"/>
          </a:xfrm>
          <a:prstGeom prst="rect">
            <a:avLst/>
          </a:prstGeom>
        </p:spPr>
      </p:pic>
      <p:pic>
        <p:nvPicPr>
          <p:cNvPr id="21" name="Grafik 20">
            <a:extLst>
              <a:ext uri="{FF2B5EF4-FFF2-40B4-BE49-F238E27FC236}">
                <a16:creationId xmlns:a16="http://schemas.microsoft.com/office/drawing/2014/main" id="{F808A08B-5180-141A-32F6-3C4F97C1E7DB}"/>
              </a:ext>
            </a:extLst>
          </p:cNvPr>
          <p:cNvPicPr>
            <a:picLocks noChangeAspect="1"/>
          </p:cNvPicPr>
          <p:nvPr/>
        </p:nvPicPr>
        <p:blipFill>
          <a:blip r:embed="rId6"/>
          <a:stretch>
            <a:fillRect/>
          </a:stretch>
        </p:blipFill>
        <p:spPr>
          <a:xfrm>
            <a:off x="789864" y="4450833"/>
            <a:ext cx="258574" cy="168762"/>
          </a:xfrm>
          <a:prstGeom prst="rect">
            <a:avLst/>
          </a:prstGeom>
        </p:spPr>
      </p:pic>
      <p:pic>
        <p:nvPicPr>
          <p:cNvPr id="22" name="Grafik 21">
            <a:extLst>
              <a:ext uri="{FF2B5EF4-FFF2-40B4-BE49-F238E27FC236}">
                <a16:creationId xmlns:a16="http://schemas.microsoft.com/office/drawing/2014/main" id="{8522B863-9FF6-5650-3784-675C1BFCB4CC}"/>
              </a:ext>
            </a:extLst>
          </p:cNvPr>
          <p:cNvPicPr>
            <a:picLocks noChangeAspect="1"/>
          </p:cNvPicPr>
          <p:nvPr/>
        </p:nvPicPr>
        <p:blipFill>
          <a:blip r:embed="rId6"/>
          <a:stretch>
            <a:fillRect/>
          </a:stretch>
        </p:blipFill>
        <p:spPr>
          <a:xfrm>
            <a:off x="1106393" y="4450833"/>
            <a:ext cx="258574" cy="168762"/>
          </a:xfrm>
          <a:prstGeom prst="rect">
            <a:avLst/>
          </a:prstGeom>
        </p:spPr>
      </p:pic>
      <p:pic>
        <p:nvPicPr>
          <p:cNvPr id="25" name="Grafik 24">
            <a:extLst>
              <a:ext uri="{FF2B5EF4-FFF2-40B4-BE49-F238E27FC236}">
                <a16:creationId xmlns:a16="http://schemas.microsoft.com/office/drawing/2014/main" id="{91DAAD14-AD9D-2042-C54A-59F2EF4D9A33}"/>
              </a:ext>
            </a:extLst>
          </p:cNvPr>
          <p:cNvPicPr>
            <a:picLocks noChangeAspect="1"/>
          </p:cNvPicPr>
          <p:nvPr/>
        </p:nvPicPr>
        <p:blipFill>
          <a:blip r:embed="rId6"/>
          <a:stretch>
            <a:fillRect/>
          </a:stretch>
        </p:blipFill>
        <p:spPr>
          <a:xfrm>
            <a:off x="922132" y="1997352"/>
            <a:ext cx="258574" cy="168762"/>
          </a:xfrm>
          <a:prstGeom prst="rect">
            <a:avLst/>
          </a:prstGeom>
        </p:spPr>
      </p:pic>
      <p:sp>
        <p:nvSpPr>
          <p:cNvPr id="30" name="Textfeld 29">
            <a:extLst>
              <a:ext uri="{FF2B5EF4-FFF2-40B4-BE49-F238E27FC236}">
                <a16:creationId xmlns:a16="http://schemas.microsoft.com/office/drawing/2014/main" id="{580659C7-9A90-D210-6D9D-371429FFFAFD}"/>
              </a:ext>
            </a:extLst>
          </p:cNvPr>
          <p:cNvSpPr txBox="1"/>
          <p:nvPr/>
        </p:nvSpPr>
        <p:spPr>
          <a:xfrm>
            <a:off x="494885" y="5983071"/>
            <a:ext cx="109231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dirty="0">
                <a:solidFill>
                  <a:schemeClr val="bg1"/>
                </a:solidFill>
                <a:effectLst/>
                <a:latin typeface="Arial" panose="020B0604020202020204" pitchFamily="34" charset="0"/>
                <a:cs typeface="Arial" panose="020B0604020202020204" pitchFamily="34" charset="0"/>
              </a:rPr>
              <a:t>Executive Education</a:t>
            </a:r>
          </a:p>
        </p:txBody>
      </p:sp>
      <p:sp>
        <p:nvSpPr>
          <p:cNvPr id="2" name="Rectangle 7">
            <a:extLst>
              <a:ext uri="{FF2B5EF4-FFF2-40B4-BE49-F238E27FC236}">
                <a16:creationId xmlns:a16="http://schemas.microsoft.com/office/drawing/2014/main" id="{75092247-6FCF-6632-206B-3C2C2F7B5DA2}"/>
              </a:ext>
            </a:extLst>
          </p:cNvPr>
          <p:cNvSpPr/>
          <p:nvPr/>
        </p:nvSpPr>
        <p:spPr>
          <a:xfrm>
            <a:off x="2333600" y="51022"/>
            <a:ext cx="7819205" cy="584775"/>
          </a:xfrm>
          <a:prstGeom prst="rect">
            <a:avLst/>
          </a:prstGeom>
          <a:noFill/>
        </p:spPr>
        <p:txBody>
          <a:bodyPr wrap="square" lIns="91440" tIns="45720" rIns="91440" bIns="45720">
            <a:spAutoFit/>
          </a:bodyPr>
          <a:lstStyle/>
          <a:p>
            <a:pPr algn="ctr"/>
            <a:r>
              <a:rPr lang="de-DE" sz="3200" b="1" dirty="0">
                <a:effectLst/>
                <a:latin typeface="Calibri" panose="020F0502020204030204" pitchFamily="34" charset="0"/>
              </a:rPr>
              <a:t>CONSCIOUS BUSINESS CURRICULUM</a:t>
            </a:r>
            <a:endParaRPr lang="en-US" sz="3200" dirty="0">
              <a:ln w="0">
                <a:solidFill>
                  <a:schemeClr val="bg1"/>
                </a:solidFill>
              </a:ln>
              <a:solidFill>
                <a:schemeClr val="bg1"/>
              </a:solidFill>
              <a:effectLst>
                <a:outerShdw blurRad="38100" dist="19050" dir="2700000" algn="tl" rotWithShape="0">
                  <a:schemeClr val="dk1">
                    <a:alpha val="40000"/>
                  </a:schemeClr>
                </a:outerShdw>
              </a:effectLst>
            </a:endParaRPr>
          </a:p>
        </p:txBody>
      </p:sp>
      <p:pic>
        <p:nvPicPr>
          <p:cNvPr id="3" name="Grafik 3">
            <a:extLst>
              <a:ext uri="{FF2B5EF4-FFF2-40B4-BE49-F238E27FC236}">
                <a16:creationId xmlns:a16="http://schemas.microsoft.com/office/drawing/2014/main" id="{78956EE0-D672-C50E-1490-FEC6430DE9B3}"/>
              </a:ext>
            </a:extLst>
          </p:cNvPr>
          <p:cNvPicPr>
            <a:picLocks noChangeAspect="1"/>
          </p:cNvPicPr>
          <p:nvPr/>
        </p:nvPicPr>
        <p:blipFill>
          <a:blip r:embed="rId7"/>
          <a:stretch>
            <a:fillRect/>
          </a:stretch>
        </p:blipFill>
        <p:spPr>
          <a:xfrm>
            <a:off x="8896052" y="672849"/>
            <a:ext cx="258660" cy="272450"/>
          </a:xfrm>
          <a:prstGeom prst="rect">
            <a:avLst/>
          </a:prstGeom>
        </p:spPr>
      </p:pic>
      <p:pic>
        <p:nvPicPr>
          <p:cNvPr id="4" name="Grafik 8">
            <a:extLst>
              <a:ext uri="{FF2B5EF4-FFF2-40B4-BE49-F238E27FC236}">
                <a16:creationId xmlns:a16="http://schemas.microsoft.com/office/drawing/2014/main" id="{ADC13CE2-61E7-9BC2-C8FA-26912454DDEC}"/>
              </a:ext>
            </a:extLst>
          </p:cNvPr>
          <p:cNvPicPr>
            <a:picLocks noChangeAspect="1"/>
          </p:cNvPicPr>
          <p:nvPr/>
        </p:nvPicPr>
        <p:blipFill>
          <a:blip r:embed="rId8"/>
          <a:stretch>
            <a:fillRect/>
          </a:stretch>
        </p:blipFill>
        <p:spPr>
          <a:xfrm>
            <a:off x="11045405" y="812089"/>
            <a:ext cx="297325" cy="297647"/>
          </a:xfrm>
          <a:prstGeom prst="rect">
            <a:avLst/>
          </a:prstGeom>
        </p:spPr>
      </p:pic>
      <p:pic>
        <p:nvPicPr>
          <p:cNvPr id="5" name="Grafik 35">
            <a:extLst>
              <a:ext uri="{FF2B5EF4-FFF2-40B4-BE49-F238E27FC236}">
                <a16:creationId xmlns:a16="http://schemas.microsoft.com/office/drawing/2014/main" id="{1B441AA5-3A43-6849-C523-09F43CBCAC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340645" y="617620"/>
            <a:ext cx="271026" cy="271026"/>
          </a:xfrm>
          <a:prstGeom prst="rect">
            <a:avLst/>
          </a:prstGeom>
        </p:spPr>
      </p:pic>
      <p:pic>
        <p:nvPicPr>
          <p:cNvPr id="8" name="Grafik 1">
            <a:extLst>
              <a:ext uri="{FF2B5EF4-FFF2-40B4-BE49-F238E27FC236}">
                <a16:creationId xmlns:a16="http://schemas.microsoft.com/office/drawing/2014/main" id="{05E80F3D-5E55-A7B7-3EFA-777B2D9B90A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379110" y="520286"/>
            <a:ext cx="448934" cy="448934"/>
          </a:xfrm>
          <a:prstGeom prst="rect">
            <a:avLst/>
          </a:prstGeom>
        </p:spPr>
      </p:pic>
      <p:pic>
        <p:nvPicPr>
          <p:cNvPr id="9" name="Grafik 2">
            <a:extLst>
              <a:ext uri="{FF2B5EF4-FFF2-40B4-BE49-F238E27FC236}">
                <a16:creationId xmlns:a16="http://schemas.microsoft.com/office/drawing/2014/main" id="{6B227E43-B451-D0FF-E8D7-6A69722CB7B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978726" y="654585"/>
            <a:ext cx="251272" cy="251272"/>
          </a:xfrm>
          <a:prstGeom prst="rect">
            <a:avLst/>
          </a:prstGeom>
        </p:spPr>
      </p:pic>
      <p:pic>
        <p:nvPicPr>
          <p:cNvPr id="10" name="Grafik 9">
            <a:extLst>
              <a:ext uri="{FF2B5EF4-FFF2-40B4-BE49-F238E27FC236}">
                <a16:creationId xmlns:a16="http://schemas.microsoft.com/office/drawing/2014/main" id="{41D42803-319C-EBB0-337B-29B7A1644D3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174616" y="803051"/>
            <a:ext cx="270295" cy="270295"/>
          </a:xfrm>
          <a:prstGeom prst="rect">
            <a:avLst/>
          </a:prstGeom>
        </p:spPr>
      </p:pic>
      <p:sp>
        <p:nvSpPr>
          <p:cNvPr id="12" name="Oval 11">
            <a:extLst>
              <a:ext uri="{FF2B5EF4-FFF2-40B4-BE49-F238E27FC236}">
                <a16:creationId xmlns:a16="http://schemas.microsoft.com/office/drawing/2014/main" id="{873BA584-8084-6FF9-5D3D-B7B336DC3210}"/>
              </a:ext>
            </a:extLst>
          </p:cNvPr>
          <p:cNvSpPr/>
          <p:nvPr/>
        </p:nvSpPr>
        <p:spPr>
          <a:xfrm>
            <a:off x="9250325" y="533057"/>
            <a:ext cx="2446450" cy="3105493"/>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91F593FA-DF0A-67C8-1E8B-A36EA5512192}"/>
              </a:ext>
            </a:extLst>
          </p:cNvPr>
          <p:cNvSpPr txBox="1"/>
          <p:nvPr/>
        </p:nvSpPr>
        <p:spPr>
          <a:xfrm>
            <a:off x="4600232" y="4796462"/>
            <a:ext cx="7096543" cy="830997"/>
          </a:xfrm>
          <a:prstGeom prst="rect">
            <a:avLst/>
          </a:prstGeom>
          <a:solidFill>
            <a:schemeClr val="accent1">
              <a:lumMod val="20000"/>
              <a:lumOff val="80000"/>
            </a:schemeClr>
          </a:solidFill>
        </p:spPr>
        <p:txBody>
          <a:bodyPr wrap="square" rtlCol="0">
            <a:spAutoFit/>
          </a:bodyPr>
          <a:lstStyle/>
          <a:p>
            <a:r>
              <a:rPr lang="en-US" sz="1600" dirty="0"/>
              <a:t>Organization &amp; Leadership</a:t>
            </a:r>
          </a:p>
          <a:p>
            <a:r>
              <a:rPr lang="en-US" sz="1600" dirty="0"/>
              <a:t>Presented by Prof. Jaroslava Kubatova, PhD, </a:t>
            </a:r>
            <a:r>
              <a:rPr lang="en-US" sz="1600" dirty="0" err="1"/>
              <a:t>Palacký</a:t>
            </a:r>
            <a:r>
              <a:rPr lang="en-US" sz="1600" dirty="0"/>
              <a:t> University</a:t>
            </a:r>
          </a:p>
          <a:p>
            <a:r>
              <a:rPr lang="en-US" sz="1600" dirty="0"/>
              <a:t>&amp; Dorianne Cotter-Lockard, PhD, Saybrook University &amp; Munich Business School </a:t>
            </a:r>
          </a:p>
        </p:txBody>
      </p:sp>
    </p:spTree>
    <p:extLst>
      <p:ext uri="{BB962C8B-B14F-4D97-AF65-F5344CB8AC3E}">
        <p14:creationId xmlns:p14="http://schemas.microsoft.com/office/powerpoint/2010/main" val="296170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9307058-77F9-A3F0-AEE8-BA941A249A35}"/>
              </a:ext>
            </a:extLst>
          </p:cNvPr>
          <p:cNvSpPr>
            <a:spLocks noGrp="1"/>
          </p:cNvSpPr>
          <p:nvPr>
            <p:ph type="title"/>
          </p:nvPr>
        </p:nvSpPr>
        <p:spPr>
          <a:xfrm>
            <a:off x="640934" y="1417733"/>
            <a:ext cx="4505552" cy="3302272"/>
          </a:xfrm>
        </p:spPr>
        <p:txBody>
          <a:bodyPr vert="horz" lIns="91440" tIns="45720" rIns="91440" bIns="45720" rtlCol="0" anchor="b">
            <a:normAutofit fontScale="90000"/>
          </a:bodyPr>
          <a:lstStyle/>
          <a:p>
            <a:pPr>
              <a:lnSpc>
                <a:spcPct val="105000"/>
              </a:lnSpc>
              <a:spcAft>
                <a:spcPts val="600"/>
              </a:spcAft>
            </a:pPr>
            <a:r>
              <a:rPr lang="en-US" sz="3600" dirty="0">
                <a:solidFill>
                  <a:schemeClr val="bg1"/>
                </a:solidFill>
              </a:rPr>
              <a:t>How would you use this content?</a:t>
            </a:r>
            <a:br>
              <a:rPr lang="en-US" sz="3600" dirty="0">
                <a:solidFill>
                  <a:schemeClr val="bg1"/>
                </a:solidFill>
              </a:rPr>
            </a:br>
            <a:br>
              <a:rPr lang="en-US" sz="3600" dirty="0">
                <a:solidFill>
                  <a:schemeClr val="bg1"/>
                </a:solidFill>
              </a:rPr>
            </a:br>
            <a:r>
              <a:rPr lang="en-US" sz="3600" dirty="0">
                <a:solidFill>
                  <a:schemeClr val="bg1"/>
                </a:solidFill>
              </a:rPr>
              <a:t>What training or support would you need to teach this content?</a:t>
            </a:r>
          </a:p>
        </p:txBody>
      </p:sp>
      <p:sp>
        <p:nvSpPr>
          <p:cNvPr id="4" name="Text Placeholder 3">
            <a:extLst>
              <a:ext uri="{FF2B5EF4-FFF2-40B4-BE49-F238E27FC236}">
                <a16:creationId xmlns:a16="http://schemas.microsoft.com/office/drawing/2014/main" id="{0E95B842-DADA-7CC7-CA48-7796DDD0971F}"/>
              </a:ext>
            </a:extLst>
          </p:cNvPr>
          <p:cNvSpPr>
            <a:spLocks noGrp="1"/>
          </p:cNvSpPr>
          <p:nvPr>
            <p:ph type="body" sz="half" idx="2"/>
          </p:nvPr>
        </p:nvSpPr>
        <p:spPr>
          <a:xfrm>
            <a:off x="728663" y="5626269"/>
            <a:ext cx="4505552" cy="445063"/>
          </a:xfrm>
        </p:spPr>
        <p:txBody>
          <a:bodyPr vert="horz" lIns="91440" tIns="45720" rIns="91440" bIns="45720" rtlCol="0">
            <a:normAutofit/>
          </a:bodyPr>
          <a:lstStyle/>
          <a:p>
            <a:r>
              <a:rPr lang="en-US" sz="2000" dirty="0">
                <a:solidFill>
                  <a:schemeClr val="bg1"/>
                </a:solidFill>
              </a:rPr>
              <a:t>Feedback Welcome</a:t>
            </a:r>
          </a:p>
        </p:txBody>
      </p:sp>
      <p:sp>
        <p:nvSpPr>
          <p:cNvPr id="13" name="Freeform: Shape 12">
            <a:extLst>
              <a:ext uri="{FF2B5EF4-FFF2-40B4-BE49-F238E27FC236}">
                <a16:creationId xmlns:a16="http://schemas.microsoft.com/office/drawing/2014/main" id="{0277405F-0B4F-4418-B773-1B38814125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0421" y="226893"/>
            <a:ext cx="5968658" cy="6085007"/>
          </a:xfrm>
          <a:custGeom>
            <a:avLst/>
            <a:gdLst>
              <a:gd name="connsiteX0" fmla="*/ 0 w 5968658"/>
              <a:gd name="connsiteY0" fmla="*/ 0 h 6085007"/>
              <a:gd name="connsiteX1" fmla="*/ 3557919 w 5968658"/>
              <a:gd name="connsiteY1" fmla="*/ 0 h 6085007"/>
              <a:gd name="connsiteX2" fmla="*/ 3557919 w 5968658"/>
              <a:gd name="connsiteY2" fmla="*/ 2195749 h 6085007"/>
              <a:gd name="connsiteX3" fmla="*/ 5968658 w 5968658"/>
              <a:gd name="connsiteY3" fmla="*/ 2195749 h 6085007"/>
              <a:gd name="connsiteX4" fmla="*/ 5968658 w 5968658"/>
              <a:gd name="connsiteY4" fmla="*/ 6085007 h 6085007"/>
              <a:gd name="connsiteX5" fmla="*/ 2058230 w 5968658"/>
              <a:gd name="connsiteY5" fmla="*/ 6085007 h 6085007"/>
              <a:gd name="connsiteX6" fmla="*/ 2058230 w 5968658"/>
              <a:gd name="connsiteY6" fmla="*/ 3538657 h 6085007"/>
              <a:gd name="connsiteX7" fmla="*/ 0 w 5968658"/>
              <a:gd name="connsiteY7" fmla="*/ 3538657 h 608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8658" h="6085007">
                <a:moveTo>
                  <a:pt x="0" y="0"/>
                </a:moveTo>
                <a:lnTo>
                  <a:pt x="3557919" y="0"/>
                </a:lnTo>
                <a:lnTo>
                  <a:pt x="3557919" y="2195749"/>
                </a:lnTo>
                <a:lnTo>
                  <a:pt x="5968658" y="2195749"/>
                </a:lnTo>
                <a:lnTo>
                  <a:pt x="5968658" y="6085007"/>
                </a:lnTo>
                <a:lnTo>
                  <a:pt x="2058230" y="6085007"/>
                </a:lnTo>
                <a:lnTo>
                  <a:pt x="2058230" y="3538657"/>
                </a:lnTo>
                <a:lnTo>
                  <a:pt x="0" y="3538657"/>
                </a:lnTo>
                <a:close/>
              </a:path>
            </a:pathLst>
          </a:custGeom>
          <a:solidFill>
            <a:schemeClr val="tx1">
              <a:lumMod val="95000"/>
              <a:lumOff val="5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Placeholder 5" descr="Icon&#10;&#10;Description automatically generated">
            <a:extLst>
              <a:ext uri="{FF2B5EF4-FFF2-40B4-BE49-F238E27FC236}">
                <a16:creationId xmlns:a16="http://schemas.microsoft.com/office/drawing/2014/main" id="{F84175C1-83AD-5D60-CC03-0DFB5CAD9923}"/>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 b="1"/>
          <a:stretch/>
        </p:blipFill>
        <p:spPr>
          <a:xfrm>
            <a:off x="7839805" y="2663211"/>
            <a:ext cx="3408121" cy="3408121"/>
          </a:xfrm>
          <a:prstGeom prst="rect">
            <a:avLst/>
          </a:prstGeom>
        </p:spPr>
      </p:pic>
      <p:pic>
        <p:nvPicPr>
          <p:cNvPr id="3" name="Picture 2" descr="Circle&#10;&#10;Description automatically generated with low confidence">
            <a:extLst>
              <a:ext uri="{FF2B5EF4-FFF2-40B4-BE49-F238E27FC236}">
                <a16:creationId xmlns:a16="http://schemas.microsoft.com/office/drawing/2014/main" id="{D5A6F1DF-5F2A-1295-8D4A-CB6A9A9878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6393" y="1417733"/>
            <a:ext cx="3105975" cy="1156975"/>
          </a:xfrm>
          <a:prstGeom prst="rect">
            <a:avLst/>
          </a:prstGeom>
        </p:spPr>
      </p:pic>
    </p:spTree>
    <p:extLst>
      <p:ext uri="{BB962C8B-B14F-4D97-AF65-F5344CB8AC3E}">
        <p14:creationId xmlns:p14="http://schemas.microsoft.com/office/powerpoint/2010/main" val="111131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83772-CCA1-7402-A03A-E5CD9476F946}"/>
              </a:ext>
            </a:extLst>
          </p:cNvPr>
          <p:cNvSpPr>
            <a:spLocks noGrp="1"/>
          </p:cNvSpPr>
          <p:nvPr>
            <p:ph type="title"/>
          </p:nvPr>
        </p:nvSpPr>
        <p:spPr/>
        <p:txBody>
          <a:bodyPr>
            <a:normAutofit/>
          </a:bodyPr>
          <a:lstStyle/>
          <a:p>
            <a:br>
              <a:rPr lang="en-US" sz="4400" dirty="0"/>
            </a:br>
            <a:r>
              <a:rPr lang="de-DE" sz="4400" kern="1200" dirty="0">
                <a:solidFill>
                  <a:schemeClr val="dk1"/>
                </a:solidFill>
                <a:effectLst/>
                <a:latin typeface="Arial" panose="020B0604020202020204" pitchFamily="34" charset="0"/>
                <a:ea typeface="+mn-ea"/>
                <a:cs typeface="Arial" panose="020B0604020202020204" pitchFamily="34" charset="0"/>
              </a:rPr>
              <a:t>Cross-</a:t>
            </a:r>
            <a:r>
              <a:rPr lang="de-DE" sz="4400" kern="1200" dirty="0" err="1">
                <a:solidFill>
                  <a:schemeClr val="dk1"/>
                </a:solidFill>
                <a:effectLst/>
                <a:latin typeface="Arial" panose="020B0604020202020204" pitchFamily="34" charset="0"/>
                <a:ea typeface="+mn-ea"/>
                <a:cs typeface="Arial" panose="020B0604020202020204" pitchFamily="34" charset="0"/>
              </a:rPr>
              <a:t>cultural</a:t>
            </a:r>
            <a:br>
              <a:rPr lang="de-DE" sz="4400" kern="1200" dirty="0">
                <a:solidFill>
                  <a:schemeClr val="dk1"/>
                </a:solidFill>
                <a:effectLst/>
                <a:latin typeface="Arial" panose="020B0604020202020204" pitchFamily="34" charset="0"/>
                <a:ea typeface="+mn-ea"/>
                <a:cs typeface="Arial" panose="020B0604020202020204" pitchFamily="34" charset="0"/>
              </a:rPr>
            </a:br>
            <a:r>
              <a:rPr lang="de-DE" sz="4400" kern="1200" dirty="0">
                <a:solidFill>
                  <a:schemeClr val="dk1"/>
                </a:solidFill>
                <a:effectLst/>
                <a:latin typeface="Arial" panose="020B0604020202020204" pitchFamily="34" charset="0"/>
                <a:ea typeface="+mn-ea"/>
                <a:cs typeface="Arial" panose="020B0604020202020204" pitchFamily="34" charset="0"/>
              </a:rPr>
              <a:t>Management and Leadership</a:t>
            </a:r>
            <a:endParaRPr lang="en-US" sz="4400" dirty="0"/>
          </a:p>
        </p:txBody>
      </p:sp>
      <p:sp>
        <p:nvSpPr>
          <p:cNvPr id="3" name="Text Placeholder 2">
            <a:extLst>
              <a:ext uri="{FF2B5EF4-FFF2-40B4-BE49-F238E27FC236}">
                <a16:creationId xmlns:a16="http://schemas.microsoft.com/office/drawing/2014/main" id="{62B40F0B-E523-BFD0-2179-3CBFC31578ED}"/>
              </a:ext>
            </a:extLst>
          </p:cNvPr>
          <p:cNvSpPr>
            <a:spLocks noGrp="1"/>
          </p:cNvSpPr>
          <p:nvPr>
            <p:ph type="body" idx="1"/>
          </p:nvPr>
        </p:nvSpPr>
        <p:spPr/>
        <p:txBody>
          <a:bodyPr/>
          <a:lstStyle/>
          <a:p>
            <a:r>
              <a:rPr lang="en-US" dirty="0">
                <a:solidFill>
                  <a:schemeClr val="accent6">
                    <a:lumMod val="50000"/>
                  </a:schemeClr>
                </a:solidFill>
              </a:rPr>
              <a:t>Course Overview for Virtual Conference on Conscious Business Education</a:t>
            </a:r>
          </a:p>
          <a:p>
            <a:r>
              <a:rPr lang="en-US" dirty="0">
                <a:solidFill>
                  <a:schemeClr val="accent6">
                    <a:lumMod val="50000"/>
                  </a:schemeClr>
                </a:solidFill>
              </a:rPr>
              <a:t>10-11 January 2024</a:t>
            </a:r>
          </a:p>
          <a:p>
            <a:r>
              <a:rPr lang="en-US" dirty="0">
                <a:solidFill>
                  <a:schemeClr val="accent6">
                    <a:lumMod val="50000"/>
                  </a:schemeClr>
                </a:solidFill>
              </a:rPr>
              <a:t>Professor Jaroslava Kubatova, PhD, </a:t>
            </a:r>
            <a:r>
              <a:rPr lang="en-US" dirty="0" err="1">
                <a:solidFill>
                  <a:schemeClr val="accent6">
                    <a:lumMod val="50000"/>
                  </a:schemeClr>
                </a:solidFill>
              </a:rPr>
              <a:t>Palacký</a:t>
            </a:r>
            <a:r>
              <a:rPr lang="en-US" dirty="0">
                <a:solidFill>
                  <a:schemeClr val="accent6">
                    <a:lumMod val="50000"/>
                  </a:schemeClr>
                </a:solidFill>
              </a:rPr>
              <a:t> University </a:t>
            </a:r>
          </a:p>
        </p:txBody>
      </p:sp>
    </p:spTree>
    <p:extLst>
      <p:ext uri="{BB962C8B-B14F-4D97-AF65-F5344CB8AC3E}">
        <p14:creationId xmlns:p14="http://schemas.microsoft.com/office/powerpoint/2010/main" val="1032753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83772-CCA1-7402-A03A-E5CD9476F946}"/>
              </a:ext>
            </a:extLst>
          </p:cNvPr>
          <p:cNvSpPr>
            <a:spLocks noGrp="1"/>
          </p:cNvSpPr>
          <p:nvPr>
            <p:ph type="title"/>
          </p:nvPr>
        </p:nvSpPr>
        <p:spPr>
          <a:xfrm>
            <a:off x="1384300" y="970756"/>
            <a:ext cx="10807700" cy="1890712"/>
          </a:xfrm>
        </p:spPr>
        <p:txBody>
          <a:bodyPr>
            <a:normAutofit/>
          </a:bodyPr>
          <a:lstStyle/>
          <a:p>
            <a:br>
              <a:rPr lang="en-US" sz="3600" dirty="0"/>
            </a:br>
            <a:r>
              <a:rPr lang="en-US" sz="3600" dirty="0"/>
              <a:t>Bachelor: Conscious Organizations</a:t>
            </a:r>
            <a:br>
              <a:rPr lang="en-US" sz="3600" dirty="0"/>
            </a:br>
            <a:r>
              <a:rPr lang="en-US" sz="3600" dirty="0"/>
              <a:t>Graduate: Conscious Organizations &amp; Transformation</a:t>
            </a:r>
          </a:p>
        </p:txBody>
      </p:sp>
      <p:sp>
        <p:nvSpPr>
          <p:cNvPr id="3" name="Text Placeholder 2">
            <a:extLst>
              <a:ext uri="{FF2B5EF4-FFF2-40B4-BE49-F238E27FC236}">
                <a16:creationId xmlns:a16="http://schemas.microsoft.com/office/drawing/2014/main" id="{62B40F0B-E523-BFD0-2179-3CBFC31578ED}"/>
              </a:ext>
            </a:extLst>
          </p:cNvPr>
          <p:cNvSpPr>
            <a:spLocks noGrp="1"/>
          </p:cNvSpPr>
          <p:nvPr>
            <p:ph type="body" idx="1"/>
          </p:nvPr>
        </p:nvSpPr>
        <p:spPr>
          <a:xfrm>
            <a:off x="1095375" y="3996533"/>
            <a:ext cx="10515600" cy="1500187"/>
          </a:xfrm>
        </p:spPr>
        <p:txBody>
          <a:bodyPr/>
          <a:lstStyle/>
          <a:p>
            <a:r>
              <a:rPr lang="en-US" dirty="0">
                <a:solidFill>
                  <a:schemeClr val="accent6">
                    <a:lumMod val="50000"/>
                  </a:schemeClr>
                </a:solidFill>
              </a:rPr>
              <a:t>Course Overview for Virtual Conference on Conscious Business Education</a:t>
            </a:r>
          </a:p>
          <a:p>
            <a:r>
              <a:rPr lang="en-US" dirty="0">
                <a:solidFill>
                  <a:schemeClr val="accent6">
                    <a:lumMod val="50000"/>
                  </a:schemeClr>
                </a:solidFill>
              </a:rPr>
              <a:t>10-11 January 2024</a:t>
            </a:r>
          </a:p>
          <a:p>
            <a:r>
              <a:rPr lang="en-US" dirty="0">
                <a:solidFill>
                  <a:schemeClr val="accent6">
                    <a:lumMod val="50000"/>
                  </a:schemeClr>
                </a:solidFill>
              </a:rPr>
              <a:t>Dorianne Cotter-Lockard, PhD, Saybrook University &amp; Munich Business School </a:t>
            </a:r>
          </a:p>
        </p:txBody>
      </p:sp>
    </p:spTree>
    <p:extLst>
      <p:ext uri="{BB962C8B-B14F-4D97-AF65-F5344CB8AC3E}">
        <p14:creationId xmlns:p14="http://schemas.microsoft.com/office/powerpoint/2010/main" val="255222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F627D-3741-7CD1-A047-6294AA539552}"/>
              </a:ext>
            </a:extLst>
          </p:cNvPr>
          <p:cNvSpPr>
            <a:spLocks noGrp="1"/>
          </p:cNvSpPr>
          <p:nvPr>
            <p:ph type="title"/>
          </p:nvPr>
        </p:nvSpPr>
        <p:spPr>
          <a:xfrm>
            <a:off x="2609850" y="171486"/>
            <a:ext cx="9334499" cy="1667569"/>
          </a:xfrm>
        </p:spPr>
        <p:txBody>
          <a:bodyPr vert="horz" lIns="91440" tIns="45720" rIns="91440" bIns="45720" rtlCol="0" anchor="b">
            <a:normAutofit/>
          </a:bodyPr>
          <a:lstStyle/>
          <a:p>
            <a:r>
              <a:rPr lang="en-US" sz="3700" kern="1200" dirty="0">
                <a:solidFill>
                  <a:schemeClr val="tx1"/>
                </a:solidFill>
                <a:latin typeface="+mj-lt"/>
                <a:ea typeface="+mj-ea"/>
                <a:cs typeface="+mj-cs"/>
              </a:rPr>
              <a:t>Bachelor: Conscious Organizations</a:t>
            </a:r>
            <a:br>
              <a:rPr lang="en-US" sz="3700" kern="1200" dirty="0">
                <a:solidFill>
                  <a:schemeClr val="tx1"/>
                </a:solidFill>
                <a:latin typeface="+mj-lt"/>
                <a:ea typeface="+mj-ea"/>
                <a:cs typeface="+mj-cs"/>
              </a:rPr>
            </a:br>
            <a:r>
              <a:rPr lang="en-US" sz="3700" kern="1200" dirty="0">
                <a:solidFill>
                  <a:schemeClr val="tx1"/>
                </a:solidFill>
                <a:latin typeface="+mj-lt"/>
                <a:ea typeface="+mj-ea"/>
                <a:cs typeface="+mj-cs"/>
              </a:rPr>
              <a:t>Grad: Conscious Organizations &amp; Transformation</a:t>
            </a:r>
          </a:p>
        </p:txBody>
      </p:sp>
      <p:pic>
        <p:nvPicPr>
          <p:cNvPr id="4" name="Content Placeholder 5" descr="Diagram&#10;&#10;Description automatically generated">
            <a:extLst>
              <a:ext uri="{FF2B5EF4-FFF2-40B4-BE49-F238E27FC236}">
                <a16:creationId xmlns:a16="http://schemas.microsoft.com/office/drawing/2014/main" id="{DE7E55DD-8797-1A52-1143-52566D7E783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0229" r="-2" b="-2"/>
          <a:stretch/>
        </p:blipFill>
        <p:spPr>
          <a:xfrm>
            <a:off x="629980" y="2538256"/>
            <a:ext cx="2699155" cy="2690999"/>
          </a:xfrm>
          <a:prstGeom prst="rect">
            <a:avLst/>
          </a:prstGeom>
        </p:spPr>
      </p:pic>
      <p:sp>
        <p:nvSpPr>
          <p:cNvPr id="3" name="Content Placeholder 2">
            <a:extLst>
              <a:ext uri="{FF2B5EF4-FFF2-40B4-BE49-F238E27FC236}">
                <a16:creationId xmlns:a16="http://schemas.microsoft.com/office/drawing/2014/main" id="{3E0E0F7F-EBA6-422A-13AB-A7200EE79378}"/>
              </a:ext>
            </a:extLst>
          </p:cNvPr>
          <p:cNvSpPr>
            <a:spLocks noGrp="1"/>
          </p:cNvSpPr>
          <p:nvPr>
            <p:ph idx="1"/>
          </p:nvPr>
        </p:nvSpPr>
        <p:spPr>
          <a:xfrm>
            <a:off x="6096000" y="2047875"/>
            <a:ext cx="5255398" cy="4505325"/>
          </a:xfrm>
        </p:spPr>
        <p:txBody>
          <a:bodyPr vert="horz" lIns="91440" tIns="45720" rIns="91440" bIns="45720" rtlCol="0" anchor="t">
            <a:normAutofit fontScale="85000" lnSpcReduction="20000"/>
          </a:bodyPr>
          <a:lstStyle/>
          <a:p>
            <a:pPr marL="0" indent="0">
              <a:lnSpc>
                <a:spcPct val="125000"/>
              </a:lnSpc>
              <a:spcBef>
                <a:spcPts val="0"/>
              </a:spcBef>
              <a:spcAft>
                <a:spcPts val="600"/>
              </a:spcAft>
              <a:buNone/>
            </a:pPr>
            <a:r>
              <a:rPr lang="en-US" sz="2400" dirty="0"/>
              <a:t>Common to both courses (spice):</a:t>
            </a:r>
          </a:p>
          <a:p>
            <a:pPr>
              <a:lnSpc>
                <a:spcPct val="125000"/>
              </a:lnSpc>
              <a:spcBef>
                <a:spcPts val="0"/>
              </a:spcBef>
              <a:spcAft>
                <a:spcPts val="600"/>
              </a:spcAft>
            </a:pPr>
            <a:r>
              <a:rPr lang="en-US" sz="2400" dirty="0"/>
              <a:t>L</a:t>
            </a:r>
            <a:r>
              <a:rPr lang="en-US" sz="2400" dirty="0">
                <a:effectLst/>
              </a:rPr>
              <a:t>earning journey through co-creating a conscious culture within the classroom. </a:t>
            </a:r>
          </a:p>
          <a:p>
            <a:pPr>
              <a:lnSpc>
                <a:spcPct val="125000"/>
              </a:lnSpc>
              <a:spcBef>
                <a:spcPts val="0"/>
              </a:spcBef>
              <a:spcAft>
                <a:spcPts val="600"/>
              </a:spcAft>
            </a:pPr>
            <a:r>
              <a:rPr lang="en-US" sz="2400" dirty="0">
                <a:effectLst/>
              </a:rPr>
              <a:t>Co-create a purpose for the course and values within self-managing teams.</a:t>
            </a:r>
          </a:p>
          <a:p>
            <a:pPr>
              <a:lnSpc>
                <a:spcPct val="125000"/>
              </a:lnSpc>
              <a:spcBef>
                <a:spcPts val="0"/>
              </a:spcBef>
              <a:spcAft>
                <a:spcPts val="600"/>
              </a:spcAft>
            </a:pPr>
            <a:r>
              <a:rPr lang="en-US" sz="2400" dirty="0">
                <a:effectLst/>
              </a:rPr>
              <a:t>Experiential activities, including mind-mapping and world café</a:t>
            </a:r>
          </a:p>
          <a:p>
            <a:pPr>
              <a:lnSpc>
                <a:spcPct val="125000"/>
              </a:lnSpc>
              <a:spcBef>
                <a:spcPts val="0"/>
              </a:spcBef>
              <a:spcAft>
                <a:spcPts val="600"/>
              </a:spcAft>
            </a:pPr>
            <a:r>
              <a:rPr lang="en-US" sz="2400" dirty="0">
                <a:effectLst/>
              </a:rPr>
              <a:t>UN's Sustainable Development Goals applied to team projects</a:t>
            </a:r>
          </a:p>
          <a:p>
            <a:pPr>
              <a:lnSpc>
                <a:spcPct val="125000"/>
              </a:lnSpc>
              <a:spcBef>
                <a:spcPts val="0"/>
              </a:spcBef>
              <a:spcAft>
                <a:spcPts val="600"/>
              </a:spcAft>
            </a:pPr>
            <a:r>
              <a:rPr lang="en-US" sz="2400" dirty="0">
                <a:effectLst/>
              </a:rPr>
              <a:t>Students deepen their conscious awareness through workshops, and team plus personal reflections.</a:t>
            </a:r>
          </a:p>
        </p:txBody>
      </p:sp>
      <p:sp>
        <p:nvSpPr>
          <p:cNvPr id="6" name="TextBox 5">
            <a:extLst>
              <a:ext uri="{FF2B5EF4-FFF2-40B4-BE49-F238E27FC236}">
                <a16:creationId xmlns:a16="http://schemas.microsoft.com/office/drawing/2014/main" id="{9A6D25F7-BB8A-B6B8-FBB0-41B24F4E7DA8}"/>
              </a:ext>
            </a:extLst>
          </p:cNvPr>
          <p:cNvSpPr txBox="1"/>
          <p:nvPr/>
        </p:nvSpPr>
        <p:spPr>
          <a:xfrm>
            <a:off x="629980" y="5129227"/>
            <a:ext cx="2186816" cy="200055"/>
          </a:xfrm>
          <a:prstGeom prst="rect">
            <a:avLst/>
          </a:prstGeom>
          <a:solidFill>
            <a:schemeClr val="bg1"/>
          </a:solidFill>
        </p:spPr>
        <p:txBody>
          <a:bodyPr wrap="none" rtlCol="0">
            <a:spAutoFit/>
          </a:bodyPr>
          <a:lstStyle/>
          <a:p>
            <a:pPr algn="r">
              <a:spcAft>
                <a:spcPts val="600"/>
              </a:spcAft>
            </a:pPr>
            <a:r>
              <a:rPr lang="en-US" sz="700">
                <a:solidFill>
                  <a:srgbClr val="000000"/>
                </a:solidFill>
                <a:hlinkClick r:id="rId4" tooltip="http://www.alchemyofchange.net/networked-movements/">
                  <a:extLst>
                    <a:ext uri="{A12FA001-AC4F-418D-AE19-62706E023703}">
                      <ahyp:hlinkClr xmlns:ahyp="http://schemas.microsoft.com/office/drawing/2018/hyperlinkcolor" val="tx"/>
                    </a:ext>
                  </a:extLst>
                </a:hlinkClick>
              </a:rPr>
              <a:t>This Photo</a:t>
            </a:r>
            <a:r>
              <a:rPr lang="en-US" sz="700">
                <a:solidFill>
                  <a:srgbClr val="000000"/>
                </a:solidFill>
              </a:rPr>
              <a:t> by Unknown Author is licensed under </a:t>
            </a:r>
            <a:r>
              <a:rPr lang="en-US" sz="700">
                <a:solidFill>
                  <a:srgbClr val="000000"/>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000000"/>
              </a:solidFill>
            </a:endParaRPr>
          </a:p>
        </p:txBody>
      </p:sp>
      <p:pic>
        <p:nvPicPr>
          <p:cNvPr id="5" name="Picture 4" descr="Circle&#10;&#10;Description automatically generated with low confidence">
            <a:extLst>
              <a:ext uri="{FF2B5EF4-FFF2-40B4-BE49-F238E27FC236}">
                <a16:creationId xmlns:a16="http://schemas.microsoft.com/office/drawing/2014/main" id="{C3CC4B55-C0D9-9124-5052-FA2ACEEEEE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620" y="275656"/>
            <a:ext cx="1958340" cy="729615"/>
          </a:xfrm>
          <a:prstGeom prst="rect">
            <a:avLst/>
          </a:prstGeom>
        </p:spPr>
      </p:pic>
    </p:spTree>
    <p:extLst>
      <p:ext uri="{BB962C8B-B14F-4D97-AF65-F5344CB8AC3E}">
        <p14:creationId xmlns:p14="http://schemas.microsoft.com/office/powerpoint/2010/main" val="99015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0E0F7F-EBA6-422A-13AB-A7200EE79378}"/>
              </a:ext>
            </a:extLst>
          </p:cNvPr>
          <p:cNvSpPr>
            <a:spLocks noGrp="1"/>
          </p:cNvSpPr>
          <p:nvPr>
            <p:ph idx="4294967295"/>
          </p:nvPr>
        </p:nvSpPr>
        <p:spPr>
          <a:xfrm>
            <a:off x="308398" y="1126734"/>
            <a:ext cx="5421313" cy="2466975"/>
          </a:xfrm>
        </p:spPr>
        <p:txBody>
          <a:bodyPr>
            <a:normAutofit lnSpcReduction="10000"/>
          </a:bodyPr>
          <a:lstStyle/>
          <a:p>
            <a:pPr marL="0" marR="0" lvl="0" indent="0">
              <a:lnSpc>
                <a:spcPct val="125000"/>
              </a:lnSpc>
              <a:spcBef>
                <a:spcPts val="0"/>
              </a:spcBef>
              <a:spcAft>
                <a:spcPts val="600"/>
              </a:spcAft>
              <a:buNone/>
            </a:pPr>
            <a:r>
              <a:rPr lang="en-US" sz="2400" dirty="0"/>
              <a:t>Bachelor: Conscious </a:t>
            </a:r>
            <a:r>
              <a:rPr lang="en-US" sz="2400" kern="1200" dirty="0">
                <a:solidFill>
                  <a:schemeClr val="tx1"/>
                </a:solidFill>
                <a:ea typeface="+mj-ea"/>
                <a:cs typeface="+mj-cs"/>
              </a:rPr>
              <a:t>Organizations</a:t>
            </a:r>
          </a:p>
          <a:p>
            <a:pPr marL="0" marR="0" lvl="0" indent="0">
              <a:lnSpc>
                <a:spcPct val="125000"/>
              </a:lnSpc>
              <a:spcBef>
                <a:spcPts val="0"/>
              </a:spcBef>
              <a:spcAft>
                <a:spcPts val="600"/>
              </a:spcAft>
              <a:buNone/>
            </a:pPr>
            <a:r>
              <a:rPr lang="en-US" sz="2000" dirty="0"/>
              <a:t>This Course is Unique Because:</a:t>
            </a:r>
          </a:p>
          <a:p>
            <a:pPr marL="342900" marR="0" lvl="0" indent="-342900">
              <a:lnSpc>
                <a:spcPct val="125000"/>
              </a:lnSpc>
              <a:spcBef>
                <a:spcPts val="0"/>
              </a:spcBef>
              <a:spcAft>
                <a:spcPts val="600"/>
              </a:spcAft>
              <a:buFont typeface="Symbol" panose="05050102010706020507" pitchFamily="18" charset="2"/>
              <a:buChar char=""/>
            </a:pPr>
            <a:r>
              <a:rPr lang="en-US" sz="2400" dirty="0"/>
              <a:t>Team activities and assignments, culminating in poster presentations.</a:t>
            </a:r>
          </a:p>
          <a:p>
            <a:pPr marL="342900" marR="0" lvl="0" indent="-342900">
              <a:lnSpc>
                <a:spcPct val="125000"/>
              </a:lnSpc>
              <a:spcBef>
                <a:spcPts val="0"/>
              </a:spcBef>
              <a:spcAft>
                <a:spcPts val="600"/>
              </a:spcAft>
              <a:buFont typeface="Symbol" panose="05050102010706020507" pitchFamily="18" charset="2"/>
              <a:buChar char=""/>
            </a:pPr>
            <a:r>
              <a:rPr lang="ca-ES" sz="2400" dirty="0"/>
              <a:t>2 ECTS </a:t>
            </a:r>
            <a:endParaRPr lang="en-US" sz="2400" dirty="0"/>
          </a:p>
        </p:txBody>
      </p:sp>
      <p:pic>
        <p:nvPicPr>
          <p:cNvPr id="4" name="Content Placeholder 5" descr="Diagram&#10;&#10;Description automatically generated">
            <a:extLst>
              <a:ext uri="{FF2B5EF4-FFF2-40B4-BE49-F238E27FC236}">
                <a16:creationId xmlns:a16="http://schemas.microsoft.com/office/drawing/2014/main" id="{205377AD-A2A3-3AA2-683D-9718733B748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21474" y="3593709"/>
            <a:ext cx="3395162" cy="3038670"/>
          </a:xfrm>
          <a:prstGeom prst="rect">
            <a:avLst/>
          </a:prstGeom>
          <a:effectLst/>
        </p:spPr>
      </p:pic>
      <p:sp>
        <p:nvSpPr>
          <p:cNvPr id="5" name="TextBox 4">
            <a:extLst>
              <a:ext uri="{FF2B5EF4-FFF2-40B4-BE49-F238E27FC236}">
                <a16:creationId xmlns:a16="http://schemas.microsoft.com/office/drawing/2014/main" id="{4FFA3183-B24F-9FFD-AFCD-31FF1A00E2E4}"/>
              </a:ext>
            </a:extLst>
          </p:cNvPr>
          <p:cNvSpPr txBox="1"/>
          <p:nvPr/>
        </p:nvSpPr>
        <p:spPr>
          <a:xfrm>
            <a:off x="1723750" y="6632379"/>
            <a:ext cx="2373757" cy="200055"/>
          </a:xfrm>
          <a:prstGeom prst="rect">
            <a:avLst/>
          </a:prstGeom>
          <a:solidFill>
            <a:schemeClr val="bg1"/>
          </a:solidFill>
        </p:spPr>
        <p:txBody>
          <a:bodyPr wrap="square" rtlCol="0">
            <a:spAutoFit/>
          </a:bodyPr>
          <a:lstStyle/>
          <a:p>
            <a:pPr algn="r">
              <a:spcAft>
                <a:spcPts val="600"/>
              </a:spcAft>
            </a:pPr>
            <a:r>
              <a:rPr lang="en-US" sz="700" dirty="0">
                <a:hlinkClick r:id="rId4" tooltip="http://www.alchemyofchange.net/networked-movements/">
                  <a:extLst>
                    <a:ext uri="{A12FA001-AC4F-418D-AE19-62706E023703}">
                      <ahyp:hlinkClr xmlns:ahyp="http://schemas.microsoft.com/office/drawing/2018/hyperlinkcolor" val="tx"/>
                    </a:ext>
                  </a:extLst>
                </a:hlinkClick>
              </a:rPr>
              <a:t>This Photo</a:t>
            </a:r>
            <a:r>
              <a:rPr lang="en-US" sz="700" dirty="0"/>
              <a:t> by Unknown Author is licensed under </a:t>
            </a:r>
            <a:r>
              <a:rPr lang="en-US" sz="700" dirty="0">
                <a:hlinkClick r:id="rId5" tooltip="https://creativecommons.org/licenses/by/3.0/">
                  <a:extLst>
                    <a:ext uri="{A12FA001-AC4F-418D-AE19-62706E023703}">
                      <ahyp:hlinkClr xmlns:ahyp="http://schemas.microsoft.com/office/drawing/2018/hyperlinkcolor" val="tx"/>
                    </a:ext>
                  </a:extLst>
                </a:hlinkClick>
              </a:rPr>
              <a:t>CC BY</a:t>
            </a:r>
            <a:endParaRPr lang="en-US" sz="700" dirty="0"/>
          </a:p>
        </p:txBody>
      </p:sp>
      <p:sp>
        <p:nvSpPr>
          <p:cNvPr id="6" name="Content Placeholder 2">
            <a:extLst>
              <a:ext uri="{FF2B5EF4-FFF2-40B4-BE49-F238E27FC236}">
                <a16:creationId xmlns:a16="http://schemas.microsoft.com/office/drawing/2014/main" id="{8CA8BF48-C29D-B738-2421-CBED33DB86B7}"/>
              </a:ext>
            </a:extLst>
          </p:cNvPr>
          <p:cNvSpPr txBox="1">
            <a:spLocks/>
          </p:cNvSpPr>
          <p:nvPr/>
        </p:nvSpPr>
        <p:spPr>
          <a:xfrm>
            <a:off x="5798267" y="1566649"/>
            <a:ext cx="5626757" cy="405412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5000"/>
              </a:lnSpc>
              <a:spcBef>
                <a:spcPts val="0"/>
              </a:spcBef>
              <a:spcAft>
                <a:spcPts val="600"/>
              </a:spcAft>
              <a:buFont typeface="Arial" panose="020B0604020202020204" pitchFamily="34" charset="0"/>
              <a:buNone/>
            </a:pPr>
            <a:r>
              <a:rPr lang="en-US" sz="2600" dirty="0"/>
              <a:t>Graduate: Conscious </a:t>
            </a:r>
            <a:r>
              <a:rPr lang="en-US" sz="2600" kern="1200" dirty="0">
                <a:solidFill>
                  <a:schemeClr val="tx1"/>
                </a:solidFill>
                <a:ea typeface="+mj-ea"/>
                <a:cs typeface="+mj-cs"/>
              </a:rPr>
              <a:t>Organizations &amp; Transformation</a:t>
            </a:r>
          </a:p>
          <a:p>
            <a:pPr marL="0" indent="0">
              <a:lnSpc>
                <a:spcPct val="125000"/>
              </a:lnSpc>
              <a:spcBef>
                <a:spcPts val="0"/>
              </a:spcBef>
              <a:spcAft>
                <a:spcPts val="600"/>
              </a:spcAft>
              <a:buFont typeface="Arial" panose="020B0604020202020204" pitchFamily="34" charset="0"/>
              <a:buNone/>
            </a:pPr>
            <a:r>
              <a:rPr lang="en-US" sz="2200" dirty="0"/>
              <a:t>This Course is Unique Because:</a:t>
            </a:r>
          </a:p>
          <a:p>
            <a:pPr marL="342900" indent="-342900">
              <a:lnSpc>
                <a:spcPct val="125000"/>
              </a:lnSpc>
              <a:spcBef>
                <a:spcPts val="0"/>
              </a:spcBef>
              <a:spcAft>
                <a:spcPts val="600"/>
              </a:spcAft>
              <a:buFont typeface="Symbol" panose="05050102010706020507" pitchFamily="18" charset="2"/>
              <a:buChar char=""/>
            </a:pPr>
            <a:r>
              <a:rPr lang="en-US" sz="2400" dirty="0">
                <a:ea typeface="Calibri Light" panose="020F0302020204030204" pitchFamily="34" charset="0"/>
                <a:cs typeface="Times New Roman" panose="02020603050405020304" pitchFamily="18" charset="0"/>
              </a:rPr>
              <a:t>Team activities and assignments, including Pecha Kucha  presentations.</a:t>
            </a:r>
          </a:p>
          <a:p>
            <a:pPr marL="342900" indent="-342900">
              <a:lnSpc>
                <a:spcPct val="125000"/>
              </a:lnSpc>
              <a:spcBef>
                <a:spcPts val="0"/>
              </a:spcBef>
              <a:spcAft>
                <a:spcPts val="600"/>
              </a:spcAft>
              <a:buFont typeface="Symbol" panose="05050102010706020507" pitchFamily="18" charset="2"/>
              <a:buChar char=""/>
            </a:pPr>
            <a:r>
              <a:rPr lang="ca-ES" sz="2400" dirty="0">
                <a:solidFill>
                  <a:srgbClr val="000000"/>
                </a:solidFill>
                <a:ea typeface="Calibri" panose="020F0502020204030204" pitchFamily="34" charset="0"/>
                <a:cs typeface="Calibri" panose="020F0502020204030204" pitchFamily="34" charset="0"/>
              </a:rPr>
              <a:t>Students experience </a:t>
            </a:r>
            <a:r>
              <a:rPr lang="en-US" sz="2400" dirty="0">
                <a:ea typeface="Calibri" panose="020F0502020204030204" pitchFamily="34" charset="0"/>
                <a:cs typeface="Times New Roman" panose="02020603050405020304" pitchFamily="18" charset="0"/>
              </a:rPr>
              <a:t>a “merger” and transformation of group culture through Appreciative Inquiry in a workshop experience with self-managing teams.</a:t>
            </a:r>
            <a:endParaRPr lang="en-US" sz="2400" dirty="0">
              <a:ea typeface="Calibri Light" panose="020F0302020204030204" pitchFamily="34" charset="0"/>
              <a:cs typeface="Times New Roman" panose="02020603050405020304" pitchFamily="18" charset="0"/>
            </a:endParaRPr>
          </a:p>
          <a:p>
            <a:pPr marL="342900" indent="-342900">
              <a:lnSpc>
                <a:spcPct val="125000"/>
              </a:lnSpc>
              <a:spcBef>
                <a:spcPts val="0"/>
              </a:spcBef>
              <a:spcAft>
                <a:spcPts val="600"/>
              </a:spcAft>
              <a:buFont typeface="Symbol" panose="05050102010706020507" pitchFamily="18" charset="2"/>
              <a:buChar char=""/>
            </a:pPr>
            <a:r>
              <a:rPr lang="ca-ES" sz="2400" dirty="0">
                <a:ea typeface="Calibri" panose="020F0502020204030204" pitchFamily="34" charset="0"/>
                <a:cs typeface="Calibri" panose="020F0502020204030204" pitchFamily="34" charset="0"/>
              </a:rPr>
              <a:t>3 ECTS </a:t>
            </a:r>
            <a:endParaRPr lang="en-US" sz="2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256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4767D-A3AA-81E0-5801-D5D98A568A5C}"/>
              </a:ext>
            </a:extLst>
          </p:cNvPr>
          <p:cNvSpPr>
            <a:spLocks noGrp="1"/>
          </p:cNvSpPr>
          <p:nvPr>
            <p:ph type="title"/>
          </p:nvPr>
        </p:nvSpPr>
        <p:spPr>
          <a:xfrm>
            <a:off x="648929" y="629266"/>
            <a:ext cx="3651467" cy="1676603"/>
          </a:xfrm>
        </p:spPr>
        <p:txBody>
          <a:bodyPr vert="horz" lIns="91440" tIns="45720" rIns="91440" bIns="45720" rtlCol="0" anchor="ctr">
            <a:normAutofit/>
          </a:bodyPr>
          <a:lstStyle/>
          <a:p>
            <a:r>
              <a:rPr lang="en-US" sz="4800" dirty="0"/>
              <a:t>Concepts Introduced</a:t>
            </a:r>
          </a:p>
        </p:txBody>
      </p:sp>
      <p:sp>
        <p:nvSpPr>
          <p:cNvPr id="4" name="Text Placeholder 3">
            <a:extLst>
              <a:ext uri="{FF2B5EF4-FFF2-40B4-BE49-F238E27FC236}">
                <a16:creationId xmlns:a16="http://schemas.microsoft.com/office/drawing/2014/main" id="{9E3447D9-2C30-3E4E-0A57-5E0649084218}"/>
              </a:ext>
            </a:extLst>
          </p:cNvPr>
          <p:cNvSpPr>
            <a:spLocks noGrp="1"/>
          </p:cNvSpPr>
          <p:nvPr>
            <p:ph type="body" sz="half" idx="2"/>
          </p:nvPr>
        </p:nvSpPr>
        <p:spPr>
          <a:xfrm>
            <a:off x="648931" y="2305869"/>
            <a:ext cx="3651466" cy="4223519"/>
          </a:xfrm>
        </p:spPr>
        <p:txBody>
          <a:bodyPr vert="horz" lIns="91440" tIns="45720" rIns="91440" bIns="45720" rtlCol="0">
            <a:normAutofit/>
          </a:bodyPr>
          <a:lstStyle/>
          <a:p>
            <a:pPr marL="228600" indent="-228600">
              <a:buFont typeface="Arial" panose="020B0604020202020204" pitchFamily="34" charset="0"/>
              <a:buChar char="•"/>
            </a:pPr>
            <a:r>
              <a:rPr lang="en-US" sz="2800" dirty="0"/>
              <a:t>Self-Managing Teams</a:t>
            </a:r>
          </a:p>
          <a:p>
            <a:pPr marL="228600" indent="-228600">
              <a:buFont typeface="Arial" panose="020B0604020202020204" pitchFamily="34" charset="0"/>
              <a:buChar char="•"/>
            </a:pPr>
            <a:r>
              <a:rPr lang="en-US" sz="2800" dirty="0"/>
              <a:t>The Learning Organisation</a:t>
            </a:r>
          </a:p>
          <a:p>
            <a:pPr marL="228600" indent="-228600">
              <a:buFont typeface="Arial" panose="020B0604020202020204" pitchFamily="34" charset="0"/>
              <a:buChar char="•"/>
            </a:pPr>
            <a:r>
              <a:rPr lang="en-US" sz="2800" dirty="0"/>
              <a:t>Systems Thinking</a:t>
            </a:r>
          </a:p>
          <a:p>
            <a:pPr indent="-228600">
              <a:buFont typeface="Arial" panose="020B0604020202020204" pitchFamily="34" charset="0"/>
              <a:buChar char="•"/>
            </a:pPr>
            <a:endParaRPr lang="en-US" sz="2800" dirty="0"/>
          </a:p>
        </p:txBody>
      </p:sp>
      <p:pic>
        <p:nvPicPr>
          <p:cNvPr id="6" name="Content Placeholder 5" descr="A screenshot of a video game&#10;&#10;Description automatically generated with medium confidence">
            <a:extLst>
              <a:ext uri="{FF2B5EF4-FFF2-40B4-BE49-F238E27FC236}">
                <a16:creationId xmlns:a16="http://schemas.microsoft.com/office/drawing/2014/main" id="{707313E6-C444-E9E6-D23A-27249C034B03}"/>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3648" r="14402"/>
          <a:stretch/>
        </p:blipFill>
        <p:spPr>
          <a:xfrm>
            <a:off x="4639056" y="10"/>
            <a:ext cx="7552944" cy="6857990"/>
          </a:xfrm>
          <a:prstGeom prst="rect">
            <a:avLst/>
          </a:prstGeom>
          <a:effectLst/>
        </p:spPr>
      </p:pic>
      <p:sp>
        <p:nvSpPr>
          <p:cNvPr id="7" name="TextBox 6">
            <a:extLst>
              <a:ext uri="{FF2B5EF4-FFF2-40B4-BE49-F238E27FC236}">
                <a16:creationId xmlns:a16="http://schemas.microsoft.com/office/drawing/2014/main" id="{74E31B06-5414-30FD-2247-ADBFDA36ADCB}"/>
              </a:ext>
            </a:extLst>
          </p:cNvPr>
          <p:cNvSpPr txBox="1"/>
          <p:nvPr/>
        </p:nvSpPr>
        <p:spPr>
          <a:xfrm>
            <a:off x="9751909"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peoplematters.in/blog/training-development/learning-to-learn-building-a-learning-organization-16890">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3113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343FAA-1F0B-1D5F-F81A-F4186174E638}"/>
              </a:ext>
            </a:extLst>
          </p:cNvPr>
          <p:cNvSpPr>
            <a:spLocks noGrp="1"/>
          </p:cNvSpPr>
          <p:nvPr>
            <p:ph type="title"/>
          </p:nvPr>
        </p:nvSpPr>
        <p:spPr>
          <a:xfrm>
            <a:off x="824407" y="2141278"/>
            <a:ext cx="4819649" cy="2111529"/>
          </a:xfrm>
        </p:spPr>
        <p:txBody>
          <a:bodyPr>
            <a:normAutofit fontScale="90000"/>
          </a:bodyPr>
          <a:lstStyle/>
          <a:p>
            <a:r>
              <a:rPr lang="de-DE" sz="4000" b="1" dirty="0"/>
              <a:t>Bachelor</a:t>
            </a:r>
            <a:br>
              <a:rPr lang="de-DE" sz="4000" b="1" dirty="0"/>
            </a:br>
            <a:r>
              <a:rPr lang="de-DE" sz="4000" b="1" dirty="0" err="1"/>
              <a:t>Conscious</a:t>
            </a:r>
            <a:r>
              <a:rPr lang="de-DE" sz="4000" b="1" dirty="0"/>
              <a:t> </a:t>
            </a:r>
            <a:r>
              <a:rPr lang="de-DE" sz="4000" b="1" dirty="0" err="1"/>
              <a:t>Organizations</a:t>
            </a:r>
            <a:br>
              <a:rPr lang="de-DE" sz="4800" b="1" dirty="0"/>
            </a:br>
            <a:r>
              <a:rPr lang="de-DE" sz="4800" b="1" dirty="0"/>
              <a:t>Modules</a:t>
            </a:r>
            <a:br>
              <a:rPr lang="de-DE" sz="4800" b="1" dirty="0"/>
            </a:br>
            <a:r>
              <a:rPr lang="de-DE" sz="3600" b="1" dirty="0"/>
              <a:t>(2 ECTS – </a:t>
            </a:r>
            <a:r>
              <a:rPr lang="en-US" sz="3600" b="1" dirty="0"/>
              <a:t>expandable</a:t>
            </a:r>
            <a:r>
              <a:rPr lang="de-DE" sz="3600" b="1" dirty="0"/>
              <a:t> </a:t>
            </a:r>
            <a:r>
              <a:rPr lang="de-DE" sz="3600" b="1" dirty="0" err="1"/>
              <a:t>to</a:t>
            </a:r>
            <a:r>
              <a:rPr lang="de-DE" sz="3600" b="1" dirty="0"/>
              <a:t> 3 ECTS)</a:t>
            </a:r>
          </a:p>
        </p:txBody>
      </p:sp>
      <p:sp>
        <p:nvSpPr>
          <p:cNvPr id="3" name="Inhaltsplatzhalter 2">
            <a:extLst>
              <a:ext uri="{FF2B5EF4-FFF2-40B4-BE49-F238E27FC236}">
                <a16:creationId xmlns:a16="http://schemas.microsoft.com/office/drawing/2014/main" id="{BB1D51F9-A474-664F-1D14-51EAF2BA44E7}"/>
              </a:ext>
            </a:extLst>
          </p:cNvPr>
          <p:cNvSpPr>
            <a:spLocks noGrp="1"/>
          </p:cNvSpPr>
          <p:nvPr>
            <p:ph idx="1"/>
          </p:nvPr>
        </p:nvSpPr>
        <p:spPr>
          <a:xfrm>
            <a:off x="6547945" y="987425"/>
            <a:ext cx="5465166" cy="4873625"/>
          </a:xfrm>
        </p:spPr>
        <p:txBody>
          <a:bodyPr anchor="ctr">
            <a:normAutofit/>
          </a:bodyPr>
          <a:lstStyle/>
          <a:p>
            <a:pPr marL="0" indent="0">
              <a:spcAft>
                <a:spcPts val="1800"/>
              </a:spcAft>
              <a:buNone/>
            </a:pPr>
            <a:r>
              <a:rPr lang="en-US" sz="2800" dirty="0"/>
              <a:t>Introduction to Conscious Organizations</a:t>
            </a:r>
          </a:p>
          <a:p>
            <a:pPr marL="0" indent="0">
              <a:spcAft>
                <a:spcPts val="1800"/>
              </a:spcAft>
              <a:buNone/>
            </a:pPr>
            <a:r>
              <a:rPr lang="en-US" sz="2800" dirty="0"/>
              <a:t>Qualities and Values of Conscious Cultures</a:t>
            </a:r>
          </a:p>
          <a:p>
            <a:pPr marL="0" indent="0">
              <a:spcAft>
                <a:spcPts val="1800"/>
              </a:spcAft>
              <a:buNone/>
            </a:pPr>
            <a:r>
              <a:rPr lang="en-US" sz="2800" dirty="0"/>
              <a:t>Conscious Leadership &amp; Management</a:t>
            </a:r>
          </a:p>
          <a:p>
            <a:pPr marL="0" indent="0">
              <a:spcAft>
                <a:spcPts val="1800"/>
              </a:spcAft>
              <a:buNone/>
            </a:pPr>
            <a:r>
              <a:rPr lang="en-US" sz="2800" dirty="0"/>
              <a:t>Organizations as Living Systems</a:t>
            </a:r>
          </a:p>
        </p:txBody>
      </p:sp>
      <p:sp>
        <p:nvSpPr>
          <p:cNvPr id="4" name="Rechteck 3">
            <a:extLst>
              <a:ext uri="{FF2B5EF4-FFF2-40B4-BE49-F238E27FC236}">
                <a16:creationId xmlns:a16="http://schemas.microsoft.com/office/drawing/2014/main" id="{F7CF9970-F962-B73E-9FC2-714736B90F1B}"/>
              </a:ext>
            </a:extLst>
          </p:cNvPr>
          <p:cNvSpPr/>
          <p:nvPr/>
        </p:nvSpPr>
        <p:spPr>
          <a:xfrm>
            <a:off x="5916584" y="1585653"/>
            <a:ext cx="442912" cy="555625"/>
          </a:xfrm>
          <a:prstGeom prst="rect">
            <a:avLst/>
          </a:prstGeom>
          <a:solidFill>
            <a:srgbClr val="C52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t>1</a:t>
            </a:r>
          </a:p>
        </p:txBody>
      </p:sp>
      <p:sp>
        <p:nvSpPr>
          <p:cNvPr id="5" name="Rechteck 4">
            <a:extLst>
              <a:ext uri="{FF2B5EF4-FFF2-40B4-BE49-F238E27FC236}">
                <a16:creationId xmlns:a16="http://schemas.microsoft.com/office/drawing/2014/main" id="{BAF2331A-5A97-705B-3ACD-7838061C3187}"/>
              </a:ext>
            </a:extLst>
          </p:cNvPr>
          <p:cNvSpPr/>
          <p:nvPr/>
        </p:nvSpPr>
        <p:spPr>
          <a:xfrm>
            <a:off x="5916584" y="2662439"/>
            <a:ext cx="442912" cy="555625"/>
          </a:xfrm>
          <a:prstGeom prst="rect">
            <a:avLst/>
          </a:prstGeom>
          <a:solidFill>
            <a:srgbClr val="EA5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t>2</a:t>
            </a:r>
          </a:p>
        </p:txBody>
      </p:sp>
      <p:sp>
        <p:nvSpPr>
          <p:cNvPr id="6" name="Rechteck 5">
            <a:extLst>
              <a:ext uri="{FF2B5EF4-FFF2-40B4-BE49-F238E27FC236}">
                <a16:creationId xmlns:a16="http://schemas.microsoft.com/office/drawing/2014/main" id="{55AAC9E9-F925-4D0F-0A34-44D10EE855EF}"/>
              </a:ext>
            </a:extLst>
          </p:cNvPr>
          <p:cNvSpPr/>
          <p:nvPr/>
        </p:nvSpPr>
        <p:spPr>
          <a:xfrm>
            <a:off x="5916584" y="3814069"/>
            <a:ext cx="442912" cy="555625"/>
          </a:xfrm>
          <a:prstGeom prst="rect">
            <a:avLst/>
          </a:prstGeom>
          <a:solidFill>
            <a:srgbClr val="F8A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t>3</a:t>
            </a:r>
          </a:p>
        </p:txBody>
      </p:sp>
      <p:sp>
        <p:nvSpPr>
          <p:cNvPr id="7" name="Rechteck 6">
            <a:extLst>
              <a:ext uri="{FF2B5EF4-FFF2-40B4-BE49-F238E27FC236}">
                <a16:creationId xmlns:a16="http://schemas.microsoft.com/office/drawing/2014/main" id="{BFE04EFC-6E7C-C40A-5218-C4F9D3A2FE5B}"/>
              </a:ext>
            </a:extLst>
          </p:cNvPr>
          <p:cNvSpPr/>
          <p:nvPr/>
        </p:nvSpPr>
        <p:spPr>
          <a:xfrm>
            <a:off x="5940334" y="4856391"/>
            <a:ext cx="442912" cy="555625"/>
          </a:xfrm>
          <a:prstGeom prst="rect">
            <a:avLst/>
          </a:prstGeom>
          <a:solidFill>
            <a:srgbClr val="006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t>4</a:t>
            </a:r>
          </a:p>
        </p:txBody>
      </p:sp>
    </p:spTree>
    <p:extLst>
      <p:ext uri="{BB962C8B-B14F-4D97-AF65-F5344CB8AC3E}">
        <p14:creationId xmlns:p14="http://schemas.microsoft.com/office/powerpoint/2010/main" val="418815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F627D-3741-7CD1-A047-6294AA539552}"/>
              </a:ext>
            </a:extLst>
          </p:cNvPr>
          <p:cNvSpPr>
            <a:spLocks noGrp="1"/>
          </p:cNvSpPr>
          <p:nvPr>
            <p:ph type="title"/>
          </p:nvPr>
        </p:nvSpPr>
        <p:spPr/>
        <p:txBody>
          <a:bodyPr/>
          <a:lstStyle/>
          <a:p>
            <a:r>
              <a:rPr lang="en-US" dirty="0"/>
              <a:t>Bachelor</a:t>
            </a:r>
            <a:br>
              <a:rPr lang="en-US" dirty="0"/>
            </a:br>
            <a:r>
              <a:rPr lang="en-US" dirty="0"/>
              <a:t>Conscious </a:t>
            </a:r>
            <a:r>
              <a:rPr lang="en-US" sz="3200" kern="1200" dirty="0">
                <a:solidFill>
                  <a:schemeClr val="tx1"/>
                </a:solidFill>
                <a:latin typeface="+mj-lt"/>
                <a:ea typeface="+mj-ea"/>
                <a:cs typeface="+mj-cs"/>
              </a:rPr>
              <a:t>Organizations</a:t>
            </a:r>
            <a:endParaRPr lang="en-US" dirty="0"/>
          </a:p>
        </p:txBody>
      </p:sp>
      <p:sp>
        <p:nvSpPr>
          <p:cNvPr id="3" name="Content Placeholder 2">
            <a:extLst>
              <a:ext uri="{FF2B5EF4-FFF2-40B4-BE49-F238E27FC236}">
                <a16:creationId xmlns:a16="http://schemas.microsoft.com/office/drawing/2014/main" id="{3E0E0F7F-EBA6-422A-13AB-A7200EE79378}"/>
              </a:ext>
            </a:extLst>
          </p:cNvPr>
          <p:cNvSpPr>
            <a:spLocks noGrp="1"/>
          </p:cNvSpPr>
          <p:nvPr>
            <p:ph idx="1"/>
          </p:nvPr>
        </p:nvSpPr>
        <p:spPr>
          <a:xfrm>
            <a:off x="6096001" y="1111624"/>
            <a:ext cx="5581650" cy="5279651"/>
          </a:xfrm>
        </p:spPr>
        <p:txBody>
          <a:bodyPr>
            <a:noAutofit/>
          </a:bodyPr>
          <a:lstStyle/>
          <a:p>
            <a:pPr marL="0" marR="0" indent="0">
              <a:lnSpc>
                <a:spcPct val="105000"/>
              </a:lnSpc>
              <a:spcBef>
                <a:spcPts val="0"/>
              </a:spcBef>
              <a:spcAft>
                <a:spcPts val="600"/>
              </a:spcAft>
              <a:buNone/>
            </a:pPr>
            <a:r>
              <a:rPr lang="en-US" sz="2000" u="sng" dirty="0">
                <a:effectLst/>
                <a:ea typeface="Calibri Light" panose="020F0302020204030204" pitchFamily="34" charset="0"/>
              </a:rPr>
              <a:t>4 Modules (2 ECTS – expandable to 3 ECTS)</a:t>
            </a:r>
          </a:p>
          <a:p>
            <a:pPr marL="457200" lvl="1" indent="0">
              <a:lnSpc>
                <a:spcPct val="105000"/>
              </a:lnSpc>
              <a:spcBef>
                <a:spcPts val="0"/>
              </a:spcBef>
              <a:spcAft>
                <a:spcPts val="600"/>
              </a:spcAft>
              <a:buNone/>
            </a:pPr>
            <a:r>
              <a:rPr lang="en-US" sz="1600" dirty="0">
                <a:ea typeface="Calibri Light" panose="020F0302020204030204" pitchFamily="34" charset="0"/>
              </a:rPr>
              <a:t>Module 1: One 3-hour seminar</a:t>
            </a:r>
          </a:p>
          <a:p>
            <a:pPr marL="457200" lvl="1" indent="0">
              <a:lnSpc>
                <a:spcPct val="105000"/>
              </a:lnSpc>
              <a:spcBef>
                <a:spcPts val="0"/>
              </a:spcBef>
              <a:spcAft>
                <a:spcPts val="600"/>
              </a:spcAft>
              <a:buNone/>
            </a:pPr>
            <a:r>
              <a:rPr lang="en-US" sz="1600" dirty="0">
                <a:ea typeface="Calibri Light" panose="020F0302020204030204" pitchFamily="34" charset="0"/>
              </a:rPr>
              <a:t>Module 2: Two 3-hour seminars</a:t>
            </a:r>
          </a:p>
          <a:p>
            <a:pPr marL="457200" lvl="1" indent="0">
              <a:lnSpc>
                <a:spcPct val="105000"/>
              </a:lnSpc>
              <a:spcBef>
                <a:spcPts val="0"/>
              </a:spcBef>
              <a:spcAft>
                <a:spcPts val="600"/>
              </a:spcAft>
              <a:buNone/>
            </a:pPr>
            <a:r>
              <a:rPr lang="en-US" sz="1600" dirty="0">
                <a:ea typeface="Calibri Light" panose="020F0302020204030204" pitchFamily="34" charset="0"/>
              </a:rPr>
              <a:t>Module 3: Two 3-hour seminars</a:t>
            </a:r>
          </a:p>
          <a:p>
            <a:pPr marL="457200" lvl="1" indent="0">
              <a:lnSpc>
                <a:spcPct val="105000"/>
              </a:lnSpc>
              <a:spcBef>
                <a:spcPts val="0"/>
              </a:spcBef>
              <a:spcAft>
                <a:spcPts val="600"/>
              </a:spcAft>
              <a:buNone/>
            </a:pPr>
            <a:r>
              <a:rPr lang="en-US" sz="1600" dirty="0">
                <a:ea typeface="Calibri Light" panose="020F0302020204030204" pitchFamily="34" charset="0"/>
              </a:rPr>
              <a:t>Module 4: One 3-hour seminar</a:t>
            </a:r>
          </a:p>
          <a:p>
            <a:pPr marL="0" marR="0" indent="0">
              <a:lnSpc>
                <a:spcPct val="105000"/>
              </a:lnSpc>
              <a:spcBef>
                <a:spcPts val="0"/>
              </a:spcBef>
              <a:spcAft>
                <a:spcPts val="600"/>
              </a:spcAft>
              <a:buNone/>
            </a:pPr>
            <a:r>
              <a:rPr lang="en-US" sz="2000" u="sng" dirty="0">
                <a:effectLst/>
                <a:ea typeface="Calibri Light" panose="020F0302020204030204" pitchFamily="34" charset="0"/>
              </a:rPr>
              <a:t>Assignments</a:t>
            </a:r>
          </a:p>
          <a:p>
            <a:pPr lvl="1">
              <a:lnSpc>
                <a:spcPct val="105000"/>
              </a:lnSpc>
              <a:spcBef>
                <a:spcPts val="0"/>
              </a:spcBef>
              <a:spcAft>
                <a:spcPts val="600"/>
              </a:spcAft>
            </a:pPr>
            <a:r>
              <a:rPr lang="en-US" sz="1600" dirty="0">
                <a:effectLst/>
                <a:ea typeface="Calibri Light" panose="020F0302020204030204" pitchFamily="34" charset="0"/>
              </a:rPr>
              <a:t>Journal reflections (not graded)</a:t>
            </a:r>
          </a:p>
          <a:p>
            <a:pPr lvl="1">
              <a:lnSpc>
                <a:spcPct val="105000"/>
              </a:lnSpc>
              <a:spcBef>
                <a:spcPts val="0"/>
              </a:spcBef>
              <a:spcAft>
                <a:spcPts val="600"/>
              </a:spcAft>
            </a:pPr>
            <a:r>
              <a:rPr lang="en-US" sz="1600" dirty="0">
                <a:effectLst/>
                <a:ea typeface="Calibri Light" panose="020F0302020204030204" pitchFamily="34" charset="0"/>
              </a:rPr>
              <a:t>3 assessed assignments</a:t>
            </a:r>
          </a:p>
          <a:p>
            <a:pPr marL="0" indent="0">
              <a:lnSpc>
                <a:spcPct val="105000"/>
              </a:lnSpc>
              <a:spcBef>
                <a:spcPts val="0"/>
              </a:spcBef>
              <a:spcAft>
                <a:spcPts val="600"/>
              </a:spcAft>
              <a:buNone/>
            </a:pPr>
            <a:r>
              <a:rPr lang="en-US" sz="2000" u="sng" dirty="0">
                <a:effectLst/>
                <a:ea typeface="Calibri Light" panose="020F0302020204030204" pitchFamily="34" charset="0"/>
              </a:rPr>
              <a:t>Assessments</a:t>
            </a:r>
          </a:p>
          <a:p>
            <a:pPr lvl="1">
              <a:lnSpc>
                <a:spcPct val="105000"/>
              </a:lnSpc>
              <a:spcBef>
                <a:spcPts val="0"/>
              </a:spcBef>
              <a:spcAft>
                <a:spcPts val="600"/>
              </a:spcAft>
              <a:buFont typeface="+mj-lt"/>
              <a:buAutoNum type="arabicPeriod"/>
            </a:pPr>
            <a:r>
              <a:rPr lang="en-US" sz="1600" dirty="0">
                <a:effectLst/>
                <a:ea typeface="Calibri Light" panose="020F0302020204030204" pitchFamily="34" charset="0"/>
              </a:rPr>
              <a:t>​​​Written assignment - Module 2 (40% of grade): Research Scribe Media or Zappos. Include answers to the questions posed in the assignment in the paper. </a:t>
            </a:r>
          </a:p>
          <a:p>
            <a:pPr lvl="1">
              <a:lnSpc>
                <a:spcPct val="105000"/>
              </a:lnSpc>
              <a:spcBef>
                <a:spcPts val="0"/>
              </a:spcBef>
              <a:spcAft>
                <a:spcPts val="600"/>
              </a:spcAft>
              <a:buFont typeface="+mj-lt"/>
              <a:buAutoNum type="arabicPeriod"/>
            </a:pPr>
            <a:r>
              <a:rPr lang="en-US" sz="1600" dirty="0">
                <a:effectLst/>
                <a:ea typeface="Calibri Light" panose="020F0302020204030204" pitchFamily="34" charset="0"/>
              </a:rPr>
              <a:t>​Reflection paper - Module 3 (20% of grade): Reflection on exploring the student’s worldview and cultural lens.  </a:t>
            </a:r>
          </a:p>
          <a:p>
            <a:pPr lvl="1">
              <a:lnSpc>
                <a:spcPct val="105000"/>
              </a:lnSpc>
              <a:spcBef>
                <a:spcPts val="0"/>
              </a:spcBef>
              <a:spcAft>
                <a:spcPts val="600"/>
              </a:spcAft>
              <a:buFont typeface="+mj-lt"/>
              <a:buAutoNum type="arabicPeriod"/>
            </a:pPr>
            <a:r>
              <a:rPr lang="en-US" sz="1600" dirty="0">
                <a:effectLst/>
                <a:ea typeface="Calibri Light" panose="020F0302020204030204" pitchFamily="34" charset="0"/>
              </a:rPr>
              <a:t>​Final group poster presentation - Module 4 (40% of grade)​ </a:t>
            </a:r>
          </a:p>
        </p:txBody>
      </p:sp>
      <p:pic>
        <p:nvPicPr>
          <p:cNvPr id="4" name="Content Placeholder 5" descr="Diagram&#10;&#10;Description automatically generated">
            <a:extLst>
              <a:ext uri="{FF2B5EF4-FFF2-40B4-BE49-F238E27FC236}">
                <a16:creationId xmlns:a16="http://schemas.microsoft.com/office/drawing/2014/main" id="{511BC420-B584-10E5-C02C-24C3216C847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9575" y="2405376"/>
            <a:ext cx="3395162" cy="3038670"/>
          </a:xfrm>
          <a:prstGeom prst="rect">
            <a:avLst/>
          </a:prstGeom>
          <a:effectLst/>
        </p:spPr>
      </p:pic>
      <p:sp>
        <p:nvSpPr>
          <p:cNvPr id="5" name="TextBox 4">
            <a:extLst>
              <a:ext uri="{FF2B5EF4-FFF2-40B4-BE49-F238E27FC236}">
                <a16:creationId xmlns:a16="http://schemas.microsoft.com/office/drawing/2014/main" id="{A5AF1BCB-086C-F9D5-02CF-BFC78A5BAF22}"/>
              </a:ext>
            </a:extLst>
          </p:cNvPr>
          <p:cNvSpPr txBox="1"/>
          <p:nvPr/>
        </p:nvSpPr>
        <p:spPr>
          <a:xfrm>
            <a:off x="1750979" y="5378065"/>
            <a:ext cx="2373757" cy="200055"/>
          </a:xfrm>
          <a:prstGeom prst="rect">
            <a:avLst/>
          </a:prstGeom>
          <a:solidFill>
            <a:srgbClr val="000000"/>
          </a:solidFill>
        </p:spPr>
        <p:txBody>
          <a:bodyPr wrap="square" rtlCol="0">
            <a:spAutoFit/>
          </a:bodyPr>
          <a:lstStyle/>
          <a:p>
            <a:pPr algn="r">
              <a:spcAft>
                <a:spcPts val="600"/>
              </a:spcAft>
            </a:pPr>
            <a:r>
              <a:rPr lang="en-US" sz="700">
                <a:solidFill>
                  <a:srgbClr val="FFFFFF"/>
                </a:solidFill>
                <a:hlinkClick r:id="rId4" tooltip="http://www.alchemyofchange.net/networked-movement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378152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C14EF-D622-6FF0-AC09-C24C4C466A03}"/>
              </a:ext>
            </a:extLst>
          </p:cNvPr>
          <p:cNvSpPr>
            <a:spLocks noGrp="1"/>
          </p:cNvSpPr>
          <p:nvPr>
            <p:ph type="title"/>
          </p:nvPr>
        </p:nvSpPr>
        <p:spPr/>
        <p:txBody>
          <a:bodyPr/>
          <a:lstStyle/>
          <a:p>
            <a:r>
              <a:rPr lang="en-US" dirty="0"/>
              <a:t>Conscious Organizations - Bachelor:</a:t>
            </a:r>
            <a:br>
              <a:rPr lang="en-US" dirty="0"/>
            </a:br>
            <a:r>
              <a:rPr lang="en-US" dirty="0"/>
              <a:t>Team Project</a:t>
            </a:r>
          </a:p>
        </p:txBody>
      </p:sp>
      <p:sp>
        <p:nvSpPr>
          <p:cNvPr id="3" name="TextBox 2">
            <a:extLst>
              <a:ext uri="{FF2B5EF4-FFF2-40B4-BE49-F238E27FC236}">
                <a16:creationId xmlns:a16="http://schemas.microsoft.com/office/drawing/2014/main" id="{BB77B318-530A-E43E-025A-39C8524D7D71}"/>
              </a:ext>
            </a:extLst>
          </p:cNvPr>
          <p:cNvSpPr txBox="1"/>
          <p:nvPr/>
        </p:nvSpPr>
        <p:spPr>
          <a:xfrm>
            <a:off x="4610911" y="1911823"/>
            <a:ext cx="7198467" cy="4334328"/>
          </a:xfrm>
          <a:prstGeom prst="rect">
            <a:avLst/>
          </a:prstGeom>
          <a:noFill/>
        </p:spPr>
        <p:txBody>
          <a:bodyPr wrap="square" lIns="91440" tIns="45720" rIns="91440" bIns="45720" rtlCol="0" anchor="t">
            <a:spAutoFit/>
          </a:bodyPr>
          <a:lstStyle/>
          <a:p>
            <a:pPr>
              <a:lnSpc>
                <a:spcPct val="107000"/>
              </a:lnSpc>
              <a:spcAft>
                <a:spcPts val="600"/>
              </a:spcAft>
            </a:pPr>
            <a:r>
              <a:rPr lang="en-US" sz="2400" dirty="0">
                <a:effectLst/>
                <a:ea typeface="Calibri Light" panose="020F0302020204030204" pitchFamily="34" charset="0"/>
                <a:cs typeface="Arial"/>
              </a:rPr>
              <a:t>Work with your </a:t>
            </a:r>
            <a:r>
              <a:rPr lang="en-US" sz="2400" dirty="0">
                <a:ea typeface="Calibri Light" panose="020F0302020204030204" pitchFamily="34" charset="0"/>
                <a:cs typeface="Arial"/>
              </a:rPr>
              <a:t>team to create</a:t>
            </a:r>
            <a:r>
              <a:rPr lang="en-US" sz="2400" dirty="0">
                <a:effectLst/>
                <a:ea typeface="Calibri Light" panose="020F0302020204030204" pitchFamily="34" charset="0"/>
                <a:cs typeface="Arial"/>
              </a:rPr>
              <a:t> a poster to present to the class about your chosen SDG:</a:t>
            </a:r>
          </a:p>
          <a:p>
            <a:pPr marL="342900" marR="0" indent="-342900">
              <a:lnSpc>
                <a:spcPct val="107000"/>
              </a:lnSpc>
              <a:spcBef>
                <a:spcPts val="0"/>
              </a:spcBef>
              <a:spcAft>
                <a:spcPts val="600"/>
              </a:spcAft>
              <a:buFont typeface="Arial" panose="020B0604020202020204" pitchFamily="34" charset="0"/>
              <a:buChar char="•"/>
            </a:pPr>
            <a:r>
              <a:rPr lang="en-US" sz="2400" dirty="0">
                <a:effectLst/>
                <a:ea typeface="Calibri Light" panose="020F0302020204030204" pitchFamily="34" charset="0"/>
                <a:cs typeface="Arial"/>
              </a:rPr>
              <a:t>Create a visual representation of the SDG</a:t>
            </a:r>
          </a:p>
          <a:p>
            <a:pPr marL="342900" marR="0" indent="-342900">
              <a:lnSpc>
                <a:spcPct val="107000"/>
              </a:lnSpc>
              <a:spcBef>
                <a:spcPts val="0"/>
              </a:spcBef>
              <a:spcAft>
                <a:spcPts val="600"/>
              </a:spcAft>
              <a:buFont typeface="Arial" panose="020B0604020202020204" pitchFamily="34" charset="0"/>
              <a:buChar char="•"/>
            </a:pPr>
            <a:r>
              <a:rPr lang="en-US" sz="2400" dirty="0">
                <a:ea typeface="Calibri Light" panose="020F0302020204030204" pitchFamily="34" charset="0"/>
                <a:cs typeface="Arial"/>
              </a:rPr>
              <a:t>Find 1 inspirational organisation that has an initiative to address the SDG – learn all you can about the organisation and the initiative.</a:t>
            </a:r>
          </a:p>
          <a:p>
            <a:pPr marL="342900" marR="0" indent="-342900">
              <a:lnSpc>
                <a:spcPct val="107000"/>
              </a:lnSpc>
              <a:spcBef>
                <a:spcPts val="0"/>
              </a:spcBef>
              <a:spcAft>
                <a:spcPts val="600"/>
              </a:spcAft>
              <a:buFont typeface="Arial" panose="020B0604020202020204" pitchFamily="34" charset="0"/>
              <a:buChar char="•"/>
            </a:pPr>
            <a:r>
              <a:rPr lang="en-US" sz="2400" dirty="0">
                <a:ea typeface="Calibri Light" panose="020F0302020204030204" pitchFamily="34" charset="0"/>
                <a:cs typeface="Arial"/>
              </a:rPr>
              <a:t>Create a visual representation of the organisation and the initiative</a:t>
            </a:r>
          </a:p>
          <a:p>
            <a:pPr marL="342900" marR="0" indent="-342900">
              <a:lnSpc>
                <a:spcPct val="107000"/>
              </a:lnSpc>
              <a:spcBef>
                <a:spcPts val="0"/>
              </a:spcBef>
              <a:spcAft>
                <a:spcPts val="600"/>
              </a:spcAft>
              <a:buFont typeface="Arial" panose="020B0604020202020204" pitchFamily="34" charset="0"/>
              <a:buChar char="•"/>
            </a:pPr>
            <a:r>
              <a:rPr lang="en-US" sz="2400" dirty="0">
                <a:effectLst/>
                <a:ea typeface="Calibri Light" panose="020F0302020204030204" pitchFamily="34" charset="0"/>
                <a:cs typeface="Arial"/>
              </a:rPr>
              <a:t>Exp</a:t>
            </a:r>
            <a:r>
              <a:rPr lang="en-US" sz="2400" dirty="0">
                <a:ea typeface="Calibri Light" panose="020F0302020204030204" pitchFamily="34" charset="0"/>
                <a:cs typeface="Arial"/>
              </a:rPr>
              <a:t>ress why this organisation and initiative are inspiring to you</a:t>
            </a:r>
            <a:endParaRPr lang="en-US" sz="2400" dirty="0">
              <a:effectLst/>
              <a:ea typeface="Calibri Light" panose="020F0302020204030204" pitchFamily="34" charset="0"/>
              <a:cs typeface="Arial"/>
            </a:endParaRPr>
          </a:p>
        </p:txBody>
      </p:sp>
    </p:spTree>
    <p:extLst>
      <p:ext uri="{BB962C8B-B14F-4D97-AF65-F5344CB8AC3E}">
        <p14:creationId xmlns:p14="http://schemas.microsoft.com/office/powerpoint/2010/main" val="179763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343FAA-1F0B-1D5F-F81A-F4186174E638}"/>
              </a:ext>
            </a:extLst>
          </p:cNvPr>
          <p:cNvSpPr>
            <a:spLocks noGrp="1"/>
          </p:cNvSpPr>
          <p:nvPr>
            <p:ph type="title"/>
          </p:nvPr>
        </p:nvSpPr>
        <p:spPr>
          <a:xfrm>
            <a:off x="987790" y="2944594"/>
            <a:ext cx="3932237" cy="1191127"/>
          </a:xfrm>
        </p:spPr>
        <p:txBody>
          <a:bodyPr>
            <a:normAutofit fontScale="90000"/>
          </a:bodyPr>
          <a:lstStyle/>
          <a:p>
            <a:r>
              <a:rPr lang="de-DE" sz="4800" b="1" dirty="0"/>
              <a:t>Modules</a:t>
            </a:r>
            <a:br>
              <a:rPr lang="de-DE" sz="4800" b="1" dirty="0"/>
            </a:br>
            <a:r>
              <a:rPr lang="de-DE" sz="4000" b="1" dirty="0"/>
              <a:t>(3 ECTS)</a:t>
            </a:r>
          </a:p>
        </p:txBody>
      </p:sp>
      <p:sp>
        <p:nvSpPr>
          <p:cNvPr id="3" name="Inhaltsplatzhalter 2">
            <a:extLst>
              <a:ext uri="{FF2B5EF4-FFF2-40B4-BE49-F238E27FC236}">
                <a16:creationId xmlns:a16="http://schemas.microsoft.com/office/drawing/2014/main" id="{BB1D51F9-A474-664F-1D14-51EAF2BA44E7}"/>
              </a:ext>
            </a:extLst>
          </p:cNvPr>
          <p:cNvSpPr>
            <a:spLocks noGrp="1"/>
          </p:cNvSpPr>
          <p:nvPr>
            <p:ph idx="1"/>
          </p:nvPr>
        </p:nvSpPr>
        <p:spPr>
          <a:xfrm>
            <a:off x="6412674" y="987425"/>
            <a:ext cx="5600437" cy="4873625"/>
          </a:xfrm>
        </p:spPr>
        <p:txBody>
          <a:bodyPr anchor="ctr">
            <a:normAutofit fontScale="92500"/>
          </a:bodyPr>
          <a:lstStyle/>
          <a:p>
            <a:pPr marL="0" indent="0">
              <a:spcAft>
                <a:spcPts val="1800"/>
              </a:spcAft>
              <a:buNone/>
            </a:pPr>
            <a:r>
              <a:rPr lang="en-US" sz="2800" dirty="0"/>
              <a:t>Conscious Organizations and Conscious Culture</a:t>
            </a:r>
          </a:p>
          <a:p>
            <a:pPr marL="0" indent="0">
              <a:spcAft>
                <a:spcPts val="1800"/>
              </a:spcAft>
              <a:buNone/>
            </a:pPr>
            <a:r>
              <a:rPr lang="en-US" sz="2800" dirty="0"/>
              <a:t>Qualities and Values of Conscious Cultures</a:t>
            </a:r>
          </a:p>
          <a:p>
            <a:pPr marL="0" indent="0">
              <a:spcAft>
                <a:spcPts val="1800"/>
              </a:spcAft>
              <a:buNone/>
            </a:pPr>
            <a:r>
              <a:rPr lang="en-US" sz="2800" dirty="0"/>
              <a:t>Conscious Leadership &amp; Management</a:t>
            </a:r>
          </a:p>
          <a:p>
            <a:pPr marL="0" indent="0">
              <a:spcAft>
                <a:spcPts val="1800"/>
              </a:spcAft>
              <a:buNone/>
            </a:pPr>
            <a:r>
              <a:rPr lang="en-US" sz="2800" dirty="0"/>
              <a:t>Organizations as Living Systems</a:t>
            </a:r>
          </a:p>
          <a:p>
            <a:pPr marL="0" indent="0">
              <a:spcAft>
                <a:spcPts val="1800"/>
              </a:spcAft>
              <a:buNone/>
            </a:pPr>
            <a:r>
              <a:rPr lang="en-US" sz="2800" dirty="0"/>
              <a:t>Organisational Change</a:t>
            </a:r>
          </a:p>
          <a:p>
            <a:pPr marL="0" indent="0">
              <a:spcAft>
                <a:spcPts val="1800"/>
              </a:spcAft>
              <a:buNone/>
            </a:pPr>
            <a:r>
              <a:rPr lang="en-US" sz="2800" dirty="0"/>
              <a:t>Transforming Organizations </a:t>
            </a:r>
          </a:p>
        </p:txBody>
      </p:sp>
      <p:sp>
        <p:nvSpPr>
          <p:cNvPr id="4" name="Rechteck 3">
            <a:extLst>
              <a:ext uri="{FF2B5EF4-FFF2-40B4-BE49-F238E27FC236}">
                <a16:creationId xmlns:a16="http://schemas.microsoft.com/office/drawing/2014/main" id="{F7CF9970-F962-B73E-9FC2-714736B90F1B}"/>
              </a:ext>
            </a:extLst>
          </p:cNvPr>
          <p:cNvSpPr/>
          <p:nvPr/>
        </p:nvSpPr>
        <p:spPr>
          <a:xfrm>
            <a:off x="5898294" y="1192050"/>
            <a:ext cx="442912" cy="555625"/>
          </a:xfrm>
          <a:prstGeom prst="rect">
            <a:avLst/>
          </a:prstGeom>
          <a:solidFill>
            <a:srgbClr val="C52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t>1</a:t>
            </a:r>
          </a:p>
        </p:txBody>
      </p:sp>
      <p:sp>
        <p:nvSpPr>
          <p:cNvPr id="5" name="Rechteck 4">
            <a:extLst>
              <a:ext uri="{FF2B5EF4-FFF2-40B4-BE49-F238E27FC236}">
                <a16:creationId xmlns:a16="http://schemas.microsoft.com/office/drawing/2014/main" id="{BAF2331A-5A97-705B-3ACD-7838061C3187}"/>
              </a:ext>
            </a:extLst>
          </p:cNvPr>
          <p:cNvSpPr/>
          <p:nvPr/>
        </p:nvSpPr>
        <p:spPr>
          <a:xfrm>
            <a:off x="5898294" y="2210494"/>
            <a:ext cx="442912" cy="555625"/>
          </a:xfrm>
          <a:prstGeom prst="rect">
            <a:avLst/>
          </a:prstGeom>
          <a:solidFill>
            <a:srgbClr val="EA5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t>2</a:t>
            </a:r>
          </a:p>
        </p:txBody>
      </p:sp>
      <p:sp>
        <p:nvSpPr>
          <p:cNvPr id="6" name="Rechteck 5">
            <a:extLst>
              <a:ext uri="{FF2B5EF4-FFF2-40B4-BE49-F238E27FC236}">
                <a16:creationId xmlns:a16="http://schemas.microsoft.com/office/drawing/2014/main" id="{55AAC9E9-F925-4D0F-0A34-44D10EE855EF}"/>
              </a:ext>
            </a:extLst>
          </p:cNvPr>
          <p:cNvSpPr/>
          <p:nvPr/>
        </p:nvSpPr>
        <p:spPr>
          <a:xfrm>
            <a:off x="5898294" y="3104384"/>
            <a:ext cx="442912" cy="555625"/>
          </a:xfrm>
          <a:prstGeom prst="rect">
            <a:avLst/>
          </a:prstGeom>
          <a:solidFill>
            <a:srgbClr val="F8A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t>3</a:t>
            </a:r>
          </a:p>
        </p:txBody>
      </p:sp>
      <p:sp>
        <p:nvSpPr>
          <p:cNvPr id="7" name="Rechteck 6">
            <a:extLst>
              <a:ext uri="{FF2B5EF4-FFF2-40B4-BE49-F238E27FC236}">
                <a16:creationId xmlns:a16="http://schemas.microsoft.com/office/drawing/2014/main" id="{BFE04EFC-6E7C-C40A-5218-C4F9D3A2FE5B}"/>
              </a:ext>
            </a:extLst>
          </p:cNvPr>
          <p:cNvSpPr/>
          <p:nvPr/>
        </p:nvSpPr>
        <p:spPr>
          <a:xfrm>
            <a:off x="5898294" y="3857909"/>
            <a:ext cx="442912" cy="555625"/>
          </a:xfrm>
          <a:prstGeom prst="rect">
            <a:avLst/>
          </a:prstGeom>
          <a:solidFill>
            <a:srgbClr val="006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t>4</a:t>
            </a:r>
          </a:p>
        </p:txBody>
      </p:sp>
      <p:sp>
        <p:nvSpPr>
          <p:cNvPr id="8" name="Rechteck 5">
            <a:extLst>
              <a:ext uri="{FF2B5EF4-FFF2-40B4-BE49-F238E27FC236}">
                <a16:creationId xmlns:a16="http://schemas.microsoft.com/office/drawing/2014/main" id="{28595D30-8EFB-0603-C0AF-8928FAB37975}"/>
              </a:ext>
            </a:extLst>
          </p:cNvPr>
          <p:cNvSpPr/>
          <p:nvPr/>
        </p:nvSpPr>
        <p:spPr>
          <a:xfrm>
            <a:off x="5898294" y="4581087"/>
            <a:ext cx="442912" cy="5556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t>5</a:t>
            </a:r>
          </a:p>
        </p:txBody>
      </p:sp>
      <p:sp>
        <p:nvSpPr>
          <p:cNvPr id="9" name="Rechteck 5">
            <a:extLst>
              <a:ext uri="{FF2B5EF4-FFF2-40B4-BE49-F238E27FC236}">
                <a16:creationId xmlns:a16="http://schemas.microsoft.com/office/drawing/2014/main" id="{7B7155C0-3AB1-7A4E-F1D7-62408ADD5D8B}"/>
              </a:ext>
            </a:extLst>
          </p:cNvPr>
          <p:cNvSpPr/>
          <p:nvPr/>
        </p:nvSpPr>
        <p:spPr>
          <a:xfrm>
            <a:off x="5898294" y="5298603"/>
            <a:ext cx="442912" cy="5556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t>6</a:t>
            </a:r>
          </a:p>
        </p:txBody>
      </p:sp>
      <p:sp>
        <p:nvSpPr>
          <p:cNvPr id="10" name="Title 1">
            <a:extLst>
              <a:ext uri="{FF2B5EF4-FFF2-40B4-BE49-F238E27FC236}">
                <a16:creationId xmlns:a16="http://schemas.microsoft.com/office/drawing/2014/main" id="{EE596B55-B61D-8D25-CB84-6088B6BF4C55}"/>
              </a:ext>
            </a:extLst>
          </p:cNvPr>
          <p:cNvSpPr txBox="1">
            <a:spLocks/>
          </p:cNvSpPr>
          <p:nvPr/>
        </p:nvSpPr>
        <p:spPr>
          <a:xfrm>
            <a:off x="572660" y="934144"/>
            <a:ext cx="4762499" cy="178067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3600" dirty="0"/>
              <a:t>Graduate</a:t>
            </a:r>
            <a:br>
              <a:rPr lang="en-US" sz="3600" dirty="0"/>
            </a:br>
            <a:r>
              <a:rPr lang="en-US" sz="3600" dirty="0"/>
              <a:t>Conscious Organizations &amp; Transformation</a:t>
            </a:r>
          </a:p>
        </p:txBody>
      </p:sp>
    </p:spTree>
    <p:extLst>
      <p:ext uri="{BB962C8B-B14F-4D97-AF65-F5344CB8AC3E}">
        <p14:creationId xmlns:p14="http://schemas.microsoft.com/office/powerpoint/2010/main" val="2663088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59C119-AB24-C9A7-736F-CAF68C76B8E9}"/>
              </a:ext>
            </a:extLst>
          </p:cNvPr>
          <p:cNvSpPr>
            <a:spLocks noGrp="1"/>
          </p:cNvSpPr>
          <p:nvPr>
            <p:ph type="title"/>
          </p:nvPr>
        </p:nvSpPr>
        <p:spPr>
          <a:xfrm>
            <a:off x="838200" y="817532"/>
            <a:ext cx="10515600" cy="1325563"/>
          </a:xfrm>
        </p:spPr>
        <p:txBody>
          <a:bodyPr/>
          <a:lstStyle/>
          <a:p>
            <a:r>
              <a:rPr lang="en-GB" altLang="de-DE" dirty="0"/>
              <a:t>The Four Tenets of Conscious Business</a:t>
            </a:r>
            <a:endParaRPr lang="de-DE" dirty="0"/>
          </a:p>
        </p:txBody>
      </p:sp>
      <p:sp>
        <p:nvSpPr>
          <p:cNvPr id="4" name="Foliennummernplatzhalter 3">
            <a:extLst>
              <a:ext uri="{FF2B5EF4-FFF2-40B4-BE49-F238E27FC236}">
                <a16:creationId xmlns:a16="http://schemas.microsoft.com/office/drawing/2014/main" id="{BD67B515-7EE9-3755-8F00-BBAFD398E494}"/>
              </a:ext>
            </a:extLst>
          </p:cNvPr>
          <p:cNvSpPr>
            <a:spLocks noGrp="1"/>
          </p:cNvSpPr>
          <p:nvPr>
            <p:ph type="sldNum" sz="quarter" idx="12"/>
          </p:nvPr>
        </p:nvSpPr>
        <p:spPr/>
        <p:txBody>
          <a:bodyPr/>
          <a:lstStyle/>
          <a:p>
            <a:fld id="{BC1DBF59-FCF1-4C99-ADD5-833B8FF11D94}" type="slidenum">
              <a:rPr lang="nl-NL" smtClean="0"/>
              <a:t>3</a:t>
            </a:fld>
            <a:endParaRPr lang="nl-NL"/>
          </a:p>
        </p:txBody>
      </p:sp>
      <p:grpSp>
        <p:nvGrpSpPr>
          <p:cNvPr id="6" name="Gruppieren 1">
            <a:extLst>
              <a:ext uri="{FF2B5EF4-FFF2-40B4-BE49-F238E27FC236}">
                <a16:creationId xmlns:a16="http://schemas.microsoft.com/office/drawing/2014/main" id="{60B0AFEB-DBD5-2432-0407-F881822EC9E2}"/>
              </a:ext>
            </a:extLst>
          </p:cNvPr>
          <p:cNvGrpSpPr>
            <a:grpSpLocks/>
          </p:cNvGrpSpPr>
          <p:nvPr/>
        </p:nvGrpSpPr>
        <p:grpSpPr bwMode="auto">
          <a:xfrm>
            <a:off x="2095495" y="1683175"/>
            <a:ext cx="5362575" cy="4675536"/>
            <a:chOff x="2916238" y="2636838"/>
            <a:chExt cx="2935287" cy="2505075"/>
          </a:xfrm>
        </p:grpSpPr>
        <p:sp>
          <p:nvSpPr>
            <p:cNvPr id="7" name="Isosceles Triangle 39">
              <a:extLst>
                <a:ext uri="{FF2B5EF4-FFF2-40B4-BE49-F238E27FC236}">
                  <a16:creationId xmlns:a16="http://schemas.microsoft.com/office/drawing/2014/main" id="{ECD90F63-0BDC-8CF3-6712-94414F2F8B3B}"/>
                </a:ext>
              </a:extLst>
            </p:cNvPr>
            <p:cNvSpPr/>
            <p:nvPr/>
          </p:nvSpPr>
          <p:spPr>
            <a:xfrm>
              <a:off x="3661170" y="2636838"/>
              <a:ext cx="1447539" cy="1238250"/>
            </a:xfrm>
            <a:prstGeom prst="triangle">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15000"/>
                </a:lnSpc>
                <a:spcAft>
                  <a:spcPts val="1000"/>
                </a:spcAft>
                <a:defRPr/>
              </a:pPr>
              <a:r>
                <a:rPr lang="de-DE">
                  <a:ea typeface="Calibri" charset="0"/>
                  <a:cs typeface="Times New Roman" charset="0"/>
                </a:rPr>
                <a:t> </a:t>
              </a:r>
            </a:p>
          </p:txBody>
        </p:sp>
        <p:sp>
          <p:nvSpPr>
            <p:cNvPr id="8" name="Isosceles Triangle 41">
              <a:extLst>
                <a:ext uri="{FF2B5EF4-FFF2-40B4-BE49-F238E27FC236}">
                  <a16:creationId xmlns:a16="http://schemas.microsoft.com/office/drawing/2014/main" id="{23FD75AE-4D73-56B5-A6CC-6BF06F657987}"/>
                </a:ext>
              </a:extLst>
            </p:cNvPr>
            <p:cNvSpPr/>
            <p:nvPr/>
          </p:nvSpPr>
          <p:spPr>
            <a:xfrm rot="10800000">
              <a:off x="3656861" y="3890401"/>
              <a:ext cx="1447800" cy="1238250"/>
            </a:xfrm>
            <a:prstGeom prst="triangle">
              <a:avLst/>
            </a:prstGeom>
            <a:solidFill>
              <a:srgbClr val="FF9900"/>
            </a:solid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flatTx/>
            </a:bodyPr>
            <a:lstStyle/>
            <a:p>
              <a:pPr algn="ctr">
                <a:lnSpc>
                  <a:spcPct val="115000"/>
                </a:lnSpc>
                <a:spcAft>
                  <a:spcPts val="1000"/>
                </a:spcAft>
                <a:defRPr/>
              </a:pPr>
              <a:r>
                <a:rPr lang="de-DE">
                  <a:ea typeface="Calibri" charset="0"/>
                  <a:cs typeface="Times New Roman" charset="0"/>
                </a:rPr>
                <a:t> </a:t>
              </a:r>
            </a:p>
          </p:txBody>
        </p:sp>
        <p:sp>
          <p:nvSpPr>
            <p:cNvPr id="9" name="Isosceles Triangle 42">
              <a:extLst>
                <a:ext uri="{FF2B5EF4-FFF2-40B4-BE49-F238E27FC236}">
                  <a16:creationId xmlns:a16="http://schemas.microsoft.com/office/drawing/2014/main" id="{ADEFCE88-F54B-347B-74AE-71BFE750F449}"/>
                </a:ext>
              </a:extLst>
            </p:cNvPr>
            <p:cNvSpPr/>
            <p:nvPr/>
          </p:nvSpPr>
          <p:spPr>
            <a:xfrm>
              <a:off x="4403986" y="3903663"/>
              <a:ext cx="1447539" cy="1238250"/>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lnSpc>
                  <a:spcPct val="115000"/>
                </a:lnSpc>
                <a:spcAft>
                  <a:spcPts val="1000"/>
                </a:spcAft>
                <a:defRPr/>
              </a:pPr>
              <a:r>
                <a:rPr lang="de-DE" dirty="0">
                  <a:ea typeface="Calibri" charset="0"/>
                  <a:cs typeface="Times New Roman" charset="0"/>
                </a:rPr>
                <a:t>Conscious </a:t>
              </a:r>
              <a:r>
                <a:rPr lang="de-DE" dirty="0" err="1">
                  <a:ea typeface="Calibri" charset="0"/>
                  <a:cs typeface="Times New Roman" charset="0"/>
                </a:rPr>
                <a:t>culture</a:t>
              </a:r>
              <a:r>
                <a:rPr lang="de-DE" dirty="0">
                  <a:ea typeface="Calibri" charset="0"/>
                  <a:cs typeface="Times New Roman" charset="0"/>
                </a:rPr>
                <a:t> and </a:t>
              </a:r>
              <a:r>
                <a:rPr lang="de-DE" dirty="0" err="1">
                  <a:ea typeface="Calibri" charset="0"/>
                  <a:cs typeface="Times New Roman" charset="0"/>
                </a:rPr>
                <a:t>management</a:t>
              </a:r>
              <a:endParaRPr lang="de-DE" dirty="0">
                <a:ea typeface="Calibri" charset="0"/>
                <a:cs typeface="Times New Roman" charset="0"/>
              </a:endParaRPr>
            </a:p>
          </p:txBody>
        </p:sp>
        <p:sp>
          <p:nvSpPr>
            <p:cNvPr id="10" name="Isosceles Triangle 43">
              <a:extLst>
                <a:ext uri="{FF2B5EF4-FFF2-40B4-BE49-F238E27FC236}">
                  <a16:creationId xmlns:a16="http://schemas.microsoft.com/office/drawing/2014/main" id="{C7CB6628-7FEE-17CD-F849-EB14ED1E4FF2}"/>
                </a:ext>
              </a:extLst>
            </p:cNvPr>
            <p:cNvSpPr/>
            <p:nvPr/>
          </p:nvSpPr>
          <p:spPr>
            <a:xfrm>
              <a:off x="2916238" y="3900488"/>
              <a:ext cx="1447539" cy="1238250"/>
            </a:xfrm>
            <a:prstGeom prst="triangle">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15000"/>
                </a:lnSpc>
                <a:spcAft>
                  <a:spcPts val="1000"/>
                </a:spcAft>
                <a:defRPr/>
              </a:pPr>
              <a:r>
                <a:rPr lang="de-DE" err="1">
                  <a:solidFill>
                    <a:srgbClr val="FFFFFF"/>
                  </a:solidFill>
                  <a:ea typeface="Calibri" charset="0"/>
                  <a:cs typeface="Times New Roman" charset="0"/>
                </a:rPr>
                <a:t>Conscious</a:t>
              </a:r>
              <a:r>
                <a:rPr lang="de-DE">
                  <a:solidFill>
                    <a:srgbClr val="FFFFFF"/>
                  </a:solidFill>
                  <a:ea typeface="Calibri" charset="0"/>
                  <a:cs typeface="Times New Roman" charset="0"/>
                </a:rPr>
                <a:t> </a:t>
              </a:r>
              <a:r>
                <a:rPr lang="de-DE" err="1">
                  <a:solidFill>
                    <a:srgbClr val="FFFFFF"/>
                  </a:solidFill>
                  <a:ea typeface="Calibri" charset="0"/>
                  <a:cs typeface="Times New Roman" charset="0"/>
                </a:rPr>
                <a:t>leadership</a:t>
              </a:r>
              <a:endParaRPr lang="de-DE">
                <a:ea typeface="Calibri" charset="0"/>
                <a:cs typeface="Times New Roman" charset="0"/>
              </a:endParaRPr>
            </a:p>
          </p:txBody>
        </p:sp>
        <p:sp>
          <p:nvSpPr>
            <p:cNvPr id="11" name="Rectangle 59">
              <a:extLst>
                <a:ext uri="{FF2B5EF4-FFF2-40B4-BE49-F238E27FC236}">
                  <a16:creationId xmlns:a16="http://schemas.microsoft.com/office/drawing/2014/main" id="{2AF57F1A-9BFD-2556-6DA3-3EF5A3BCDC49}"/>
                </a:ext>
              </a:extLst>
            </p:cNvPr>
            <p:cNvSpPr/>
            <p:nvPr/>
          </p:nvSpPr>
          <p:spPr>
            <a:xfrm>
              <a:off x="3873396" y="3941836"/>
              <a:ext cx="1034415" cy="532130"/>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flatTx/>
            </a:bodyPr>
            <a:lstStyle/>
            <a:p>
              <a:pPr algn="ctr">
                <a:lnSpc>
                  <a:spcPct val="115000"/>
                </a:lnSpc>
                <a:spcAft>
                  <a:spcPts val="0"/>
                </a:spcAft>
                <a:defRPr/>
              </a:pPr>
              <a:r>
                <a:rPr lang="de-DE">
                  <a:ea typeface="Calibri" charset="0"/>
                  <a:cs typeface="Times New Roman" charset="0"/>
                </a:rPr>
                <a:t>Higher </a:t>
              </a:r>
              <a:r>
                <a:rPr lang="de-DE" err="1">
                  <a:ea typeface="Calibri" charset="0"/>
                  <a:cs typeface="Times New Roman" charset="0"/>
                </a:rPr>
                <a:t>purpose</a:t>
              </a:r>
              <a:endParaRPr lang="de-DE">
                <a:ea typeface="Calibri" charset="0"/>
                <a:cs typeface="Times New Roman" charset="0"/>
              </a:endParaRPr>
            </a:p>
            <a:p>
              <a:pPr>
                <a:lnSpc>
                  <a:spcPct val="115000"/>
                </a:lnSpc>
                <a:spcAft>
                  <a:spcPts val="0"/>
                </a:spcAft>
                <a:defRPr/>
              </a:pPr>
              <a:r>
                <a:rPr lang="de-DE">
                  <a:ea typeface="Calibri" charset="0"/>
                  <a:cs typeface="Times New Roman" charset="0"/>
                </a:rPr>
                <a:t> </a:t>
              </a:r>
            </a:p>
          </p:txBody>
        </p:sp>
        <p:sp>
          <p:nvSpPr>
            <p:cNvPr id="12" name="Rectangle 291">
              <a:extLst>
                <a:ext uri="{FF2B5EF4-FFF2-40B4-BE49-F238E27FC236}">
                  <a16:creationId xmlns:a16="http://schemas.microsoft.com/office/drawing/2014/main" id="{7B83A26D-1ACB-D0A6-5046-F3A4404CEFE4}"/>
                </a:ext>
              </a:extLst>
            </p:cNvPr>
            <p:cNvSpPr/>
            <p:nvPr/>
          </p:nvSpPr>
          <p:spPr>
            <a:xfrm>
              <a:off x="3969090" y="3425297"/>
              <a:ext cx="844398" cy="335491"/>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15000"/>
                </a:lnSpc>
                <a:spcAft>
                  <a:spcPts val="1000"/>
                </a:spcAft>
                <a:defRPr/>
              </a:pPr>
              <a:r>
                <a:rPr lang="de-DE">
                  <a:ea typeface="Calibri" charset="0"/>
                  <a:cs typeface="Times New Roman" charset="0"/>
                </a:rPr>
                <a:t>Stakeholder </a:t>
              </a:r>
              <a:r>
                <a:rPr lang="de-DE" err="1">
                  <a:ea typeface="Calibri" charset="0"/>
                  <a:cs typeface="Times New Roman" charset="0"/>
                </a:rPr>
                <a:t>integration</a:t>
              </a:r>
              <a:endParaRPr lang="de-DE">
                <a:ea typeface="Calibri" charset="0"/>
                <a:cs typeface="Times New Roman" charset="0"/>
              </a:endParaRPr>
            </a:p>
            <a:p>
              <a:pPr algn="ctr">
                <a:lnSpc>
                  <a:spcPct val="115000"/>
                </a:lnSpc>
                <a:spcAft>
                  <a:spcPts val="1000"/>
                </a:spcAft>
                <a:defRPr/>
              </a:pPr>
              <a:r>
                <a:rPr lang="de-DE">
                  <a:ea typeface="Calibri" charset="0"/>
                  <a:cs typeface="Times New Roman" charset="0"/>
                </a:rPr>
                <a:t> </a:t>
              </a:r>
            </a:p>
          </p:txBody>
        </p:sp>
      </p:grpSp>
      <p:sp>
        <p:nvSpPr>
          <p:cNvPr id="13" name="Textfeld 12">
            <a:extLst>
              <a:ext uri="{FF2B5EF4-FFF2-40B4-BE49-F238E27FC236}">
                <a16:creationId xmlns:a16="http://schemas.microsoft.com/office/drawing/2014/main" id="{DDA743F8-8024-70F6-D8AA-4BF86435719D}"/>
              </a:ext>
            </a:extLst>
          </p:cNvPr>
          <p:cNvSpPr txBox="1"/>
          <p:nvPr/>
        </p:nvSpPr>
        <p:spPr>
          <a:xfrm>
            <a:off x="4585843" y="5851874"/>
            <a:ext cx="1268413" cy="185737"/>
          </a:xfrm>
          <a:prstGeom prst="rect">
            <a:avLst/>
          </a:prstGeom>
          <a:noFill/>
        </p:spPr>
        <p:txBody>
          <a:bodyPr>
            <a:spAutoFit/>
          </a:bodyPr>
          <a:lstStyle/>
          <a:p>
            <a:pPr algn="r">
              <a:defRPr/>
            </a:pPr>
            <a:r>
              <a:rPr lang="en-GB" sz="600" b="0" i="1">
                <a:latin typeface="+mj-lt"/>
              </a:rPr>
              <a:t>Source: Mackey, </a:t>
            </a:r>
            <a:r>
              <a:rPr lang="en-GB" sz="600" b="0" i="1" err="1">
                <a:latin typeface="+mj-lt"/>
              </a:rPr>
              <a:t>Sisodia</a:t>
            </a:r>
            <a:r>
              <a:rPr lang="en-GB" sz="600" b="0" i="1">
                <a:latin typeface="+mj-lt"/>
              </a:rPr>
              <a:t> (2013)</a:t>
            </a:r>
          </a:p>
        </p:txBody>
      </p:sp>
      <p:sp>
        <p:nvSpPr>
          <p:cNvPr id="3" name="Title 1">
            <a:extLst>
              <a:ext uri="{FF2B5EF4-FFF2-40B4-BE49-F238E27FC236}">
                <a16:creationId xmlns:a16="http://schemas.microsoft.com/office/drawing/2014/main" id="{C3F2238C-C639-D80E-E20F-1CC3042346E4}"/>
              </a:ext>
            </a:extLst>
          </p:cNvPr>
          <p:cNvSpPr txBox="1">
            <a:spLocks/>
          </p:cNvSpPr>
          <p:nvPr/>
        </p:nvSpPr>
        <p:spPr>
          <a:xfrm>
            <a:off x="2536381" y="155181"/>
            <a:ext cx="4588319" cy="834118"/>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Foundation for both Bachelor and Graduate Courses</a:t>
            </a:r>
          </a:p>
        </p:txBody>
      </p:sp>
      <p:sp>
        <p:nvSpPr>
          <p:cNvPr id="14" name="Arrow: Right 13">
            <a:extLst>
              <a:ext uri="{FF2B5EF4-FFF2-40B4-BE49-F238E27FC236}">
                <a16:creationId xmlns:a16="http://schemas.microsoft.com/office/drawing/2014/main" id="{A7EC8FD3-BD98-A018-2A74-1701BB51BAE7}"/>
              </a:ext>
            </a:extLst>
          </p:cNvPr>
          <p:cNvSpPr/>
          <p:nvPr/>
        </p:nvSpPr>
        <p:spPr>
          <a:xfrm>
            <a:off x="1271952" y="4808547"/>
            <a:ext cx="1314450" cy="606981"/>
          </a:xfrm>
          <a:prstGeom prst="rightArrow">
            <a:avLst/>
          </a:prstGeom>
          <a:solidFill>
            <a:srgbClr val="00B050"/>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47312701-9350-C890-FB14-DECE4BF7C935}"/>
              </a:ext>
            </a:extLst>
          </p:cNvPr>
          <p:cNvSpPr/>
          <p:nvPr/>
        </p:nvSpPr>
        <p:spPr>
          <a:xfrm flipH="1">
            <a:off x="7124700" y="4808546"/>
            <a:ext cx="1314450" cy="606981"/>
          </a:xfrm>
          <a:prstGeom prst="rightArrow">
            <a:avLst/>
          </a:prstGeom>
          <a:solidFill>
            <a:srgbClr val="00B050"/>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193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F627D-3741-7CD1-A047-6294AA539552}"/>
              </a:ext>
            </a:extLst>
          </p:cNvPr>
          <p:cNvSpPr>
            <a:spLocks noGrp="1"/>
          </p:cNvSpPr>
          <p:nvPr>
            <p:ph type="title"/>
          </p:nvPr>
        </p:nvSpPr>
        <p:spPr/>
        <p:txBody>
          <a:bodyPr>
            <a:normAutofit fontScale="90000"/>
          </a:bodyPr>
          <a:lstStyle/>
          <a:p>
            <a:r>
              <a:rPr lang="en-US" dirty="0"/>
              <a:t>Graduate</a:t>
            </a:r>
            <a:br>
              <a:rPr lang="en-US" dirty="0"/>
            </a:br>
            <a:r>
              <a:rPr lang="en-US" dirty="0"/>
              <a:t>Conscious Organizations &amp; Transformation</a:t>
            </a:r>
          </a:p>
        </p:txBody>
      </p:sp>
      <p:sp>
        <p:nvSpPr>
          <p:cNvPr id="3" name="Content Placeholder 2">
            <a:extLst>
              <a:ext uri="{FF2B5EF4-FFF2-40B4-BE49-F238E27FC236}">
                <a16:creationId xmlns:a16="http://schemas.microsoft.com/office/drawing/2014/main" id="{3E0E0F7F-EBA6-422A-13AB-A7200EE79378}"/>
              </a:ext>
            </a:extLst>
          </p:cNvPr>
          <p:cNvSpPr>
            <a:spLocks noGrp="1"/>
          </p:cNvSpPr>
          <p:nvPr>
            <p:ph idx="1"/>
          </p:nvPr>
        </p:nvSpPr>
        <p:spPr>
          <a:xfrm>
            <a:off x="5793429" y="457200"/>
            <a:ext cx="6123282" cy="5858343"/>
          </a:xfrm>
        </p:spPr>
        <p:txBody>
          <a:bodyPr>
            <a:noAutofit/>
          </a:bodyPr>
          <a:lstStyle/>
          <a:p>
            <a:pPr marL="0" marR="0" indent="0">
              <a:lnSpc>
                <a:spcPct val="105000"/>
              </a:lnSpc>
              <a:spcBef>
                <a:spcPts val="0"/>
              </a:spcBef>
              <a:spcAft>
                <a:spcPts val="600"/>
              </a:spcAft>
              <a:buNone/>
            </a:pPr>
            <a:r>
              <a:rPr lang="en-US" sz="2000" u="sng" dirty="0">
                <a:ea typeface="Calibri Light" panose="020F0302020204030204" pitchFamily="34" charset="0"/>
              </a:rPr>
              <a:t>6</a:t>
            </a:r>
            <a:r>
              <a:rPr lang="en-US" sz="2000" u="sng" dirty="0">
                <a:effectLst/>
                <a:ea typeface="Calibri Light" panose="020F0302020204030204" pitchFamily="34" charset="0"/>
              </a:rPr>
              <a:t> Modules</a:t>
            </a:r>
          </a:p>
          <a:p>
            <a:pPr marL="457200" lvl="1" indent="0">
              <a:lnSpc>
                <a:spcPct val="105000"/>
              </a:lnSpc>
              <a:spcBef>
                <a:spcPts val="0"/>
              </a:spcBef>
              <a:spcAft>
                <a:spcPts val="600"/>
              </a:spcAft>
              <a:buNone/>
            </a:pPr>
            <a:r>
              <a:rPr lang="en-US" sz="1800" dirty="0">
                <a:ea typeface="Calibri Light" panose="020F0302020204030204" pitchFamily="34" charset="0"/>
              </a:rPr>
              <a:t>Ten 3-hour seminars</a:t>
            </a:r>
          </a:p>
          <a:p>
            <a:pPr marL="0" marR="0" indent="0">
              <a:lnSpc>
                <a:spcPct val="105000"/>
              </a:lnSpc>
              <a:spcBef>
                <a:spcPts val="0"/>
              </a:spcBef>
              <a:spcAft>
                <a:spcPts val="600"/>
              </a:spcAft>
              <a:buNone/>
            </a:pPr>
            <a:r>
              <a:rPr lang="en-US" sz="2000" u="sng" dirty="0">
                <a:effectLst/>
                <a:ea typeface="Calibri Light" panose="020F0302020204030204" pitchFamily="34" charset="0"/>
              </a:rPr>
              <a:t>Assignments</a:t>
            </a:r>
          </a:p>
          <a:p>
            <a:pPr marL="463550" lvl="1" indent="0">
              <a:lnSpc>
                <a:spcPct val="105000"/>
              </a:lnSpc>
              <a:spcBef>
                <a:spcPts val="0"/>
              </a:spcBef>
              <a:spcAft>
                <a:spcPts val="600"/>
              </a:spcAft>
              <a:buNone/>
            </a:pPr>
            <a:r>
              <a:rPr lang="en-US" sz="1800" dirty="0">
                <a:ea typeface="Calibri Light" panose="020F0302020204030204" pitchFamily="34" charset="0"/>
              </a:rPr>
              <a:t>4</a:t>
            </a:r>
            <a:r>
              <a:rPr lang="en-US" sz="1800" dirty="0">
                <a:effectLst/>
                <a:ea typeface="Calibri Light" panose="020F0302020204030204" pitchFamily="34" charset="0"/>
              </a:rPr>
              <a:t> assessed assignments</a:t>
            </a:r>
          </a:p>
          <a:p>
            <a:pPr marL="0" indent="0">
              <a:lnSpc>
                <a:spcPct val="105000"/>
              </a:lnSpc>
              <a:spcBef>
                <a:spcPts val="0"/>
              </a:spcBef>
              <a:spcAft>
                <a:spcPts val="600"/>
              </a:spcAft>
              <a:buNone/>
            </a:pPr>
            <a:r>
              <a:rPr lang="en-US" sz="2000" u="sng" dirty="0">
                <a:effectLst/>
                <a:ea typeface="Calibri Light" panose="020F0302020204030204" pitchFamily="34" charset="0"/>
              </a:rPr>
              <a:t>Assessments</a:t>
            </a:r>
          </a:p>
          <a:p>
            <a:pPr marL="914400" lvl="1" indent="-457200">
              <a:lnSpc>
                <a:spcPct val="105000"/>
              </a:lnSpc>
              <a:spcBef>
                <a:spcPts val="0"/>
              </a:spcBef>
              <a:spcAft>
                <a:spcPts val="600"/>
              </a:spcAft>
              <a:buFont typeface="+mj-lt"/>
              <a:buAutoNum type="arabicPeriod"/>
            </a:pPr>
            <a:r>
              <a:rPr lang="en-US" sz="1800" dirty="0">
                <a:effectLst/>
                <a:ea typeface="Calibri Light" panose="020F0302020204030204" pitchFamily="34" charset="0"/>
              </a:rPr>
              <a:t>Individual assignment 1 (20% of grade) – Module 2: Research a benefit corporation. Include answers to the questions posed in the assignment in the paper. </a:t>
            </a:r>
          </a:p>
          <a:p>
            <a:pPr marL="914400" lvl="1" indent="-457200">
              <a:lnSpc>
                <a:spcPct val="105000"/>
              </a:lnSpc>
              <a:spcBef>
                <a:spcPts val="0"/>
              </a:spcBef>
              <a:spcAft>
                <a:spcPts val="600"/>
              </a:spcAft>
              <a:buFont typeface="+mj-lt"/>
              <a:buAutoNum type="arabicPeriod"/>
            </a:pPr>
            <a:r>
              <a:rPr lang="en-US" sz="1800" dirty="0">
                <a:effectLst/>
                <a:ea typeface="Calibri Light" panose="020F0302020204030204" pitchFamily="34" charset="0"/>
              </a:rPr>
              <a:t>Group assignments A &amp; B (40% of grade)</a:t>
            </a:r>
          </a:p>
          <a:p>
            <a:pPr marL="1371600" lvl="2" indent="-457200">
              <a:lnSpc>
                <a:spcPct val="105000"/>
              </a:lnSpc>
              <a:spcBef>
                <a:spcPts val="0"/>
              </a:spcBef>
              <a:spcAft>
                <a:spcPts val="600"/>
              </a:spcAft>
              <a:buFont typeface="+mj-lt"/>
              <a:buAutoNum type="alphaUcPeriod"/>
            </a:pPr>
            <a:r>
              <a:rPr lang="en-US" sz="1600" dirty="0">
                <a:effectLst/>
                <a:ea typeface="Calibri Light" panose="020F0302020204030204" pitchFamily="34" charset="0"/>
              </a:rPr>
              <a:t>Module 3: Self-managing teams present the values the team developed during Module 2, their chosen SDG initiative and related mission and goals.</a:t>
            </a:r>
          </a:p>
          <a:p>
            <a:pPr marL="1371600" lvl="2" indent="-457200">
              <a:lnSpc>
                <a:spcPct val="105000"/>
              </a:lnSpc>
              <a:spcBef>
                <a:spcPts val="0"/>
              </a:spcBef>
              <a:spcAft>
                <a:spcPts val="600"/>
              </a:spcAft>
              <a:buFont typeface="+mj-lt"/>
              <a:buAutoNum type="alphaUcPeriod"/>
            </a:pPr>
            <a:r>
              <a:rPr lang="en-US" sz="1600" dirty="0">
                <a:effectLst/>
                <a:ea typeface="Calibri Light" panose="020F0302020204030204" pitchFamily="34" charset="0"/>
              </a:rPr>
              <a:t>Module 4: Self-managing teams present a stakeholder map and analysis of their SDG initiative, using the Pecha Kucha format.</a:t>
            </a:r>
          </a:p>
          <a:p>
            <a:pPr marL="914400" lvl="1" indent="-457200">
              <a:lnSpc>
                <a:spcPct val="105000"/>
              </a:lnSpc>
              <a:spcBef>
                <a:spcPts val="0"/>
              </a:spcBef>
              <a:spcAft>
                <a:spcPts val="600"/>
              </a:spcAft>
              <a:buFont typeface="+mj-lt"/>
              <a:buAutoNum type="arabicPeriod"/>
            </a:pPr>
            <a:r>
              <a:rPr lang="en-US" sz="1800" dirty="0">
                <a:effectLst/>
                <a:ea typeface="Calibri Light" panose="020F0302020204030204" pitchFamily="34" charset="0"/>
              </a:rPr>
              <a:t>Individual assignment 2 (40% of grade) – Module 6: Research paper which explores one of the listed topics in-depth, using scholarly literature as sources for the paper. </a:t>
            </a:r>
          </a:p>
        </p:txBody>
      </p:sp>
      <p:pic>
        <p:nvPicPr>
          <p:cNvPr id="4" name="Content Placeholder 5" descr="Diagram&#10;&#10;Description automatically generated">
            <a:extLst>
              <a:ext uri="{FF2B5EF4-FFF2-40B4-BE49-F238E27FC236}">
                <a16:creationId xmlns:a16="http://schemas.microsoft.com/office/drawing/2014/main" id="{511BC420-B584-10E5-C02C-24C3216C847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9575" y="2405376"/>
            <a:ext cx="3395162" cy="3038670"/>
          </a:xfrm>
          <a:prstGeom prst="rect">
            <a:avLst/>
          </a:prstGeom>
          <a:effectLst/>
        </p:spPr>
      </p:pic>
      <p:sp>
        <p:nvSpPr>
          <p:cNvPr id="5" name="TextBox 4">
            <a:extLst>
              <a:ext uri="{FF2B5EF4-FFF2-40B4-BE49-F238E27FC236}">
                <a16:creationId xmlns:a16="http://schemas.microsoft.com/office/drawing/2014/main" id="{A5AF1BCB-086C-F9D5-02CF-BFC78A5BAF22}"/>
              </a:ext>
            </a:extLst>
          </p:cNvPr>
          <p:cNvSpPr txBox="1"/>
          <p:nvPr/>
        </p:nvSpPr>
        <p:spPr>
          <a:xfrm>
            <a:off x="1750979" y="5378065"/>
            <a:ext cx="2373757" cy="200055"/>
          </a:xfrm>
          <a:prstGeom prst="rect">
            <a:avLst/>
          </a:prstGeom>
          <a:solidFill>
            <a:schemeClr val="bg1"/>
          </a:solidFill>
        </p:spPr>
        <p:txBody>
          <a:bodyPr wrap="square" rtlCol="0">
            <a:spAutoFit/>
          </a:bodyPr>
          <a:lstStyle/>
          <a:p>
            <a:pPr algn="r">
              <a:spcAft>
                <a:spcPts val="600"/>
              </a:spcAft>
            </a:pPr>
            <a:r>
              <a:rPr lang="en-US" sz="700" dirty="0">
                <a:hlinkClick r:id="rId4" tooltip="http://www.alchemyofchange.net/networked-movements/">
                  <a:extLst>
                    <a:ext uri="{A12FA001-AC4F-418D-AE19-62706E023703}">
                      <ahyp:hlinkClr xmlns:ahyp="http://schemas.microsoft.com/office/drawing/2018/hyperlinkcolor" val="tx"/>
                    </a:ext>
                  </a:extLst>
                </a:hlinkClick>
              </a:rPr>
              <a:t>This Photo</a:t>
            </a:r>
            <a:r>
              <a:rPr lang="en-US" sz="700" dirty="0"/>
              <a:t> by Unknown Author is licensed under </a:t>
            </a:r>
            <a:r>
              <a:rPr lang="en-US" sz="700" dirty="0">
                <a:hlinkClick r:id="rId5" tooltip="https://creativecommons.org/licenses/by/3.0/">
                  <a:extLst>
                    <a:ext uri="{A12FA001-AC4F-418D-AE19-62706E023703}">
                      <ahyp:hlinkClr xmlns:ahyp="http://schemas.microsoft.com/office/drawing/2018/hyperlinkcolor" val="tx"/>
                    </a:ext>
                  </a:extLst>
                </a:hlinkClick>
              </a:rPr>
              <a:t>CC BY</a:t>
            </a:r>
            <a:endParaRPr lang="en-US" sz="700" dirty="0"/>
          </a:p>
        </p:txBody>
      </p:sp>
    </p:spTree>
    <p:extLst>
      <p:ext uri="{BB962C8B-B14F-4D97-AF65-F5344CB8AC3E}">
        <p14:creationId xmlns:p14="http://schemas.microsoft.com/office/powerpoint/2010/main" val="255429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D1BA58-0B89-E4A7-0E9B-4D3BDF557A8D}"/>
              </a:ext>
            </a:extLst>
          </p:cNvPr>
          <p:cNvSpPr>
            <a:spLocks noGrp="1"/>
          </p:cNvSpPr>
          <p:nvPr>
            <p:ph type="title"/>
          </p:nvPr>
        </p:nvSpPr>
        <p:spPr/>
        <p:txBody>
          <a:bodyPr/>
          <a:lstStyle/>
          <a:p>
            <a:r>
              <a:rPr lang="en-US" dirty="0"/>
              <a:t>Experience in Teaching/Facilitating this material</a:t>
            </a:r>
          </a:p>
        </p:txBody>
      </p:sp>
      <p:sp>
        <p:nvSpPr>
          <p:cNvPr id="6" name="Content Placeholder 5">
            <a:extLst>
              <a:ext uri="{FF2B5EF4-FFF2-40B4-BE49-F238E27FC236}">
                <a16:creationId xmlns:a16="http://schemas.microsoft.com/office/drawing/2014/main" id="{0506D873-9C7E-B58E-F687-47352233B88B}"/>
              </a:ext>
            </a:extLst>
          </p:cNvPr>
          <p:cNvSpPr>
            <a:spLocks noGrp="1"/>
          </p:cNvSpPr>
          <p:nvPr>
            <p:ph idx="1"/>
          </p:nvPr>
        </p:nvSpPr>
        <p:spPr/>
        <p:txBody>
          <a:bodyPr>
            <a:normAutofit/>
          </a:bodyPr>
          <a:lstStyle/>
          <a:p>
            <a:pPr marL="0" indent="0">
              <a:buNone/>
            </a:pPr>
            <a:r>
              <a:rPr lang="en-US" dirty="0"/>
              <a:t>The content as assembled in these courses has not been taught in this form. </a:t>
            </a:r>
          </a:p>
          <a:p>
            <a:pPr marL="0" indent="0">
              <a:buNone/>
            </a:pPr>
            <a:r>
              <a:rPr lang="en-US" dirty="0"/>
              <a:t>However, </a:t>
            </a:r>
          </a:p>
          <a:p>
            <a:pPr marL="0" indent="0">
              <a:buNone/>
            </a:pPr>
            <a:r>
              <a:rPr lang="en-US" dirty="0"/>
              <a:t>I and my colleagues have taught &amp; facilitated the lectures and workshops with some of this content as part of other courses</a:t>
            </a:r>
          </a:p>
          <a:p>
            <a:pPr marL="0" indent="0">
              <a:buNone/>
            </a:pPr>
            <a:r>
              <a:rPr lang="en-US" dirty="0"/>
              <a:t>And,</a:t>
            </a:r>
          </a:p>
          <a:p>
            <a:pPr marL="0" indent="0">
              <a:buNone/>
            </a:pPr>
            <a:r>
              <a:rPr lang="en-US" dirty="0"/>
              <a:t>I developed much of the content for executive and leadership development education.</a:t>
            </a:r>
          </a:p>
        </p:txBody>
      </p:sp>
    </p:spTree>
    <p:extLst>
      <p:ext uri="{BB962C8B-B14F-4D97-AF65-F5344CB8AC3E}">
        <p14:creationId xmlns:p14="http://schemas.microsoft.com/office/powerpoint/2010/main" val="311868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D1BA58-0B89-E4A7-0E9B-4D3BDF557A8D}"/>
              </a:ext>
            </a:extLst>
          </p:cNvPr>
          <p:cNvSpPr>
            <a:spLocks noGrp="1"/>
          </p:cNvSpPr>
          <p:nvPr>
            <p:ph type="title"/>
          </p:nvPr>
        </p:nvSpPr>
        <p:spPr/>
        <p:txBody>
          <a:bodyPr/>
          <a:lstStyle/>
          <a:p>
            <a:r>
              <a:rPr lang="en-US" dirty="0"/>
              <a:t>Teaching/Facilitating this material</a:t>
            </a:r>
          </a:p>
        </p:txBody>
      </p:sp>
      <p:sp>
        <p:nvSpPr>
          <p:cNvPr id="6" name="Content Placeholder 5">
            <a:extLst>
              <a:ext uri="{FF2B5EF4-FFF2-40B4-BE49-F238E27FC236}">
                <a16:creationId xmlns:a16="http://schemas.microsoft.com/office/drawing/2014/main" id="{0506D873-9C7E-B58E-F687-47352233B88B}"/>
              </a:ext>
            </a:extLst>
          </p:cNvPr>
          <p:cNvSpPr>
            <a:spLocks noGrp="1"/>
          </p:cNvSpPr>
          <p:nvPr>
            <p:ph idx="1"/>
          </p:nvPr>
        </p:nvSpPr>
        <p:spPr/>
        <p:txBody>
          <a:bodyPr>
            <a:normAutofit fontScale="85000" lnSpcReduction="20000"/>
          </a:bodyPr>
          <a:lstStyle/>
          <a:p>
            <a:pPr marL="0" indent="0">
              <a:lnSpc>
                <a:spcPct val="115000"/>
              </a:lnSpc>
              <a:spcBef>
                <a:spcPts val="0"/>
              </a:spcBef>
              <a:spcAft>
                <a:spcPts val="600"/>
              </a:spcAft>
              <a:buNone/>
            </a:pPr>
            <a:r>
              <a:rPr lang="en-US" dirty="0"/>
              <a:t>The philosophy of conscious education is for teachers to see themselves as facilitators of learning, rather than instructors. </a:t>
            </a:r>
          </a:p>
          <a:p>
            <a:pPr>
              <a:lnSpc>
                <a:spcPct val="115000"/>
              </a:lnSpc>
              <a:spcBef>
                <a:spcPts val="0"/>
              </a:spcBef>
              <a:spcAft>
                <a:spcPts val="600"/>
              </a:spcAft>
            </a:pPr>
            <a:r>
              <a:rPr lang="en-US" dirty="0"/>
              <a:t>Facilitation skills to lead workshops and experiential activities, such as World Café, Appreciative Inquiry, and mind-mapping.</a:t>
            </a:r>
          </a:p>
          <a:p>
            <a:pPr>
              <a:lnSpc>
                <a:spcPct val="115000"/>
              </a:lnSpc>
              <a:spcBef>
                <a:spcPts val="0"/>
              </a:spcBef>
              <a:spcAft>
                <a:spcPts val="600"/>
              </a:spcAft>
            </a:pPr>
            <a:r>
              <a:rPr lang="en-US" dirty="0"/>
              <a:t>A regular mindfulness, meditation, or contemplative practice. Ability to facilitate a few minutes of simple centering or breathing at the beginning of each class session. </a:t>
            </a:r>
          </a:p>
          <a:p>
            <a:pPr>
              <a:lnSpc>
                <a:spcPct val="115000"/>
              </a:lnSpc>
              <a:spcBef>
                <a:spcPts val="0"/>
              </a:spcBef>
              <a:spcAft>
                <a:spcPts val="600"/>
              </a:spcAft>
            </a:pPr>
            <a:r>
              <a:rPr lang="en-US" dirty="0"/>
              <a:t>Thorough understanding of the concepts presented in the course: consciousness, conscious organisations, developing core values, self-managing teams, VUCA, the learning organisation, systems thinking, triple-loop learning, organisational change, and mindfulness. </a:t>
            </a:r>
          </a:p>
          <a:p>
            <a:pPr marL="0" indent="0">
              <a:lnSpc>
                <a:spcPct val="115000"/>
              </a:lnSpc>
              <a:spcBef>
                <a:spcPts val="0"/>
              </a:spcBef>
              <a:spcAft>
                <a:spcPts val="600"/>
              </a:spcAft>
              <a:buNone/>
            </a:pPr>
            <a:endParaRPr lang="en-US" dirty="0"/>
          </a:p>
        </p:txBody>
      </p:sp>
    </p:spTree>
    <p:extLst>
      <p:ext uri="{BB962C8B-B14F-4D97-AF65-F5344CB8AC3E}">
        <p14:creationId xmlns:p14="http://schemas.microsoft.com/office/powerpoint/2010/main" val="339366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9307058-77F9-A3F0-AEE8-BA941A249A35}"/>
              </a:ext>
            </a:extLst>
          </p:cNvPr>
          <p:cNvSpPr>
            <a:spLocks noGrp="1"/>
          </p:cNvSpPr>
          <p:nvPr>
            <p:ph type="title"/>
          </p:nvPr>
        </p:nvSpPr>
        <p:spPr>
          <a:xfrm>
            <a:off x="640934" y="1417733"/>
            <a:ext cx="4505552" cy="3302272"/>
          </a:xfrm>
        </p:spPr>
        <p:txBody>
          <a:bodyPr vert="horz" lIns="91440" tIns="45720" rIns="91440" bIns="45720" rtlCol="0" anchor="b">
            <a:normAutofit fontScale="90000"/>
          </a:bodyPr>
          <a:lstStyle/>
          <a:p>
            <a:pPr>
              <a:lnSpc>
                <a:spcPct val="105000"/>
              </a:lnSpc>
              <a:spcAft>
                <a:spcPts val="600"/>
              </a:spcAft>
            </a:pPr>
            <a:r>
              <a:rPr lang="en-US" sz="3600" dirty="0">
                <a:solidFill>
                  <a:schemeClr val="bg1"/>
                </a:solidFill>
              </a:rPr>
              <a:t>How would you use this content?</a:t>
            </a:r>
            <a:br>
              <a:rPr lang="en-US" sz="3600" dirty="0">
                <a:solidFill>
                  <a:schemeClr val="bg1"/>
                </a:solidFill>
              </a:rPr>
            </a:br>
            <a:br>
              <a:rPr lang="en-US" sz="3600" dirty="0">
                <a:solidFill>
                  <a:schemeClr val="bg1"/>
                </a:solidFill>
              </a:rPr>
            </a:br>
            <a:r>
              <a:rPr lang="en-US" sz="3600" dirty="0">
                <a:solidFill>
                  <a:schemeClr val="bg1"/>
                </a:solidFill>
              </a:rPr>
              <a:t>What training or support would you need to teach this content?</a:t>
            </a:r>
          </a:p>
        </p:txBody>
      </p:sp>
      <p:sp>
        <p:nvSpPr>
          <p:cNvPr id="4" name="Text Placeholder 3">
            <a:extLst>
              <a:ext uri="{FF2B5EF4-FFF2-40B4-BE49-F238E27FC236}">
                <a16:creationId xmlns:a16="http://schemas.microsoft.com/office/drawing/2014/main" id="{0E95B842-DADA-7CC7-CA48-7796DDD0971F}"/>
              </a:ext>
            </a:extLst>
          </p:cNvPr>
          <p:cNvSpPr>
            <a:spLocks noGrp="1"/>
          </p:cNvSpPr>
          <p:nvPr>
            <p:ph type="body" sz="half" idx="2"/>
          </p:nvPr>
        </p:nvSpPr>
        <p:spPr>
          <a:xfrm>
            <a:off x="728663" y="5626269"/>
            <a:ext cx="4505552" cy="445063"/>
          </a:xfrm>
        </p:spPr>
        <p:txBody>
          <a:bodyPr vert="horz" lIns="91440" tIns="45720" rIns="91440" bIns="45720" rtlCol="0">
            <a:normAutofit/>
          </a:bodyPr>
          <a:lstStyle/>
          <a:p>
            <a:r>
              <a:rPr lang="en-US" sz="2000" dirty="0">
                <a:solidFill>
                  <a:schemeClr val="bg1"/>
                </a:solidFill>
              </a:rPr>
              <a:t>Feedback Welcome</a:t>
            </a:r>
          </a:p>
        </p:txBody>
      </p:sp>
      <p:sp>
        <p:nvSpPr>
          <p:cNvPr id="13" name="Freeform: Shape 12">
            <a:extLst>
              <a:ext uri="{FF2B5EF4-FFF2-40B4-BE49-F238E27FC236}">
                <a16:creationId xmlns:a16="http://schemas.microsoft.com/office/drawing/2014/main" id="{0277405F-0B4F-4418-B773-1B38814125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0421" y="226893"/>
            <a:ext cx="5968658" cy="6085007"/>
          </a:xfrm>
          <a:custGeom>
            <a:avLst/>
            <a:gdLst>
              <a:gd name="connsiteX0" fmla="*/ 0 w 5968658"/>
              <a:gd name="connsiteY0" fmla="*/ 0 h 6085007"/>
              <a:gd name="connsiteX1" fmla="*/ 3557919 w 5968658"/>
              <a:gd name="connsiteY1" fmla="*/ 0 h 6085007"/>
              <a:gd name="connsiteX2" fmla="*/ 3557919 w 5968658"/>
              <a:gd name="connsiteY2" fmla="*/ 2195749 h 6085007"/>
              <a:gd name="connsiteX3" fmla="*/ 5968658 w 5968658"/>
              <a:gd name="connsiteY3" fmla="*/ 2195749 h 6085007"/>
              <a:gd name="connsiteX4" fmla="*/ 5968658 w 5968658"/>
              <a:gd name="connsiteY4" fmla="*/ 6085007 h 6085007"/>
              <a:gd name="connsiteX5" fmla="*/ 2058230 w 5968658"/>
              <a:gd name="connsiteY5" fmla="*/ 6085007 h 6085007"/>
              <a:gd name="connsiteX6" fmla="*/ 2058230 w 5968658"/>
              <a:gd name="connsiteY6" fmla="*/ 3538657 h 6085007"/>
              <a:gd name="connsiteX7" fmla="*/ 0 w 5968658"/>
              <a:gd name="connsiteY7" fmla="*/ 3538657 h 608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8658" h="6085007">
                <a:moveTo>
                  <a:pt x="0" y="0"/>
                </a:moveTo>
                <a:lnTo>
                  <a:pt x="3557919" y="0"/>
                </a:lnTo>
                <a:lnTo>
                  <a:pt x="3557919" y="2195749"/>
                </a:lnTo>
                <a:lnTo>
                  <a:pt x="5968658" y="2195749"/>
                </a:lnTo>
                <a:lnTo>
                  <a:pt x="5968658" y="6085007"/>
                </a:lnTo>
                <a:lnTo>
                  <a:pt x="2058230" y="6085007"/>
                </a:lnTo>
                <a:lnTo>
                  <a:pt x="2058230" y="3538657"/>
                </a:lnTo>
                <a:lnTo>
                  <a:pt x="0" y="3538657"/>
                </a:lnTo>
                <a:close/>
              </a:path>
            </a:pathLst>
          </a:custGeom>
          <a:solidFill>
            <a:schemeClr val="tx1">
              <a:lumMod val="95000"/>
              <a:lumOff val="5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Placeholder 5" descr="Icon&#10;&#10;Description automatically generated">
            <a:extLst>
              <a:ext uri="{FF2B5EF4-FFF2-40B4-BE49-F238E27FC236}">
                <a16:creationId xmlns:a16="http://schemas.microsoft.com/office/drawing/2014/main" id="{F84175C1-83AD-5D60-CC03-0DFB5CAD9923}"/>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 b="1"/>
          <a:stretch/>
        </p:blipFill>
        <p:spPr>
          <a:xfrm>
            <a:off x="7839805" y="2663211"/>
            <a:ext cx="3408121" cy="3408121"/>
          </a:xfrm>
          <a:prstGeom prst="rect">
            <a:avLst/>
          </a:prstGeom>
        </p:spPr>
      </p:pic>
      <p:pic>
        <p:nvPicPr>
          <p:cNvPr id="3" name="Picture 2" descr="Circle&#10;&#10;Description automatically generated with low confidence">
            <a:extLst>
              <a:ext uri="{FF2B5EF4-FFF2-40B4-BE49-F238E27FC236}">
                <a16:creationId xmlns:a16="http://schemas.microsoft.com/office/drawing/2014/main" id="{D5A6F1DF-5F2A-1295-8D4A-CB6A9A9878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6393" y="1417733"/>
            <a:ext cx="3105975" cy="1156975"/>
          </a:xfrm>
          <a:prstGeom prst="rect">
            <a:avLst/>
          </a:prstGeom>
        </p:spPr>
      </p:pic>
    </p:spTree>
    <p:extLst>
      <p:ext uri="{BB962C8B-B14F-4D97-AF65-F5344CB8AC3E}">
        <p14:creationId xmlns:p14="http://schemas.microsoft.com/office/powerpoint/2010/main" val="119530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07058-77F9-A3F0-AEE8-BA941A249A35}"/>
              </a:ext>
            </a:extLst>
          </p:cNvPr>
          <p:cNvSpPr>
            <a:spLocks noGrp="1"/>
          </p:cNvSpPr>
          <p:nvPr>
            <p:ph type="title"/>
          </p:nvPr>
        </p:nvSpPr>
        <p:spPr>
          <a:xfrm>
            <a:off x="640934" y="1417733"/>
            <a:ext cx="4505552" cy="3302272"/>
          </a:xfrm>
        </p:spPr>
        <p:txBody>
          <a:bodyPr vert="horz" lIns="91440" tIns="45720" rIns="91440" bIns="45720" rtlCol="0" anchor="b">
            <a:normAutofit fontScale="90000"/>
          </a:bodyPr>
          <a:lstStyle/>
          <a:p>
            <a:pPr>
              <a:lnSpc>
                <a:spcPct val="105000"/>
              </a:lnSpc>
              <a:spcAft>
                <a:spcPts val="600"/>
              </a:spcAft>
            </a:pPr>
            <a:r>
              <a:rPr lang="en-US" sz="3600" dirty="0"/>
              <a:t>How would you use this content?</a:t>
            </a:r>
            <a:br>
              <a:rPr lang="en-US" sz="3600" dirty="0"/>
            </a:br>
            <a:br>
              <a:rPr lang="en-US" sz="3600" dirty="0"/>
            </a:br>
            <a:r>
              <a:rPr lang="en-US" sz="3600" dirty="0"/>
              <a:t>What training or support would you need to teach this content?</a:t>
            </a:r>
          </a:p>
        </p:txBody>
      </p:sp>
      <p:pic>
        <p:nvPicPr>
          <p:cNvPr id="6" name="Picture Placeholder 5" descr="Icon&#10;&#10;Description automatically generated">
            <a:extLst>
              <a:ext uri="{FF2B5EF4-FFF2-40B4-BE49-F238E27FC236}">
                <a16:creationId xmlns:a16="http://schemas.microsoft.com/office/drawing/2014/main" id="{F84175C1-83AD-5D60-CC03-0DFB5CAD9923}"/>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 b="1"/>
          <a:stretch/>
        </p:blipFill>
        <p:spPr>
          <a:xfrm>
            <a:off x="5146486" y="2032146"/>
            <a:ext cx="3408121" cy="3408121"/>
          </a:xfrm>
          <a:prstGeom prst="rect">
            <a:avLst/>
          </a:prstGeom>
        </p:spPr>
      </p:pic>
      <p:pic>
        <p:nvPicPr>
          <p:cNvPr id="3" name="Picture 2" descr="Circle&#10;&#10;Description automatically generated with low confidence">
            <a:extLst>
              <a:ext uri="{FF2B5EF4-FFF2-40B4-BE49-F238E27FC236}">
                <a16:creationId xmlns:a16="http://schemas.microsoft.com/office/drawing/2014/main" id="{D5A6F1DF-5F2A-1295-8D4A-CB6A9A9878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6486" y="208180"/>
            <a:ext cx="3105975" cy="1156975"/>
          </a:xfrm>
          <a:prstGeom prst="rect">
            <a:avLst/>
          </a:prstGeom>
        </p:spPr>
      </p:pic>
    </p:spTree>
    <p:extLst>
      <p:ext uri="{BB962C8B-B14F-4D97-AF65-F5344CB8AC3E}">
        <p14:creationId xmlns:p14="http://schemas.microsoft.com/office/powerpoint/2010/main" val="383085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83772-CCA1-7402-A03A-E5CD9476F946}"/>
              </a:ext>
            </a:extLst>
          </p:cNvPr>
          <p:cNvSpPr>
            <a:spLocks noGrp="1"/>
          </p:cNvSpPr>
          <p:nvPr>
            <p:ph type="title"/>
          </p:nvPr>
        </p:nvSpPr>
        <p:spPr/>
        <p:txBody>
          <a:bodyPr>
            <a:normAutofit/>
          </a:bodyPr>
          <a:lstStyle/>
          <a:p>
            <a:br>
              <a:rPr lang="en-US" sz="4400" dirty="0"/>
            </a:br>
            <a:r>
              <a:rPr lang="en-US" sz="4400" dirty="0"/>
              <a:t>Bachelor: Conscious Leadership Principles</a:t>
            </a:r>
            <a:br>
              <a:rPr lang="en-US" sz="4400" dirty="0"/>
            </a:br>
            <a:r>
              <a:rPr lang="en-US" sz="4400" dirty="0"/>
              <a:t>Graduate: Conscious Leadership</a:t>
            </a:r>
          </a:p>
        </p:txBody>
      </p:sp>
      <p:sp>
        <p:nvSpPr>
          <p:cNvPr id="3" name="Text Placeholder 2">
            <a:extLst>
              <a:ext uri="{FF2B5EF4-FFF2-40B4-BE49-F238E27FC236}">
                <a16:creationId xmlns:a16="http://schemas.microsoft.com/office/drawing/2014/main" id="{62B40F0B-E523-BFD0-2179-3CBFC31578ED}"/>
              </a:ext>
            </a:extLst>
          </p:cNvPr>
          <p:cNvSpPr>
            <a:spLocks noGrp="1"/>
          </p:cNvSpPr>
          <p:nvPr>
            <p:ph type="body" idx="1"/>
          </p:nvPr>
        </p:nvSpPr>
        <p:spPr/>
        <p:txBody>
          <a:bodyPr/>
          <a:lstStyle/>
          <a:p>
            <a:r>
              <a:rPr lang="en-US" dirty="0">
                <a:solidFill>
                  <a:schemeClr val="accent6">
                    <a:lumMod val="50000"/>
                  </a:schemeClr>
                </a:solidFill>
              </a:rPr>
              <a:t>Course Overview for Virtual Conference on Conscious Business Education</a:t>
            </a:r>
          </a:p>
          <a:p>
            <a:r>
              <a:rPr lang="en-US" dirty="0">
                <a:solidFill>
                  <a:schemeClr val="accent6">
                    <a:lumMod val="50000"/>
                  </a:schemeClr>
                </a:solidFill>
              </a:rPr>
              <a:t>10-11 January 2024</a:t>
            </a:r>
          </a:p>
          <a:p>
            <a:r>
              <a:rPr lang="en-US" dirty="0">
                <a:solidFill>
                  <a:schemeClr val="accent6">
                    <a:lumMod val="50000"/>
                  </a:schemeClr>
                </a:solidFill>
              </a:rPr>
              <a:t>Dorianne Cotter-Lockard, PhD, Saybrook University &amp; Munich Business School </a:t>
            </a:r>
          </a:p>
        </p:txBody>
      </p:sp>
    </p:spTree>
    <p:extLst>
      <p:ext uri="{BB962C8B-B14F-4D97-AF65-F5344CB8AC3E}">
        <p14:creationId xmlns:p14="http://schemas.microsoft.com/office/powerpoint/2010/main" val="104862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EFA38-934E-0244-3915-76A83CB1DF52}"/>
              </a:ext>
            </a:extLst>
          </p:cNvPr>
          <p:cNvSpPr>
            <a:spLocks noGrp="1"/>
          </p:cNvSpPr>
          <p:nvPr>
            <p:ph type="title"/>
          </p:nvPr>
        </p:nvSpPr>
        <p:spPr>
          <a:xfrm>
            <a:off x="5735638" y="161131"/>
            <a:ext cx="3932237" cy="1362075"/>
          </a:xfrm>
        </p:spPr>
        <p:txBody>
          <a:bodyPr>
            <a:normAutofit fontScale="90000"/>
          </a:bodyPr>
          <a:lstStyle/>
          <a:p>
            <a:r>
              <a:rPr lang="en-US" dirty="0"/>
              <a:t>Foundation for both Bachelor and Graduate Courses</a:t>
            </a:r>
          </a:p>
        </p:txBody>
      </p:sp>
      <p:graphicFrame>
        <p:nvGraphicFramePr>
          <p:cNvPr id="5" name="Content Placeholder 4">
            <a:extLst>
              <a:ext uri="{FF2B5EF4-FFF2-40B4-BE49-F238E27FC236}">
                <a16:creationId xmlns:a16="http://schemas.microsoft.com/office/drawing/2014/main" id="{19E2F3D2-99FF-949E-A65C-46B68AA38E4A}"/>
              </a:ext>
            </a:extLst>
          </p:cNvPr>
          <p:cNvGraphicFramePr>
            <a:graphicFrameLocks noGrp="1"/>
          </p:cNvGraphicFramePr>
          <p:nvPr>
            <p:ph idx="1"/>
            <p:extLst>
              <p:ext uri="{D42A27DB-BD31-4B8C-83A1-F6EECF244321}">
                <p14:modId xmlns:p14="http://schemas.microsoft.com/office/powerpoint/2010/main" val="3027296983"/>
              </p:ext>
            </p:extLst>
          </p:nvPr>
        </p:nvGraphicFramePr>
        <p:xfrm>
          <a:off x="5623019" y="136207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E9EAAF99-9EDE-6CFB-BF29-5EE24A5D8C73}"/>
              </a:ext>
            </a:extLst>
          </p:cNvPr>
          <p:cNvSpPr>
            <a:spLocks noGrp="1"/>
          </p:cNvSpPr>
          <p:nvPr>
            <p:ph type="body" sz="half" idx="2"/>
          </p:nvPr>
        </p:nvSpPr>
        <p:spPr>
          <a:xfrm>
            <a:off x="858838" y="1523206"/>
            <a:ext cx="3932237" cy="3811588"/>
          </a:xfrm>
        </p:spPr>
        <p:txBody>
          <a:bodyPr>
            <a:normAutofit/>
          </a:bodyPr>
          <a:lstStyle/>
          <a:p>
            <a:pPr>
              <a:lnSpc>
                <a:spcPct val="105000"/>
              </a:lnSpc>
              <a:spcBef>
                <a:spcPts val="0"/>
              </a:spcBef>
              <a:spcAft>
                <a:spcPts val="600"/>
              </a:spcAft>
            </a:pPr>
            <a:r>
              <a:rPr lang="en-US" sz="3200" dirty="0"/>
              <a:t>Conscious Leadership Principles:</a:t>
            </a:r>
          </a:p>
          <a:p>
            <a:pPr marL="342900" indent="-342900">
              <a:lnSpc>
                <a:spcPct val="105000"/>
              </a:lnSpc>
              <a:spcBef>
                <a:spcPts val="0"/>
              </a:spcBef>
              <a:spcAft>
                <a:spcPts val="600"/>
              </a:spcAft>
              <a:buFont typeface="Wingdings" panose="05000000000000000000" pitchFamily="2" charset="2"/>
              <a:buChar char="q"/>
            </a:pPr>
            <a:r>
              <a:rPr lang="en-US" sz="2400" dirty="0"/>
              <a:t>Self-awareness &amp; Self-mastery</a:t>
            </a:r>
          </a:p>
          <a:p>
            <a:pPr marL="342900" indent="-342900">
              <a:lnSpc>
                <a:spcPct val="105000"/>
              </a:lnSpc>
              <a:spcBef>
                <a:spcPts val="0"/>
              </a:spcBef>
              <a:spcAft>
                <a:spcPts val="600"/>
              </a:spcAft>
              <a:buFont typeface="Wingdings" panose="05000000000000000000" pitchFamily="2" charset="2"/>
              <a:buChar char="q"/>
            </a:pPr>
            <a:r>
              <a:rPr lang="en-US" sz="2400" dirty="0"/>
              <a:t>Integrated Awareness of Others (all stakeholders)</a:t>
            </a:r>
          </a:p>
          <a:p>
            <a:pPr marL="342900" indent="-342900">
              <a:lnSpc>
                <a:spcPct val="105000"/>
              </a:lnSpc>
              <a:spcBef>
                <a:spcPts val="0"/>
              </a:spcBef>
              <a:spcAft>
                <a:spcPts val="600"/>
              </a:spcAft>
              <a:buFont typeface="Wingdings" panose="05000000000000000000" pitchFamily="2" charset="2"/>
              <a:buChar char="q"/>
            </a:pPr>
            <a:r>
              <a:rPr lang="en-US" sz="2400" dirty="0"/>
              <a:t>Presence &amp; Mindful Action</a:t>
            </a:r>
          </a:p>
        </p:txBody>
      </p:sp>
    </p:spTree>
    <p:extLst>
      <p:ext uri="{BB962C8B-B14F-4D97-AF65-F5344CB8AC3E}">
        <p14:creationId xmlns:p14="http://schemas.microsoft.com/office/powerpoint/2010/main" val="125721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F627D-3741-7CD1-A047-6294AA539552}"/>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3800"/>
              <a:t>Conscious Leadership Principles &amp;</a:t>
            </a:r>
            <a:br>
              <a:rPr lang="en-US" sz="3800"/>
            </a:br>
            <a:r>
              <a:rPr lang="en-US" sz="3800"/>
              <a:t>Conscious Leadership</a:t>
            </a:r>
          </a:p>
        </p:txBody>
      </p:sp>
      <p:sp>
        <p:nvSpPr>
          <p:cNvPr id="3" name="Content Placeholder 2">
            <a:extLst>
              <a:ext uri="{FF2B5EF4-FFF2-40B4-BE49-F238E27FC236}">
                <a16:creationId xmlns:a16="http://schemas.microsoft.com/office/drawing/2014/main" id="{3E0E0F7F-EBA6-422A-13AB-A7200EE79378}"/>
              </a:ext>
            </a:extLst>
          </p:cNvPr>
          <p:cNvSpPr>
            <a:spLocks noGrp="1"/>
          </p:cNvSpPr>
          <p:nvPr>
            <p:ph idx="1"/>
          </p:nvPr>
        </p:nvSpPr>
        <p:spPr>
          <a:xfrm>
            <a:off x="640080" y="2872899"/>
            <a:ext cx="4243589" cy="3320668"/>
          </a:xfrm>
          <a:solidFill>
            <a:schemeClr val="accent1">
              <a:lumMod val="20000"/>
              <a:lumOff val="80000"/>
            </a:schemeClr>
          </a:solidFill>
        </p:spPr>
        <p:txBody>
          <a:bodyPr vert="horz" lIns="91440" tIns="45720" rIns="91440" bIns="45720" rtlCol="0">
            <a:normAutofit lnSpcReduction="10000"/>
          </a:bodyPr>
          <a:lstStyle/>
          <a:p>
            <a:pPr marL="0" marR="0" lvl="0" indent="0">
              <a:lnSpc>
                <a:spcPct val="105000"/>
              </a:lnSpc>
              <a:spcBef>
                <a:spcPts val="0"/>
              </a:spcBef>
              <a:spcAft>
                <a:spcPts val="600"/>
              </a:spcAft>
              <a:buNone/>
            </a:pPr>
            <a:r>
              <a:rPr lang="en-US" sz="2000" dirty="0"/>
              <a:t>Common to Both Courses (spice):</a:t>
            </a:r>
          </a:p>
          <a:p>
            <a:pPr marL="342900" marR="0" lvl="0">
              <a:lnSpc>
                <a:spcPct val="105000"/>
              </a:lnSpc>
              <a:spcBef>
                <a:spcPts val="0"/>
              </a:spcBef>
              <a:spcAft>
                <a:spcPts val="600"/>
              </a:spcAft>
            </a:pPr>
            <a:r>
              <a:rPr lang="en-US" sz="2000" dirty="0">
                <a:effectLst/>
              </a:rPr>
              <a:t>Students embark on a learning journey through reflection, mindful listening, and self-assessments.</a:t>
            </a:r>
          </a:p>
          <a:p>
            <a:pPr marL="342900" marR="0" lvl="0">
              <a:lnSpc>
                <a:spcPct val="105000"/>
              </a:lnSpc>
              <a:spcBef>
                <a:spcPts val="0"/>
              </a:spcBef>
              <a:spcAft>
                <a:spcPts val="600"/>
              </a:spcAft>
            </a:pPr>
            <a:r>
              <a:rPr lang="en-US" sz="2000" dirty="0">
                <a:effectLst/>
              </a:rPr>
              <a:t>Experiential activities to develop deeper self-awareness and build skills</a:t>
            </a:r>
          </a:p>
          <a:p>
            <a:pPr marL="342900" marR="0" lvl="0">
              <a:lnSpc>
                <a:spcPct val="105000"/>
              </a:lnSpc>
              <a:spcBef>
                <a:spcPts val="0"/>
              </a:spcBef>
              <a:spcAft>
                <a:spcPts val="600"/>
              </a:spcAft>
            </a:pPr>
            <a:r>
              <a:rPr lang="en-US" sz="2000" dirty="0"/>
              <a:t>Based on </a:t>
            </a:r>
            <a:r>
              <a:rPr lang="en-US" sz="2000" dirty="0">
                <a:effectLst/>
              </a:rPr>
              <a:t>Inner Development Goals which support the UN's Sustainable Development Goals.</a:t>
            </a:r>
          </a:p>
        </p:txBody>
      </p:sp>
      <p:pic>
        <p:nvPicPr>
          <p:cNvPr id="5" name="Picture 4" descr="A flock of birds flying in the sky&#10;&#10;Description automatically generated with medium confidence">
            <a:extLst>
              <a:ext uri="{FF2B5EF4-FFF2-40B4-BE49-F238E27FC236}">
                <a16:creationId xmlns:a16="http://schemas.microsoft.com/office/drawing/2014/main" id="{85BC7DFE-C982-312B-45DC-456637B3B7E2}"/>
              </a:ext>
            </a:extLst>
          </p:cNvPr>
          <p:cNvPicPr>
            <a:picLocks noChangeAspect="1"/>
          </p:cNvPicPr>
          <p:nvPr/>
        </p:nvPicPr>
        <p:blipFill rotWithShape="1">
          <a:blip r:embed="rId3">
            <a:extLst>
              <a:ext uri="{28A0092B-C50C-407E-A947-70E740481C1C}">
                <a14:useLocalDpi xmlns:a14="http://schemas.microsoft.com/office/drawing/2010/main" val="0"/>
              </a:ext>
            </a:extLst>
          </a:blip>
          <a:srcRect l="17682" r="15365"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Picture 3" descr="Circle&#10;&#10;Description automatically generated with low confidence">
            <a:extLst>
              <a:ext uri="{FF2B5EF4-FFF2-40B4-BE49-F238E27FC236}">
                <a16:creationId xmlns:a16="http://schemas.microsoft.com/office/drawing/2014/main" id="{D25E506F-2581-CAF8-FB50-CBDCDA1AFA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0065" y="103686"/>
            <a:ext cx="1958340" cy="729615"/>
          </a:xfrm>
          <a:prstGeom prst="rect">
            <a:avLst/>
          </a:prstGeom>
        </p:spPr>
      </p:pic>
    </p:spTree>
    <p:extLst>
      <p:ext uri="{BB962C8B-B14F-4D97-AF65-F5344CB8AC3E}">
        <p14:creationId xmlns:p14="http://schemas.microsoft.com/office/powerpoint/2010/main" val="424342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3F1DF-9C09-21C1-1C97-E9FD8101182D}"/>
              </a:ext>
            </a:extLst>
          </p:cNvPr>
          <p:cNvSpPr>
            <a:spLocks noGrp="1"/>
          </p:cNvSpPr>
          <p:nvPr>
            <p:ph type="title" idx="4294967295"/>
          </p:nvPr>
        </p:nvSpPr>
        <p:spPr>
          <a:xfrm>
            <a:off x="7354529" y="3628110"/>
            <a:ext cx="4025496" cy="1296988"/>
          </a:xfrm>
        </p:spPr>
        <p:txBody>
          <a:bodyPr vert="horz" lIns="91440" tIns="45720" rIns="91440" bIns="45720" rtlCol="0" anchor="t">
            <a:normAutofit/>
          </a:bodyPr>
          <a:lstStyle/>
          <a:p>
            <a:r>
              <a:rPr lang="en-US" sz="2400" kern="1200" dirty="0">
                <a:solidFill>
                  <a:schemeClr val="tx2"/>
                </a:solidFill>
                <a:latin typeface="+mj-lt"/>
                <a:ea typeface="+mj-ea"/>
                <a:cs typeface="+mj-cs"/>
              </a:rPr>
              <a:t>(Related to the United Nations’ SDG’s)</a:t>
            </a:r>
          </a:p>
        </p:txBody>
      </p:sp>
      <p:graphicFrame>
        <p:nvGraphicFramePr>
          <p:cNvPr id="9" name="Content Placeholder 8">
            <a:extLst>
              <a:ext uri="{FF2B5EF4-FFF2-40B4-BE49-F238E27FC236}">
                <a16:creationId xmlns:a16="http://schemas.microsoft.com/office/drawing/2014/main" id="{F9D685F8-B0A7-67DB-F5CD-423278CF1331}"/>
              </a:ext>
            </a:extLst>
          </p:cNvPr>
          <p:cNvGraphicFramePr>
            <a:graphicFrameLocks noGrp="1"/>
          </p:cNvGraphicFramePr>
          <p:nvPr>
            <p:ph idx="4294967295"/>
            <p:extLst>
              <p:ext uri="{D42A27DB-BD31-4B8C-83A1-F6EECF244321}">
                <p14:modId xmlns:p14="http://schemas.microsoft.com/office/powerpoint/2010/main" val="1450547163"/>
              </p:ext>
            </p:extLst>
          </p:nvPr>
        </p:nvGraphicFramePr>
        <p:xfrm>
          <a:off x="340467" y="2079152"/>
          <a:ext cx="6626293" cy="4398959"/>
        </p:xfrm>
        <a:graphic>
          <a:graphicData uri="http://schemas.openxmlformats.org/drawingml/2006/table">
            <a:tbl>
              <a:tblPr firstRow="1" firstCol="1" bandRow="1"/>
              <a:tblGrid>
                <a:gridCol w="1252232">
                  <a:extLst>
                    <a:ext uri="{9D8B030D-6E8A-4147-A177-3AD203B41FA5}">
                      <a16:colId xmlns:a16="http://schemas.microsoft.com/office/drawing/2014/main" val="1936507262"/>
                    </a:ext>
                  </a:extLst>
                </a:gridCol>
                <a:gridCol w="1156802">
                  <a:extLst>
                    <a:ext uri="{9D8B030D-6E8A-4147-A177-3AD203B41FA5}">
                      <a16:colId xmlns:a16="http://schemas.microsoft.com/office/drawing/2014/main" val="2366377256"/>
                    </a:ext>
                  </a:extLst>
                </a:gridCol>
                <a:gridCol w="1438946">
                  <a:extLst>
                    <a:ext uri="{9D8B030D-6E8A-4147-A177-3AD203B41FA5}">
                      <a16:colId xmlns:a16="http://schemas.microsoft.com/office/drawing/2014/main" val="2088465519"/>
                    </a:ext>
                  </a:extLst>
                </a:gridCol>
                <a:gridCol w="1546651">
                  <a:extLst>
                    <a:ext uri="{9D8B030D-6E8A-4147-A177-3AD203B41FA5}">
                      <a16:colId xmlns:a16="http://schemas.microsoft.com/office/drawing/2014/main" val="3933952892"/>
                    </a:ext>
                  </a:extLst>
                </a:gridCol>
                <a:gridCol w="1231662">
                  <a:extLst>
                    <a:ext uri="{9D8B030D-6E8A-4147-A177-3AD203B41FA5}">
                      <a16:colId xmlns:a16="http://schemas.microsoft.com/office/drawing/2014/main" val="417576122"/>
                    </a:ext>
                  </a:extLst>
                </a:gridCol>
              </a:tblGrid>
              <a:tr h="946299">
                <a:tc>
                  <a:txBody>
                    <a:bodyPr/>
                    <a:lstStyle/>
                    <a:p>
                      <a:pPr marL="0" marR="0" algn="l" fontAlgn="t">
                        <a:spcBef>
                          <a:spcPts val="0"/>
                        </a:spcBef>
                        <a:spcAft>
                          <a:spcPts val="0"/>
                        </a:spcAft>
                      </a:pPr>
                      <a:r>
                        <a:rPr lang="en-US" sz="1600" b="1" i="0" u="none" strike="noStrike">
                          <a:solidFill>
                            <a:schemeClr val="bg1"/>
                          </a:solidFill>
                          <a:effectLst/>
                          <a:latin typeface="+mn-lt"/>
                          <a:ea typeface="Calibri" panose="020F0502020204030204" pitchFamily="34" charset="0"/>
                        </a:rPr>
                        <a:t>Being –</a:t>
                      </a:r>
                      <a:endParaRPr lang="en-US" sz="3200" b="1" i="0" u="none" strike="noStrike">
                        <a:solidFill>
                          <a:schemeClr val="bg1"/>
                        </a:solidFill>
                        <a:effectLst/>
                        <a:latin typeface="+mn-lt"/>
                      </a:endParaRPr>
                    </a:p>
                    <a:p>
                      <a:pPr marL="0" marR="0" algn="l" fontAlgn="t">
                        <a:spcBef>
                          <a:spcPts val="0"/>
                        </a:spcBef>
                        <a:spcAft>
                          <a:spcPts val="0"/>
                        </a:spcAft>
                      </a:pPr>
                      <a:r>
                        <a:rPr lang="en-US" sz="1600" b="1" i="0" u="none" strike="noStrike">
                          <a:solidFill>
                            <a:schemeClr val="bg1"/>
                          </a:solidFill>
                          <a:effectLst/>
                          <a:latin typeface="+mn-lt"/>
                          <a:ea typeface="Calibri" panose="020F0502020204030204" pitchFamily="34" charset="0"/>
                        </a:rPr>
                        <a:t>Relationship to</a:t>
                      </a:r>
                      <a:endParaRPr lang="en-US" sz="3200" b="1" i="0" u="none" strike="noStrike">
                        <a:solidFill>
                          <a:schemeClr val="bg1"/>
                        </a:solidFill>
                        <a:effectLst/>
                        <a:latin typeface="+mn-lt"/>
                      </a:endParaRPr>
                    </a:p>
                    <a:p>
                      <a:pPr marL="0" marR="0" algn="l" fontAlgn="t">
                        <a:spcBef>
                          <a:spcPts val="0"/>
                        </a:spcBef>
                        <a:spcAft>
                          <a:spcPts val="0"/>
                        </a:spcAft>
                      </a:pPr>
                      <a:r>
                        <a:rPr lang="en-US" sz="1600" b="1" i="0" u="none" strike="noStrike">
                          <a:solidFill>
                            <a:schemeClr val="bg1"/>
                          </a:solidFill>
                          <a:effectLst/>
                          <a:latin typeface="+mn-lt"/>
                          <a:ea typeface="Calibri" panose="020F0502020204030204" pitchFamily="34" charset="0"/>
                        </a:rPr>
                        <a:t>Self</a:t>
                      </a:r>
                      <a:endParaRPr lang="en-US" sz="3200" b="1" i="0" u="none" strike="noStrike">
                        <a:solidFill>
                          <a:schemeClr val="bg1"/>
                        </a:solidFill>
                        <a:effectLst/>
                        <a:latin typeface="+mn-lt"/>
                      </a:endParaRPr>
                    </a:p>
                  </a:txBody>
                  <a:tcPr marL="56019" marR="56019" marT="7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algn="l" fontAlgn="t">
                        <a:spcBef>
                          <a:spcPts val="0"/>
                        </a:spcBef>
                        <a:spcAft>
                          <a:spcPts val="0"/>
                        </a:spcAft>
                      </a:pPr>
                      <a:r>
                        <a:rPr lang="en-US" sz="1600" b="1" i="0" u="none" strike="noStrike">
                          <a:solidFill>
                            <a:schemeClr val="bg1"/>
                          </a:solidFill>
                          <a:effectLst/>
                          <a:latin typeface="+mn-lt"/>
                          <a:ea typeface="Calibri" panose="020F0502020204030204" pitchFamily="34" charset="0"/>
                        </a:rPr>
                        <a:t>Thinking –</a:t>
                      </a:r>
                      <a:endParaRPr lang="en-US" sz="3200" b="1" i="0" u="none" strike="noStrike">
                        <a:solidFill>
                          <a:schemeClr val="bg1"/>
                        </a:solidFill>
                        <a:effectLst/>
                        <a:latin typeface="+mn-lt"/>
                      </a:endParaRPr>
                    </a:p>
                    <a:p>
                      <a:pPr marL="0" marR="0" algn="l" fontAlgn="t">
                        <a:spcBef>
                          <a:spcPts val="0"/>
                        </a:spcBef>
                        <a:spcAft>
                          <a:spcPts val="0"/>
                        </a:spcAft>
                      </a:pPr>
                      <a:r>
                        <a:rPr lang="en-US" sz="1600" b="1" i="0" u="none" strike="noStrike">
                          <a:solidFill>
                            <a:schemeClr val="bg1"/>
                          </a:solidFill>
                          <a:effectLst/>
                          <a:latin typeface="+mn-lt"/>
                          <a:ea typeface="Calibri" panose="020F0502020204030204" pitchFamily="34" charset="0"/>
                        </a:rPr>
                        <a:t>Cognitive Skills</a:t>
                      </a:r>
                      <a:endParaRPr lang="en-US" sz="3200" b="1" i="0" u="none" strike="noStrike">
                        <a:solidFill>
                          <a:schemeClr val="bg1"/>
                        </a:solidFill>
                        <a:effectLst/>
                        <a:latin typeface="+mn-lt"/>
                      </a:endParaRPr>
                    </a:p>
                  </a:txBody>
                  <a:tcPr marL="56019" marR="56019" marT="7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algn="l" fontAlgn="t">
                        <a:spcBef>
                          <a:spcPts val="0"/>
                        </a:spcBef>
                        <a:spcAft>
                          <a:spcPts val="0"/>
                        </a:spcAft>
                      </a:pPr>
                      <a:r>
                        <a:rPr lang="en-US" sz="1600" b="1" i="0" u="none" strike="noStrike" dirty="0">
                          <a:solidFill>
                            <a:schemeClr val="bg1"/>
                          </a:solidFill>
                          <a:effectLst/>
                          <a:latin typeface="+mn-lt"/>
                          <a:ea typeface="Calibri" panose="020F0502020204030204" pitchFamily="34" charset="0"/>
                        </a:rPr>
                        <a:t>Relating –</a:t>
                      </a:r>
                      <a:endParaRPr lang="en-US" sz="3200" b="1" i="0" u="none" strike="noStrike" dirty="0">
                        <a:solidFill>
                          <a:schemeClr val="bg1"/>
                        </a:solidFill>
                        <a:effectLst/>
                        <a:latin typeface="+mn-lt"/>
                      </a:endParaRPr>
                    </a:p>
                    <a:p>
                      <a:pPr marL="0" marR="0" algn="l" fontAlgn="t">
                        <a:spcBef>
                          <a:spcPts val="0"/>
                        </a:spcBef>
                        <a:spcAft>
                          <a:spcPts val="0"/>
                        </a:spcAft>
                      </a:pPr>
                      <a:r>
                        <a:rPr lang="en-US" sz="1600" b="1" i="0" u="none" strike="noStrike" dirty="0">
                          <a:solidFill>
                            <a:schemeClr val="bg1"/>
                          </a:solidFill>
                          <a:effectLst/>
                          <a:latin typeface="+mn-lt"/>
                          <a:ea typeface="Calibri" panose="020F0502020204030204" pitchFamily="34" charset="0"/>
                        </a:rPr>
                        <a:t>Caring for Others</a:t>
                      </a:r>
                      <a:endParaRPr lang="en-US" sz="3200" b="1" i="0" u="none" strike="noStrike" dirty="0">
                        <a:solidFill>
                          <a:schemeClr val="bg1"/>
                        </a:solidFill>
                        <a:effectLst/>
                        <a:latin typeface="+mn-lt"/>
                      </a:endParaRPr>
                    </a:p>
                    <a:p>
                      <a:pPr marL="0" marR="0" algn="l" fontAlgn="t">
                        <a:spcBef>
                          <a:spcPts val="0"/>
                        </a:spcBef>
                        <a:spcAft>
                          <a:spcPts val="0"/>
                        </a:spcAft>
                      </a:pPr>
                      <a:r>
                        <a:rPr lang="en-US" sz="1600" b="1" i="0" u="none" strike="noStrike" dirty="0">
                          <a:solidFill>
                            <a:schemeClr val="bg1"/>
                          </a:solidFill>
                          <a:effectLst/>
                          <a:latin typeface="+mn-lt"/>
                          <a:ea typeface="Calibri" panose="020F0502020204030204" pitchFamily="34" charset="0"/>
                        </a:rPr>
                        <a:t>and the World</a:t>
                      </a:r>
                      <a:endParaRPr lang="en-US" sz="3200" b="1" i="0" u="none" strike="noStrike" dirty="0">
                        <a:solidFill>
                          <a:schemeClr val="bg1"/>
                        </a:solidFill>
                        <a:effectLst/>
                        <a:latin typeface="+mn-lt"/>
                      </a:endParaRPr>
                    </a:p>
                  </a:txBody>
                  <a:tcPr marL="56019" marR="56019" marT="7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algn="l" fontAlgn="t">
                        <a:spcBef>
                          <a:spcPts val="0"/>
                        </a:spcBef>
                        <a:spcAft>
                          <a:spcPts val="0"/>
                        </a:spcAft>
                      </a:pPr>
                      <a:r>
                        <a:rPr lang="en-US" sz="1600" b="1" i="0" u="none" strike="noStrike" dirty="0">
                          <a:solidFill>
                            <a:schemeClr val="bg1"/>
                          </a:solidFill>
                          <a:effectLst/>
                          <a:latin typeface="+mn-lt"/>
                          <a:ea typeface="Calibri" panose="020F0502020204030204" pitchFamily="34" charset="0"/>
                        </a:rPr>
                        <a:t>Collaborating –</a:t>
                      </a:r>
                      <a:endParaRPr lang="en-US" sz="3200" b="1" i="0" u="none" strike="noStrike" dirty="0">
                        <a:solidFill>
                          <a:schemeClr val="bg1"/>
                        </a:solidFill>
                        <a:effectLst/>
                        <a:latin typeface="+mn-lt"/>
                      </a:endParaRPr>
                    </a:p>
                    <a:p>
                      <a:pPr marL="0" marR="0" algn="l" fontAlgn="t">
                        <a:spcBef>
                          <a:spcPts val="0"/>
                        </a:spcBef>
                        <a:spcAft>
                          <a:spcPts val="0"/>
                        </a:spcAft>
                      </a:pPr>
                      <a:r>
                        <a:rPr lang="en-US" sz="1600" b="1" i="0" u="none" strike="noStrike" dirty="0">
                          <a:solidFill>
                            <a:schemeClr val="bg1"/>
                          </a:solidFill>
                          <a:effectLst/>
                          <a:latin typeface="+mn-lt"/>
                          <a:ea typeface="Calibri" panose="020F0502020204030204" pitchFamily="34" charset="0"/>
                        </a:rPr>
                        <a:t>Social Skills</a:t>
                      </a:r>
                      <a:endParaRPr lang="en-US" sz="3200" b="1" i="0" u="none" strike="noStrike" dirty="0">
                        <a:solidFill>
                          <a:schemeClr val="bg1"/>
                        </a:solidFill>
                        <a:effectLst/>
                        <a:latin typeface="+mn-lt"/>
                      </a:endParaRPr>
                    </a:p>
                  </a:txBody>
                  <a:tcPr marL="56019" marR="56019" marT="7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algn="l" fontAlgn="t">
                        <a:spcBef>
                          <a:spcPts val="0"/>
                        </a:spcBef>
                        <a:spcAft>
                          <a:spcPts val="0"/>
                        </a:spcAft>
                      </a:pPr>
                      <a:r>
                        <a:rPr lang="en-US" sz="1600" b="1" i="0" u="none" strike="noStrike" dirty="0">
                          <a:solidFill>
                            <a:schemeClr val="bg1"/>
                          </a:solidFill>
                          <a:effectLst/>
                          <a:latin typeface="+mn-lt"/>
                          <a:ea typeface="Calibri" panose="020F0502020204030204" pitchFamily="34" charset="0"/>
                        </a:rPr>
                        <a:t>Acting –</a:t>
                      </a:r>
                      <a:endParaRPr lang="en-US" sz="3200" b="1" i="0" u="none" strike="noStrike" dirty="0">
                        <a:solidFill>
                          <a:schemeClr val="bg1"/>
                        </a:solidFill>
                        <a:effectLst/>
                        <a:latin typeface="+mn-lt"/>
                      </a:endParaRPr>
                    </a:p>
                    <a:p>
                      <a:pPr marL="0" marR="0" algn="l" fontAlgn="t">
                        <a:spcBef>
                          <a:spcPts val="0"/>
                        </a:spcBef>
                        <a:spcAft>
                          <a:spcPts val="0"/>
                        </a:spcAft>
                      </a:pPr>
                      <a:r>
                        <a:rPr lang="en-US" sz="1600" b="1" i="0" u="none" strike="noStrike" dirty="0">
                          <a:solidFill>
                            <a:schemeClr val="bg1"/>
                          </a:solidFill>
                          <a:effectLst/>
                          <a:latin typeface="+mn-lt"/>
                          <a:ea typeface="Calibri" panose="020F0502020204030204" pitchFamily="34" charset="0"/>
                        </a:rPr>
                        <a:t>Driving Change</a:t>
                      </a:r>
                      <a:endParaRPr lang="en-US" sz="3200" b="1" i="0" u="none" strike="noStrike" dirty="0">
                        <a:solidFill>
                          <a:schemeClr val="bg1"/>
                        </a:solidFill>
                        <a:effectLst/>
                        <a:latin typeface="+mn-lt"/>
                      </a:endParaRPr>
                    </a:p>
                  </a:txBody>
                  <a:tcPr marL="56019" marR="56019" marT="7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777790404"/>
                  </a:ext>
                </a:extLst>
              </a:tr>
              <a:tr h="479109">
                <a:tc>
                  <a:txBody>
                    <a:bodyPr/>
                    <a:lstStyle/>
                    <a:p>
                      <a:pPr marL="0" marR="0" algn="l" fontAlgn="t">
                        <a:spcBef>
                          <a:spcPts val="0"/>
                        </a:spcBef>
                        <a:spcAft>
                          <a:spcPts val="0"/>
                        </a:spcAft>
                      </a:pPr>
                      <a:r>
                        <a:rPr lang="en-US" sz="1600" b="0" i="0" u="none" strike="noStrike" dirty="0">
                          <a:effectLst/>
                          <a:latin typeface="+mn-lt"/>
                          <a:ea typeface="Calibri" panose="020F0502020204030204" pitchFamily="34" charset="0"/>
                        </a:rPr>
                        <a:t>Inner Compass</a:t>
                      </a:r>
                      <a:endParaRPr lang="en-US" sz="3200" b="0" i="0" u="none" strike="noStrike" dirty="0">
                        <a:effectLst/>
                        <a:latin typeface="+mn-lt"/>
                      </a:endParaRPr>
                    </a:p>
                  </a:txBody>
                  <a:tcPr marL="56019" marR="56019" marT="7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a:effectLst/>
                          <a:latin typeface="+mn-lt"/>
                          <a:ea typeface="Calibri" panose="020F0502020204030204" pitchFamily="34" charset="0"/>
                        </a:rPr>
                        <a:t>Critical thinking</a:t>
                      </a:r>
                      <a:endParaRPr lang="en-US" sz="3200" b="0" i="0" u="none" strike="noStrike">
                        <a:effectLst/>
                        <a:latin typeface="+mn-lt"/>
                      </a:endParaRPr>
                    </a:p>
                  </a:txBody>
                  <a:tcPr marL="56019" marR="56019" marT="7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dirty="0">
                          <a:effectLst/>
                          <a:latin typeface="+mn-lt"/>
                          <a:ea typeface="Calibri" panose="020F0502020204030204" pitchFamily="34" charset="0"/>
                        </a:rPr>
                        <a:t>Appreciation</a:t>
                      </a:r>
                      <a:endParaRPr lang="en-US" sz="3200" b="0" i="0" u="none" strike="noStrike" dirty="0">
                        <a:effectLst/>
                        <a:latin typeface="+mn-lt"/>
                      </a:endParaRPr>
                    </a:p>
                  </a:txBody>
                  <a:tcPr marL="56019" marR="56019" marT="7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a:effectLst/>
                          <a:latin typeface="+mn-lt"/>
                          <a:ea typeface="Calibri" panose="020F0502020204030204" pitchFamily="34" charset="0"/>
                        </a:rPr>
                        <a:t>Communication skills</a:t>
                      </a:r>
                      <a:endParaRPr lang="en-US" sz="3200" b="0" i="0" u="none" strike="noStrike">
                        <a:effectLst/>
                        <a:latin typeface="+mn-lt"/>
                      </a:endParaRPr>
                    </a:p>
                  </a:txBody>
                  <a:tcPr marL="56019" marR="56019" marT="7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dirty="0">
                          <a:effectLst/>
                          <a:latin typeface="+mn-lt"/>
                          <a:ea typeface="Calibri" panose="020F0502020204030204" pitchFamily="34" charset="0"/>
                        </a:rPr>
                        <a:t>Courage</a:t>
                      </a:r>
                      <a:endParaRPr lang="en-US" sz="3200" b="0" i="0" u="none" strike="noStrike" dirty="0">
                        <a:effectLst/>
                        <a:latin typeface="+mn-lt"/>
                      </a:endParaRPr>
                    </a:p>
                  </a:txBody>
                  <a:tcPr marL="56019" marR="56019" marT="7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6400639"/>
                  </a:ext>
                </a:extLst>
              </a:tr>
              <a:tr h="479109">
                <a:tc>
                  <a:txBody>
                    <a:bodyPr/>
                    <a:lstStyle/>
                    <a:p>
                      <a:pPr marL="0" marR="0" algn="l" fontAlgn="t">
                        <a:spcBef>
                          <a:spcPts val="0"/>
                        </a:spcBef>
                        <a:spcAft>
                          <a:spcPts val="0"/>
                        </a:spcAft>
                      </a:pPr>
                      <a:r>
                        <a:rPr lang="en-US" sz="1600" b="0" i="0" u="none" strike="noStrike" dirty="0">
                          <a:effectLst/>
                          <a:latin typeface="+mn-lt"/>
                          <a:ea typeface="Calibri" panose="020F0502020204030204" pitchFamily="34" charset="0"/>
                        </a:rPr>
                        <a:t>Authenticity and Integrity</a:t>
                      </a:r>
                      <a:endParaRPr lang="en-US" sz="3200" b="0" i="0" u="none" strike="noStrike" dirty="0">
                        <a:effectLst/>
                        <a:latin typeface="+mn-lt"/>
                      </a:endParaRPr>
                    </a:p>
                  </a:txBody>
                  <a:tcPr marL="56019" marR="56019" marT="7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dirty="0">
                          <a:effectLst/>
                          <a:latin typeface="+mn-lt"/>
                          <a:ea typeface="Calibri" panose="020F0502020204030204" pitchFamily="34" charset="0"/>
                        </a:rPr>
                        <a:t>Complexity awareness</a:t>
                      </a:r>
                      <a:endParaRPr lang="en-US" sz="3200" b="0" i="0" u="none" strike="noStrike" dirty="0">
                        <a:effectLst/>
                        <a:latin typeface="+mn-lt"/>
                      </a:endParaRPr>
                    </a:p>
                  </a:txBody>
                  <a:tcPr marL="56019" marR="56019" marT="7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a:effectLst/>
                          <a:latin typeface="+mn-lt"/>
                          <a:ea typeface="Calibri" panose="020F0502020204030204" pitchFamily="34" charset="0"/>
                        </a:rPr>
                        <a:t>Connectedness</a:t>
                      </a:r>
                      <a:endParaRPr lang="en-US" sz="3200" b="0" i="0" u="none" strike="noStrike">
                        <a:effectLst/>
                        <a:latin typeface="+mn-lt"/>
                      </a:endParaRPr>
                    </a:p>
                  </a:txBody>
                  <a:tcPr marL="56019" marR="56019" marT="7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dirty="0">
                          <a:effectLst/>
                          <a:latin typeface="+mn-lt"/>
                          <a:ea typeface="Calibri" panose="020F0502020204030204" pitchFamily="34" charset="0"/>
                        </a:rPr>
                        <a:t>Co-creation skills</a:t>
                      </a:r>
                      <a:endParaRPr lang="en-US" sz="3200" b="0" i="0" u="none" strike="noStrike" dirty="0">
                        <a:effectLst/>
                        <a:latin typeface="+mn-lt"/>
                      </a:endParaRPr>
                    </a:p>
                  </a:txBody>
                  <a:tcPr marL="56019" marR="56019" marT="7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dirty="0">
                          <a:effectLst/>
                          <a:latin typeface="+mn-lt"/>
                          <a:ea typeface="Calibri" panose="020F0502020204030204" pitchFamily="34" charset="0"/>
                        </a:rPr>
                        <a:t>Creativity</a:t>
                      </a:r>
                      <a:endParaRPr lang="en-US" sz="3200" b="0" i="0" u="none" strike="noStrike" dirty="0">
                        <a:effectLst/>
                        <a:latin typeface="+mn-lt"/>
                      </a:endParaRPr>
                    </a:p>
                  </a:txBody>
                  <a:tcPr marL="56019" marR="56019" marT="7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0508748"/>
                  </a:ext>
                </a:extLst>
              </a:tr>
              <a:tr h="946299">
                <a:tc>
                  <a:txBody>
                    <a:bodyPr/>
                    <a:lstStyle/>
                    <a:p>
                      <a:pPr marL="0" marR="0" algn="l" fontAlgn="t">
                        <a:spcBef>
                          <a:spcPts val="0"/>
                        </a:spcBef>
                        <a:spcAft>
                          <a:spcPts val="0"/>
                        </a:spcAft>
                      </a:pPr>
                      <a:r>
                        <a:rPr lang="en-US" sz="1600" b="0" i="0" u="none" strike="noStrike">
                          <a:effectLst/>
                          <a:latin typeface="+mn-lt"/>
                          <a:ea typeface="Calibri" panose="020F0502020204030204" pitchFamily="34" charset="0"/>
                        </a:rPr>
                        <a:t>Openness and learning mindset</a:t>
                      </a:r>
                      <a:endParaRPr lang="en-US" sz="3200" b="0" i="0" u="none" strike="noStrike">
                        <a:effectLst/>
                        <a:latin typeface="+mn-lt"/>
                      </a:endParaRPr>
                    </a:p>
                  </a:txBody>
                  <a:tcPr marL="56019" marR="56019" marT="7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dirty="0">
                          <a:effectLst/>
                          <a:latin typeface="+mn-lt"/>
                          <a:ea typeface="Calibri" panose="020F0502020204030204" pitchFamily="34" charset="0"/>
                        </a:rPr>
                        <a:t>Perspective skills</a:t>
                      </a:r>
                      <a:endParaRPr lang="en-US" sz="3200" b="0" i="0" u="none" strike="noStrike" dirty="0">
                        <a:effectLst/>
                        <a:latin typeface="+mn-lt"/>
                      </a:endParaRPr>
                    </a:p>
                  </a:txBody>
                  <a:tcPr marL="56019" marR="56019" marT="7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dirty="0">
                          <a:effectLst/>
                          <a:latin typeface="+mn-lt"/>
                          <a:ea typeface="Calibri" panose="020F0502020204030204" pitchFamily="34" charset="0"/>
                        </a:rPr>
                        <a:t>Humility</a:t>
                      </a:r>
                      <a:endParaRPr lang="en-US" sz="3200" b="0" i="0" u="none" strike="noStrike" dirty="0">
                        <a:effectLst/>
                        <a:latin typeface="+mn-lt"/>
                      </a:endParaRPr>
                    </a:p>
                  </a:txBody>
                  <a:tcPr marL="56019" marR="56019" marT="7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a:effectLst/>
                          <a:latin typeface="+mn-lt"/>
                          <a:ea typeface="Calibri" panose="020F0502020204030204" pitchFamily="34" charset="0"/>
                        </a:rPr>
                        <a:t>Inclusive mindset and Intercultural competence</a:t>
                      </a:r>
                      <a:endParaRPr lang="en-US" sz="3200" b="0" i="0" u="none" strike="noStrike">
                        <a:effectLst/>
                        <a:latin typeface="+mn-lt"/>
                      </a:endParaRPr>
                    </a:p>
                  </a:txBody>
                  <a:tcPr marL="56019" marR="56019" marT="7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dirty="0">
                          <a:effectLst/>
                          <a:latin typeface="+mn-lt"/>
                          <a:ea typeface="Calibri" panose="020F0502020204030204" pitchFamily="34" charset="0"/>
                        </a:rPr>
                        <a:t>Optimism</a:t>
                      </a:r>
                      <a:endParaRPr lang="en-US" sz="3200" b="0" i="0" u="none" strike="noStrike" dirty="0">
                        <a:effectLst/>
                        <a:latin typeface="+mn-lt"/>
                      </a:endParaRPr>
                    </a:p>
                  </a:txBody>
                  <a:tcPr marL="56019" marR="56019" marT="7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3174028"/>
                  </a:ext>
                </a:extLst>
              </a:tr>
              <a:tr h="479109">
                <a:tc>
                  <a:txBody>
                    <a:bodyPr/>
                    <a:lstStyle/>
                    <a:p>
                      <a:pPr marL="0" marR="0" algn="l" fontAlgn="t">
                        <a:spcBef>
                          <a:spcPts val="0"/>
                        </a:spcBef>
                        <a:spcAft>
                          <a:spcPts val="0"/>
                        </a:spcAft>
                      </a:pPr>
                      <a:r>
                        <a:rPr lang="en-US" sz="1600" b="0" i="0" u="none" strike="noStrike">
                          <a:effectLst/>
                          <a:latin typeface="+mn-lt"/>
                          <a:ea typeface="Calibri" panose="020F0502020204030204" pitchFamily="34" charset="0"/>
                        </a:rPr>
                        <a:t>Self-awareness</a:t>
                      </a:r>
                      <a:endParaRPr lang="en-US" sz="3200" b="0" i="0" u="none" strike="noStrike">
                        <a:effectLst/>
                        <a:latin typeface="+mn-lt"/>
                      </a:endParaRPr>
                    </a:p>
                  </a:txBody>
                  <a:tcPr marL="56019" marR="56019" marT="7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dirty="0">
                          <a:effectLst/>
                          <a:latin typeface="+mn-lt"/>
                          <a:ea typeface="Calibri" panose="020F0502020204030204" pitchFamily="34" charset="0"/>
                        </a:rPr>
                        <a:t>Sense-making</a:t>
                      </a:r>
                      <a:endParaRPr lang="en-US" sz="3200" b="0" i="0" u="none" strike="noStrike" dirty="0">
                        <a:effectLst/>
                        <a:latin typeface="+mn-lt"/>
                      </a:endParaRPr>
                    </a:p>
                  </a:txBody>
                  <a:tcPr marL="56019" marR="56019" marT="7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a:effectLst/>
                          <a:latin typeface="+mn-lt"/>
                          <a:ea typeface="Calibri" panose="020F0502020204030204" pitchFamily="34" charset="0"/>
                        </a:rPr>
                        <a:t>Empathy and Compassion</a:t>
                      </a:r>
                      <a:endParaRPr lang="en-US" sz="3200" b="0" i="0" u="none" strike="noStrike">
                        <a:effectLst/>
                        <a:latin typeface="+mn-lt"/>
                      </a:endParaRPr>
                    </a:p>
                  </a:txBody>
                  <a:tcPr marL="56019" marR="56019" marT="7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dirty="0">
                          <a:effectLst/>
                          <a:latin typeface="+mn-lt"/>
                          <a:ea typeface="Calibri" panose="020F0502020204030204" pitchFamily="34" charset="0"/>
                        </a:rPr>
                        <a:t>Trust</a:t>
                      </a:r>
                      <a:endParaRPr lang="en-US" sz="3200" b="0" i="0" u="none" strike="noStrike" dirty="0">
                        <a:effectLst/>
                        <a:latin typeface="+mn-lt"/>
                      </a:endParaRPr>
                    </a:p>
                  </a:txBody>
                  <a:tcPr marL="56019" marR="56019" marT="7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dirty="0">
                          <a:effectLst/>
                          <a:latin typeface="+mn-lt"/>
                          <a:ea typeface="Calibri" panose="020F0502020204030204" pitchFamily="34" charset="0"/>
                        </a:rPr>
                        <a:t>Perseverance</a:t>
                      </a:r>
                      <a:endParaRPr lang="en-US" sz="3200" b="0" i="0" u="none" strike="noStrike" dirty="0">
                        <a:effectLst/>
                        <a:latin typeface="+mn-lt"/>
                      </a:endParaRPr>
                    </a:p>
                  </a:txBody>
                  <a:tcPr marL="56019" marR="56019" marT="7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3175773"/>
                  </a:ext>
                </a:extLst>
              </a:tr>
              <a:tr h="946299">
                <a:tc>
                  <a:txBody>
                    <a:bodyPr/>
                    <a:lstStyle/>
                    <a:p>
                      <a:pPr marL="0" marR="0" algn="l" fontAlgn="t">
                        <a:spcBef>
                          <a:spcPts val="0"/>
                        </a:spcBef>
                        <a:spcAft>
                          <a:spcPts val="0"/>
                        </a:spcAft>
                      </a:pPr>
                      <a:r>
                        <a:rPr lang="en-US" sz="1600" b="0" i="0" u="none" strike="noStrike" dirty="0">
                          <a:effectLst/>
                          <a:latin typeface="+mn-lt"/>
                          <a:ea typeface="Calibri" panose="020F0502020204030204" pitchFamily="34" charset="0"/>
                        </a:rPr>
                        <a:t>Presence </a:t>
                      </a:r>
                      <a:endParaRPr lang="en-US" sz="3200" b="0" i="0" u="none" strike="noStrike" dirty="0">
                        <a:effectLst/>
                        <a:latin typeface="+mn-lt"/>
                      </a:endParaRPr>
                    </a:p>
                  </a:txBody>
                  <a:tcPr marL="56019" marR="56019" marT="7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dirty="0">
                          <a:effectLst/>
                          <a:latin typeface="+mn-lt"/>
                          <a:ea typeface="Calibri" panose="020F0502020204030204" pitchFamily="34" charset="0"/>
                        </a:rPr>
                        <a:t>Long-term orientation and visioning</a:t>
                      </a:r>
                      <a:endParaRPr lang="en-US" sz="3200" b="0" i="0" u="none" strike="noStrike" dirty="0">
                        <a:effectLst/>
                        <a:latin typeface="+mn-lt"/>
                      </a:endParaRPr>
                    </a:p>
                  </a:txBody>
                  <a:tcPr marL="56019" marR="56019" marT="7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a:effectLst/>
                          <a:latin typeface="+mn-lt"/>
                          <a:ea typeface="Calibri" panose="020F0502020204030204" pitchFamily="34" charset="0"/>
                        </a:rPr>
                        <a:t> </a:t>
                      </a:r>
                      <a:endParaRPr lang="en-US" sz="3200" b="0" i="0" u="none" strike="noStrike">
                        <a:effectLst/>
                        <a:latin typeface="+mn-lt"/>
                      </a:endParaRPr>
                    </a:p>
                  </a:txBody>
                  <a:tcPr marL="56019" marR="56019" marT="7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dirty="0">
                          <a:effectLst/>
                          <a:latin typeface="+mn-lt"/>
                          <a:ea typeface="Calibri" panose="020F0502020204030204" pitchFamily="34" charset="0"/>
                        </a:rPr>
                        <a:t>Mobilization skills</a:t>
                      </a:r>
                      <a:endParaRPr lang="en-US" sz="3200" b="0" i="0" u="none" strike="noStrike" dirty="0">
                        <a:effectLst/>
                        <a:latin typeface="+mn-lt"/>
                      </a:endParaRPr>
                    </a:p>
                  </a:txBody>
                  <a:tcPr marL="56019" marR="56019" marT="7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dirty="0">
                          <a:effectLst/>
                          <a:latin typeface="+mn-lt"/>
                          <a:ea typeface="Calibri" panose="020F0502020204030204" pitchFamily="34" charset="0"/>
                        </a:rPr>
                        <a:t> </a:t>
                      </a:r>
                      <a:endParaRPr lang="en-US" sz="3200" b="0" i="0" u="none" strike="noStrike" dirty="0">
                        <a:effectLst/>
                        <a:latin typeface="+mn-lt"/>
                      </a:endParaRPr>
                    </a:p>
                  </a:txBody>
                  <a:tcPr marL="56019" marR="56019" marT="7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2328682"/>
                  </a:ext>
                </a:extLst>
              </a:tr>
            </a:tbl>
          </a:graphicData>
        </a:graphic>
      </p:graphicFrame>
      <p:sp>
        <p:nvSpPr>
          <p:cNvPr id="3" name="Title 1">
            <a:extLst>
              <a:ext uri="{FF2B5EF4-FFF2-40B4-BE49-F238E27FC236}">
                <a16:creationId xmlns:a16="http://schemas.microsoft.com/office/drawing/2014/main" id="{6A4BDF48-C1B4-F1D2-FAE2-843A0DA407CA}"/>
              </a:ext>
            </a:extLst>
          </p:cNvPr>
          <p:cNvSpPr txBox="1">
            <a:spLocks/>
          </p:cNvSpPr>
          <p:nvPr/>
        </p:nvSpPr>
        <p:spPr>
          <a:xfrm>
            <a:off x="251403" y="802201"/>
            <a:ext cx="6901871" cy="1297115"/>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dirty="0">
                <a:solidFill>
                  <a:schemeClr val="tx2"/>
                </a:solidFill>
              </a:rPr>
              <a:t>The Inner Development Goals (IDGs)</a:t>
            </a:r>
          </a:p>
        </p:txBody>
      </p:sp>
      <p:pic>
        <p:nvPicPr>
          <p:cNvPr id="4" name="Picture 3" descr="Graphical user interface&#10;&#10;Description automatically generated">
            <a:extLst>
              <a:ext uri="{FF2B5EF4-FFF2-40B4-BE49-F238E27FC236}">
                <a16:creationId xmlns:a16="http://schemas.microsoft.com/office/drawing/2014/main" id="{47AEC380-1C86-8F0E-D215-34EEB21D61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4529" y="530194"/>
            <a:ext cx="4378682" cy="3097916"/>
          </a:xfrm>
          <a:prstGeom prst="rect">
            <a:avLst/>
          </a:prstGeom>
        </p:spPr>
      </p:pic>
      <p:graphicFrame>
        <p:nvGraphicFramePr>
          <p:cNvPr id="5" name="Content Placeholder 4">
            <a:extLst>
              <a:ext uri="{FF2B5EF4-FFF2-40B4-BE49-F238E27FC236}">
                <a16:creationId xmlns:a16="http://schemas.microsoft.com/office/drawing/2014/main" id="{66F22147-6166-F4C4-02A8-B02F62B16CE0}"/>
              </a:ext>
            </a:extLst>
          </p:cNvPr>
          <p:cNvGraphicFramePr>
            <a:graphicFrameLocks/>
          </p:cNvGraphicFramePr>
          <p:nvPr>
            <p:extLst>
              <p:ext uri="{D42A27DB-BD31-4B8C-83A1-F6EECF244321}">
                <p14:modId xmlns:p14="http://schemas.microsoft.com/office/powerpoint/2010/main" val="3854717862"/>
              </p:ext>
            </p:extLst>
          </p:nvPr>
        </p:nvGraphicFramePr>
        <p:xfrm>
          <a:off x="7153274" y="4538186"/>
          <a:ext cx="3260819" cy="1939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3215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3F1DF-9C09-21C1-1C97-E9FD8101182D}"/>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Mindful Listening</a:t>
            </a:r>
          </a:p>
        </p:txBody>
      </p:sp>
      <p:sp>
        <p:nvSpPr>
          <p:cNvPr id="3" name="Content Placeholder 2">
            <a:extLst>
              <a:ext uri="{FF2B5EF4-FFF2-40B4-BE49-F238E27FC236}">
                <a16:creationId xmlns:a16="http://schemas.microsoft.com/office/drawing/2014/main" id="{03AA18AA-AA1F-9234-AFB9-90603A1AD344}"/>
              </a:ext>
            </a:extLst>
          </p:cNvPr>
          <p:cNvSpPr>
            <a:spLocks noGrp="1"/>
          </p:cNvSpPr>
          <p:nvPr>
            <p:ph sz="half" idx="1"/>
          </p:nvPr>
        </p:nvSpPr>
        <p:spPr>
          <a:xfrm>
            <a:off x="566294" y="2539524"/>
            <a:ext cx="4442388" cy="3829458"/>
          </a:xfrm>
        </p:spPr>
        <p:txBody>
          <a:bodyPr vert="horz" lIns="91440" tIns="45720" rIns="91440" bIns="45720" rtlCol="0">
            <a:normAutofit/>
          </a:bodyPr>
          <a:lstStyle/>
          <a:p>
            <a:pPr marL="0" indent="0">
              <a:buNone/>
            </a:pPr>
            <a:r>
              <a:rPr lang="en-US" sz="2000" dirty="0"/>
              <a:t>Rules for Mindful Listening</a:t>
            </a:r>
          </a:p>
          <a:p>
            <a:pPr marL="514350" indent="-285750">
              <a:buFont typeface="Wingdings" panose="05000000000000000000" pitchFamily="2" charset="2"/>
              <a:buChar char="ü"/>
            </a:pPr>
            <a:r>
              <a:rPr lang="en-US" sz="2000" dirty="0">
                <a:effectLst/>
              </a:rPr>
              <a:t>Listen with your full attention</a:t>
            </a:r>
          </a:p>
          <a:p>
            <a:pPr marL="514350" indent="-285750">
              <a:buFont typeface="Wingdings" panose="05000000000000000000" pitchFamily="2" charset="2"/>
              <a:buChar char="ü"/>
            </a:pPr>
            <a:r>
              <a:rPr lang="en-US" sz="2000" dirty="0">
                <a:effectLst/>
              </a:rPr>
              <a:t>Listen with an open heart and compassion, and without judgement</a:t>
            </a:r>
          </a:p>
          <a:p>
            <a:pPr marL="514350" indent="-285750">
              <a:buFont typeface="Wingdings" panose="05000000000000000000" pitchFamily="2" charset="2"/>
              <a:buChar char="ü"/>
            </a:pPr>
            <a:r>
              <a:rPr lang="en-US" sz="2000" dirty="0">
                <a:effectLst/>
              </a:rPr>
              <a:t>Do not give advice</a:t>
            </a:r>
          </a:p>
          <a:p>
            <a:pPr marL="514350" indent="-285750">
              <a:buFont typeface="Wingdings" panose="05000000000000000000" pitchFamily="2" charset="2"/>
              <a:buChar char="ü"/>
            </a:pPr>
            <a:r>
              <a:rPr lang="en-US" sz="2000" dirty="0"/>
              <a:t>Do not</a:t>
            </a:r>
            <a:r>
              <a:rPr lang="en-US" sz="2000" dirty="0">
                <a:effectLst/>
              </a:rPr>
              <a:t> talk about yourself during your partner’s sharing time.</a:t>
            </a:r>
          </a:p>
          <a:p>
            <a:pPr marL="514350" indent="-285750">
              <a:buFont typeface="Wingdings" panose="05000000000000000000" pitchFamily="2" charset="2"/>
              <a:buChar char="ü"/>
            </a:pPr>
            <a:r>
              <a:rPr lang="en-US" sz="2000" dirty="0"/>
              <a:t>Keep confidential everything your partner shares with you</a:t>
            </a:r>
            <a:endParaRPr lang="en-US" sz="2000" dirty="0">
              <a:effectLst/>
            </a:endParaRPr>
          </a:p>
        </p:txBody>
      </p:sp>
      <p:pic>
        <p:nvPicPr>
          <p:cNvPr id="6" name="Content Placeholder 5" descr="A picture containing outdoor, sunset, silhouette&#10;&#10;Description automatically generated">
            <a:extLst>
              <a:ext uri="{FF2B5EF4-FFF2-40B4-BE49-F238E27FC236}">
                <a16:creationId xmlns:a16="http://schemas.microsoft.com/office/drawing/2014/main" id="{97040036-B60C-EDFA-FF7D-2A7E9FF5D209}"/>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2834" r="1021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TextBox 6">
            <a:extLst>
              <a:ext uri="{FF2B5EF4-FFF2-40B4-BE49-F238E27FC236}">
                <a16:creationId xmlns:a16="http://schemas.microsoft.com/office/drawing/2014/main" id="{86BFBD25-07C5-2D7F-4700-5F23468F4946}"/>
              </a:ext>
            </a:extLst>
          </p:cNvPr>
          <p:cNvSpPr txBox="1"/>
          <p:nvPr/>
        </p:nvSpPr>
        <p:spPr>
          <a:xfrm>
            <a:off x="9491156" y="6563857"/>
            <a:ext cx="2408929" cy="276999"/>
          </a:xfrm>
          <a:prstGeom prst="rect">
            <a:avLst/>
          </a:prstGeom>
          <a:noFill/>
        </p:spPr>
        <p:txBody>
          <a:bodyPr wrap="none" rtlCol="0">
            <a:spAutoFit/>
          </a:bodyPr>
          <a:lstStyle/>
          <a:p>
            <a:r>
              <a:rPr lang="en-US" sz="1200" dirty="0">
                <a:solidFill>
                  <a:schemeClr val="bg1"/>
                </a:solidFill>
              </a:rPr>
              <a:t>Photo by </a:t>
            </a:r>
            <a:r>
              <a:rPr lang="en-US" sz="1200" dirty="0" err="1">
                <a:solidFill>
                  <a:srgbClr val="0563C1"/>
                </a:solidFill>
                <a:hlinkClick r:id="rId4">
                  <a:extLst>
                    <a:ext uri="{A12FA001-AC4F-418D-AE19-62706E023703}">
                      <ahyp:hlinkClr xmlns:ahyp="http://schemas.microsoft.com/office/drawing/2018/hyperlinkcolor" val="tx"/>
                    </a:ext>
                  </a:extLst>
                </a:hlinkClick>
              </a:rPr>
              <a:t>Harli</a:t>
            </a:r>
            <a:r>
              <a:rPr lang="en-US" sz="1200" dirty="0">
                <a:solidFill>
                  <a:schemeClr val="bg1"/>
                </a:solidFill>
                <a:hlinkClick r:id="rId4">
                  <a:extLst>
                    <a:ext uri="{A12FA001-AC4F-418D-AE19-62706E023703}">
                      <ahyp:hlinkClr xmlns:ahyp="http://schemas.microsoft.com/office/drawing/2018/hyperlinkcolor" val="tx"/>
                    </a:ext>
                  </a:extLst>
                </a:hlinkClick>
              </a:rPr>
              <a:t> Marten</a:t>
            </a:r>
            <a:r>
              <a:rPr lang="en-US" sz="1200" dirty="0">
                <a:solidFill>
                  <a:schemeClr val="bg1"/>
                </a:solidFill>
              </a:rPr>
              <a:t> on </a:t>
            </a:r>
            <a:r>
              <a:rPr lang="en-US" sz="1200" dirty="0" err="1">
                <a:solidFill>
                  <a:schemeClr val="bg1"/>
                </a:solidFill>
                <a:hlinkClick r:id="rId5">
                  <a:extLst>
                    <a:ext uri="{A12FA001-AC4F-418D-AE19-62706E023703}">
                      <ahyp:hlinkClr xmlns:ahyp="http://schemas.microsoft.com/office/drawing/2018/hyperlinkcolor" val="tx"/>
                    </a:ext>
                  </a:extLst>
                </a:hlinkClick>
              </a:rPr>
              <a:t>Unsplash</a:t>
            </a:r>
            <a:r>
              <a:rPr lang="en-US" sz="1200" dirty="0">
                <a:solidFill>
                  <a:schemeClr val="bg1"/>
                </a:solidFill>
              </a:rPr>
              <a:t> </a:t>
            </a:r>
          </a:p>
        </p:txBody>
      </p:sp>
    </p:spTree>
    <p:extLst>
      <p:ext uri="{BB962C8B-B14F-4D97-AF65-F5344CB8AC3E}">
        <p14:creationId xmlns:p14="http://schemas.microsoft.com/office/powerpoint/2010/main" val="85152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c27a0a7-8611-46d0-bbb2-f45a8872e5ef" xsi:nil="true"/>
    <lcf76f155ced4ddcb4097134ff3c332f xmlns="82861209-8bf3-47c7-8004-08d07fe7874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88391C403BD10846915ADAE108BADACB" ma:contentTypeVersion="14" ma:contentTypeDescription="Ein neues Dokument erstellen." ma:contentTypeScope="" ma:versionID="8b4bfee8383eb63cf1dea3071e6324a1">
  <xsd:schema xmlns:xsd="http://www.w3.org/2001/XMLSchema" xmlns:xs="http://www.w3.org/2001/XMLSchema" xmlns:p="http://schemas.microsoft.com/office/2006/metadata/properties" xmlns:ns2="82861209-8bf3-47c7-8004-08d07fe78748" xmlns:ns3="ec27a0a7-8611-46d0-bbb2-f45a8872e5ef" targetNamespace="http://schemas.microsoft.com/office/2006/metadata/properties" ma:root="true" ma:fieldsID="8a243799b70990e74418ed517017dabd" ns2:_="" ns3:_="">
    <xsd:import namespace="82861209-8bf3-47c7-8004-08d07fe78748"/>
    <xsd:import namespace="ec27a0a7-8611-46d0-bbb2-f45a8872e5e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861209-8bf3-47c7-8004-08d07fe787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7be16e47-96de-4d33-b6d8-af9f1b80376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27a0a7-8611-46d0-bbb2-f45a8872e5ef" elementFormDefault="qualified">
    <xsd:import namespace="http://schemas.microsoft.com/office/2006/documentManagement/types"/>
    <xsd:import namespace="http://schemas.microsoft.com/office/infopath/2007/PartnerControls"/>
    <xsd:element name="SharedWithUsers" ma:index="1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internalName="SharedWithDetails" ma:readOnly="true">
      <xsd:simpleType>
        <xsd:restriction base="dms:Note">
          <xsd:maxLength value="255"/>
        </xsd:restriction>
      </xsd:simpleType>
    </xsd:element>
    <xsd:element name="TaxCatchAll" ma:index="16" nillable="true" ma:displayName="Taxonomy Catch All Column" ma:hidden="true" ma:list="{04f3c3d8-2681-4be8-82aa-154f6549750c}" ma:internalName="TaxCatchAll" ma:showField="CatchAllData" ma:web="ec27a0a7-8611-46d0-bbb2-f45a8872e5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E309B4-CEBC-4EF3-B154-0F564FF7D4B0}">
  <ds:schemaRefs>
    <ds:schemaRef ds:uri="http://schemas.microsoft.com/office/2006/documentManagement/types"/>
    <ds:schemaRef ds:uri="http://purl.org/dc/terms/"/>
    <ds:schemaRef ds:uri="http://schemas.microsoft.com/office/2006/metadata/properties"/>
    <ds:schemaRef ds:uri="82861209-8bf3-47c7-8004-08d07fe78748"/>
    <ds:schemaRef ds:uri="http://purl.org/dc/elements/1.1/"/>
    <ds:schemaRef ds:uri="http://www.w3.org/XML/1998/namespace"/>
    <ds:schemaRef ds:uri="http://schemas.microsoft.com/office/infopath/2007/PartnerControls"/>
    <ds:schemaRef ds:uri="http://schemas.openxmlformats.org/package/2006/metadata/core-properties"/>
    <ds:schemaRef ds:uri="ec27a0a7-8611-46d0-bbb2-f45a8872e5ef"/>
    <ds:schemaRef ds:uri="http://purl.org/dc/dcmitype/"/>
  </ds:schemaRefs>
</ds:datastoreItem>
</file>

<file path=customXml/itemProps2.xml><?xml version="1.0" encoding="utf-8"?>
<ds:datastoreItem xmlns:ds="http://schemas.openxmlformats.org/officeDocument/2006/customXml" ds:itemID="{2B750F09-1CFF-4DE6-9876-D744614E44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861209-8bf3-47c7-8004-08d07fe78748"/>
    <ds:schemaRef ds:uri="ec27a0a7-8611-46d0-bbb2-f45a8872e5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688F01C-E7E5-4202-8F1E-14B5F98906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656</TotalTime>
  <Words>2471</Words>
  <Application>Microsoft Office PowerPoint</Application>
  <PresentationFormat>Widescreen</PresentationFormat>
  <Paragraphs>376</Paragraphs>
  <Slides>33</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ArialMT</vt:lpstr>
      <vt:lpstr>Calibri</vt:lpstr>
      <vt:lpstr>Calibri Light</vt:lpstr>
      <vt:lpstr>Calibri-Bold</vt:lpstr>
      <vt:lpstr>Symbol</vt:lpstr>
      <vt:lpstr>Times New Roman</vt:lpstr>
      <vt:lpstr>Wingdings</vt:lpstr>
      <vt:lpstr>Office Theme</vt:lpstr>
      <vt:lpstr>PowerPoint Presentation</vt:lpstr>
      <vt:lpstr>PowerPoint Presentation</vt:lpstr>
      <vt:lpstr>The Four Tenets of Conscious Business</vt:lpstr>
      <vt:lpstr>How would you use this content?  What training or support would you need to teach this content?</vt:lpstr>
      <vt:lpstr> Bachelor: Conscious Leadership Principles Graduate: Conscious Leadership</vt:lpstr>
      <vt:lpstr>Foundation for both Bachelor and Graduate Courses</vt:lpstr>
      <vt:lpstr>Conscious Leadership Principles &amp; Conscious Leadership</vt:lpstr>
      <vt:lpstr>(Related to the United Nations’ SDG’s)</vt:lpstr>
      <vt:lpstr>Mindful Listening</vt:lpstr>
      <vt:lpstr>What Influences one’s worldview?</vt:lpstr>
      <vt:lpstr>Modules Bachelor: Conscious Leadership Principles (1 ECTS)</vt:lpstr>
      <vt:lpstr>Overview - Bachelor: Conscious Leadership Principles (1 ECTS)</vt:lpstr>
      <vt:lpstr>Bachelor: Conscious Leadership Principles</vt:lpstr>
      <vt:lpstr>Modules Graduate: Conscious Leadership (3 ECTS)</vt:lpstr>
      <vt:lpstr>Overview - Graduate: Conscious Leadership (3 ECTS)</vt:lpstr>
      <vt:lpstr>Graduate: Conscious Leadership</vt:lpstr>
      <vt:lpstr>Conscious Leadership</vt:lpstr>
      <vt:lpstr>Experience in Teaching/Facilitating this material</vt:lpstr>
      <vt:lpstr>Teaching/Facilitating this material</vt:lpstr>
      <vt:lpstr>How would you use this content?  What training or support would you need to teach this content?</vt:lpstr>
      <vt:lpstr> Cross-cultural Management and Leadership</vt:lpstr>
      <vt:lpstr> Bachelor: Conscious Organizations Graduate: Conscious Organizations &amp; Transformation</vt:lpstr>
      <vt:lpstr>Bachelor: Conscious Organizations Grad: Conscious Organizations &amp; Transformation</vt:lpstr>
      <vt:lpstr>PowerPoint Presentation</vt:lpstr>
      <vt:lpstr>Concepts Introduced</vt:lpstr>
      <vt:lpstr>Bachelor Conscious Organizations Modules (2 ECTS – expandable to 3 ECTS)</vt:lpstr>
      <vt:lpstr>Bachelor Conscious Organizations</vt:lpstr>
      <vt:lpstr>Conscious Organizations - Bachelor: Team Project</vt:lpstr>
      <vt:lpstr>Modules (3 ECTS)</vt:lpstr>
      <vt:lpstr>Graduate Conscious Organizations &amp; Transformation</vt:lpstr>
      <vt:lpstr>Experience in Teaching/Facilitating this material</vt:lpstr>
      <vt:lpstr>Teaching/Facilitating this material</vt:lpstr>
      <vt:lpstr>How would you use this content?  What training or support would you need to teach this 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Put</dc:creator>
  <cp:lastModifiedBy>Dorianne Cotter-Lockard</cp:lastModifiedBy>
  <cp:revision>72</cp:revision>
  <dcterms:created xsi:type="dcterms:W3CDTF">2022-07-13T14:46:59Z</dcterms:created>
  <dcterms:modified xsi:type="dcterms:W3CDTF">2024-01-11T15:14:10Z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0x01010088391C403BD10846915ADAE108BADACB</vt:lpwstr>
  </property>
  <property fmtid="{D5CDD505-2E9C-101B-9397-08002B2CF9AE}" pid="3" name="MediaServiceImageTags">
    <vt:lpwstr/>
  </property>
</Properties>
</file>