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71" r:id="rId6"/>
    <p:sldId id="401" r:id="rId7"/>
    <p:sldId id="1712" r:id="rId8"/>
    <p:sldId id="1713" r:id="rId9"/>
    <p:sldId id="1714" r:id="rId10"/>
    <p:sldId id="464" r:id="rId11"/>
    <p:sldId id="268"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703DD-901F-4572-A397-2DED52B7BBC2}" v="1" dt="2023-05-05T09:21:24.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73" autoAdjust="0"/>
  </p:normalViewPr>
  <p:slideViewPr>
    <p:cSldViewPr snapToGrid="0">
      <p:cViewPr varScale="1">
        <p:scale>
          <a:sx n="96" d="100"/>
          <a:sy n="96" d="100"/>
        </p:scale>
        <p:origin x="1032"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tter-Lockard, Dorianne" userId="e03ebc74-164f-466d-b1c2-88f6764d960e" providerId="ADAL" clId="{5FB703DD-901F-4572-A397-2DED52B7BBC2}"/>
    <pc:docChg chg="addSld delSld modSld sldOrd">
      <pc:chgData name="Cotter-Lockard, Dorianne" userId="e03ebc74-164f-466d-b1c2-88f6764d960e" providerId="ADAL" clId="{5FB703DD-901F-4572-A397-2DED52B7BBC2}" dt="2023-05-05T09:24:05.137" v="168" actId="47"/>
      <pc:docMkLst>
        <pc:docMk/>
      </pc:docMkLst>
      <pc:sldChg chg="del">
        <pc:chgData name="Cotter-Lockard, Dorianne" userId="e03ebc74-164f-466d-b1c2-88f6764d960e" providerId="ADAL" clId="{5FB703DD-901F-4572-A397-2DED52B7BBC2}" dt="2023-05-05T09:24:05.137" v="168" actId="47"/>
        <pc:sldMkLst>
          <pc:docMk/>
          <pc:sldMk cId="1048622991" sldId="257"/>
        </pc:sldMkLst>
      </pc:sldChg>
      <pc:sldChg chg="del">
        <pc:chgData name="Cotter-Lockard, Dorianne" userId="e03ebc74-164f-466d-b1c2-88f6764d960e" providerId="ADAL" clId="{5FB703DD-901F-4572-A397-2DED52B7BBC2}" dt="2023-05-05T09:21:03.978" v="1" actId="47"/>
        <pc:sldMkLst>
          <pc:docMk/>
          <pc:sldMk cId="3367874108" sldId="259"/>
        </pc:sldMkLst>
      </pc:sldChg>
      <pc:sldChg chg="del">
        <pc:chgData name="Cotter-Lockard, Dorianne" userId="e03ebc74-164f-466d-b1c2-88f6764d960e" providerId="ADAL" clId="{5FB703DD-901F-4572-A397-2DED52B7BBC2}" dt="2023-05-05T09:21:03.978" v="1" actId="47"/>
        <pc:sldMkLst>
          <pc:docMk/>
          <pc:sldMk cId="3656996416" sldId="261"/>
        </pc:sldMkLst>
      </pc:sldChg>
      <pc:sldChg chg="del">
        <pc:chgData name="Cotter-Lockard, Dorianne" userId="e03ebc74-164f-466d-b1c2-88f6764d960e" providerId="ADAL" clId="{5FB703DD-901F-4572-A397-2DED52B7BBC2}" dt="2023-05-05T09:21:03.978" v="1" actId="47"/>
        <pc:sldMkLst>
          <pc:docMk/>
          <pc:sldMk cId="458884119" sldId="264"/>
        </pc:sldMkLst>
      </pc:sldChg>
      <pc:sldChg chg="del">
        <pc:chgData name="Cotter-Lockard, Dorianne" userId="e03ebc74-164f-466d-b1c2-88f6764d960e" providerId="ADAL" clId="{5FB703DD-901F-4572-A397-2DED52B7BBC2}" dt="2023-05-05T09:21:03.978" v="1" actId="47"/>
        <pc:sldMkLst>
          <pc:docMk/>
          <pc:sldMk cId="1646592542" sldId="267"/>
        </pc:sldMkLst>
      </pc:sldChg>
      <pc:sldChg chg="ord">
        <pc:chgData name="Cotter-Lockard, Dorianne" userId="e03ebc74-164f-466d-b1c2-88f6764d960e" providerId="ADAL" clId="{5FB703DD-901F-4572-A397-2DED52B7BBC2}" dt="2023-05-05T09:24:03.566" v="167"/>
        <pc:sldMkLst>
          <pc:docMk/>
          <pc:sldMk cId="3198316070" sldId="271"/>
        </pc:sldMkLst>
      </pc:sldChg>
      <pc:sldChg chg="del">
        <pc:chgData name="Cotter-Lockard, Dorianne" userId="e03ebc74-164f-466d-b1c2-88f6764d960e" providerId="ADAL" clId="{5FB703DD-901F-4572-A397-2DED52B7BBC2}" dt="2023-05-05T09:20:50.654" v="0" actId="47"/>
        <pc:sldMkLst>
          <pc:docMk/>
          <pc:sldMk cId="3135494432" sldId="276"/>
        </pc:sldMkLst>
      </pc:sldChg>
      <pc:sldChg chg="modSp add mod modNotesTx">
        <pc:chgData name="Cotter-Lockard, Dorianne" userId="e03ebc74-164f-466d-b1c2-88f6764d960e" providerId="ADAL" clId="{5FB703DD-901F-4572-A397-2DED52B7BBC2}" dt="2023-05-05T09:22:20.591" v="165" actId="20577"/>
        <pc:sldMkLst>
          <pc:docMk/>
          <pc:sldMk cId="789383295" sldId="464"/>
        </pc:sldMkLst>
        <pc:spChg chg="mod">
          <ac:chgData name="Cotter-Lockard, Dorianne" userId="e03ebc74-164f-466d-b1c2-88f6764d960e" providerId="ADAL" clId="{5FB703DD-901F-4572-A397-2DED52B7BBC2}" dt="2023-05-05T09:22:20.591" v="165" actId="20577"/>
          <ac:spMkLst>
            <pc:docMk/>
            <pc:sldMk cId="789383295" sldId="464"/>
            <ac:spMk id="3" creationId="{74D452A1-F337-D6B5-88CC-E3B4E4E7D819}"/>
          </ac:spMkLst>
        </pc:spChg>
      </pc:sldChg>
      <pc:sldChg chg="del">
        <pc:chgData name="Cotter-Lockard, Dorianne" userId="e03ebc74-164f-466d-b1c2-88f6764d960e" providerId="ADAL" clId="{5FB703DD-901F-4572-A397-2DED52B7BBC2}" dt="2023-05-05T09:20:50.654" v="0" actId="47"/>
        <pc:sldMkLst>
          <pc:docMk/>
          <pc:sldMk cId="2362877025" sldId="1711"/>
        </pc:sldMkLst>
      </pc:sldChg>
      <pc:sldChg chg="del">
        <pc:chgData name="Cotter-Lockard, Dorianne" userId="e03ebc74-164f-466d-b1c2-88f6764d960e" providerId="ADAL" clId="{5FB703DD-901F-4572-A397-2DED52B7BBC2}" dt="2023-05-05T09:21:03.978" v="1" actId="47"/>
        <pc:sldMkLst>
          <pc:docMk/>
          <pc:sldMk cId="1439296447" sldId="2021"/>
        </pc:sldMkLst>
      </pc:sldChg>
      <pc:sldChg chg="del">
        <pc:chgData name="Cotter-Lockard, Dorianne" userId="e03ebc74-164f-466d-b1c2-88f6764d960e" providerId="ADAL" clId="{5FB703DD-901F-4572-A397-2DED52B7BBC2}" dt="2023-05-05T09:21:03.978" v="1" actId="47"/>
        <pc:sldMkLst>
          <pc:docMk/>
          <pc:sldMk cId="820895637" sldId="2022"/>
        </pc:sldMkLst>
      </pc:sldChg>
      <pc:sldChg chg="del">
        <pc:chgData name="Cotter-Lockard, Dorianne" userId="e03ebc74-164f-466d-b1c2-88f6764d960e" providerId="ADAL" clId="{5FB703DD-901F-4572-A397-2DED52B7BBC2}" dt="2023-05-05T09:21:03.978" v="1" actId="47"/>
        <pc:sldMkLst>
          <pc:docMk/>
          <pc:sldMk cId="1250019146" sldId="20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01C1C-60E3-49F3-9CA1-3963AAD4ECAA}"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5D930-0973-4E05-948C-1E816049E378}" type="slidenum">
              <a:rPr lang="en-US" smtClean="0"/>
              <a:t>‹#›</a:t>
            </a:fld>
            <a:endParaRPr lang="en-US"/>
          </a:p>
        </p:txBody>
      </p:sp>
    </p:spTree>
    <p:extLst>
      <p:ext uri="{BB962C8B-B14F-4D97-AF65-F5344CB8AC3E}">
        <p14:creationId xmlns:p14="http://schemas.microsoft.com/office/powerpoint/2010/main" val="43448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1</a:t>
            </a:fld>
            <a:endParaRPr lang="en-US"/>
          </a:p>
        </p:txBody>
      </p:sp>
    </p:spTree>
    <p:extLst>
      <p:ext uri="{BB962C8B-B14F-4D97-AF65-F5344CB8AC3E}">
        <p14:creationId xmlns:p14="http://schemas.microsoft.com/office/powerpoint/2010/main" val="395792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Workshop facilitator guidelines in the Instructor’s Notes and in the document, "Shared Core Values Guidelines Handout" in the Toolbox. The handout can be used for a whole class or for individual teams within a class.</a:t>
            </a:r>
          </a:p>
        </p:txBody>
      </p:sp>
      <p:sp>
        <p:nvSpPr>
          <p:cNvPr id="4" name="Slide Number Placeholder 3"/>
          <p:cNvSpPr>
            <a:spLocks noGrp="1"/>
          </p:cNvSpPr>
          <p:nvPr>
            <p:ph type="sldNum" sz="quarter" idx="5"/>
          </p:nvPr>
        </p:nvSpPr>
        <p:spPr/>
        <p:txBody>
          <a:bodyPr/>
          <a:lstStyle/>
          <a:p>
            <a:fld id="{E84F61EC-6156-47E6-8230-3AEF6C5E855B}" type="slidenum">
              <a:rPr lang="en-US" smtClean="0"/>
              <a:t>2</a:t>
            </a:fld>
            <a:endParaRPr lang="en-US"/>
          </a:p>
        </p:txBody>
      </p:sp>
    </p:spTree>
    <p:extLst>
      <p:ext uri="{BB962C8B-B14F-4D97-AF65-F5344CB8AC3E}">
        <p14:creationId xmlns:p14="http://schemas.microsoft.com/office/powerpoint/2010/main" val="166288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quote.</a:t>
            </a:r>
          </a:p>
          <a:p>
            <a:r>
              <a:rPr lang="en-US" dirty="0"/>
              <a:t>The words in the word cloud on the right lists examples of values</a:t>
            </a:r>
          </a:p>
        </p:txBody>
      </p:sp>
      <p:sp>
        <p:nvSpPr>
          <p:cNvPr id="4" name="Slide Number Placeholder 3"/>
          <p:cNvSpPr>
            <a:spLocks noGrp="1"/>
          </p:cNvSpPr>
          <p:nvPr>
            <p:ph type="sldNum" sz="quarter" idx="5"/>
          </p:nvPr>
        </p:nvSpPr>
        <p:spPr/>
        <p:txBody>
          <a:bodyPr/>
          <a:lstStyle/>
          <a:p>
            <a:fld id="{E84F61EC-6156-47E6-8230-3AEF6C5E855B}" type="slidenum">
              <a:rPr lang="en-US" smtClean="0"/>
              <a:t>4</a:t>
            </a:fld>
            <a:endParaRPr lang="en-US"/>
          </a:p>
        </p:txBody>
      </p:sp>
    </p:spTree>
    <p:extLst>
      <p:ext uri="{BB962C8B-B14F-4D97-AF65-F5344CB8AC3E}">
        <p14:creationId xmlns:p14="http://schemas.microsoft.com/office/powerpoint/2010/main" val="307120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process.</a:t>
            </a:r>
          </a:p>
          <a:p>
            <a:pPr marL="0" marR="0" indent="0">
              <a:lnSpc>
                <a:spcPct val="107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Instructor facilitates the process.</a:t>
            </a:r>
          </a:p>
          <a:p>
            <a:pPr marL="0" marR="0" indent="0">
              <a:lnSpc>
                <a:spcPct val="107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Ask for a volunteer person to be the “scribe” who will write the results of the process in table form on a white-board or flip chart. Ask for a second scribe who will enter the resulting values from the workshop into a spreadsheet template.</a:t>
            </a:r>
          </a:p>
          <a:p>
            <a:pPr marL="0" marR="0" indent="0">
              <a:lnSpc>
                <a:spcPct val="107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Brainstorm a short list of 5-7 values. </a:t>
            </a:r>
          </a:p>
          <a:p>
            <a:pPr marL="0" marR="0" indent="0">
              <a:lnSpc>
                <a:spcPct val="107000"/>
              </a:lnSpc>
              <a:spcBef>
                <a:spcPts val="0"/>
              </a:spcBef>
              <a:spcAft>
                <a:spcPts val="800"/>
              </a:spcAft>
              <a:buNone/>
            </a:pPr>
            <a:r>
              <a:rPr lang="en-US" sz="1200" dirty="0">
                <a:ea typeface="Calibri" panose="020F0502020204030204" pitchFamily="34" charset="0"/>
                <a:cs typeface="Times New Roman" panose="02020603050405020304" pitchFamily="18" charset="0"/>
              </a:rPr>
              <a:t>Everyone votes for their top three. Pick the three with most votes.</a:t>
            </a:r>
            <a:endParaRPr lang="en-US" sz="1200" dirty="0"/>
          </a:p>
          <a:p>
            <a:pPr marL="0" indent="0">
              <a:lnSpc>
                <a:spcPct val="128000"/>
              </a:lnSpc>
              <a:spcBef>
                <a:spcPts val="0"/>
              </a:spcBef>
              <a:spcAft>
                <a:spcPts val="600"/>
              </a:spcAft>
              <a:buNone/>
            </a:pPr>
            <a:r>
              <a:rPr lang="en-US" sz="1200" dirty="0"/>
              <a:t>Process for Defining Shared Core Values:</a:t>
            </a:r>
          </a:p>
          <a:p>
            <a:pPr marL="514350" indent="-514350">
              <a:lnSpc>
                <a:spcPct val="128000"/>
              </a:lnSpc>
              <a:spcBef>
                <a:spcPts val="0"/>
              </a:spcBef>
              <a:spcAft>
                <a:spcPts val="600"/>
              </a:spcAft>
              <a:buFont typeface="+mj-lt"/>
              <a:buAutoNum type="arabicPeriod"/>
            </a:pPr>
            <a:r>
              <a:rPr lang="en-US" sz="1200" dirty="0"/>
              <a:t>Definition - What does this value mean for us?</a:t>
            </a:r>
          </a:p>
          <a:p>
            <a:pPr marL="514350" indent="-514350">
              <a:lnSpc>
                <a:spcPct val="128000"/>
              </a:lnSpc>
              <a:spcBef>
                <a:spcPts val="0"/>
              </a:spcBef>
              <a:spcAft>
                <a:spcPts val="600"/>
              </a:spcAft>
              <a:buFont typeface="+mj-lt"/>
              <a:buAutoNum type="arabicPeriod"/>
            </a:pPr>
            <a:r>
              <a:rPr lang="en-US" sz="1200" dirty="0"/>
              <a:t>Describe why this is our core value. This is the underlying reason for discerning that this is one of the core values of the team or organization. Take time to fully explore this question. Talk through scenarios and apply the core value in each scenario as part of the exploration. </a:t>
            </a:r>
          </a:p>
          <a:p>
            <a:pPr marL="514350" indent="-514350">
              <a:lnSpc>
                <a:spcPct val="128000"/>
              </a:lnSpc>
              <a:spcBef>
                <a:spcPts val="0"/>
              </a:spcBef>
              <a:spcAft>
                <a:spcPts val="600"/>
              </a:spcAft>
              <a:buFont typeface="+mj-lt"/>
              <a:buAutoNum type="arabicPeriod"/>
            </a:pPr>
            <a:r>
              <a:rPr lang="en-US" sz="1200" dirty="0"/>
              <a:t>What must this team or organization do specifically to demonstrate this value?</a:t>
            </a:r>
          </a:p>
          <a:p>
            <a:pPr marL="514350" indent="-514350">
              <a:lnSpc>
                <a:spcPct val="128000"/>
              </a:lnSpc>
              <a:spcBef>
                <a:spcPts val="0"/>
              </a:spcBef>
              <a:spcAft>
                <a:spcPts val="600"/>
              </a:spcAft>
              <a:buFont typeface="+mj-lt"/>
              <a:buAutoNum type="arabicPeriod"/>
            </a:pPr>
            <a:r>
              <a:rPr lang="en-US" sz="1200" dirty="0"/>
              <a:t>What individual behavior demonstrates this value?  How would this value be reflected in the way individuals relate to each other? </a:t>
            </a:r>
          </a:p>
          <a:p>
            <a:endParaRPr lang="en-US" dirty="0"/>
          </a:p>
        </p:txBody>
      </p:sp>
      <p:sp>
        <p:nvSpPr>
          <p:cNvPr id="4" name="Slide Number Placeholder 3"/>
          <p:cNvSpPr>
            <a:spLocks noGrp="1"/>
          </p:cNvSpPr>
          <p:nvPr>
            <p:ph type="sldNum" sz="quarter" idx="5"/>
          </p:nvPr>
        </p:nvSpPr>
        <p:spPr/>
        <p:txBody>
          <a:bodyPr/>
          <a:lstStyle/>
          <a:p>
            <a:fld id="{E84F61EC-6156-47E6-8230-3AEF6C5E855B}" type="slidenum">
              <a:rPr lang="en-US" smtClean="0"/>
              <a:t>5</a:t>
            </a:fld>
            <a:endParaRPr lang="en-US"/>
          </a:p>
        </p:txBody>
      </p:sp>
    </p:spTree>
    <p:extLst>
      <p:ext uri="{BB962C8B-B14F-4D97-AF65-F5344CB8AC3E}">
        <p14:creationId xmlns:p14="http://schemas.microsoft.com/office/powerpoint/2010/main" val="247909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example, which is also in the handout</a:t>
            </a:r>
          </a:p>
          <a:p>
            <a:r>
              <a:rPr lang="en-US" dirty="0"/>
              <a:t>Facilitate the process with the class. Ask the scribe to save and share the Excel spreadsheet with the class</a:t>
            </a:r>
          </a:p>
          <a:p>
            <a:r>
              <a:rPr lang="en-US" dirty="0"/>
              <a:t>Add the core values with definitions on the extra slide at the beginning of each seminar – make it a practice to revisit the core values at the beginning of each class.</a:t>
            </a:r>
          </a:p>
        </p:txBody>
      </p:sp>
      <p:sp>
        <p:nvSpPr>
          <p:cNvPr id="4" name="Slide Number Placeholder 3"/>
          <p:cNvSpPr>
            <a:spLocks noGrp="1"/>
          </p:cNvSpPr>
          <p:nvPr>
            <p:ph type="sldNum" sz="quarter" idx="5"/>
          </p:nvPr>
        </p:nvSpPr>
        <p:spPr/>
        <p:txBody>
          <a:bodyPr/>
          <a:lstStyle/>
          <a:p>
            <a:fld id="{E84F61EC-6156-47E6-8230-3AEF6C5E855B}" type="slidenum">
              <a:rPr lang="en-US" smtClean="0"/>
              <a:t>6</a:t>
            </a:fld>
            <a:endParaRPr lang="en-US"/>
          </a:p>
        </p:txBody>
      </p:sp>
    </p:spTree>
    <p:extLst>
      <p:ext uri="{BB962C8B-B14F-4D97-AF65-F5344CB8AC3E}">
        <p14:creationId xmlns:p14="http://schemas.microsoft.com/office/powerpoint/2010/main" val="83689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should be added at the beginning of each seminar so the instructor can re-presence the shared values at each class</a:t>
            </a:r>
          </a:p>
        </p:txBody>
      </p:sp>
      <p:sp>
        <p:nvSpPr>
          <p:cNvPr id="4" name="Slide Number Placeholder 3"/>
          <p:cNvSpPr>
            <a:spLocks noGrp="1"/>
          </p:cNvSpPr>
          <p:nvPr>
            <p:ph type="sldNum" sz="quarter" idx="5"/>
          </p:nvPr>
        </p:nvSpPr>
        <p:spPr/>
        <p:txBody>
          <a:bodyPr/>
          <a:lstStyle/>
          <a:p>
            <a:fld id="{8165D930-0973-4E05-948C-1E816049E378}" type="slidenum">
              <a:rPr lang="en-US" smtClean="0"/>
              <a:t>7</a:t>
            </a:fld>
            <a:endParaRPr lang="en-US"/>
          </a:p>
        </p:txBody>
      </p:sp>
    </p:spTree>
    <p:extLst>
      <p:ext uri="{BB962C8B-B14F-4D97-AF65-F5344CB8AC3E}">
        <p14:creationId xmlns:p14="http://schemas.microsoft.com/office/powerpoint/2010/main" val="249007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5-5-2023</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5-5-2023</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s://www.eoi.es/blogs/imsd/page/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44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99E-CBA3-429A-6523-421FCB295A0F}"/>
              </a:ext>
            </a:extLst>
          </p:cNvPr>
          <p:cNvSpPr>
            <a:spLocks noGrp="1"/>
          </p:cNvSpPr>
          <p:nvPr>
            <p:ph type="title"/>
          </p:nvPr>
        </p:nvSpPr>
        <p:spPr/>
        <p:txBody>
          <a:bodyPr/>
          <a:lstStyle/>
          <a:p>
            <a:r>
              <a:rPr lang="en-US" dirty="0"/>
              <a:t>Workshop: Developing Shared Values</a:t>
            </a:r>
          </a:p>
        </p:txBody>
      </p:sp>
      <p:sp>
        <p:nvSpPr>
          <p:cNvPr id="3" name="Text Placeholder 2">
            <a:extLst>
              <a:ext uri="{FF2B5EF4-FFF2-40B4-BE49-F238E27FC236}">
                <a16:creationId xmlns:a16="http://schemas.microsoft.com/office/drawing/2014/main" id="{E8C96191-C0F5-A19A-4F61-0DD2CA76BC75}"/>
              </a:ext>
            </a:extLst>
          </p:cNvPr>
          <p:cNvSpPr>
            <a:spLocks noGrp="1"/>
          </p:cNvSpPr>
          <p:nvPr>
            <p:ph type="body" idx="1"/>
          </p:nvPr>
        </p:nvSpPr>
        <p:spPr/>
        <p:txBody>
          <a:bodyPr/>
          <a:lstStyle/>
          <a:p>
            <a:r>
              <a:rPr lang="en-US" dirty="0"/>
              <a:t>The class will develop a set of shared values to guide our way of being with each other throughout the course.</a:t>
            </a:r>
          </a:p>
        </p:txBody>
      </p:sp>
    </p:spTree>
    <p:extLst>
      <p:ext uri="{BB962C8B-B14F-4D97-AF65-F5344CB8AC3E}">
        <p14:creationId xmlns:p14="http://schemas.microsoft.com/office/powerpoint/2010/main" val="319831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ssy hill with trees and mountains in the background&#10;&#10;Description automatically generated with medium confidence">
            <a:extLst>
              <a:ext uri="{FF2B5EF4-FFF2-40B4-BE49-F238E27FC236}">
                <a16:creationId xmlns:a16="http://schemas.microsoft.com/office/drawing/2014/main" id="{E4298D64-585C-45A3-B3CF-9228D8A2460F}"/>
              </a:ext>
            </a:extLst>
          </p:cNvPr>
          <p:cNvPicPr>
            <a:picLocks noChangeAspect="1"/>
          </p:cNvPicPr>
          <p:nvPr/>
        </p:nvPicPr>
        <p:blipFill rotWithShape="1">
          <a:blip r:embed="rId2"/>
          <a:srcRect t="20425" r="9092" b="11377"/>
          <a:stretch/>
        </p:blipFill>
        <p:spPr>
          <a:xfrm>
            <a:off x="20" y="-1"/>
            <a:ext cx="12188932" cy="6858000"/>
          </a:xfrm>
          <a:prstGeom prst="rect">
            <a:avLst/>
          </a:prstGeom>
        </p:spPr>
      </p:pic>
      <p:sp>
        <p:nvSpPr>
          <p:cNvPr id="4" name="Title 3"/>
          <p:cNvSpPr>
            <a:spLocks noGrp="1"/>
          </p:cNvSpPr>
          <p:nvPr>
            <p:ph type="title"/>
          </p:nvPr>
        </p:nvSpPr>
        <p:spPr>
          <a:xfrm>
            <a:off x="334557" y="1653703"/>
            <a:ext cx="3361953" cy="2470488"/>
          </a:xfrm>
        </p:spPr>
        <p:txBody>
          <a:bodyPr vert="horz" lIns="91440" tIns="45720" rIns="91440" bIns="45720" rtlCol="0" anchor="b">
            <a:normAutofit/>
          </a:bodyPr>
          <a:lstStyle/>
          <a:p>
            <a:r>
              <a:rPr lang="en-US" sz="5000" spc="-100" dirty="0">
                <a:solidFill>
                  <a:schemeClr val="bg1"/>
                </a:solidFill>
              </a:rPr>
              <a:t>Centering Moment of Mindfulness</a:t>
            </a:r>
          </a:p>
        </p:txBody>
      </p:sp>
      <p:sp>
        <p:nvSpPr>
          <p:cNvPr id="2" name="TextBox 1">
            <a:extLst>
              <a:ext uri="{FF2B5EF4-FFF2-40B4-BE49-F238E27FC236}">
                <a16:creationId xmlns:a16="http://schemas.microsoft.com/office/drawing/2014/main" id="{6A24CB3B-7A48-3AD6-63E6-59305E09106F}"/>
              </a:ext>
            </a:extLst>
          </p:cNvPr>
          <p:cNvSpPr txBox="1"/>
          <p:nvPr/>
        </p:nvSpPr>
        <p:spPr>
          <a:xfrm>
            <a:off x="114300" y="6457950"/>
            <a:ext cx="2564228" cy="276999"/>
          </a:xfrm>
          <a:prstGeom prst="rect">
            <a:avLst/>
          </a:prstGeom>
          <a:noFill/>
        </p:spPr>
        <p:txBody>
          <a:bodyPr wrap="none" rtlCol="0">
            <a:spAutoFit/>
          </a:bodyPr>
          <a:lstStyle/>
          <a:p>
            <a:r>
              <a:rPr lang="en-US" sz="1200" dirty="0">
                <a:solidFill>
                  <a:schemeClr val="bg1"/>
                </a:solidFill>
              </a:rPr>
              <a:t>Photo credit: Dorianne Cotter-Lockard</a:t>
            </a:r>
          </a:p>
        </p:txBody>
      </p:sp>
    </p:spTree>
    <p:extLst>
      <p:ext uri="{BB962C8B-B14F-4D97-AF65-F5344CB8AC3E}">
        <p14:creationId xmlns:p14="http://schemas.microsoft.com/office/powerpoint/2010/main" val="28416513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65DD-F120-AA0B-C997-EF0E12D3260F}"/>
              </a:ext>
            </a:extLst>
          </p:cNvPr>
          <p:cNvSpPr>
            <a:spLocks noGrp="1"/>
          </p:cNvSpPr>
          <p:nvPr>
            <p:ph type="title"/>
          </p:nvPr>
        </p:nvSpPr>
        <p:spPr>
          <a:xfrm>
            <a:off x="839788" y="457200"/>
            <a:ext cx="3932237" cy="970384"/>
          </a:xfrm>
        </p:spPr>
        <p:txBody>
          <a:bodyPr/>
          <a:lstStyle/>
          <a:p>
            <a:r>
              <a:rPr lang="en-US" dirty="0"/>
              <a:t>Shared Values</a:t>
            </a:r>
          </a:p>
        </p:txBody>
      </p:sp>
      <p:pic>
        <p:nvPicPr>
          <p:cNvPr id="6" name="Content Placeholder 5" descr="Text&#10;&#10;Description automatically generated with medium confidence">
            <a:extLst>
              <a:ext uri="{FF2B5EF4-FFF2-40B4-BE49-F238E27FC236}">
                <a16:creationId xmlns:a16="http://schemas.microsoft.com/office/drawing/2014/main" id="{A586ED90-5D9D-DCFD-72ED-51CD41B53B8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671308"/>
            <a:ext cx="5907932" cy="3155663"/>
          </a:xfrm>
        </p:spPr>
      </p:pic>
      <p:sp>
        <p:nvSpPr>
          <p:cNvPr id="4" name="Text Placeholder 3">
            <a:extLst>
              <a:ext uri="{FF2B5EF4-FFF2-40B4-BE49-F238E27FC236}">
                <a16:creationId xmlns:a16="http://schemas.microsoft.com/office/drawing/2014/main" id="{7881140A-1A4C-B065-C932-8D9CFE4CAE25}"/>
              </a:ext>
            </a:extLst>
          </p:cNvPr>
          <p:cNvSpPr>
            <a:spLocks noGrp="1"/>
          </p:cNvSpPr>
          <p:nvPr>
            <p:ph type="body" sz="half" idx="2"/>
          </p:nvPr>
        </p:nvSpPr>
        <p:spPr>
          <a:xfrm>
            <a:off x="839788" y="1427584"/>
            <a:ext cx="3932237" cy="5239030"/>
          </a:xfrm>
        </p:spPr>
        <p:txBody>
          <a:bodyPr>
            <a:normAutofit fontScale="92500" lnSpcReduction="20000"/>
          </a:bodyPr>
          <a:lstStyle/>
          <a:p>
            <a:pPr marL="0" marR="0">
              <a:lnSpc>
                <a:spcPct val="128000"/>
              </a:lnSpc>
              <a:spcBef>
                <a:spcPts val="0"/>
              </a:spcBef>
              <a:spcAft>
                <a:spcPts val="600"/>
              </a:spcAft>
            </a:pPr>
            <a:r>
              <a:rPr lang="en-US" sz="1800" b="1" i="1" dirty="0">
                <a:effectLst/>
                <a:ea typeface="Calibri" panose="020F0502020204030204" pitchFamily="34" charset="0"/>
                <a:cs typeface="Times New Roman" panose="02020603050405020304" pitchFamily="18" charset="0"/>
              </a:rPr>
              <a:t>“The purpose of establishing a set of values is to create a code of behavior that builds a cohesive culture and supports the vision and mission.  The values provide a framework within which every member of the organization can operate with responsible freedom.  When individuals fully embrace the organization’s values, everyone becomes mutually accountable.  Values that are shared build trust and create community.  They also create cohesion and unity.” </a:t>
            </a:r>
            <a:r>
              <a:rPr lang="en-US" sz="1800"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                                           </a:t>
            </a:r>
          </a:p>
          <a:p>
            <a:pPr marL="0" marR="0">
              <a:lnSpc>
                <a:spcPct val="128000"/>
              </a:lnSpc>
              <a:spcBef>
                <a:spcPts val="0"/>
              </a:spcBef>
              <a:spcAft>
                <a:spcPts val="600"/>
              </a:spcAft>
            </a:pPr>
            <a:endParaRPr lang="en-US" dirty="0">
              <a:ea typeface="Calibri" panose="020F0502020204030204" pitchFamily="34" charset="0"/>
              <a:cs typeface="Times New Roman" panose="02020603050405020304" pitchFamily="18" charset="0"/>
            </a:endParaRPr>
          </a:p>
          <a:p>
            <a:pPr marL="0" marR="0">
              <a:lnSpc>
                <a:spcPct val="128000"/>
              </a:lnSpc>
              <a:spcBef>
                <a:spcPts val="0"/>
              </a:spcBef>
              <a:spcAft>
                <a:spcPts val="600"/>
              </a:spcAft>
            </a:pPr>
            <a:r>
              <a:rPr lang="en-US" b="1" dirty="0">
                <a:solidFill>
                  <a:schemeClr val="bg1"/>
                </a:solidFill>
                <a:effectLst/>
                <a:ea typeface="Calibri" panose="020F0502020204030204" pitchFamily="34" charset="0"/>
                <a:cs typeface="Times New Roman" panose="02020603050405020304" pitchFamily="18" charset="0"/>
              </a:rPr>
              <a:t>Richard Barrett: </a:t>
            </a:r>
            <a:r>
              <a:rPr lang="en-US" b="1" i="1" dirty="0">
                <a:solidFill>
                  <a:schemeClr val="bg1"/>
                </a:solidFill>
                <a:effectLst/>
                <a:ea typeface="Calibri" panose="020F0502020204030204" pitchFamily="34" charset="0"/>
                <a:cs typeface="Times New Roman" panose="02020603050405020304" pitchFamily="18" charset="0"/>
              </a:rPr>
              <a:t>Liberating the Corporate Soul – Building a Visionary Organization and Building a Values Driven Organization – A Whole System Approach</a:t>
            </a:r>
            <a:endParaRPr lang="en-US" b="1" dirty="0">
              <a:solidFill>
                <a:schemeClr val="bg1"/>
              </a:solidFill>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FCE447D-778C-F306-BF51-F517C363FA47}"/>
              </a:ext>
            </a:extLst>
          </p:cNvPr>
          <p:cNvSpPr txBox="1"/>
          <p:nvPr/>
        </p:nvSpPr>
        <p:spPr>
          <a:xfrm>
            <a:off x="6096000" y="4826971"/>
            <a:ext cx="5907932" cy="230832"/>
          </a:xfrm>
          <a:prstGeom prst="rect">
            <a:avLst/>
          </a:prstGeom>
          <a:noFill/>
        </p:spPr>
        <p:txBody>
          <a:bodyPr wrap="square" rtlCol="0">
            <a:spAutoFit/>
          </a:bodyPr>
          <a:lstStyle/>
          <a:p>
            <a:r>
              <a:rPr lang="en-US" sz="900">
                <a:hlinkClick r:id="rId4" tooltip="https://www.eoi.es/blogs/imsd/page/2/"/>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96056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281D-321A-56C0-FD93-C5CB8C038F44}"/>
              </a:ext>
            </a:extLst>
          </p:cNvPr>
          <p:cNvSpPr>
            <a:spLocks noGrp="1"/>
          </p:cNvSpPr>
          <p:nvPr>
            <p:ph type="title"/>
          </p:nvPr>
        </p:nvSpPr>
        <p:spPr/>
        <p:txBody>
          <a:bodyPr/>
          <a:lstStyle/>
          <a:p>
            <a:r>
              <a:rPr lang="en-US" dirty="0"/>
              <a:t>Activity: Defining Shared Values</a:t>
            </a:r>
          </a:p>
        </p:txBody>
      </p:sp>
      <p:sp>
        <p:nvSpPr>
          <p:cNvPr id="3" name="Content Placeholder 2">
            <a:extLst>
              <a:ext uri="{FF2B5EF4-FFF2-40B4-BE49-F238E27FC236}">
                <a16:creationId xmlns:a16="http://schemas.microsoft.com/office/drawing/2014/main" id="{1280BB1F-E57B-B692-4455-4BBCD5643876}"/>
              </a:ext>
            </a:extLst>
          </p:cNvPr>
          <p:cNvSpPr>
            <a:spLocks noGrp="1"/>
          </p:cNvSpPr>
          <p:nvPr>
            <p:ph idx="1"/>
          </p:nvPr>
        </p:nvSpPr>
        <p:spPr>
          <a:xfrm>
            <a:off x="838200" y="1690687"/>
            <a:ext cx="10515600" cy="4802187"/>
          </a:xfrm>
        </p:spPr>
        <p:txBody>
          <a:bodyPr>
            <a:normAutofit fontScale="77500" lnSpcReduction="20000"/>
          </a:bodyPr>
          <a:lstStyle/>
          <a:p>
            <a:pPr marL="0" marR="0" indent="0">
              <a:lnSpc>
                <a:spcPct val="107000"/>
              </a:lnSpc>
              <a:spcBef>
                <a:spcPts val="0"/>
              </a:spcBef>
              <a:spcAft>
                <a:spcPts val="800"/>
              </a:spcAft>
              <a:buNone/>
            </a:pPr>
            <a:r>
              <a:rPr lang="en-US" sz="3300" dirty="0">
                <a:effectLst/>
                <a:ea typeface="Calibri" panose="020F0502020204030204" pitchFamily="34" charset="0"/>
                <a:cs typeface="Times New Roman" panose="02020603050405020304" pitchFamily="18" charset="0"/>
              </a:rPr>
              <a:t>We need 2 scribes: 1 to write in front of class, 1 to enter into the Excel template.</a:t>
            </a:r>
          </a:p>
          <a:p>
            <a:pPr marL="0" marR="0" indent="0">
              <a:lnSpc>
                <a:spcPct val="107000"/>
              </a:lnSpc>
              <a:spcBef>
                <a:spcPts val="0"/>
              </a:spcBef>
              <a:spcAft>
                <a:spcPts val="800"/>
              </a:spcAft>
              <a:buNone/>
            </a:pPr>
            <a:r>
              <a:rPr lang="en-US" sz="3300" dirty="0">
                <a:effectLst/>
                <a:ea typeface="Calibri" panose="020F0502020204030204" pitchFamily="34" charset="0"/>
                <a:cs typeface="Times New Roman" panose="02020603050405020304" pitchFamily="18" charset="0"/>
              </a:rPr>
              <a:t>Brainstorm a short list of 5-7 values.</a:t>
            </a:r>
          </a:p>
          <a:p>
            <a:pPr marL="0" marR="0" indent="0">
              <a:lnSpc>
                <a:spcPct val="107000"/>
              </a:lnSpc>
              <a:spcBef>
                <a:spcPts val="0"/>
              </a:spcBef>
              <a:spcAft>
                <a:spcPts val="800"/>
              </a:spcAft>
              <a:buNone/>
            </a:pPr>
            <a:r>
              <a:rPr lang="en-US" sz="3300" dirty="0">
                <a:ea typeface="Calibri" panose="020F0502020204030204" pitchFamily="34" charset="0"/>
                <a:cs typeface="Times New Roman" panose="02020603050405020304" pitchFamily="18" charset="0"/>
              </a:rPr>
              <a:t>Everyone votes for their top three. Pick the three with most votes.</a:t>
            </a:r>
            <a:endParaRPr lang="en-US" sz="3300" dirty="0"/>
          </a:p>
          <a:p>
            <a:pPr marL="0" indent="0">
              <a:lnSpc>
                <a:spcPct val="128000"/>
              </a:lnSpc>
              <a:spcBef>
                <a:spcPts val="0"/>
              </a:spcBef>
              <a:spcAft>
                <a:spcPts val="600"/>
              </a:spcAft>
              <a:buNone/>
            </a:pPr>
            <a:r>
              <a:rPr lang="en-US" sz="3300" dirty="0"/>
              <a:t>Process for Defining Shared Core Values:</a:t>
            </a:r>
          </a:p>
          <a:p>
            <a:pPr marL="514350" indent="-514350">
              <a:lnSpc>
                <a:spcPct val="128000"/>
              </a:lnSpc>
              <a:spcBef>
                <a:spcPts val="0"/>
              </a:spcBef>
              <a:spcAft>
                <a:spcPts val="600"/>
              </a:spcAft>
              <a:buFont typeface="+mj-lt"/>
              <a:buAutoNum type="arabicPeriod"/>
            </a:pPr>
            <a:r>
              <a:rPr lang="en-US" sz="3300" dirty="0"/>
              <a:t>Definition - What does this value mean for us?</a:t>
            </a:r>
          </a:p>
          <a:p>
            <a:pPr marL="514350" indent="-514350">
              <a:lnSpc>
                <a:spcPct val="128000"/>
              </a:lnSpc>
              <a:spcBef>
                <a:spcPts val="0"/>
              </a:spcBef>
              <a:spcAft>
                <a:spcPts val="600"/>
              </a:spcAft>
              <a:buFont typeface="+mj-lt"/>
              <a:buAutoNum type="arabicPeriod"/>
            </a:pPr>
            <a:r>
              <a:rPr lang="en-US" sz="3300" dirty="0"/>
              <a:t>Describe why this is our core value. What must this team, class, or organization do specifically to demonstrate this value?</a:t>
            </a:r>
          </a:p>
          <a:p>
            <a:pPr marL="514350" indent="-514350">
              <a:lnSpc>
                <a:spcPct val="128000"/>
              </a:lnSpc>
              <a:spcBef>
                <a:spcPts val="0"/>
              </a:spcBef>
              <a:spcAft>
                <a:spcPts val="600"/>
              </a:spcAft>
              <a:buFont typeface="+mj-lt"/>
              <a:buAutoNum type="arabicPeriod"/>
            </a:pPr>
            <a:r>
              <a:rPr lang="en-US" sz="3300" dirty="0"/>
              <a:t>What individual behavior demonstrates this value?  How would this value be reflected in the way individuals relate to each other? </a:t>
            </a:r>
          </a:p>
        </p:txBody>
      </p:sp>
    </p:spTree>
    <p:extLst>
      <p:ext uri="{BB962C8B-B14F-4D97-AF65-F5344CB8AC3E}">
        <p14:creationId xmlns:p14="http://schemas.microsoft.com/office/powerpoint/2010/main" val="81582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65DD-F120-AA0B-C997-EF0E12D3260F}"/>
              </a:ext>
            </a:extLst>
          </p:cNvPr>
          <p:cNvSpPr>
            <a:spLocks noGrp="1"/>
          </p:cNvSpPr>
          <p:nvPr>
            <p:ph type="title"/>
          </p:nvPr>
        </p:nvSpPr>
        <p:spPr>
          <a:xfrm>
            <a:off x="839788" y="457200"/>
            <a:ext cx="3932237" cy="800100"/>
          </a:xfrm>
        </p:spPr>
        <p:txBody>
          <a:bodyPr/>
          <a:lstStyle/>
          <a:p>
            <a:r>
              <a:rPr lang="en-US" dirty="0"/>
              <a:t>Shared Values</a:t>
            </a:r>
          </a:p>
        </p:txBody>
      </p:sp>
      <p:sp>
        <p:nvSpPr>
          <p:cNvPr id="4" name="Text Placeholder 3">
            <a:extLst>
              <a:ext uri="{FF2B5EF4-FFF2-40B4-BE49-F238E27FC236}">
                <a16:creationId xmlns:a16="http://schemas.microsoft.com/office/drawing/2014/main" id="{7881140A-1A4C-B065-C932-8D9CFE4CAE25}"/>
              </a:ext>
            </a:extLst>
          </p:cNvPr>
          <p:cNvSpPr>
            <a:spLocks noGrp="1"/>
          </p:cNvSpPr>
          <p:nvPr>
            <p:ph type="body" sz="half" idx="2"/>
          </p:nvPr>
        </p:nvSpPr>
        <p:spPr>
          <a:xfrm>
            <a:off x="839788" y="1330037"/>
            <a:ext cx="3932237" cy="4609214"/>
          </a:xfrm>
        </p:spPr>
        <p:txBody>
          <a:bodyPr>
            <a:normAutofit fontScale="92500" lnSpcReduction="20000"/>
          </a:bodyPr>
          <a:lstStyle/>
          <a:p>
            <a:pPr marL="514350" indent="-514350">
              <a:lnSpc>
                <a:spcPct val="128000"/>
              </a:lnSpc>
              <a:spcBef>
                <a:spcPts val="0"/>
              </a:spcBef>
              <a:spcAft>
                <a:spcPts val="600"/>
              </a:spcAft>
              <a:buFont typeface="+mj-lt"/>
              <a:buAutoNum type="arabicPeriod"/>
            </a:pPr>
            <a:r>
              <a:rPr lang="en-US" sz="1800" dirty="0"/>
              <a:t>Definition - What does this value mean for us?</a:t>
            </a:r>
          </a:p>
          <a:p>
            <a:pPr marL="514350" indent="-514350">
              <a:lnSpc>
                <a:spcPct val="128000"/>
              </a:lnSpc>
              <a:spcBef>
                <a:spcPts val="0"/>
              </a:spcBef>
              <a:spcAft>
                <a:spcPts val="600"/>
              </a:spcAft>
              <a:buFont typeface="+mj-lt"/>
              <a:buAutoNum type="arabicPeriod"/>
            </a:pPr>
            <a:r>
              <a:rPr lang="en-US" sz="1800" dirty="0"/>
              <a:t>Describe why this is our core value. This is the underlying reason for discerning that this is one of the core values of the team or organization. </a:t>
            </a:r>
          </a:p>
          <a:p>
            <a:pPr marL="514350" indent="-514350">
              <a:lnSpc>
                <a:spcPct val="128000"/>
              </a:lnSpc>
              <a:spcBef>
                <a:spcPts val="0"/>
              </a:spcBef>
              <a:spcAft>
                <a:spcPts val="600"/>
              </a:spcAft>
              <a:buFont typeface="+mj-lt"/>
              <a:buAutoNum type="arabicPeriod"/>
            </a:pPr>
            <a:r>
              <a:rPr lang="en-US" sz="1800" dirty="0"/>
              <a:t>What must this team or organization do specifically to demonstrate this value?</a:t>
            </a:r>
          </a:p>
          <a:p>
            <a:pPr marL="514350" indent="-514350">
              <a:lnSpc>
                <a:spcPct val="128000"/>
              </a:lnSpc>
              <a:spcBef>
                <a:spcPts val="0"/>
              </a:spcBef>
              <a:spcAft>
                <a:spcPts val="600"/>
              </a:spcAft>
              <a:buFont typeface="+mj-lt"/>
              <a:buAutoNum type="arabicPeriod"/>
            </a:pPr>
            <a:r>
              <a:rPr lang="en-US" sz="1800" dirty="0"/>
              <a:t>What individual behavior demonstrates this value?  How would this value be reflected in the way individuals relate to each other? </a:t>
            </a:r>
            <a:r>
              <a:rPr lang="en-US" dirty="0">
                <a:effectLst/>
                <a:ea typeface="Calibri" panose="020F0502020204030204" pitchFamily="34" charset="0"/>
                <a:cs typeface="Times New Roman" panose="02020603050405020304" pitchFamily="18" charset="0"/>
              </a:rPr>
              <a:t>                                       </a:t>
            </a:r>
          </a:p>
        </p:txBody>
      </p:sp>
      <p:graphicFrame>
        <p:nvGraphicFramePr>
          <p:cNvPr id="8" name="Content Placeholder 7">
            <a:extLst>
              <a:ext uri="{FF2B5EF4-FFF2-40B4-BE49-F238E27FC236}">
                <a16:creationId xmlns:a16="http://schemas.microsoft.com/office/drawing/2014/main" id="{FA65DA98-3080-F26B-0023-9B322D994033}"/>
              </a:ext>
            </a:extLst>
          </p:cNvPr>
          <p:cNvGraphicFramePr>
            <a:graphicFrameLocks noGrp="1"/>
          </p:cNvGraphicFramePr>
          <p:nvPr>
            <p:ph idx="1"/>
          </p:nvPr>
        </p:nvGraphicFramePr>
        <p:xfrm>
          <a:off x="5601611" y="874616"/>
          <a:ext cx="6434880" cy="5791997"/>
        </p:xfrm>
        <a:graphic>
          <a:graphicData uri="http://schemas.openxmlformats.org/drawingml/2006/table">
            <a:tbl>
              <a:tblPr firstRow="1" bandRow="1">
                <a:tableStyleId>{5C22544A-7EE6-4342-B048-85BDC9FD1C3A}</a:tableStyleId>
              </a:tblPr>
              <a:tblGrid>
                <a:gridCol w="1188059">
                  <a:extLst>
                    <a:ext uri="{9D8B030D-6E8A-4147-A177-3AD203B41FA5}">
                      <a16:colId xmlns:a16="http://schemas.microsoft.com/office/drawing/2014/main" val="1009806584"/>
                    </a:ext>
                  </a:extLst>
                </a:gridCol>
                <a:gridCol w="1609510">
                  <a:extLst>
                    <a:ext uri="{9D8B030D-6E8A-4147-A177-3AD203B41FA5}">
                      <a16:colId xmlns:a16="http://schemas.microsoft.com/office/drawing/2014/main" val="3627094860"/>
                    </a:ext>
                  </a:extLst>
                </a:gridCol>
                <a:gridCol w="1636790">
                  <a:extLst>
                    <a:ext uri="{9D8B030D-6E8A-4147-A177-3AD203B41FA5}">
                      <a16:colId xmlns:a16="http://schemas.microsoft.com/office/drawing/2014/main" val="2048039062"/>
                    </a:ext>
                  </a:extLst>
                </a:gridCol>
                <a:gridCol w="2000521">
                  <a:extLst>
                    <a:ext uri="{9D8B030D-6E8A-4147-A177-3AD203B41FA5}">
                      <a16:colId xmlns:a16="http://schemas.microsoft.com/office/drawing/2014/main" val="3360988221"/>
                    </a:ext>
                  </a:extLst>
                </a:gridCol>
              </a:tblGrid>
              <a:tr h="297642">
                <a:tc>
                  <a:txBody>
                    <a:bodyPr/>
                    <a:lstStyle/>
                    <a:p>
                      <a:pPr marL="0" marR="0">
                        <a:lnSpc>
                          <a:spcPct val="107000"/>
                        </a:lnSpc>
                        <a:spcBef>
                          <a:spcPts val="0"/>
                        </a:spcBef>
                        <a:spcAft>
                          <a:spcPts val="800"/>
                        </a:spcAft>
                      </a:pPr>
                      <a:r>
                        <a:rPr lang="en-US" sz="1100">
                          <a:effectLst/>
                        </a:rPr>
                        <a:t>Core 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b"/>
                </a:tc>
                <a:tc>
                  <a:txBody>
                    <a:bodyPr/>
                    <a:lstStyle/>
                    <a:p>
                      <a:pPr marL="0" marR="0">
                        <a:lnSpc>
                          <a:spcPct val="107000"/>
                        </a:lnSpc>
                        <a:spcBef>
                          <a:spcPts val="0"/>
                        </a:spcBef>
                        <a:spcAft>
                          <a:spcPts val="800"/>
                        </a:spcAft>
                      </a:pPr>
                      <a:r>
                        <a:rPr lang="en-US" sz="1100">
                          <a:effectLst/>
                        </a:rPr>
                        <a:t>Rationale (Why)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b"/>
                </a:tc>
                <a:tc>
                  <a:txBody>
                    <a:bodyPr/>
                    <a:lstStyle/>
                    <a:p>
                      <a:pPr marL="0" marR="0">
                        <a:lnSpc>
                          <a:spcPct val="107000"/>
                        </a:lnSpc>
                        <a:spcBef>
                          <a:spcPts val="0"/>
                        </a:spcBef>
                        <a:spcAft>
                          <a:spcPts val="800"/>
                        </a:spcAft>
                      </a:pPr>
                      <a:r>
                        <a:rPr lang="en-US" sz="1100">
                          <a:effectLst/>
                        </a:rPr>
                        <a:t>Organizational Actions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b"/>
                </a:tc>
                <a:tc>
                  <a:txBody>
                    <a:bodyPr/>
                    <a:lstStyle/>
                    <a:p>
                      <a:pPr marL="0" marR="0">
                        <a:lnSpc>
                          <a:spcPct val="107000"/>
                        </a:lnSpc>
                        <a:spcBef>
                          <a:spcPts val="0"/>
                        </a:spcBef>
                        <a:spcAft>
                          <a:spcPts val="800"/>
                        </a:spcAft>
                      </a:pPr>
                      <a:r>
                        <a:rPr lang="en-US" sz="1100" dirty="0">
                          <a:effectLst/>
                        </a:rPr>
                        <a:t>Individual Behaviors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tc>
                <a:extLst>
                  <a:ext uri="{0D108BD9-81ED-4DB2-BD59-A6C34878D82A}">
                    <a16:rowId xmlns:a16="http://schemas.microsoft.com/office/drawing/2014/main" val="3853560403"/>
                  </a:ext>
                </a:extLst>
              </a:tr>
              <a:tr h="1006138">
                <a:tc>
                  <a:txBody>
                    <a:bodyPr/>
                    <a:lstStyle/>
                    <a:p>
                      <a:pPr marL="0" marR="0">
                        <a:lnSpc>
                          <a:spcPct val="107000"/>
                        </a:lnSpc>
                        <a:spcBef>
                          <a:spcPts val="0"/>
                        </a:spcBef>
                        <a:spcAft>
                          <a:spcPts val="800"/>
                        </a:spcAft>
                      </a:pPr>
                      <a:r>
                        <a:rPr lang="en-US" sz="1100" b="1">
                          <a:effectLst/>
                        </a:rPr>
                        <a:t>Value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100" b="1">
                          <a:effectLst/>
                        </a:rPr>
                        <a:t>Why is this one of our core values?  What is the rationale?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100" b="1" dirty="0">
                          <a:effectLst/>
                        </a:rPr>
                        <a:t>What must we do as a team or  community do to demonstrate this value?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100" b="1" dirty="0">
                          <a:effectLst/>
                        </a:rPr>
                        <a:t>What individual behavior demonstrates this value?  How would this value be reflected in the way individuals relate to each other?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422240405"/>
                  </a:ext>
                </a:extLst>
              </a:tr>
              <a:tr h="486145">
                <a:tc>
                  <a:txBody>
                    <a:bodyPr/>
                    <a:lstStyle/>
                    <a:p>
                      <a:pPr marL="0" marR="0">
                        <a:lnSpc>
                          <a:spcPct val="107000"/>
                        </a:lnSpc>
                        <a:spcBef>
                          <a:spcPts val="0"/>
                        </a:spcBef>
                        <a:spcAft>
                          <a:spcPts val="800"/>
                        </a:spcAft>
                      </a:pPr>
                      <a:r>
                        <a:rPr lang="en-US" sz="1200" dirty="0">
                          <a:effectLst/>
                        </a:rPr>
                        <a:t>Respectful Communication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1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1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1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048457045"/>
                  </a:ext>
                </a:extLst>
              </a:tr>
              <a:tr h="4002072">
                <a:tc>
                  <a:txBody>
                    <a:bodyPr/>
                    <a:lstStyle/>
                    <a:p>
                      <a:pPr marL="0" marR="0">
                        <a:lnSpc>
                          <a:spcPct val="107000"/>
                        </a:lnSpc>
                        <a:spcBef>
                          <a:spcPts val="0"/>
                        </a:spcBef>
                        <a:spcAft>
                          <a:spcPts val="800"/>
                        </a:spcAft>
                      </a:pPr>
                      <a:r>
                        <a:rPr lang="en-US" sz="1200" dirty="0">
                          <a:effectLst/>
                        </a:rPr>
                        <a:t>Definition: </a:t>
                      </a:r>
                      <a:endParaRPr lang="en-US" sz="1800" dirty="0">
                        <a:effectLst/>
                      </a:endParaRPr>
                    </a:p>
                    <a:p>
                      <a:pPr marL="0" marR="0">
                        <a:lnSpc>
                          <a:spcPct val="107000"/>
                        </a:lnSpc>
                        <a:spcBef>
                          <a:spcPts val="0"/>
                        </a:spcBef>
                        <a:spcAft>
                          <a:spcPts val="800"/>
                        </a:spcAft>
                      </a:pPr>
                      <a:r>
                        <a:rPr lang="en-US" sz="1200" i="1" dirty="0">
                          <a:effectLst/>
                        </a:rPr>
                        <a:t>To be free to speak honestly AND be heard without judgment &amp; with receptivity, to be mindful &amp; respectful of ALL</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112713" marR="0" lvl="0" indent="-112713">
                        <a:lnSpc>
                          <a:spcPct val="107000"/>
                        </a:lnSpc>
                        <a:spcBef>
                          <a:spcPts val="0"/>
                        </a:spcBef>
                        <a:spcAft>
                          <a:spcPts val="300"/>
                        </a:spcAft>
                        <a:buFont typeface="Arial" panose="020B0604020202020204" pitchFamily="34" charset="0"/>
                        <a:buChar char="•"/>
                        <a:tabLst/>
                      </a:pPr>
                      <a:r>
                        <a:rPr lang="en-US" sz="1200" dirty="0">
                          <a:effectLst/>
                        </a:rPr>
                        <a:t>To understand each other more deeply.</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pPr>
                      <a:r>
                        <a:rPr lang="en-US" sz="1200" dirty="0">
                          <a:effectLst/>
                        </a:rPr>
                        <a:t>A way to demonstrate compassion.</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pPr>
                      <a:r>
                        <a:rPr lang="en-US" sz="1200" dirty="0">
                          <a:effectLst/>
                        </a:rPr>
                        <a:t>To allow authentic freedom of expression.</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pPr>
                      <a:r>
                        <a:rPr lang="en-US" sz="1200" dirty="0">
                          <a:effectLst/>
                        </a:rPr>
                        <a:t>To help people get their needs met.</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pPr>
                      <a:r>
                        <a:rPr lang="en-US" sz="1200" dirty="0">
                          <a:effectLst/>
                        </a:rPr>
                        <a:t>To express love.</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pPr>
                      <a:r>
                        <a:rPr lang="en-US" sz="1200" dirty="0">
                          <a:effectLst/>
                        </a:rPr>
                        <a:t>Provide the safety to be real.</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pPr>
                      <a:r>
                        <a:rPr lang="en-US" sz="1200" dirty="0">
                          <a:effectLst/>
                        </a:rPr>
                        <a:t>Respectful communication is an avenue for forgiveness.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Create opportunities for empowerment.</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Encourage people to express ideas, emotions, and perspectives.</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Model acceptance and respect.</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Provide platforms and structures to support respectful communication.</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Provide opportunities to learn.</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Continue the Appreciative Inquiry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Be open to new ideas, express curiosity</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Participate actively in dialog and communication processes.</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Practice active listening.</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Be non-judgmental.</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Practice acceptance, honor and respect in all relationships</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Be receptive to each person’s ideas, emotions, and perspectives.</a:t>
                      </a:r>
                      <a:endParaRPr lang="en-US" sz="1800" dirty="0">
                        <a:effectLst/>
                      </a:endParaRPr>
                    </a:p>
                    <a:p>
                      <a:pPr marL="112713" marR="0" lvl="0" indent="-112713">
                        <a:lnSpc>
                          <a:spcPct val="107000"/>
                        </a:lnSpc>
                        <a:spcBef>
                          <a:spcPts val="0"/>
                        </a:spcBef>
                        <a:spcAft>
                          <a:spcPts val="300"/>
                        </a:spcAft>
                        <a:buFont typeface="Arial" panose="020B0604020202020204" pitchFamily="34" charset="0"/>
                        <a:buChar char="•"/>
                        <a:tabLst>
                          <a:tab pos="228600" algn="l"/>
                        </a:tabLst>
                      </a:pPr>
                      <a:r>
                        <a:rPr lang="en-US" sz="1200" dirty="0">
                          <a:effectLst/>
                        </a:rPr>
                        <a:t>Practice generosity.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23688072"/>
                  </a:ext>
                </a:extLst>
              </a:tr>
            </a:tbl>
          </a:graphicData>
        </a:graphic>
      </p:graphicFrame>
    </p:spTree>
    <p:extLst>
      <p:ext uri="{BB962C8B-B14F-4D97-AF65-F5344CB8AC3E}">
        <p14:creationId xmlns:p14="http://schemas.microsoft.com/office/powerpoint/2010/main" val="140323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01AA-2624-2A38-9440-29C93FBD13CA}"/>
              </a:ext>
            </a:extLst>
          </p:cNvPr>
          <p:cNvSpPr>
            <a:spLocks noGrp="1"/>
          </p:cNvSpPr>
          <p:nvPr>
            <p:ph type="title"/>
          </p:nvPr>
        </p:nvSpPr>
        <p:spPr/>
        <p:txBody>
          <a:bodyPr/>
          <a:lstStyle/>
          <a:p>
            <a:r>
              <a:rPr lang="en-US" dirty="0"/>
              <a:t>Class Shared Values</a:t>
            </a:r>
          </a:p>
        </p:txBody>
      </p:sp>
      <p:sp>
        <p:nvSpPr>
          <p:cNvPr id="3" name="TextBox 2">
            <a:extLst>
              <a:ext uri="{FF2B5EF4-FFF2-40B4-BE49-F238E27FC236}">
                <a16:creationId xmlns:a16="http://schemas.microsoft.com/office/drawing/2014/main" id="{74D452A1-F337-D6B5-88CC-E3B4E4E7D819}"/>
              </a:ext>
            </a:extLst>
          </p:cNvPr>
          <p:cNvSpPr txBox="1"/>
          <p:nvPr/>
        </p:nvSpPr>
        <p:spPr>
          <a:xfrm>
            <a:off x="5516881" y="2123440"/>
            <a:ext cx="5760720" cy="2469009"/>
          </a:xfrm>
          <a:prstGeom prst="rect">
            <a:avLst/>
          </a:prstGeom>
          <a:noFill/>
        </p:spPr>
        <p:txBody>
          <a:bodyPr wrap="square" rtlCol="0">
            <a:spAutoFit/>
          </a:bodyPr>
          <a:lstStyle/>
          <a:p>
            <a:r>
              <a:rPr lang="en-US" dirty="0"/>
              <a:t>Add the shared values with their definitions here – re-presence at each class session. Example:</a:t>
            </a:r>
          </a:p>
          <a:p>
            <a:endParaRPr lang="en-US" dirty="0"/>
          </a:p>
          <a:p>
            <a:r>
              <a:rPr lang="en-US" sz="1800" u="sng" dirty="0">
                <a:effectLst/>
              </a:rPr>
              <a:t>Respectful Communication</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rPr>
              <a:t>To be free to speak honestly AND be heard without judgment &amp; with receptivity, to be mindful &amp; respectful of ALL</a:t>
            </a:r>
          </a:p>
          <a:p>
            <a:endParaRPr lang="en-US" dirty="0"/>
          </a:p>
        </p:txBody>
      </p:sp>
    </p:spTree>
    <p:extLst>
      <p:ext uri="{BB962C8B-B14F-4D97-AF65-F5344CB8AC3E}">
        <p14:creationId xmlns:p14="http://schemas.microsoft.com/office/powerpoint/2010/main" val="78938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41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391C403BD10846915ADAE108BADACB" ma:contentTypeVersion="17" ma:contentTypeDescription="Create a new document." ma:contentTypeScope="" ma:versionID="b8c267a6dc7347beec724457d2142dca">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dbc5747cd950452db970bceb606ae1c5"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309B4-CEBC-4EF3-B154-0F564FF7D4B0}">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82861209-8bf3-47c7-8004-08d07fe78748"/>
    <ds:schemaRef ds:uri="http://schemas.microsoft.com/office/2006/metadata/properties"/>
    <ds:schemaRef ds:uri="ec27a0a7-8611-46d0-bbb2-f45a8872e5ef"/>
    <ds:schemaRef ds:uri="http://purl.org/dc/dcmitype/"/>
    <ds:schemaRef ds:uri="http://purl.org/dc/terms/"/>
  </ds:schemaRefs>
</ds:datastoreItem>
</file>

<file path=customXml/itemProps2.xml><?xml version="1.0" encoding="utf-8"?>
<ds:datastoreItem xmlns:ds="http://schemas.openxmlformats.org/officeDocument/2006/customXml" ds:itemID="{0BFB51D8-5769-4B61-A0CB-D02ABF9F4F65}"/>
</file>

<file path=customXml/itemProps3.xml><?xml version="1.0" encoding="utf-8"?>
<ds:datastoreItem xmlns:ds="http://schemas.openxmlformats.org/officeDocument/2006/customXml" ds:itemID="{4688F01C-E7E5-4202-8F1E-14B5F98906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TotalTime>
  <Words>938</Words>
  <Application>Microsoft Office PowerPoint</Application>
  <PresentationFormat>Widescreen</PresentationFormat>
  <Paragraphs>84</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Workshop: Developing Shared Values</vt:lpstr>
      <vt:lpstr>Centering Moment of Mindfulness</vt:lpstr>
      <vt:lpstr>Shared Values</vt:lpstr>
      <vt:lpstr>Activity: Defining Shared Values</vt:lpstr>
      <vt:lpstr>Shared Values</vt:lpstr>
      <vt:lpstr>Class Shared Values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Cotter-Lockard, Dorianne</cp:lastModifiedBy>
  <cp:revision>21</cp:revision>
  <dcterms:created xsi:type="dcterms:W3CDTF">2022-07-13T14:46:59Z</dcterms:created>
  <dcterms:modified xsi:type="dcterms:W3CDTF">2023-05-05T09:24:13Z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