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119" r:id="rId5"/>
    <p:sldId id="2024"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408" autoAdjust="0"/>
  </p:normalViewPr>
  <p:slideViewPr>
    <p:cSldViewPr snapToGrid="0">
      <p:cViewPr varScale="1">
        <p:scale>
          <a:sx n="96" d="100"/>
          <a:sy n="96" d="100"/>
        </p:scale>
        <p:origin x="1020"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ter-Lockard, Dorianne" userId="e03ebc74-164f-466d-b1c2-88f6764d960e" providerId="ADAL" clId="{DDBD5A21-7240-44EB-A688-6FC492C6D90C}"/>
    <pc:docChg chg="delSld">
      <pc:chgData name="Cotter-Lockard, Dorianne" userId="e03ebc74-164f-466d-b1c2-88f6764d960e" providerId="ADAL" clId="{DDBD5A21-7240-44EB-A688-6FC492C6D90C}" dt="2023-06-20T10:45:38.590" v="3" actId="47"/>
      <pc:docMkLst>
        <pc:docMk/>
      </pc:docMkLst>
      <pc:sldChg chg="del">
        <pc:chgData name="Cotter-Lockard, Dorianne" userId="e03ebc74-164f-466d-b1c2-88f6764d960e" providerId="ADAL" clId="{DDBD5A21-7240-44EB-A688-6FC492C6D90C}" dt="2023-06-20T10:45:38.590" v="3" actId="47"/>
        <pc:sldMkLst>
          <pc:docMk/>
          <pc:sldMk cId="211341366" sldId="268"/>
        </pc:sldMkLst>
      </pc:sldChg>
      <pc:sldChg chg="del">
        <pc:chgData name="Cotter-Lockard, Dorianne" userId="e03ebc74-164f-466d-b1c2-88f6764d960e" providerId="ADAL" clId="{DDBD5A21-7240-44EB-A688-6FC492C6D90C}" dt="2023-06-20T10:45:31.828" v="1" actId="47"/>
        <pc:sldMkLst>
          <pc:docMk/>
          <pc:sldMk cId="2961700479" sldId="283"/>
        </pc:sldMkLst>
      </pc:sldChg>
      <pc:sldChg chg="del">
        <pc:chgData name="Cotter-Lockard, Dorianne" userId="e03ebc74-164f-466d-b1c2-88f6764d960e" providerId="ADAL" clId="{DDBD5A21-7240-44EB-A688-6FC492C6D90C}" dt="2023-06-20T10:45:24.880" v="0" actId="47"/>
        <pc:sldMkLst>
          <pc:docMk/>
          <pc:sldMk cId="1882434033" sldId="352"/>
        </pc:sldMkLst>
      </pc:sldChg>
      <pc:sldChg chg="del">
        <pc:chgData name="Cotter-Lockard, Dorianne" userId="e03ebc74-164f-466d-b1c2-88f6764d960e" providerId="ADAL" clId="{DDBD5A21-7240-44EB-A688-6FC492C6D90C}" dt="2023-06-20T10:45:31.828" v="1" actId="47"/>
        <pc:sldMkLst>
          <pc:docMk/>
          <pc:sldMk cId="3906808987" sldId="840"/>
        </pc:sldMkLst>
      </pc:sldChg>
      <pc:sldChg chg="del">
        <pc:chgData name="Cotter-Lockard, Dorianne" userId="e03ebc74-164f-466d-b1c2-88f6764d960e" providerId="ADAL" clId="{DDBD5A21-7240-44EB-A688-6FC492C6D90C}" dt="2023-06-20T10:45:24.880" v="0" actId="47"/>
        <pc:sldMkLst>
          <pc:docMk/>
          <pc:sldMk cId="2114849243" sldId="959"/>
        </pc:sldMkLst>
      </pc:sldChg>
      <pc:sldChg chg="del">
        <pc:chgData name="Cotter-Lockard, Dorianne" userId="e03ebc74-164f-466d-b1c2-88f6764d960e" providerId="ADAL" clId="{DDBD5A21-7240-44EB-A688-6FC492C6D90C}" dt="2023-06-20T10:45:31.828" v="1" actId="47"/>
        <pc:sldMkLst>
          <pc:docMk/>
          <pc:sldMk cId="3371292426" sldId="964"/>
        </pc:sldMkLst>
      </pc:sldChg>
      <pc:sldChg chg="del">
        <pc:chgData name="Cotter-Lockard, Dorianne" userId="e03ebc74-164f-466d-b1c2-88f6764d960e" providerId="ADAL" clId="{DDBD5A21-7240-44EB-A688-6FC492C6D90C}" dt="2023-06-20T10:45:31.828" v="1" actId="47"/>
        <pc:sldMkLst>
          <pc:docMk/>
          <pc:sldMk cId="1841939792" sldId="1834"/>
        </pc:sldMkLst>
      </pc:sldChg>
      <pc:sldChg chg="del">
        <pc:chgData name="Cotter-Lockard, Dorianne" userId="e03ebc74-164f-466d-b1c2-88f6764d960e" providerId="ADAL" clId="{DDBD5A21-7240-44EB-A688-6FC492C6D90C}" dt="2023-06-20T10:45:31.828" v="1" actId="47"/>
        <pc:sldMkLst>
          <pc:docMk/>
          <pc:sldMk cId="3400019470" sldId="2030"/>
        </pc:sldMkLst>
      </pc:sldChg>
      <pc:sldChg chg="del">
        <pc:chgData name="Cotter-Lockard, Dorianne" userId="e03ebc74-164f-466d-b1c2-88f6764d960e" providerId="ADAL" clId="{DDBD5A21-7240-44EB-A688-6FC492C6D90C}" dt="2023-06-20T10:45:24.880" v="0" actId="47"/>
        <pc:sldMkLst>
          <pc:docMk/>
          <pc:sldMk cId="0" sldId="2047"/>
        </pc:sldMkLst>
      </pc:sldChg>
      <pc:sldChg chg="del">
        <pc:chgData name="Cotter-Lockard, Dorianne" userId="e03ebc74-164f-466d-b1c2-88f6764d960e" providerId="ADAL" clId="{DDBD5A21-7240-44EB-A688-6FC492C6D90C}" dt="2023-06-20T10:45:37.173" v="2" actId="47"/>
        <pc:sldMkLst>
          <pc:docMk/>
          <pc:sldMk cId="2831146488" sldId="2061"/>
        </pc:sldMkLst>
      </pc:sldChg>
      <pc:sldChg chg="del">
        <pc:chgData name="Cotter-Lockard, Dorianne" userId="e03ebc74-164f-466d-b1c2-88f6764d960e" providerId="ADAL" clId="{DDBD5A21-7240-44EB-A688-6FC492C6D90C}" dt="2023-06-20T10:45:24.880" v="0" actId="47"/>
        <pc:sldMkLst>
          <pc:docMk/>
          <pc:sldMk cId="3821495389" sldId="2062"/>
        </pc:sldMkLst>
      </pc:sldChg>
      <pc:sldChg chg="del">
        <pc:chgData name="Cotter-Lockard, Dorianne" userId="e03ebc74-164f-466d-b1c2-88f6764d960e" providerId="ADAL" clId="{DDBD5A21-7240-44EB-A688-6FC492C6D90C}" dt="2023-06-20T10:45:31.828" v="1" actId="47"/>
        <pc:sldMkLst>
          <pc:docMk/>
          <pc:sldMk cId="1078034482" sldId="2078"/>
        </pc:sldMkLst>
      </pc:sldChg>
      <pc:sldChg chg="del">
        <pc:chgData name="Cotter-Lockard, Dorianne" userId="e03ebc74-164f-466d-b1c2-88f6764d960e" providerId="ADAL" clId="{DDBD5A21-7240-44EB-A688-6FC492C6D90C}" dt="2023-06-20T10:45:31.828" v="1" actId="47"/>
        <pc:sldMkLst>
          <pc:docMk/>
          <pc:sldMk cId="1111313993" sldId="2132"/>
        </pc:sldMkLst>
      </pc:sldChg>
      <pc:sldChg chg="del">
        <pc:chgData name="Cotter-Lockard, Dorianne" userId="e03ebc74-164f-466d-b1c2-88f6764d960e" providerId="ADAL" clId="{DDBD5A21-7240-44EB-A688-6FC492C6D90C}" dt="2023-06-20T10:45:31.828" v="1" actId="47"/>
        <pc:sldMkLst>
          <pc:docMk/>
          <pc:sldMk cId="3543195555" sldId="2134"/>
        </pc:sldMkLst>
      </pc:sldChg>
      <pc:sldChg chg="del">
        <pc:chgData name="Cotter-Lockard, Dorianne" userId="e03ebc74-164f-466d-b1c2-88f6764d960e" providerId="ADAL" clId="{DDBD5A21-7240-44EB-A688-6FC492C6D90C}" dt="2023-06-20T10:45:31.828" v="1" actId="47"/>
        <pc:sldMkLst>
          <pc:docMk/>
          <pc:sldMk cId="1360289043" sldId="2135"/>
        </pc:sldMkLst>
      </pc:sldChg>
      <pc:sldChg chg="del">
        <pc:chgData name="Cotter-Lockard, Dorianne" userId="e03ebc74-164f-466d-b1c2-88f6764d960e" providerId="ADAL" clId="{DDBD5A21-7240-44EB-A688-6FC492C6D90C}" dt="2023-06-20T10:45:31.828" v="1" actId="47"/>
        <pc:sldMkLst>
          <pc:docMk/>
          <pc:sldMk cId="331291494" sldId="2136"/>
        </pc:sldMkLst>
      </pc:sldChg>
      <pc:sldChg chg="del">
        <pc:chgData name="Cotter-Lockard, Dorianne" userId="e03ebc74-164f-466d-b1c2-88f6764d960e" providerId="ADAL" clId="{DDBD5A21-7240-44EB-A688-6FC492C6D90C}" dt="2023-06-20T10:45:31.828" v="1" actId="47"/>
        <pc:sldMkLst>
          <pc:docMk/>
          <pc:sldMk cId="1073914999" sldId="21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2D48-00F7-4E48-8EDF-1CBC9482D1E4}"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2E5-D2BD-43CB-8D48-DFFE374A9762}" type="slidenum">
              <a:rPr lang="en-US" smtClean="0"/>
              <a:t>‹#›</a:t>
            </a:fld>
            <a:endParaRPr lang="en-US"/>
          </a:p>
        </p:txBody>
      </p:sp>
    </p:spTree>
    <p:extLst>
      <p:ext uri="{BB962C8B-B14F-4D97-AF65-F5344CB8AC3E}">
        <p14:creationId xmlns:p14="http://schemas.microsoft.com/office/powerpoint/2010/main" val="270517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143000"/>
            <a:ext cx="3860800" cy="2171700"/>
          </a:xfrm>
        </p:spPr>
      </p:sp>
      <p:sp>
        <p:nvSpPr>
          <p:cNvPr id="3" name="Notes Placeholder 2"/>
          <p:cNvSpPr>
            <a:spLocks noGrp="1"/>
          </p:cNvSpPr>
          <p:nvPr>
            <p:ph type="body" idx="1"/>
          </p:nvPr>
        </p:nvSpPr>
        <p:spPr>
          <a:xfrm>
            <a:off x="685800" y="3314700"/>
            <a:ext cx="5791200" cy="4953000"/>
          </a:xfrm>
        </p:spPr>
        <p:txBody>
          <a:bodyPr/>
          <a:lstStyle/>
          <a:p>
            <a:endParaRPr lang="en-US" sz="1400" dirty="0">
              <a:latin typeface="+mj-lt"/>
            </a:endParaRPr>
          </a:p>
        </p:txBody>
      </p:sp>
      <p:sp>
        <p:nvSpPr>
          <p:cNvPr id="4" name="Slide Number Placeholder 3"/>
          <p:cNvSpPr>
            <a:spLocks noGrp="1"/>
          </p:cNvSpPr>
          <p:nvPr>
            <p:ph type="sldNum" sz="quarter" idx="5"/>
          </p:nvPr>
        </p:nvSpPr>
        <p:spPr/>
        <p:txBody>
          <a:bodyPr/>
          <a:lstStyle/>
          <a:p>
            <a:fld id="{23EE9AF8-8E85-4D2A-8535-9321CD6307B1}" type="slidenum">
              <a:rPr lang="en-US" smtClean="0"/>
              <a:t>1</a:t>
            </a:fld>
            <a:endParaRPr lang="en-US"/>
          </a:p>
        </p:txBody>
      </p:sp>
    </p:spTree>
    <p:extLst>
      <p:ext uri="{BB962C8B-B14F-4D97-AF65-F5344CB8AC3E}">
        <p14:creationId xmlns:p14="http://schemas.microsoft.com/office/powerpoint/2010/main" val="333666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sources:</a:t>
            </a:r>
          </a:p>
          <a:p>
            <a:endParaRPr lang="en-US" dirty="0"/>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a:t>
            </a:fld>
            <a:endParaRPr lang="en-US"/>
          </a:p>
        </p:txBody>
      </p:sp>
    </p:spTree>
    <p:extLst>
      <p:ext uri="{BB962C8B-B14F-4D97-AF65-F5344CB8AC3E}">
        <p14:creationId xmlns:p14="http://schemas.microsoft.com/office/powerpoint/2010/main" val="51880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20-6-2023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20-6-2023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in5d.com/cosmic-consciousness-phenomena-the-overview-eff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p:txBody>
          <a:bodyPr/>
          <a:lstStyle/>
          <a:p>
            <a:r>
              <a:rPr lang="en-US" dirty="0"/>
              <a:t>Consciousness</a:t>
            </a:r>
          </a:p>
        </p:txBody>
      </p:sp>
      <p:pic>
        <p:nvPicPr>
          <p:cNvPr id="6" name="Picture Placeholder 5" descr="A picture containing cup, pitcher&#10;&#10;Description automatically generated">
            <a:extLst>
              <a:ext uri="{FF2B5EF4-FFF2-40B4-BE49-F238E27FC236}">
                <a16:creationId xmlns:a16="http://schemas.microsoft.com/office/drawing/2014/main" id="{F2CBEAE3-3AF8-A56A-170E-C35F65C45C58}"/>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520" b="10520"/>
          <a:stretch>
            <a:fillRect/>
          </a:stretch>
        </p:blipFill>
        <p:spPr/>
      </p:pic>
      <p:sp>
        <p:nvSpPr>
          <p:cNvPr id="4" name="Text Placeholder 3">
            <a:extLst>
              <a:ext uri="{FF2B5EF4-FFF2-40B4-BE49-F238E27FC236}">
                <a16:creationId xmlns:a16="http://schemas.microsoft.com/office/drawing/2014/main" id="{0C8174E8-65C7-6A7D-F7EC-1CB6D539D231}"/>
              </a:ext>
            </a:extLst>
          </p:cNvPr>
          <p:cNvSpPr>
            <a:spLocks noGrp="1"/>
          </p:cNvSpPr>
          <p:nvPr>
            <p:ph type="body" sz="half" idx="2"/>
          </p:nvPr>
        </p:nvSpPr>
        <p:spPr>
          <a:xfrm>
            <a:off x="839788" y="2057400"/>
            <a:ext cx="3932237" cy="4034482"/>
          </a:xfrm>
        </p:spPr>
        <p:txBody>
          <a:bodyPr>
            <a:normAutofit fontScale="85000" lnSpcReduction="10000"/>
          </a:bodyPr>
          <a:lstStyle/>
          <a:p>
            <a:pPr>
              <a:lnSpc>
                <a:spcPct val="115000"/>
              </a:lnSpc>
              <a:spcBef>
                <a:spcPts val="0"/>
              </a:spcBef>
              <a:spcAft>
                <a:spcPts val="600"/>
              </a:spcAft>
            </a:pPr>
            <a:r>
              <a:rPr lang="en-US" sz="2400" dirty="0">
                <a:latin typeface="Arial" panose="020B0604020202020204" pitchFamily="34" charset="0"/>
                <a:cs typeface="Arial" panose="020B0604020202020204" pitchFamily="34" charset="0"/>
              </a:rPr>
              <a:t>What does it mean to be conscious?</a:t>
            </a:r>
          </a:p>
          <a:p>
            <a:pPr>
              <a:lnSpc>
                <a:spcPct val="115000"/>
              </a:lnSpc>
              <a:spcBef>
                <a:spcPts val="0"/>
              </a:spcBef>
              <a:spcAft>
                <a:spcPts val="600"/>
              </a:spcAft>
            </a:pPr>
            <a:endParaRPr lang="en-US" sz="2000" dirty="0"/>
          </a:p>
          <a:p>
            <a:pPr>
              <a:lnSpc>
                <a:spcPct val="115000"/>
              </a:lnSpc>
              <a:spcBef>
                <a:spcPts val="0"/>
              </a:spcBef>
              <a:spcAft>
                <a:spcPts val="600"/>
              </a:spcAft>
            </a:pPr>
            <a:r>
              <a:rPr lang="en-US" sz="2000" i="1" dirty="0">
                <a:effectLst/>
                <a:latin typeface="Arial" panose="020B0604020202020204" pitchFamily="34" charset="0"/>
                <a:ea typeface="MS Mincho" panose="02020609040205080304" pitchFamily="49" charset="-128"/>
              </a:rPr>
              <a:t>To be conscious means to be aware of our inner and outer worlds, to be fully awake. </a:t>
            </a:r>
          </a:p>
          <a:p>
            <a:pPr>
              <a:lnSpc>
                <a:spcPct val="115000"/>
              </a:lnSpc>
              <a:spcBef>
                <a:spcPts val="0"/>
              </a:spcBef>
              <a:spcAft>
                <a:spcPts val="600"/>
              </a:spcAft>
            </a:pPr>
            <a:r>
              <a:rPr lang="en-US" sz="2000" i="1" dirty="0">
                <a:effectLst/>
                <a:latin typeface="Arial" panose="020B0604020202020204" pitchFamily="34" charset="0"/>
                <a:ea typeface="MS Mincho" panose="02020609040205080304" pitchFamily="49" charset="-128"/>
              </a:rPr>
              <a:t>It includes self-reflection on one’s own beliefs, emotions, motives, values, goals and impact. </a:t>
            </a:r>
          </a:p>
          <a:p>
            <a:pPr>
              <a:lnSpc>
                <a:spcPct val="115000"/>
              </a:lnSpc>
              <a:spcBef>
                <a:spcPts val="0"/>
              </a:spcBef>
              <a:spcAft>
                <a:spcPts val="600"/>
              </a:spcAft>
            </a:pPr>
            <a:r>
              <a:rPr lang="en-US" sz="2000" i="1" dirty="0">
                <a:effectLst/>
                <a:latin typeface="Arial" panose="020B0604020202020204" pitchFamily="34" charset="0"/>
                <a:ea typeface="MS Mincho" panose="02020609040205080304" pitchFamily="49" charset="-128"/>
              </a:rPr>
              <a:t>Consciousness also includes the capacity for abstraction which allows humans to manage complexity.</a:t>
            </a:r>
            <a:endParaRPr lang="en-US" sz="2000" dirty="0">
              <a:effectLst/>
              <a:latin typeface="Arial" panose="020B0604020202020204" pitchFamily="34" charset="0"/>
              <a:ea typeface="MS Mincho" panose="02020609040205080304" pitchFamily="49" charset="-128"/>
            </a:endParaRPr>
          </a:p>
        </p:txBody>
      </p:sp>
      <p:sp>
        <p:nvSpPr>
          <p:cNvPr id="7" name="TextBox 6">
            <a:extLst>
              <a:ext uri="{FF2B5EF4-FFF2-40B4-BE49-F238E27FC236}">
                <a16:creationId xmlns:a16="http://schemas.microsoft.com/office/drawing/2014/main" id="{A01A00C9-4B17-83F3-CF17-64AD076DAE66}"/>
              </a:ext>
            </a:extLst>
          </p:cNvPr>
          <p:cNvSpPr txBox="1"/>
          <p:nvPr/>
        </p:nvSpPr>
        <p:spPr>
          <a:xfrm>
            <a:off x="5183188" y="5861050"/>
            <a:ext cx="6172200" cy="230832"/>
          </a:xfrm>
          <a:prstGeom prst="rect">
            <a:avLst/>
          </a:prstGeom>
          <a:noFill/>
        </p:spPr>
        <p:txBody>
          <a:bodyPr wrap="square" rtlCol="0">
            <a:spAutoFit/>
          </a:bodyPr>
          <a:lstStyle/>
          <a:p>
            <a:r>
              <a:rPr lang="en-US" sz="900">
                <a:hlinkClick r:id="rId4" tooltip="https://in5d.com/cosmic-consciousness-phenomena-the-overview-effect/"/>
              </a:rPr>
              <a:t>This Photo</a:t>
            </a:r>
            <a:r>
              <a:rPr lang="en-US" sz="900"/>
              <a:t> by Unknown Author is licensed under </a:t>
            </a:r>
            <a:r>
              <a:rPr lang="en-US" sz="900">
                <a:hlinkClick r:id="rId5" tooltip="https://creativecommons.org/licenses/by-nc/3.0/"/>
              </a:rPr>
              <a:t>CC BY-NC</a:t>
            </a:r>
            <a:endParaRPr lang="en-US" sz="900"/>
          </a:p>
        </p:txBody>
      </p:sp>
      <p:sp>
        <p:nvSpPr>
          <p:cNvPr id="3" name="TextBox 2">
            <a:extLst>
              <a:ext uri="{FF2B5EF4-FFF2-40B4-BE49-F238E27FC236}">
                <a16:creationId xmlns:a16="http://schemas.microsoft.com/office/drawing/2014/main" id="{C4A3CDA3-6574-DA03-447C-FAE115AA5D7E}"/>
              </a:ext>
            </a:extLst>
          </p:cNvPr>
          <p:cNvSpPr txBox="1"/>
          <p:nvPr/>
        </p:nvSpPr>
        <p:spPr>
          <a:xfrm>
            <a:off x="223284" y="6169967"/>
            <a:ext cx="6830973" cy="461665"/>
          </a:xfrm>
          <a:prstGeom prst="rect">
            <a:avLst/>
          </a:prstGeom>
          <a:noFill/>
        </p:spPr>
        <p:txBody>
          <a:bodyPr wrap="none" rtlCol="0">
            <a:spAutoFit/>
          </a:bodyPr>
          <a:lstStyle/>
          <a:p>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Source:</a:t>
            </a:r>
          </a:p>
          <a:p>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Kofman</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(2008). </a:t>
            </a:r>
            <a:r>
              <a:rPr lang="en-US" sz="1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Conscious business: How to build value through values</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(Vol. 1). </a:t>
            </a:r>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ReadHowYouWant</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38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DBBBF-4491-5A6C-4768-C70E57FCA81E}"/>
              </a:ext>
            </a:extLst>
          </p:cNvPr>
          <p:cNvSpPr>
            <a:spLocks noGrp="1"/>
          </p:cNvSpPr>
          <p:nvPr>
            <p:ph type="title"/>
          </p:nvPr>
        </p:nvSpPr>
        <p:spPr>
          <a:xfrm>
            <a:off x="899940" y="796843"/>
            <a:ext cx="10515600" cy="1325563"/>
          </a:xfrm>
        </p:spPr>
        <p:txBody>
          <a:bodyPr>
            <a:normAutofit/>
          </a:bodyPr>
          <a:lstStyle/>
          <a:p>
            <a:r>
              <a:rPr lang="en-US" sz="4000" dirty="0"/>
              <a:t>Definition of Conscious Business</a:t>
            </a:r>
          </a:p>
        </p:txBody>
      </p:sp>
      <p:sp>
        <p:nvSpPr>
          <p:cNvPr id="4" name="Foliennummernplatzhalter 3">
            <a:extLst>
              <a:ext uri="{FF2B5EF4-FFF2-40B4-BE49-F238E27FC236}">
                <a16:creationId xmlns:a16="http://schemas.microsoft.com/office/drawing/2014/main" id="{6A43F010-E042-6051-2698-AF38CEED2F3F}"/>
              </a:ext>
            </a:extLst>
          </p:cNvPr>
          <p:cNvSpPr>
            <a:spLocks noGrp="1"/>
          </p:cNvSpPr>
          <p:nvPr>
            <p:ph type="sldNum" sz="quarter" idx="12"/>
          </p:nvPr>
        </p:nvSpPr>
        <p:spPr/>
        <p:txBody>
          <a:bodyPr/>
          <a:lstStyle/>
          <a:p>
            <a:fld id="{BC1DBF59-FCF1-4C99-ADD5-833B8FF11D94}" type="slidenum">
              <a:rPr lang="nl-NL" smtClean="0"/>
              <a:t>2</a:t>
            </a:fld>
            <a:endParaRPr lang="nl-NL"/>
          </a:p>
        </p:txBody>
      </p:sp>
      <p:sp>
        <p:nvSpPr>
          <p:cNvPr id="3" name="TextBox 2">
            <a:extLst>
              <a:ext uri="{FF2B5EF4-FFF2-40B4-BE49-F238E27FC236}">
                <a16:creationId xmlns:a16="http://schemas.microsoft.com/office/drawing/2014/main" id="{0BCA8EA9-74EC-49C1-DB49-0C80F907425E}"/>
              </a:ext>
            </a:extLst>
          </p:cNvPr>
          <p:cNvSpPr txBox="1"/>
          <p:nvPr/>
        </p:nvSpPr>
        <p:spPr>
          <a:xfrm>
            <a:off x="558800" y="1950032"/>
            <a:ext cx="7296046" cy="4111125"/>
          </a:xfrm>
          <a:prstGeom prst="rect">
            <a:avLst/>
          </a:prstGeom>
          <a:noFill/>
        </p:spPr>
        <p:txBody>
          <a:bodyPr wrap="square" rtlCol="0">
            <a:spAutoFit/>
          </a:bodyPr>
          <a:lstStyle/>
          <a:p>
            <a:pPr algn="l">
              <a:lnSpc>
                <a:spcPct val="105000"/>
              </a:lnSpc>
              <a:spcAft>
                <a:spcPts val="600"/>
              </a:spcAft>
            </a:pPr>
            <a:r>
              <a:rPr lang="en-US" sz="2000" b="0" i="0" dirty="0">
                <a:effectLst/>
              </a:rPr>
              <a:t>In the context of "conscious business," being conscious generally refers to an approach to business that takes into consideration the direct and indirect impacts of business practices on all stakeholders, including employees, customers, the environment, and society at large.</a:t>
            </a:r>
          </a:p>
          <a:p>
            <a:pPr algn="l">
              <a:lnSpc>
                <a:spcPct val="105000"/>
              </a:lnSpc>
              <a:spcAft>
                <a:spcPts val="600"/>
              </a:spcAft>
            </a:pPr>
            <a:r>
              <a:rPr lang="en-US" sz="2000" b="0" i="0" dirty="0">
                <a:effectLst/>
              </a:rPr>
              <a:t>Being conscious in the context of conscious business also involves cultivating a culture of mindfulness and awareness among employees, promoting collaboration and empathy, and encouraging personal and professional growth and development.</a:t>
            </a:r>
          </a:p>
          <a:p>
            <a:pPr algn="l">
              <a:lnSpc>
                <a:spcPct val="105000"/>
              </a:lnSpc>
              <a:spcAft>
                <a:spcPts val="600"/>
              </a:spcAft>
            </a:pPr>
            <a:r>
              <a:rPr lang="en-US" sz="2000" b="0" i="0" dirty="0">
                <a:effectLst/>
              </a:rPr>
              <a:t>Ultimately, conscious business aims to create a more equitable, resilient and flourishing world by using the power and resources of business to contribute to the greater good.</a:t>
            </a:r>
          </a:p>
        </p:txBody>
      </p:sp>
      <p:sp>
        <p:nvSpPr>
          <p:cNvPr id="5" name="TextBox 4">
            <a:extLst>
              <a:ext uri="{FF2B5EF4-FFF2-40B4-BE49-F238E27FC236}">
                <a16:creationId xmlns:a16="http://schemas.microsoft.com/office/drawing/2014/main" id="{D209115E-DAB0-E2B2-8DE8-7CC5185F7FD0}"/>
              </a:ext>
            </a:extLst>
          </p:cNvPr>
          <p:cNvSpPr txBox="1"/>
          <p:nvPr/>
        </p:nvSpPr>
        <p:spPr>
          <a:xfrm>
            <a:off x="558800" y="6233531"/>
            <a:ext cx="6830973" cy="461665"/>
          </a:xfrm>
          <a:prstGeom prst="rect">
            <a:avLst/>
          </a:prstGeom>
          <a:noFill/>
        </p:spPr>
        <p:txBody>
          <a:bodyPr wrap="none" rtlCol="0">
            <a:spAutoFit/>
          </a:bodyPr>
          <a:lstStyle/>
          <a:p>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Source:</a:t>
            </a:r>
          </a:p>
          <a:p>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Kofman</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 (2008). </a:t>
            </a:r>
            <a:r>
              <a:rPr lang="en-US" sz="12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Conscious business: How to build value through values</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(Vol. 1). </a:t>
            </a:r>
            <a:r>
              <a:rPr lang="en-US" sz="12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ReadHowYouWant</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135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6" ma:contentTypeDescription="Ein neues Dokument erstellen." ma:contentTypeScope="" ma:versionID="63ce503538179f9fc24b05e6cc7b90f9">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2a2812f8f9d87840434103b2669e0ba2"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SharedWithUsers xmlns="ec27a0a7-8611-46d0-bbb2-f45a8872e5ef">
      <UserInfo>
        <DisplayName>Mudrack, Konstantin</DisplayName>
        <AccountId>25</AccountId>
        <AccountType/>
      </UserInfo>
      <UserInfo>
        <DisplayName>Christian Schmidkonz</DisplayName>
        <AccountId>12</AccountId>
        <AccountType/>
      </UserInfo>
    </SharedWithUsers>
  </documentManagement>
</p:properties>
</file>

<file path=customXml/itemProps1.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2.xml><?xml version="1.0" encoding="utf-8"?>
<ds:datastoreItem xmlns:ds="http://schemas.openxmlformats.org/officeDocument/2006/customXml" ds:itemID="{50C8D46C-571A-44A9-8D69-02B775DF59A7}"/>
</file>

<file path=customXml/itemProps3.xml><?xml version="1.0" encoding="utf-8"?>
<ds:datastoreItem xmlns:ds="http://schemas.openxmlformats.org/officeDocument/2006/customXml" ds:itemID="{CBE309B4-CEBC-4EF3-B154-0F564FF7D4B0}">
  <ds:schemaRefs>
    <ds:schemaRef ds:uri="82861209-8bf3-47c7-8004-08d07fe78748"/>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ec27a0a7-8611-46d0-bbb2-f45a8872e5e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470</TotalTime>
  <Words>246</Words>
  <Application>Microsoft Office PowerPoint</Application>
  <PresentationFormat>Widescreen</PresentationFormat>
  <Paragraphs>19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Consciousness</vt:lpstr>
      <vt:lpstr>Definition of Conscious Business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Cotter-Lockard, Dorianne</cp:lastModifiedBy>
  <cp:revision>39</cp:revision>
  <dcterms:created xsi:type="dcterms:W3CDTF">2022-07-13T14:46:59Z</dcterms:created>
  <dcterms:modified xsi:type="dcterms:W3CDTF">2023-06-20T10:45:41Z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