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025" r:id="rId7"/>
    <p:sldId id="464" r:id="rId8"/>
    <p:sldId id="1711" r:id="rId9"/>
    <p:sldId id="269" r:id="rId10"/>
    <p:sldId id="329" r:id="rId11"/>
    <p:sldId id="328" r:id="rId12"/>
    <p:sldId id="258" r:id="rId13"/>
    <p:sldId id="260" r:id="rId14"/>
    <p:sldId id="264" r:id="rId15"/>
    <p:sldId id="268"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F0D58-C80B-408E-ADB0-59A09954EAD6}" v="2" dt="2023-08-22T07:42:42.334"/>
    <p1510:client id="{A92B12D1-471D-470A-9B46-BB2B2C0350D0}" v="1" dt="2023-06-14T11:17:09.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68" autoAdjust="0"/>
  </p:normalViewPr>
  <p:slideViewPr>
    <p:cSldViewPr snapToGrid="0">
      <p:cViewPr varScale="1">
        <p:scale>
          <a:sx n="90" d="100"/>
          <a:sy n="90" d="100"/>
        </p:scale>
        <p:origin x="1260"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cotter-lockard" userId="S::dcotter-lockard_saybrook.edu#ext#@esostockstadt.onmicrosoft.com::096764a2-240c-4752-993f-29c839c2de06" providerId="AD" clId="Web-{82AD3300-AB63-4A28-93B0-CE1E9E111423}"/>
    <pc:docChg chg="modSld">
      <pc:chgData name="dcotter-lockard" userId="S::dcotter-lockard_saybrook.edu#ext#@esostockstadt.onmicrosoft.com::096764a2-240c-4752-993f-29c839c2de06" providerId="AD" clId="Web-{82AD3300-AB63-4A28-93B0-CE1E9E111423}" dt="2023-03-16T18:03:52.161" v="2" actId="20577"/>
      <pc:docMkLst>
        <pc:docMk/>
      </pc:docMkLst>
      <pc:sldChg chg="modSp">
        <pc:chgData name="dcotter-lockard" userId="S::dcotter-lockard_saybrook.edu#ext#@esostockstadt.onmicrosoft.com::096764a2-240c-4752-993f-29c839c2de06" providerId="AD" clId="Web-{82AD3300-AB63-4A28-93B0-CE1E9E111423}" dt="2023-03-16T18:03:52.161" v="2" actId="20577"/>
        <pc:sldMkLst>
          <pc:docMk/>
          <pc:sldMk cId="1048622991" sldId="257"/>
        </pc:sldMkLst>
        <pc:spChg chg="mod">
          <ac:chgData name="dcotter-lockard" userId="S::dcotter-lockard_saybrook.edu#ext#@esostockstadt.onmicrosoft.com::096764a2-240c-4752-993f-29c839c2de06" providerId="AD" clId="Web-{82AD3300-AB63-4A28-93B0-CE1E9E111423}" dt="2023-03-16T18:03:52.161" v="2" actId="20577"/>
          <ac:spMkLst>
            <pc:docMk/>
            <pc:sldMk cId="1048622991" sldId="257"/>
            <ac:spMk id="3" creationId="{62B40F0B-E523-BFD0-2179-3CBFC31578ED}"/>
          </ac:spMkLst>
        </pc:spChg>
      </pc:sldChg>
    </pc:docChg>
  </pc:docChgLst>
  <pc:docChgLst>
    <pc:chgData name="Dorianne" userId="5e2836be-6d2a-4e14-bd30-145ca4d6430b" providerId="ADAL" clId="{75FFE7B6-90BD-495F-A915-4C707E842A52}"/>
    <pc:docChg chg="modSld">
      <pc:chgData name="Dorianne" userId="5e2836be-6d2a-4e14-bd30-145ca4d6430b" providerId="ADAL" clId="{75FFE7B6-90BD-495F-A915-4C707E842A52}" dt="2023-04-10T11:18:41.216" v="12" actId="20577"/>
      <pc:docMkLst>
        <pc:docMk/>
      </pc:docMkLst>
      <pc:sldChg chg="modSp mod">
        <pc:chgData name="Dorianne" userId="5e2836be-6d2a-4e14-bd30-145ca4d6430b" providerId="ADAL" clId="{75FFE7B6-90BD-495F-A915-4C707E842A52}" dt="2023-04-10T11:18:41.216" v="12" actId="20577"/>
        <pc:sldMkLst>
          <pc:docMk/>
          <pc:sldMk cId="2692078183" sldId="260"/>
        </pc:sldMkLst>
        <pc:spChg chg="mod">
          <ac:chgData name="Dorianne" userId="5e2836be-6d2a-4e14-bd30-145ca4d6430b" providerId="ADAL" clId="{75FFE7B6-90BD-495F-A915-4C707E842A52}" dt="2023-04-10T11:18:41.216" v="12" actId="20577"/>
          <ac:spMkLst>
            <pc:docMk/>
            <pc:sldMk cId="2692078183" sldId="260"/>
            <ac:spMk id="3" creationId="{C9B1F5B5-938B-37D1-A8E2-9EF93AB0B0DF}"/>
          </ac:spMkLst>
        </pc:spChg>
      </pc:sldChg>
    </pc:docChg>
  </pc:docChgLst>
  <pc:docChgLst>
    <pc:chgData name="dcotter-lockard" userId="S::dcotter-lockard_saybrook.edu#ext#@esostockstadt.onmicrosoft.com::096764a2-240c-4752-993f-29c839c2de06" providerId="AD" clId="Web-{820F00E5-009B-4B45-BCAA-29CCE869FD13}"/>
    <pc:docChg chg="modSld">
      <pc:chgData name="dcotter-lockard" userId="S::dcotter-lockard_saybrook.edu#ext#@esostockstadt.onmicrosoft.com::096764a2-240c-4752-993f-29c839c2de06" providerId="AD" clId="Web-{820F00E5-009B-4B45-BCAA-29CCE869FD13}" dt="2023-03-31T09:45:48.832" v="3" actId="20577"/>
      <pc:docMkLst>
        <pc:docMk/>
      </pc:docMkLst>
      <pc:sldChg chg="modSp">
        <pc:chgData name="dcotter-lockard" userId="S::dcotter-lockard_saybrook.edu#ext#@esostockstadt.onmicrosoft.com::096764a2-240c-4752-993f-29c839c2de06" providerId="AD" clId="Web-{820F00E5-009B-4B45-BCAA-29CCE869FD13}" dt="2023-03-31T09:45:48.832" v="3" actId="20577"/>
        <pc:sldMkLst>
          <pc:docMk/>
          <pc:sldMk cId="2362877025" sldId="1711"/>
        </pc:sldMkLst>
        <pc:spChg chg="mod">
          <ac:chgData name="dcotter-lockard" userId="S::dcotter-lockard_saybrook.edu#ext#@esostockstadt.onmicrosoft.com::096764a2-240c-4752-993f-29c839c2de06" providerId="AD" clId="Web-{820F00E5-009B-4B45-BCAA-29CCE869FD13}" dt="2023-03-31T09:45:48.832" v="3" actId="20577"/>
          <ac:spMkLst>
            <pc:docMk/>
            <pc:sldMk cId="2362877025" sldId="1711"/>
            <ac:spMk id="2" creationId="{1D98D974-05AC-389C-E8F6-9B36E960049D}"/>
          </ac:spMkLst>
        </pc:spChg>
      </pc:sldChg>
    </pc:docChg>
  </pc:docChgLst>
  <pc:docChgLst>
    <pc:chgData name="Dorianne Cotter-Lockard" userId="5e2836be-6d2a-4e14-bd30-145ca4d6430b" providerId="ADAL" clId="{2C46A86E-FB07-4534-8B9E-9E52B371E2AB}"/>
    <pc:docChg chg="addSld delSld modSld">
      <pc:chgData name="Dorianne Cotter-Lockard" userId="5e2836be-6d2a-4e14-bd30-145ca4d6430b" providerId="ADAL" clId="{2C46A86E-FB07-4534-8B9E-9E52B371E2AB}" dt="2023-03-16T17:04:45.638" v="43" actId="20577"/>
      <pc:docMkLst>
        <pc:docMk/>
      </pc:docMkLst>
      <pc:sldChg chg="modSp mod">
        <pc:chgData name="Dorianne Cotter-Lockard" userId="5e2836be-6d2a-4e14-bd30-145ca4d6430b" providerId="ADAL" clId="{2C46A86E-FB07-4534-8B9E-9E52B371E2AB}" dt="2023-03-16T17:04:45.638" v="43" actId="20577"/>
        <pc:sldMkLst>
          <pc:docMk/>
          <pc:sldMk cId="458884119" sldId="264"/>
        </pc:sldMkLst>
        <pc:spChg chg="mod">
          <ac:chgData name="Dorianne Cotter-Lockard" userId="5e2836be-6d2a-4e14-bd30-145ca4d6430b" providerId="ADAL" clId="{2C46A86E-FB07-4534-8B9E-9E52B371E2AB}" dt="2023-03-16T17:04:45.638" v="43" actId="20577"/>
          <ac:spMkLst>
            <pc:docMk/>
            <pc:sldMk cId="458884119" sldId="264"/>
            <ac:spMk id="2" creationId="{46EC14EF-D622-6FF0-AC09-C24C4C466A03}"/>
          </ac:spMkLst>
        </pc:spChg>
      </pc:sldChg>
      <pc:sldChg chg="add">
        <pc:chgData name="Dorianne Cotter-Lockard" userId="5e2836be-6d2a-4e14-bd30-145ca4d6430b" providerId="ADAL" clId="{2C46A86E-FB07-4534-8B9E-9E52B371E2AB}" dt="2023-03-16T17:01:54.897" v="24"/>
        <pc:sldMkLst>
          <pc:docMk/>
          <pc:sldMk cId="131138460" sldId="282"/>
        </pc:sldMkLst>
      </pc:sldChg>
      <pc:sldChg chg="modSp new del mod">
        <pc:chgData name="Dorianne Cotter-Lockard" userId="5e2836be-6d2a-4e14-bd30-145ca4d6430b" providerId="ADAL" clId="{2C46A86E-FB07-4534-8B9E-9E52B371E2AB}" dt="2023-03-16T17:01:57.573" v="25" actId="47"/>
        <pc:sldMkLst>
          <pc:docMk/>
          <pc:sldMk cId="3289588359" sldId="330"/>
        </pc:sldMkLst>
        <pc:spChg chg="mod">
          <ac:chgData name="Dorianne Cotter-Lockard" userId="5e2836be-6d2a-4e14-bd30-145ca4d6430b" providerId="ADAL" clId="{2C46A86E-FB07-4534-8B9E-9E52B371E2AB}" dt="2023-03-16T13:00:35.056" v="23" actId="20577"/>
          <ac:spMkLst>
            <pc:docMk/>
            <pc:sldMk cId="3289588359" sldId="330"/>
            <ac:spMk id="2" creationId="{7A83C1AD-E38B-F6FB-A3BC-FD5FDF8EA43F}"/>
          </ac:spMkLst>
        </pc:spChg>
      </pc:sldChg>
    </pc:docChg>
  </pc:docChgLst>
  <pc:docChgLst>
    <pc:chgData name="dcotter-lockard" userId="S::dcotter-lockard_saybrook.edu#ext#@esostockstadt.onmicrosoft.com::096764a2-240c-4752-993f-29c839c2de06" providerId="AD" clId="Web-{46CF3F1E-5C36-4706-9AC7-1669A3C918A4}"/>
    <pc:docChg chg="modSld">
      <pc:chgData name="dcotter-lockard" userId="S::dcotter-lockard_saybrook.edu#ext#@esostockstadt.onmicrosoft.com::096764a2-240c-4752-993f-29c839c2de06" providerId="AD" clId="Web-{46CF3F1E-5C36-4706-9AC7-1669A3C918A4}" dt="2023-04-14T08:35:38.570" v="9" actId="20577"/>
      <pc:docMkLst>
        <pc:docMk/>
      </pc:docMkLst>
      <pc:sldChg chg="modSp">
        <pc:chgData name="dcotter-lockard" userId="S::dcotter-lockard_saybrook.edu#ext#@esostockstadt.onmicrosoft.com::096764a2-240c-4752-993f-29c839c2de06" providerId="AD" clId="Web-{46CF3F1E-5C36-4706-9AC7-1669A3C918A4}" dt="2023-04-14T08:35:38.570" v="9" actId="20577"/>
        <pc:sldMkLst>
          <pc:docMk/>
          <pc:sldMk cId="2362877025" sldId="1711"/>
        </pc:sldMkLst>
        <pc:spChg chg="mod">
          <ac:chgData name="dcotter-lockard" userId="S::dcotter-lockard_saybrook.edu#ext#@esostockstadt.onmicrosoft.com::096764a2-240c-4752-993f-29c839c2de06" providerId="AD" clId="Web-{46CF3F1E-5C36-4706-9AC7-1669A3C918A4}" dt="2023-04-14T08:35:38.570" v="9" actId="20577"/>
          <ac:spMkLst>
            <pc:docMk/>
            <pc:sldMk cId="2362877025" sldId="1711"/>
            <ac:spMk id="2" creationId="{1D98D974-05AC-389C-E8F6-9B36E960049D}"/>
          </ac:spMkLst>
        </pc:spChg>
      </pc:sldChg>
    </pc:docChg>
  </pc:docChgLst>
  <pc:docChgLst>
    <pc:chgData name="Dorianne Cotter-Lockard" userId="5e2836be-6d2a-4e14-bd30-145ca4d6430b" providerId="ADAL" clId="{75FFE7B6-90BD-495F-A915-4C707E842A52}"/>
    <pc:docChg chg="addSld delSld modSld">
      <pc:chgData name="Dorianne Cotter-Lockard" userId="5e2836be-6d2a-4e14-bd30-145ca4d6430b" providerId="ADAL" clId="{75FFE7B6-90BD-495F-A915-4C707E842A52}" dt="2023-03-28T07:44:23.629" v="97" actId="20577"/>
      <pc:docMkLst>
        <pc:docMk/>
      </pc:docMkLst>
      <pc:sldChg chg="modNotesTx">
        <pc:chgData name="Dorianne Cotter-Lockard" userId="5e2836be-6d2a-4e14-bd30-145ca4d6430b" providerId="ADAL" clId="{75FFE7B6-90BD-495F-A915-4C707E842A52}" dt="2023-03-28T07:42:05.889" v="39"/>
        <pc:sldMkLst>
          <pc:docMk/>
          <pc:sldMk cId="1998526737" sldId="258"/>
        </pc:sldMkLst>
      </pc:sldChg>
      <pc:sldChg chg="del">
        <pc:chgData name="Dorianne Cotter-Lockard" userId="5e2836be-6d2a-4e14-bd30-145ca4d6430b" providerId="ADAL" clId="{75FFE7B6-90BD-495F-A915-4C707E842A52}" dt="2023-03-16T17:23:41.711" v="0" actId="47"/>
        <pc:sldMkLst>
          <pc:docMk/>
          <pc:sldMk cId="3198316070" sldId="271"/>
        </pc:sldMkLst>
      </pc:sldChg>
      <pc:sldChg chg="del">
        <pc:chgData name="Dorianne Cotter-Lockard" userId="5e2836be-6d2a-4e14-bd30-145ca4d6430b" providerId="ADAL" clId="{75FFE7B6-90BD-495F-A915-4C707E842A52}" dt="2023-03-16T17:23:41.711" v="0" actId="47"/>
        <pc:sldMkLst>
          <pc:docMk/>
          <pc:sldMk cId="131138460" sldId="282"/>
        </pc:sldMkLst>
      </pc:sldChg>
      <pc:sldChg chg="add">
        <pc:chgData name="Dorianne Cotter-Lockard" userId="5e2836be-6d2a-4e14-bd30-145ca4d6430b" providerId="ADAL" clId="{75FFE7B6-90BD-495F-A915-4C707E842A52}" dt="2023-03-17T09:33:34.332" v="1"/>
        <pc:sldMkLst>
          <pc:docMk/>
          <pc:sldMk cId="789383295" sldId="464"/>
        </pc:sldMkLst>
      </pc:sldChg>
      <pc:sldChg chg="add del">
        <pc:chgData name="Dorianne Cotter-Lockard" userId="5e2836be-6d2a-4e14-bd30-145ca4d6430b" providerId="ADAL" clId="{75FFE7B6-90BD-495F-A915-4C707E842A52}" dt="2023-03-28T07:40:28.252" v="3" actId="47"/>
        <pc:sldMkLst>
          <pc:docMk/>
          <pc:sldMk cId="3939820868" sldId="465"/>
        </pc:sldMkLst>
      </pc:sldChg>
      <pc:sldChg chg="modSp add mod">
        <pc:chgData name="Dorianne Cotter-Lockard" userId="5e2836be-6d2a-4e14-bd30-145ca4d6430b" providerId="ADAL" clId="{75FFE7B6-90BD-495F-A915-4C707E842A52}" dt="2023-03-28T07:44:23.629" v="97" actId="20577"/>
        <pc:sldMkLst>
          <pc:docMk/>
          <pc:sldMk cId="2362877025" sldId="1711"/>
        </pc:sldMkLst>
        <pc:spChg chg="mod">
          <ac:chgData name="Dorianne Cotter-Lockard" userId="5e2836be-6d2a-4e14-bd30-145ca4d6430b" providerId="ADAL" clId="{75FFE7B6-90BD-495F-A915-4C707E842A52}" dt="2023-03-28T07:44:23.629" v="97" actId="20577"/>
          <ac:spMkLst>
            <pc:docMk/>
            <pc:sldMk cId="2362877025" sldId="1711"/>
            <ac:spMk id="4" creationId="{A9CB1A67-4939-C914-7194-BDFAE5337D64}"/>
          </ac:spMkLst>
        </pc:spChg>
      </pc:sldChg>
    </pc:docChg>
  </pc:docChgLst>
  <pc:docChgLst>
    <pc:chgData name="Cotter-Lockard, Dorianne" userId="e03ebc74-164f-466d-b1c2-88f6764d960e" providerId="ADAL" clId="{A92B12D1-471D-470A-9B46-BB2B2C0350D0}"/>
    <pc:docChg chg="modSld">
      <pc:chgData name="Cotter-Lockard, Dorianne" userId="e03ebc74-164f-466d-b1c2-88f6764d960e" providerId="ADAL" clId="{A92B12D1-471D-470A-9B46-BB2B2C0350D0}" dt="2023-06-14T11:17:09.848" v="0"/>
      <pc:docMkLst>
        <pc:docMk/>
      </pc:docMkLst>
      <pc:sldChg chg="addSp modSp">
        <pc:chgData name="Cotter-Lockard, Dorianne" userId="e03ebc74-164f-466d-b1c2-88f6764d960e" providerId="ADAL" clId="{A92B12D1-471D-470A-9B46-BB2B2C0350D0}" dt="2023-06-14T11:17:09.848" v="0"/>
        <pc:sldMkLst>
          <pc:docMk/>
          <pc:sldMk cId="1016444457" sldId="256"/>
        </pc:sldMkLst>
        <pc:picChg chg="add mod">
          <ac:chgData name="Cotter-Lockard, Dorianne" userId="e03ebc74-164f-466d-b1c2-88f6764d960e" providerId="ADAL" clId="{A92B12D1-471D-470A-9B46-BB2B2C0350D0}" dt="2023-06-14T11:17:09.848" v="0"/>
          <ac:picMkLst>
            <pc:docMk/>
            <pc:sldMk cId="1016444457" sldId="256"/>
            <ac:picMk id="2" creationId="{B77D1EA6-084D-687C-2BEF-8CD4052C5989}"/>
          </ac:picMkLst>
        </pc:picChg>
      </pc:sldChg>
    </pc:docChg>
  </pc:docChgLst>
  <pc:docChgLst>
    <pc:chgData name="Cotter-Lockard, Dorianne" userId="S::cotter-lockd@munich-business-school.de::e03ebc74-164f-466d-b1c2-88f6764d960e" providerId="AD" clId="Web-{0C6F0D58-C80B-408E-ADB0-59A09954EAD6}"/>
    <pc:docChg chg="modSld">
      <pc:chgData name="Cotter-Lockard, Dorianne" userId="S::cotter-lockd@munich-business-school.de::e03ebc74-164f-466d-b1c2-88f6764d960e" providerId="AD" clId="Web-{0C6F0D58-C80B-408E-ADB0-59A09954EAD6}" dt="2023-08-22T07:42:42.334" v="1"/>
      <pc:docMkLst>
        <pc:docMk/>
      </pc:docMkLst>
      <pc:sldChg chg="modSp">
        <pc:chgData name="Cotter-Lockard, Dorianne" userId="S::cotter-lockd@munich-business-school.de::e03ebc74-164f-466d-b1c2-88f6764d960e" providerId="AD" clId="Web-{0C6F0D58-C80B-408E-ADB0-59A09954EAD6}" dt="2023-08-22T07:42:42.334" v="1"/>
        <pc:sldMkLst>
          <pc:docMk/>
          <pc:sldMk cId="3669960234" sldId="328"/>
        </pc:sldMkLst>
        <pc:spChg chg="mod">
          <ac:chgData name="Cotter-Lockard, Dorianne" userId="S::cotter-lockd@munich-business-school.de::e03ebc74-164f-466d-b1c2-88f6764d960e" providerId="AD" clId="Web-{0C6F0D58-C80B-408E-ADB0-59A09954EAD6}" dt="2023-08-22T07:42:42.334" v="1"/>
          <ac:spMkLst>
            <pc:docMk/>
            <pc:sldMk cId="3669960234" sldId="328"/>
            <ac:spMk id="7" creationId="{B8D5944D-FB99-409B-BD1E-72C58EC0BF5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DA088-8923-465B-B918-49B450A1BD1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6E6505CC-9CFB-4E3F-B5ED-832AE8813CFB}">
      <dgm:prSet phldrT="[Text]"/>
      <dgm:spPr/>
      <dgm:t>
        <a:bodyPr/>
        <a:lstStyle/>
        <a:p>
          <a:r>
            <a:rPr lang="en-US"/>
            <a:t>Structures of Culture</a:t>
          </a:r>
        </a:p>
      </dgm:t>
    </dgm:pt>
    <dgm:pt modelId="{0B7C63F7-CC89-465D-8A4A-85F57D3F4073}" type="parTrans" cxnId="{004D66F8-FA38-4F90-AA72-1B9A2CE1BFC6}">
      <dgm:prSet/>
      <dgm:spPr/>
      <dgm:t>
        <a:bodyPr/>
        <a:lstStyle/>
        <a:p>
          <a:endParaRPr lang="en-US"/>
        </a:p>
      </dgm:t>
    </dgm:pt>
    <dgm:pt modelId="{378B2E6B-B21A-490B-A9CE-54EC2483851F}" type="sibTrans" cxnId="{004D66F8-FA38-4F90-AA72-1B9A2CE1BFC6}">
      <dgm:prSet/>
      <dgm:spPr/>
      <dgm:t>
        <a:bodyPr/>
        <a:lstStyle/>
        <a:p>
          <a:endParaRPr lang="en-US"/>
        </a:p>
      </dgm:t>
    </dgm:pt>
    <dgm:pt modelId="{4728D021-6A74-49CF-A6B8-CCB544B4AB42}">
      <dgm:prSet phldrT="[Text]" custT="1"/>
      <dgm:spPr/>
      <dgm:t>
        <a:bodyPr/>
        <a:lstStyle/>
        <a:p>
          <a:r>
            <a:rPr lang="en-US" sz="1400"/>
            <a:t>Patterns of Beliefs</a:t>
          </a:r>
        </a:p>
      </dgm:t>
    </dgm:pt>
    <dgm:pt modelId="{44B93C52-3157-4D26-B491-2A28705E6AFE}" type="parTrans" cxnId="{5981987C-5897-4437-94DD-8EC12BDBA83F}">
      <dgm:prSet/>
      <dgm:spPr/>
      <dgm:t>
        <a:bodyPr/>
        <a:lstStyle/>
        <a:p>
          <a:endParaRPr lang="en-US"/>
        </a:p>
      </dgm:t>
    </dgm:pt>
    <dgm:pt modelId="{DDF2260A-24AC-442E-8999-F3DD4F84218E}" type="sibTrans" cxnId="{5981987C-5897-4437-94DD-8EC12BDBA83F}">
      <dgm:prSet/>
      <dgm:spPr/>
      <dgm:t>
        <a:bodyPr/>
        <a:lstStyle/>
        <a:p>
          <a:endParaRPr lang="en-US"/>
        </a:p>
      </dgm:t>
    </dgm:pt>
    <dgm:pt modelId="{786793DD-F964-4B6D-8AC7-67F5CE2643A8}">
      <dgm:prSet phldrT="[Text]"/>
      <dgm:spPr/>
      <dgm:t>
        <a:bodyPr/>
        <a:lstStyle/>
        <a:p>
          <a:r>
            <a:rPr lang="en-US"/>
            <a:t>Values</a:t>
          </a:r>
        </a:p>
      </dgm:t>
    </dgm:pt>
    <dgm:pt modelId="{18C20DC3-3B4D-4E32-BBFB-7294A6195F15}" type="parTrans" cxnId="{B2DE9F2D-6122-468F-8A70-771FB27E03AC}">
      <dgm:prSet/>
      <dgm:spPr/>
      <dgm:t>
        <a:bodyPr/>
        <a:lstStyle/>
        <a:p>
          <a:endParaRPr lang="en-US"/>
        </a:p>
      </dgm:t>
    </dgm:pt>
    <dgm:pt modelId="{BEF32846-44B1-4879-ADE4-D3841AE94D11}" type="sibTrans" cxnId="{B2DE9F2D-6122-468F-8A70-771FB27E03AC}">
      <dgm:prSet/>
      <dgm:spPr/>
      <dgm:t>
        <a:bodyPr/>
        <a:lstStyle/>
        <a:p>
          <a:endParaRPr lang="en-US"/>
        </a:p>
      </dgm:t>
    </dgm:pt>
    <dgm:pt modelId="{8261BED3-F78E-4670-91A3-41E92B8F29E0}">
      <dgm:prSet phldrT="[Text]"/>
      <dgm:spPr/>
      <dgm:t>
        <a:bodyPr/>
        <a:lstStyle/>
        <a:p>
          <a:r>
            <a:rPr lang="en-US"/>
            <a:t>Assumptions</a:t>
          </a:r>
        </a:p>
      </dgm:t>
    </dgm:pt>
    <dgm:pt modelId="{353AE8C3-1031-4CA2-87B8-7E44D3C98F69}" type="parTrans" cxnId="{588490CD-144B-4B96-890F-96917E22A5EE}">
      <dgm:prSet/>
      <dgm:spPr/>
      <dgm:t>
        <a:bodyPr/>
        <a:lstStyle/>
        <a:p>
          <a:endParaRPr lang="en-US"/>
        </a:p>
      </dgm:t>
    </dgm:pt>
    <dgm:pt modelId="{D5206384-5DBA-46F1-9B3C-1833D39ABBF8}" type="sibTrans" cxnId="{588490CD-144B-4B96-890F-96917E22A5EE}">
      <dgm:prSet/>
      <dgm:spPr/>
      <dgm:t>
        <a:bodyPr/>
        <a:lstStyle/>
        <a:p>
          <a:endParaRPr lang="en-US"/>
        </a:p>
      </dgm:t>
    </dgm:pt>
    <dgm:pt modelId="{82DA08C3-6B01-48D1-BF94-ED3FDC30F403}">
      <dgm:prSet phldrT="[Text]"/>
      <dgm:spPr/>
      <dgm:t>
        <a:bodyPr/>
        <a:lstStyle/>
        <a:p>
          <a:r>
            <a:rPr lang="en-US"/>
            <a:t>Behavioral Norms</a:t>
          </a:r>
        </a:p>
      </dgm:t>
    </dgm:pt>
    <dgm:pt modelId="{C4416005-7E27-4819-A39F-F71C0D05584B}" type="parTrans" cxnId="{EDF92262-391C-4BEC-A973-A8F927CFCAF0}">
      <dgm:prSet/>
      <dgm:spPr/>
      <dgm:t>
        <a:bodyPr/>
        <a:lstStyle/>
        <a:p>
          <a:endParaRPr lang="en-US"/>
        </a:p>
      </dgm:t>
    </dgm:pt>
    <dgm:pt modelId="{406D7ABD-129A-4453-829E-C18DB0CC445C}" type="sibTrans" cxnId="{EDF92262-391C-4BEC-A973-A8F927CFCAF0}">
      <dgm:prSet/>
      <dgm:spPr/>
      <dgm:t>
        <a:bodyPr/>
        <a:lstStyle/>
        <a:p>
          <a:endParaRPr lang="en-US"/>
        </a:p>
      </dgm:t>
    </dgm:pt>
    <dgm:pt modelId="{08AFEFBC-F34B-4693-9E87-2E355F467060}" type="pres">
      <dgm:prSet presAssocID="{130DA088-8923-465B-B918-49B450A1BD1E}" presName="Name0" presStyleCnt="0">
        <dgm:presLayoutVars>
          <dgm:chMax val="1"/>
          <dgm:dir/>
          <dgm:animLvl val="ctr"/>
          <dgm:resizeHandles val="exact"/>
        </dgm:presLayoutVars>
      </dgm:prSet>
      <dgm:spPr/>
    </dgm:pt>
    <dgm:pt modelId="{06A36B67-8F53-4B5F-A7D9-A77AFA0E393D}" type="pres">
      <dgm:prSet presAssocID="{6E6505CC-9CFB-4E3F-B5ED-832AE8813CFB}" presName="centerShape" presStyleLbl="node0" presStyleIdx="0" presStyleCnt="1"/>
      <dgm:spPr/>
    </dgm:pt>
    <dgm:pt modelId="{D826FB3C-B09B-420B-BDE4-6C0305F64C18}" type="pres">
      <dgm:prSet presAssocID="{4728D021-6A74-49CF-A6B8-CCB544B4AB42}" presName="node" presStyleLbl="node1" presStyleIdx="0" presStyleCnt="4">
        <dgm:presLayoutVars>
          <dgm:bulletEnabled val="1"/>
        </dgm:presLayoutVars>
      </dgm:prSet>
      <dgm:spPr/>
    </dgm:pt>
    <dgm:pt modelId="{57A7FF1F-D4BE-4651-AD5E-C46E4DC7622E}" type="pres">
      <dgm:prSet presAssocID="{4728D021-6A74-49CF-A6B8-CCB544B4AB42}" presName="dummy" presStyleCnt="0"/>
      <dgm:spPr/>
    </dgm:pt>
    <dgm:pt modelId="{FE026E9E-EDFC-4BCD-8F6C-FA27A260E8AC}" type="pres">
      <dgm:prSet presAssocID="{DDF2260A-24AC-442E-8999-F3DD4F84218E}" presName="sibTrans" presStyleLbl="sibTrans2D1" presStyleIdx="0" presStyleCnt="4"/>
      <dgm:spPr/>
    </dgm:pt>
    <dgm:pt modelId="{5288B4F4-869F-452C-9470-076ACCDF8480}" type="pres">
      <dgm:prSet presAssocID="{786793DD-F964-4B6D-8AC7-67F5CE2643A8}" presName="node" presStyleLbl="node1" presStyleIdx="1" presStyleCnt="4">
        <dgm:presLayoutVars>
          <dgm:bulletEnabled val="1"/>
        </dgm:presLayoutVars>
      </dgm:prSet>
      <dgm:spPr/>
    </dgm:pt>
    <dgm:pt modelId="{404FFCF2-3802-4B6C-BF99-7F42D4237BD9}" type="pres">
      <dgm:prSet presAssocID="{786793DD-F964-4B6D-8AC7-67F5CE2643A8}" presName="dummy" presStyleCnt="0"/>
      <dgm:spPr/>
    </dgm:pt>
    <dgm:pt modelId="{FD1C0836-D410-40AB-876F-168926FB628C}" type="pres">
      <dgm:prSet presAssocID="{BEF32846-44B1-4879-ADE4-D3841AE94D11}" presName="sibTrans" presStyleLbl="sibTrans2D1" presStyleIdx="1" presStyleCnt="4"/>
      <dgm:spPr/>
    </dgm:pt>
    <dgm:pt modelId="{34BAA8C9-2382-4FF7-BABC-0AA5A2726D46}" type="pres">
      <dgm:prSet presAssocID="{8261BED3-F78E-4670-91A3-41E92B8F29E0}" presName="node" presStyleLbl="node1" presStyleIdx="2" presStyleCnt="4">
        <dgm:presLayoutVars>
          <dgm:bulletEnabled val="1"/>
        </dgm:presLayoutVars>
      </dgm:prSet>
      <dgm:spPr/>
    </dgm:pt>
    <dgm:pt modelId="{B766BEEB-D8AD-4C02-A2D7-DB13332AFFE5}" type="pres">
      <dgm:prSet presAssocID="{8261BED3-F78E-4670-91A3-41E92B8F29E0}" presName="dummy" presStyleCnt="0"/>
      <dgm:spPr/>
    </dgm:pt>
    <dgm:pt modelId="{13A491A7-0495-4ACE-9522-89BACC1E6DB6}" type="pres">
      <dgm:prSet presAssocID="{D5206384-5DBA-46F1-9B3C-1833D39ABBF8}" presName="sibTrans" presStyleLbl="sibTrans2D1" presStyleIdx="2" presStyleCnt="4"/>
      <dgm:spPr/>
    </dgm:pt>
    <dgm:pt modelId="{5696B087-1DD8-4E8A-ACCF-3CE2B853F83B}" type="pres">
      <dgm:prSet presAssocID="{82DA08C3-6B01-48D1-BF94-ED3FDC30F403}" presName="node" presStyleLbl="node1" presStyleIdx="3" presStyleCnt="4">
        <dgm:presLayoutVars>
          <dgm:bulletEnabled val="1"/>
        </dgm:presLayoutVars>
      </dgm:prSet>
      <dgm:spPr/>
    </dgm:pt>
    <dgm:pt modelId="{49F24A68-2C41-4E7E-BEAD-ADA036CEF9D5}" type="pres">
      <dgm:prSet presAssocID="{82DA08C3-6B01-48D1-BF94-ED3FDC30F403}" presName="dummy" presStyleCnt="0"/>
      <dgm:spPr/>
    </dgm:pt>
    <dgm:pt modelId="{306F7651-416A-465B-9A30-25B4DB03EF6C}" type="pres">
      <dgm:prSet presAssocID="{406D7ABD-129A-4453-829E-C18DB0CC445C}" presName="sibTrans" presStyleLbl="sibTrans2D1" presStyleIdx="3" presStyleCnt="4"/>
      <dgm:spPr/>
    </dgm:pt>
  </dgm:ptLst>
  <dgm:cxnLst>
    <dgm:cxn modelId="{A4218908-FC66-4CDB-8036-ED38F5B6EBFA}" type="presOf" srcId="{8261BED3-F78E-4670-91A3-41E92B8F29E0}" destId="{34BAA8C9-2382-4FF7-BABC-0AA5A2726D46}" srcOrd="0" destOrd="0" presId="urn:microsoft.com/office/officeart/2005/8/layout/radial6"/>
    <dgm:cxn modelId="{24AC1424-0B9B-4B6C-AF8D-E3C40B7E1507}" type="presOf" srcId="{4728D021-6A74-49CF-A6B8-CCB544B4AB42}" destId="{D826FB3C-B09B-420B-BDE4-6C0305F64C18}" srcOrd="0" destOrd="0" presId="urn:microsoft.com/office/officeart/2005/8/layout/radial6"/>
    <dgm:cxn modelId="{CF05B825-BC69-4292-9461-5D5DFEDACA82}" type="presOf" srcId="{6E6505CC-9CFB-4E3F-B5ED-832AE8813CFB}" destId="{06A36B67-8F53-4B5F-A7D9-A77AFA0E393D}" srcOrd="0" destOrd="0" presId="urn:microsoft.com/office/officeart/2005/8/layout/radial6"/>
    <dgm:cxn modelId="{B2DE9F2D-6122-468F-8A70-771FB27E03AC}" srcId="{6E6505CC-9CFB-4E3F-B5ED-832AE8813CFB}" destId="{786793DD-F964-4B6D-8AC7-67F5CE2643A8}" srcOrd="1" destOrd="0" parTransId="{18C20DC3-3B4D-4E32-BBFB-7294A6195F15}" sibTransId="{BEF32846-44B1-4879-ADE4-D3841AE94D11}"/>
    <dgm:cxn modelId="{2CFBBC3B-A67C-4C1F-86C9-77D5C826FF68}" type="presOf" srcId="{BEF32846-44B1-4879-ADE4-D3841AE94D11}" destId="{FD1C0836-D410-40AB-876F-168926FB628C}" srcOrd="0" destOrd="0" presId="urn:microsoft.com/office/officeart/2005/8/layout/radial6"/>
    <dgm:cxn modelId="{EDF92262-391C-4BEC-A973-A8F927CFCAF0}" srcId="{6E6505CC-9CFB-4E3F-B5ED-832AE8813CFB}" destId="{82DA08C3-6B01-48D1-BF94-ED3FDC30F403}" srcOrd="3" destOrd="0" parTransId="{C4416005-7E27-4819-A39F-F71C0D05584B}" sibTransId="{406D7ABD-129A-4453-829E-C18DB0CC445C}"/>
    <dgm:cxn modelId="{117D0C46-6833-450B-899B-06B5D0ACC082}" type="presOf" srcId="{D5206384-5DBA-46F1-9B3C-1833D39ABBF8}" destId="{13A491A7-0495-4ACE-9522-89BACC1E6DB6}" srcOrd="0" destOrd="0" presId="urn:microsoft.com/office/officeart/2005/8/layout/radial6"/>
    <dgm:cxn modelId="{A146E571-DCB7-4628-8EF4-D180729A6187}" type="presOf" srcId="{786793DD-F964-4B6D-8AC7-67F5CE2643A8}" destId="{5288B4F4-869F-452C-9470-076ACCDF8480}" srcOrd="0" destOrd="0" presId="urn:microsoft.com/office/officeart/2005/8/layout/radial6"/>
    <dgm:cxn modelId="{50C4427A-C379-46F2-BC47-D28F76E7D0A7}" type="presOf" srcId="{130DA088-8923-465B-B918-49B450A1BD1E}" destId="{08AFEFBC-F34B-4693-9E87-2E355F467060}" srcOrd="0" destOrd="0" presId="urn:microsoft.com/office/officeart/2005/8/layout/radial6"/>
    <dgm:cxn modelId="{5981987C-5897-4437-94DD-8EC12BDBA83F}" srcId="{6E6505CC-9CFB-4E3F-B5ED-832AE8813CFB}" destId="{4728D021-6A74-49CF-A6B8-CCB544B4AB42}" srcOrd="0" destOrd="0" parTransId="{44B93C52-3157-4D26-B491-2A28705E6AFE}" sibTransId="{DDF2260A-24AC-442E-8999-F3DD4F84218E}"/>
    <dgm:cxn modelId="{14B3299D-C4BB-476E-A4DA-0CAB4FB741D0}" type="presOf" srcId="{82DA08C3-6B01-48D1-BF94-ED3FDC30F403}" destId="{5696B087-1DD8-4E8A-ACCF-3CE2B853F83B}" srcOrd="0" destOrd="0" presId="urn:microsoft.com/office/officeart/2005/8/layout/radial6"/>
    <dgm:cxn modelId="{B072DDBE-1B43-44F7-9C0E-8D777FD532E0}" type="presOf" srcId="{DDF2260A-24AC-442E-8999-F3DD4F84218E}" destId="{FE026E9E-EDFC-4BCD-8F6C-FA27A260E8AC}" srcOrd="0" destOrd="0" presId="urn:microsoft.com/office/officeart/2005/8/layout/radial6"/>
    <dgm:cxn modelId="{588490CD-144B-4B96-890F-96917E22A5EE}" srcId="{6E6505CC-9CFB-4E3F-B5ED-832AE8813CFB}" destId="{8261BED3-F78E-4670-91A3-41E92B8F29E0}" srcOrd="2" destOrd="0" parTransId="{353AE8C3-1031-4CA2-87B8-7E44D3C98F69}" sibTransId="{D5206384-5DBA-46F1-9B3C-1833D39ABBF8}"/>
    <dgm:cxn modelId="{68E324F1-22D9-45E5-B624-191CC845C530}" type="presOf" srcId="{406D7ABD-129A-4453-829E-C18DB0CC445C}" destId="{306F7651-416A-465B-9A30-25B4DB03EF6C}" srcOrd="0" destOrd="0" presId="urn:microsoft.com/office/officeart/2005/8/layout/radial6"/>
    <dgm:cxn modelId="{004D66F8-FA38-4F90-AA72-1B9A2CE1BFC6}" srcId="{130DA088-8923-465B-B918-49B450A1BD1E}" destId="{6E6505CC-9CFB-4E3F-B5ED-832AE8813CFB}" srcOrd="0" destOrd="0" parTransId="{0B7C63F7-CC89-465D-8A4A-85F57D3F4073}" sibTransId="{378B2E6B-B21A-490B-A9CE-54EC2483851F}"/>
    <dgm:cxn modelId="{0A9B8F8F-4475-4112-9E12-57EC7AA30827}" type="presParOf" srcId="{08AFEFBC-F34B-4693-9E87-2E355F467060}" destId="{06A36B67-8F53-4B5F-A7D9-A77AFA0E393D}" srcOrd="0" destOrd="0" presId="urn:microsoft.com/office/officeart/2005/8/layout/radial6"/>
    <dgm:cxn modelId="{DDC37B51-A637-4C58-84EF-575CEE73B819}" type="presParOf" srcId="{08AFEFBC-F34B-4693-9E87-2E355F467060}" destId="{D826FB3C-B09B-420B-BDE4-6C0305F64C18}" srcOrd="1" destOrd="0" presId="urn:microsoft.com/office/officeart/2005/8/layout/radial6"/>
    <dgm:cxn modelId="{E6789C89-F1A9-43AE-AFB4-97B697901678}" type="presParOf" srcId="{08AFEFBC-F34B-4693-9E87-2E355F467060}" destId="{57A7FF1F-D4BE-4651-AD5E-C46E4DC7622E}" srcOrd="2" destOrd="0" presId="urn:microsoft.com/office/officeart/2005/8/layout/radial6"/>
    <dgm:cxn modelId="{D585CBD7-90C0-44BD-BB65-4B82D72C5BD1}" type="presParOf" srcId="{08AFEFBC-F34B-4693-9E87-2E355F467060}" destId="{FE026E9E-EDFC-4BCD-8F6C-FA27A260E8AC}" srcOrd="3" destOrd="0" presId="urn:microsoft.com/office/officeart/2005/8/layout/radial6"/>
    <dgm:cxn modelId="{9219718A-EB69-4C1A-8748-63003A42C60B}" type="presParOf" srcId="{08AFEFBC-F34B-4693-9E87-2E355F467060}" destId="{5288B4F4-869F-452C-9470-076ACCDF8480}" srcOrd="4" destOrd="0" presId="urn:microsoft.com/office/officeart/2005/8/layout/radial6"/>
    <dgm:cxn modelId="{4AFDA38A-53BC-458A-9ED2-83C6FABEA40D}" type="presParOf" srcId="{08AFEFBC-F34B-4693-9E87-2E355F467060}" destId="{404FFCF2-3802-4B6C-BF99-7F42D4237BD9}" srcOrd="5" destOrd="0" presId="urn:microsoft.com/office/officeart/2005/8/layout/radial6"/>
    <dgm:cxn modelId="{BECC46D4-0ADB-41A3-878C-7BC5F4078BB0}" type="presParOf" srcId="{08AFEFBC-F34B-4693-9E87-2E355F467060}" destId="{FD1C0836-D410-40AB-876F-168926FB628C}" srcOrd="6" destOrd="0" presId="urn:microsoft.com/office/officeart/2005/8/layout/radial6"/>
    <dgm:cxn modelId="{B9701096-26B0-493E-9C2C-93EB947C0319}" type="presParOf" srcId="{08AFEFBC-F34B-4693-9E87-2E355F467060}" destId="{34BAA8C9-2382-4FF7-BABC-0AA5A2726D46}" srcOrd="7" destOrd="0" presId="urn:microsoft.com/office/officeart/2005/8/layout/radial6"/>
    <dgm:cxn modelId="{6919B5C2-F5E9-4A8E-B252-45ECE53C5E0F}" type="presParOf" srcId="{08AFEFBC-F34B-4693-9E87-2E355F467060}" destId="{B766BEEB-D8AD-4C02-A2D7-DB13332AFFE5}" srcOrd="8" destOrd="0" presId="urn:microsoft.com/office/officeart/2005/8/layout/radial6"/>
    <dgm:cxn modelId="{2E403D6D-61FC-4685-B4FF-7364FDDA8940}" type="presParOf" srcId="{08AFEFBC-F34B-4693-9E87-2E355F467060}" destId="{13A491A7-0495-4ACE-9522-89BACC1E6DB6}" srcOrd="9" destOrd="0" presId="urn:microsoft.com/office/officeart/2005/8/layout/radial6"/>
    <dgm:cxn modelId="{5A7B94AD-8A5E-422D-BE36-754C9CA05D41}" type="presParOf" srcId="{08AFEFBC-F34B-4693-9E87-2E355F467060}" destId="{5696B087-1DD8-4E8A-ACCF-3CE2B853F83B}" srcOrd="10" destOrd="0" presId="urn:microsoft.com/office/officeart/2005/8/layout/radial6"/>
    <dgm:cxn modelId="{DB185DC4-511A-4CD4-96C0-A42197A24F04}" type="presParOf" srcId="{08AFEFBC-F34B-4693-9E87-2E355F467060}" destId="{49F24A68-2C41-4E7E-BEAD-ADA036CEF9D5}" srcOrd="11" destOrd="0" presId="urn:microsoft.com/office/officeart/2005/8/layout/radial6"/>
    <dgm:cxn modelId="{76B4F460-CD9E-47D4-A9BC-B0302F6B6FD1}" type="presParOf" srcId="{08AFEFBC-F34B-4693-9E87-2E355F467060}" destId="{306F7651-416A-465B-9A30-25B4DB03EF6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F7651-416A-465B-9A30-25B4DB03EF6C}">
      <dsp:nvSpPr>
        <dsp:cNvPr id="0" name=""/>
        <dsp:cNvSpPr/>
      </dsp:nvSpPr>
      <dsp:spPr>
        <a:xfrm>
          <a:off x="1211897" y="562610"/>
          <a:ext cx="3748404" cy="3748404"/>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A491A7-0495-4ACE-9522-89BACC1E6DB6}">
      <dsp:nvSpPr>
        <dsp:cNvPr id="0" name=""/>
        <dsp:cNvSpPr/>
      </dsp:nvSpPr>
      <dsp:spPr>
        <a:xfrm>
          <a:off x="1211897" y="562610"/>
          <a:ext cx="3748404" cy="3748404"/>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1C0836-D410-40AB-876F-168926FB628C}">
      <dsp:nvSpPr>
        <dsp:cNvPr id="0" name=""/>
        <dsp:cNvSpPr/>
      </dsp:nvSpPr>
      <dsp:spPr>
        <a:xfrm>
          <a:off x="1211897" y="562610"/>
          <a:ext cx="3748404" cy="3748404"/>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026E9E-EDFC-4BCD-8F6C-FA27A260E8AC}">
      <dsp:nvSpPr>
        <dsp:cNvPr id="0" name=""/>
        <dsp:cNvSpPr/>
      </dsp:nvSpPr>
      <dsp:spPr>
        <a:xfrm>
          <a:off x="1211897" y="562610"/>
          <a:ext cx="3748404" cy="3748404"/>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A36B67-8F53-4B5F-A7D9-A77AFA0E393D}">
      <dsp:nvSpPr>
        <dsp:cNvPr id="0" name=""/>
        <dsp:cNvSpPr/>
      </dsp:nvSpPr>
      <dsp:spPr>
        <a:xfrm>
          <a:off x="2222655" y="1573367"/>
          <a:ext cx="1726889" cy="1726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Structures of Culture</a:t>
          </a:r>
        </a:p>
      </dsp:txBody>
      <dsp:txXfrm>
        <a:off x="2475552" y="1826264"/>
        <a:ext cx="1221095" cy="1221095"/>
      </dsp:txXfrm>
    </dsp:sp>
    <dsp:sp modelId="{D826FB3C-B09B-420B-BDE4-6C0305F64C18}">
      <dsp:nvSpPr>
        <dsp:cNvPr id="0" name=""/>
        <dsp:cNvSpPr/>
      </dsp:nvSpPr>
      <dsp:spPr>
        <a:xfrm>
          <a:off x="2481688" y="1716"/>
          <a:ext cx="1208822" cy="1208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Patterns of Beliefs</a:t>
          </a:r>
        </a:p>
      </dsp:txBody>
      <dsp:txXfrm>
        <a:off x="2658716" y="178744"/>
        <a:ext cx="854766" cy="854766"/>
      </dsp:txXfrm>
    </dsp:sp>
    <dsp:sp modelId="{5288B4F4-869F-452C-9470-076ACCDF8480}">
      <dsp:nvSpPr>
        <dsp:cNvPr id="0" name=""/>
        <dsp:cNvSpPr/>
      </dsp:nvSpPr>
      <dsp:spPr>
        <a:xfrm>
          <a:off x="4312373" y="1832401"/>
          <a:ext cx="1208822" cy="1208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Values</a:t>
          </a:r>
        </a:p>
      </dsp:txBody>
      <dsp:txXfrm>
        <a:off x="4489401" y="2009429"/>
        <a:ext cx="854766" cy="854766"/>
      </dsp:txXfrm>
    </dsp:sp>
    <dsp:sp modelId="{34BAA8C9-2382-4FF7-BABC-0AA5A2726D46}">
      <dsp:nvSpPr>
        <dsp:cNvPr id="0" name=""/>
        <dsp:cNvSpPr/>
      </dsp:nvSpPr>
      <dsp:spPr>
        <a:xfrm>
          <a:off x="2481688" y="3663085"/>
          <a:ext cx="1208822" cy="1208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Assumptions</a:t>
          </a:r>
        </a:p>
      </dsp:txBody>
      <dsp:txXfrm>
        <a:off x="2658716" y="3840113"/>
        <a:ext cx="854766" cy="854766"/>
      </dsp:txXfrm>
    </dsp:sp>
    <dsp:sp modelId="{5696B087-1DD8-4E8A-ACCF-3CE2B853F83B}">
      <dsp:nvSpPr>
        <dsp:cNvPr id="0" name=""/>
        <dsp:cNvSpPr/>
      </dsp:nvSpPr>
      <dsp:spPr>
        <a:xfrm>
          <a:off x="651003" y="1832401"/>
          <a:ext cx="1208822" cy="1208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Behavioral Norms</a:t>
          </a:r>
        </a:p>
      </dsp:txBody>
      <dsp:txXfrm>
        <a:off x="828031" y="2009429"/>
        <a:ext cx="854766" cy="85476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68136-77B8-4A8C-89F3-F8001A935FD0}"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F61EC-6156-47E6-8230-3AEF6C5E855B}" type="slidenum">
              <a:rPr lang="en-US" smtClean="0"/>
              <a:t>‹#›</a:t>
            </a:fld>
            <a:endParaRPr lang="en-US"/>
          </a:p>
        </p:txBody>
      </p:sp>
    </p:spTree>
    <p:extLst>
      <p:ext uri="{BB962C8B-B14F-4D97-AF65-F5344CB8AC3E}">
        <p14:creationId xmlns:p14="http://schemas.microsoft.com/office/powerpoint/2010/main" val="337137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instructor is not trained in mindfulness practices, the following two apps provide “how to” videos and guided meditations:</a:t>
            </a:r>
          </a:p>
          <a:p>
            <a:r>
              <a:rPr lang="en-US" dirty="0"/>
              <a:t>https://insighttimer.com/ </a:t>
            </a:r>
          </a:p>
          <a:p>
            <a:r>
              <a:rPr lang="en-US" dirty="0"/>
              <a:t>https://www.headspace.com/</a:t>
            </a:r>
          </a:p>
          <a:p>
            <a:endParaRPr lang="en-US" dirty="0"/>
          </a:p>
          <a:p>
            <a:r>
              <a:rPr lang="en-US" dirty="0"/>
              <a:t>Alternatively, choose one of these simple mindfulness practices (each takes less than 3 minutes):</a:t>
            </a:r>
          </a:p>
          <a:p>
            <a:endParaRPr lang="en-US" dirty="0"/>
          </a:p>
          <a:p>
            <a:r>
              <a:rPr lang="en-US" u="sng" dirty="0"/>
              <a:t>Breathing</a:t>
            </a:r>
          </a:p>
          <a:p>
            <a:endParaRPr lang="en-US" dirty="0"/>
          </a:p>
          <a:p>
            <a:r>
              <a:rPr lang="en-US" dirty="0"/>
              <a:t>Invite students to breath in for 4 counts, hold 4 counts, breath out 4 counts, and hold 4 counts. Count slowly to guide the process. Repeat the cycle 2 – 3 times. </a:t>
            </a:r>
          </a:p>
          <a:p>
            <a:endParaRPr lang="en-US" dirty="0"/>
          </a:p>
          <a:p>
            <a:r>
              <a:rPr lang="en-US" u="sng" dirty="0"/>
              <a:t>Listening in Silence</a:t>
            </a:r>
          </a:p>
          <a:p>
            <a:endParaRPr lang="en-US" dirty="0"/>
          </a:p>
          <a:p>
            <a:r>
              <a:rPr lang="en-US" dirty="0"/>
              <a:t>Invite students to sit in silence listen to the sounds around them. If there is a clock ticking in the room, they can focus on that first. After 30 seconds invite them to listen to the sounds outside the room. After an additional 30 seconds invite them to listen to the sounds of their breathing or other sounds within their bodies. Finally invite them to be open to hearing all sounds within and around them.</a:t>
            </a:r>
          </a:p>
          <a:p>
            <a:endParaRPr lang="en-US" dirty="0"/>
          </a:p>
        </p:txBody>
      </p:sp>
      <p:sp>
        <p:nvSpPr>
          <p:cNvPr id="4" name="Slide Number Placeholder 3"/>
          <p:cNvSpPr>
            <a:spLocks noGrp="1"/>
          </p:cNvSpPr>
          <p:nvPr>
            <p:ph type="sldNum" sz="quarter" idx="5"/>
          </p:nvPr>
        </p:nvSpPr>
        <p:spPr/>
        <p:txBody>
          <a:bodyPr/>
          <a:lstStyle/>
          <a:p>
            <a:fld id="{8165D930-0973-4E05-948C-1E816049E378}" type="slidenum">
              <a:rPr lang="en-US" smtClean="0"/>
              <a:t>3</a:t>
            </a:fld>
            <a:endParaRPr lang="en-US"/>
          </a:p>
        </p:txBody>
      </p:sp>
    </p:spTree>
    <p:extLst>
      <p:ext uri="{BB962C8B-B14F-4D97-AF65-F5344CB8AC3E}">
        <p14:creationId xmlns:p14="http://schemas.microsoft.com/office/powerpoint/2010/main" val="84102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Schein’s definition of culture</a:t>
            </a:r>
          </a:p>
        </p:txBody>
      </p:sp>
      <p:sp>
        <p:nvSpPr>
          <p:cNvPr id="4" name="Slide Number Placeholder 3"/>
          <p:cNvSpPr>
            <a:spLocks noGrp="1"/>
          </p:cNvSpPr>
          <p:nvPr>
            <p:ph type="sldNum" sz="quarter" idx="5"/>
          </p:nvPr>
        </p:nvSpPr>
        <p:spPr/>
        <p:txBody>
          <a:bodyPr/>
          <a:lstStyle/>
          <a:p>
            <a:fld id="{E84F61EC-6156-47E6-8230-3AEF6C5E855B}" type="slidenum">
              <a:rPr lang="en-US" smtClean="0"/>
              <a:t>6</a:t>
            </a:fld>
            <a:endParaRPr lang="en-US"/>
          </a:p>
        </p:txBody>
      </p:sp>
    </p:spTree>
    <p:extLst>
      <p:ext uri="{BB962C8B-B14F-4D97-AF65-F5344CB8AC3E}">
        <p14:creationId xmlns:p14="http://schemas.microsoft.com/office/powerpoint/2010/main" val="349858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quote follows the quote on the prior slide. Invite students to provide examples of each of the 4 structures in the diagram. If students are not relating to organisations or business, you can use more relevant examples for undergrads such as sports clubs, orchestra, choir, band, church, etc.</a:t>
            </a:r>
          </a:p>
          <a:p>
            <a:endParaRPr lang="en-US"/>
          </a:p>
        </p:txBody>
      </p:sp>
      <p:sp>
        <p:nvSpPr>
          <p:cNvPr id="4" name="Slide Number Placeholder 3"/>
          <p:cNvSpPr>
            <a:spLocks noGrp="1"/>
          </p:cNvSpPr>
          <p:nvPr>
            <p:ph type="sldNum" sz="quarter" idx="5"/>
          </p:nvPr>
        </p:nvSpPr>
        <p:spPr/>
        <p:txBody>
          <a:bodyPr/>
          <a:lstStyle/>
          <a:p>
            <a:fld id="{E84F61EC-6156-47E6-8230-3AEF6C5E855B}" type="slidenum">
              <a:rPr lang="en-US" smtClean="0"/>
              <a:t>7</a:t>
            </a:fld>
            <a:endParaRPr lang="en-US"/>
          </a:p>
        </p:txBody>
      </p:sp>
    </p:spTree>
    <p:extLst>
      <p:ext uri="{BB962C8B-B14F-4D97-AF65-F5344CB8AC3E}">
        <p14:creationId xmlns:p14="http://schemas.microsoft.com/office/powerpoint/2010/main" val="150616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a:latin typeface="Arial" panose="020B0604020202020204" pitchFamily="34" charset="0"/>
                <a:cs typeface="Arial" panose="020B0604020202020204" pitchFamily="34" charset="0"/>
              </a:rPr>
              <a:t>We’re all familiar with iceberg metaphor: 90% is submerged, invisible, or in the case of culture, subconscious</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In Schein’s framework, there are three levels of culture [read and give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Artifacts and espoused beliefs and values are what we see above the water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The underlying assumptions, habits, identity, meanings, and metaphors are in the subconscious level of culture.</a:t>
            </a:r>
          </a:p>
        </p:txBody>
      </p:sp>
      <p:sp>
        <p:nvSpPr>
          <p:cNvPr id="4" name="Slide Number Placeholder 3"/>
          <p:cNvSpPr>
            <a:spLocks noGrp="1"/>
          </p:cNvSpPr>
          <p:nvPr>
            <p:ph type="sldNum" sz="quarter" idx="10"/>
          </p:nvPr>
        </p:nvSpPr>
        <p:spPr/>
        <p:txBody>
          <a:bodyPr/>
          <a:lstStyle/>
          <a:p>
            <a:fld id="{176B6C3E-6E32-4796-B1EF-34E573360713}" type="slidenum">
              <a:rPr lang="en-US" smtClean="0"/>
              <a:pPr/>
              <a:t>8</a:t>
            </a:fld>
            <a:endParaRPr lang="en-US"/>
          </a:p>
        </p:txBody>
      </p:sp>
    </p:spTree>
    <p:extLst>
      <p:ext uri="{BB962C8B-B14F-4D97-AF65-F5344CB8AC3E}">
        <p14:creationId xmlns:p14="http://schemas.microsoft.com/office/powerpoint/2010/main" val="407615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TACTILE mnemonic which comes from Mackey &amp; Sisodia (pp. 218 – 220), then proceed to the activity </a:t>
            </a:r>
          </a:p>
        </p:txBody>
      </p:sp>
      <p:sp>
        <p:nvSpPr>
          <p:cNvPr id="4" name="Slide Number Placeholder 3"/>
          <p:cNvSpPr>
            <a:spLocks noGrp="1"/>
          </p:cNvSpPr>
          <p:nvPr>
            <p:ph type="sldNum" sz="quarter" idx="5"/>
          </p:nvPr>
        </p:nvSpPr>
        <p:spPr/>
        <p:txBody>
          <a:bodyPr/>
          <a:lstStyle/>
          <a:p>
            <a:fld id="{E84F61EC-6156-47E6-8230-3AEF6C5E855B}" type="slidenum">
              <a:rPr lang="en-US" smtClean="0"/>
              <a:t>9</a:t>
            </a:fld>
            <a:endParaRPr lang="en-US"/>
          </a:p>
        </p:txBody>
      </p:sp>
    </p:spTree>
    <p:extLst>
      <p:ext uri="{BB962C8B-B14F-4D97-AF65-F5344CB8AC3E}">
        <p14:creationId xmlns:p14="http://schemas.microsoft.com/office/powerpoint/2010/main" val="33824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Notes:</a:t>
            </a:r>
          </a:p>
          <a:p>
            <a:endParaRPr lang="en-US"/>
          </a:p>
          <a:p>
            <a:r>
              <a:rPr lang="en-US"/>
              <a:t>Assign 1 quality to each group (2-5 people, depending on class size)</a:t>
            </a:r>
          </a:p>
          <a:p>
            <a:r>
              <a:rPr lang="en-US"/>
              <a:t>20 minutes to work in the group</a:t>
            </a:r>
          </a:p>
          <a:p>
            <a:r>
              <a:rPr lang="en-US"/>
              <a:t>30 minutes to report back to the whole class (3-4 minutes per quality)</a:t>
            </a:r>
          </a:p>
        </p:txBody>
      </p:sp>
      <p:sp>
        <p:nvSpPr>
          <p:cNvPr id="4" name="Slide Number Placeholder 3"/>
          <p:cNvSpPr>
            <a:spLocks noGrp="1"/>
          </p:cNvSpPr>
          <p:nvPr>
            <p:ph type="sldNum" sz="quarter" idx="5"/>
          </p:nvPr>
        </p:nvSpPr>
        <p:spPr/>
        <p:txBody>
          <a:bodyPr/>
          <a:lstStyle/>
          <a:p>
            <a:fld id="{E84F61EC-6156-47E6-8230-3AEF6C5E855B}" type="slidenum">
              <a:rPr lang="en-US" smtClean="0"/>
              <a:t>10</a:t>
            </a:fld>
            <a:endParaRPr lang="en-US"/>
          </a:p>
        </p:txBody>
      </p:sp>
    </p:spTree>
    <p:extLst>
      <p:ext uri="{BB962C8B-B14F-4D97-AF65-F5344CB8AC3E}">
        <p14:creationId xmlns:p14="http://schemas.microsoft.com/office/powerpoint/2010/main" val="412046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Alternatively, you can use Zappos as an example. Link to Zappos: https://www.zappos.com/about/what-we-live-by </a:t>
            </a:r>
          </a:p>
        </p:txBody>
      </p:sp>
      <p:sp>
        <p:nvSpPr>
          <p:cNvPr id="4" name="Slide Number Placeholder 3"/>
          <p:cNvSpPr>
            <a:spLocks noGrp="1"/>
          </p:cNvSpPr>
          <p:nvPr>
            <p:ph type="sldNum" sz="quarter" idx="5"/>
          </p:nvPr>
        </p:nvSpPr>
        <p:spPr/>
        <p:txBody>
          <a:bodyPr/>
          <a:lstStyle/>
          <a:p>
            <a:fld id="{E84F61EC-6156-47E6-8230-3AEF6C5E855B}" type="slidenum">
              <a:rPr lang="en-US" smtClean="0"/>
              <a:t>11</a:t>
            </a:fld>
            <a:endParaRPr lang="en-US"/>
          </a:p>
        </p:txBody>
      </p:sp>
    </p:spTree>
    <p:extLst>
      <p:ext uri="{BB962C8B-B14F-4D97-AF65-F5344CB8AC3E}">
        <p14:creationId xmlns:p14="http://schemas.microsoft.com/office/powerpoint/2010/main" val="191996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a:t>
            </a:fld>
            <a:endParaRPr lang="nl-NL"/>
          </a:p>
        </p:txBody>
      </p:sp>
    </p:spTree>
    <p:extLst>
      <p:ext uri="{BB962C8B-B14F-4D97-AF65-F5344CB8AC3E}">
        <p14:creationId xmlns:p14="http://schemas.microsoft.com/office/powerpoint/2010/main" val="255809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2-10-2023</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2-10-2023</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cribemedia.com/culture-bibl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tablet/c/culture.html"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creativecommons.org/licenses/by-nc/2.0/" TargetMode="External"/><Relationship Id="rId4" Type="http://schemas.openxmlformats.org/officeDocument/2006/relationships/hyperlink" Target="http://www.jesuiscultive.com/spip.php?article49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www.maxpixel.net/Help-Save-Helping-Hand-Charity-Emergency-Refugees-13009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6">
            <a:extLst>
              <a:ext uri="{FF2B5EF4-FFF2-40B4-BE49-F238E27FC236}">
                <a16:creationId xmlns:a16="http://schemas.microsoft.com/office/drawing/2014/main" id="{B77D1EA6-084D-687C-2BEF-8CD4052C5989}"/>
              </a:ext>
            </a:extLst>
          </p:cNvPr>
          <p:cNvPicPr>
            <a:picLocks noChangeAspect="1"/>
          </p:cNvPicPr>
          <p:nvPr/>
        </p:nvPicPr>
        <p:blipFill>
          <a:blip r:embed="rId2"/>
          <a:stretch>
            <a:fillRect/>
          </a:stretch>
        </p:blipFill>
        <p:spPr>
          <a:xfrm>
            <a:off x="5430055" y="6425955"/>
            <a:ext cx="838200" cy="295275"/>
          </a:xfrm>
          <a:prstGeom prst="rect">
            <a:avLst/>
          </a:prstGeom>
        </p:spPr>
      </p:pic>
    </p:spTree>
    <p:extLst>
      <p:ext uri="{BB962C8B-B14F-4D97-AF65-F5344CB8AC3E}">
        <p14:creationId xmlns:p14="http://schemas.microsoft.com/office/powerpoint/2010/main" val="101644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BC37-D427-0958-1340-D646BB796EE1}"/>
              </a:ext>
            </a:extLst>
          </p:cNvPr>
          <p:cNvSpPr>
            <a:spLocks noGrp="1"/>
          </p:cNvSpPr>
          <p:nvPr>
            <p:ph type="title"/>
          </p:nvPr>
        </p:nvSpPr>
        <p:spPr/>
        <p:txBody>
          <a:bodyPr/>
          <a:lstStyle/>
          <a:p>
            <a:r>
              <a:rPr lang="en-US"/>
              <a:t>Qualities of Conscious Cultures</a:t>
            </a:r>
          </a:p>
        </p:txBody>
      </p:sp>
      <p:sp>
        <p:nvSpPr>
          <p:cNvPr id="3" name="Content Placeholder 2">
            <a:extLst>
              <a:ext uri="{FF2B5EF4-FFF2-40B4-BE49-F238E27FC236}">
                <a16:creationId xmlns:a16="http://schemas.microsoft.com/office/drawing/2014/main" id="{C9B1F5B5-938B-37D1-A8E2-9EF93AB0B0DF}"/>
              </a:ext>
            </a:extLst>
          </p:cNvPr>
          <p:cNvSpPr>
            <a:spLocks noGrp="1"/>
          </p:cNvSpPr>
          <p:nvPr>
            <p:ph idx="1"/>
          </p:nvPr>
        </p:nvSpPr>
        <p:spPr/>
        <p:txBody>
          <a:bodyPr/>
          <a:lstStyle/>
          <a:p>
            <a:pPr marL="0" indent="0">
              <a:buNone/>
            </a:pPr>
            <a:r>
              <a:rPr lang="en-US" dirty="0"/>
              <a:t>Activity:</a:t>
            </a:r>
          </a:p>
          <a:p>
            <a:pPr marL="0" indent="0">
              <a:buNone/>
            </a:pPr>
            <a:r>
              <a:rPr lang="en-US" dirty="0"/>
              <a:t>In small groups, answer the following questions for your assigned quality and be ready to present the answers to the class. </a:t>
            </a:r>
          </a:p>
          <a:p>
            <a:pPr marL="0" indent="0">
              <a:buNone/>
            </a:pPr>
            <a:endParaRPr lang="en-US" dirty="0"/>
          </a:p>
          <a:p>
            <a:pPr marL="514350" indent="-514350">
              <a:buFont typeface="+mj-lt"/>
              <a:buAutoNum type="arabicPeriod"/>
            </a:pPr>
            <a:r>
              <a:rPr lang="en-US" dirty="0"/>
              <a:t>Provide a short definition of your assigned quality</a:t>
            </a:r>
          </a:p>
          <a:p>
            <a:pPr marL="514350" indent="-514350">
              <a:buFont typeface="+mj-lt"/>
              <a:buAutoNum type="arabicPeriod"/>
            </a:pPr>
            <a:r>
              <a:rPr lang="en-US" dirty="0"/>
              <a:t>How do you know this quality exists within an organisation? What are the behaviors you see?</a:t>
            </a:r>
          </a:p>
          <a:p>
            <a:pPr marL="514350" indent="-514350">
              <a:buFont typeface="+mj-lt"/>
              <a:buAutoNum type="arabicPeriod"/>
            </a:pPr>
            <a:r>
              <a:rPr lang="en-US" dirty="0"/>
              <a:t>Why is this quality important?</a:t>
            </a:r>
          </a:p>
          <a:p>
            <a:pPr marL="514350" indent="-514350">
              <a:buFont typeface="+mj-lt"/>
              <a:buAutoNum type="arabicPeriod"/>
            </a:pPr>
            <a:r>
              <a:rPr lang="en-US" dirty="0"/>
              <a:t>What is the result of having this quality in an organisational culture?</a:t>
            </a:r>
          </a:p>
          <a:p>
            <a:pPr marL="0" indent="0">
              <a:buNone/>
            </a:pPr>
            <a:endParaRPr lang="en-US" dirty="0"/>
          </a:p>
        </p:txBody>
      </p:sp>
    </p:spTree>
    <p:extLst>
      <p:ext uri="{BB962C8B-B14F-4D97-AF65-F5344CB8AC3E}">
        <p14:creationId xmlns:p14="http://schemas.microsoft.com/office/powerpoint/2010/main" val="269207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14EF-D622-6FF0-AC09-C24C4C466A03}"/>
              </a:ext>
            </a:extLst>
          </p:cNvPr>
          <p:cNvSpPr>
            <a:spLocks noGrp="1"/>
          </p:cNvSpPr>
          <p:nvPr>
            <p:ph type="title"/>
          </p:nvPr>
        </p:nvSpPr>
        <p:spPr/>
        <p:txBody>
          <a:bodyPr/>
          <a:lstStyle/>
          <a:p>
            <a:r>
              <a:rPr lang="en-US"/>
              <a:t>Homework: Written Assignment</a:t>
            </a:r>
          </a:p>
        </p:txBody>
      </p:sp>
      <p:sp>
        <p:nvSpPr>
          <p:cNvPr id="3" name="TextBox 2">
            <a:extLst>
              <a:ext uri="{FF2B5EF4-FFF2-40B4-BE49-F238E27FC236}">
                <a16:creationId xmlns:a16="http://schemas.microsoft.com/office/drawing/2014/main" id="{BB77B318-530A-E43E-025A-39C8524D7D71}"/>
              </a:ext>
            </a:extLst>
          </p:cNvPr>
          <p:cNvSpPr txBox="1"/>
          <p:nvPr/>
        </p:nvSpPr>
        <p:spPr>
          <a:xfrm>
            <a:off x="4377447" y="1376801"/>
            <a:ext cx="7198467" cy="5063309"/>
          </a:xfrm>
          <a:prstGeom prst="rect">
            <a:avLst/>
          </a:prstGeom>
          <a:noFill/>
        </p:spPr>
        <p:txBody>
          <a:bodyPr wrap="square" rtlCol="0">
            <a:spAutoFit/>
          </a:bodyPr>
          <a:lstStyle/>
          <a:p>
            <a:pPr marL="0" marR="0">
              <a:lnSpc>
                <a:spcPct val="107000"/>
              </a:lnSpc>
              <a:spcBef>
                <a:spcPts val="0"/>
              </a:spcBef>
              <a:spcAft>
                <a:spcPts val="600"/>
              </a:spcAft>
            </a:pPr>
            <a:r>
              <a:rPr lang="en-US" sz="2400">
                <a:effectLst/>
                <a:ea typeface="Calibri Light" panose="020F0302020204030204" pitchFamily="34" charset="0"/>
                <a:cs typeface="Arial" panose="020B0604020202020204" pitchFamily="34" charset="0"/>
              </a:rPr>
              <a:t>Read the mission statement and values outlined in Scribe Media’s “culture bible”: </a:t>
            </a:r>
            <a:r>
              <a:rPr lang="en-US" sz="2400">
                <a:effectLst/>
                <a:ea typeface="Calibri Light" panose="020F0302020204030204" pitchFamily="34" charset="0"/>
                <a:cs typeface="Arial" panose="020B0604020202020204" pitchFamily="34" charset="0"/>
                <a:hlinkClick r:id="rId3"/>
              </a:rPr>
              <a:t>https://scribemedia.com/culture-bible/</a:t>
            </a:r>
            <a:r>
              <a:rPr lang="en-US" sz="2400">
                <a:effectLst/>
                <a:ea typeface="Calibri Light" panose="020F0302020204030204" pitchFamily="34" charset="0"/>
                <a:cs typeface="Arial" panose="020B0604020202020204" pitchFamily="34" charset="0"/>
              </a:rPr>
              <a:t>.  </a:t>
            </a:r>
          </a:p>
          <a:p>
            <a:pPr marL="0" marR="0">
              <a:lnSpc>
                <a:spcPct val="107000"/>
              </a:lnSpc>
              <a:spcBef>
                <a:spcPts val="0"/>
              </a:spcBef>
              <a:spcAft>
                <a:spcPts val="600"/>
              </a:spcAft>
            </a:pPr>
            <a:r>
              <a:rPr lang="en-US">
                <a:effectLst/>
                <a:ea typeface="Calibri Light" panose="020F0302020204030204" pitchFamily="34" charset="0"/>
                <a:cs typeface="Arial" panose="020B0604020202020204" pitchFamily="34" charset="0"/>
              </a:rPr>
              <a:t>Answer the following questions:</a:t>
            </a:r>
          </a:p>
          <a:p>
            <a:pPr marL="342900" marR="0" indent="-342900">
              <a:lnSpc>
                <a:spcPct val="107000"/>
              </a:lnSpc>
              <a:spcBef>
                <a:spcPts val="0"/>
              </a:spcBef>
              <a:spcAft>
                <a:spcPts val="600"/>
              </a:spcAft>
              <a:buFont typeface="Arial" panose="020B0604020202020204" pitchFamily="34" charset="0"/>
              <a:buChar char="•"/>
            </a:pPr>
            <a:r>
              <a:rPr lang="en-US">
                <a:effectLst/>
                <a:ea typeface="Calibri Light" panose="020F0302020204030204" pitchFamily="34" charset="0"/>
                <a:cs typeface="Arial" panose="020B0604020202020204" pitchFamily="34" charset="0"/>
              </a:rPr>
              <a:t>What do you notice about the mission (purpose) statement and how it is expressed? </a:t>
            </a:r>
          </a:p>
          <a:p>
            <a:pPr marL="342900" marR="0" indent="-342900">
              <a:lnSpc>
                <a:spcPct val="107000"/>
              </a:lnSpc>
              <a:spcBef>
                <a:spcPts val="0"/>
              </a:spcBef>
              <a:spcAft>
                <a:spcPts val="600"/>
              </a:spcAft>
              <a:buFont typeface="Arial" panose="020B0604020202020204" pitchFamily="34" charset="0"/>
              <a:buChar char="•"/>
            </a:pPr>
            <a:r>
              <a:rPr lang="en-US">
                <a:effectLst/>
                <a:ea typeface="Calibri Light" panose="020F0302020204030204" pitchFamily="34" charset="0"/>
                <a:cs typeface="Arial" panose="020B0604020202020204" pitchFamily="34" charset="0"/>
              </a:rPr>
              <a:t>What do you find compelling about the mission statement?</a:t>
            </a:r>
          </a:p>
          <a:p>
            <a:pPr marL="342900" marR="0" indent="-342900">
              <a:lnSpc>
                <a:spcPct val="107000"/>
              </a:lnSpc>
              <a:spcBef>
                <a:spcPts val="0"/>
              </a:spcBef>
              <a:spcAft>
                <a:spcPts val="600"/>
              </a:spcAft>
              <a:buFont typeface="Arial" panose="020B0604020202020204" pitchFamily="34" charset="0"/>
              <a:buChar char="•"/>
            </a:pPr>
            <a:r>
              <a:rPr lang="en-US">
                <a:effectLst/>
                <a:ea typeface="Calibri Light" panose="020F0302020204030204" pitchFamily="34" charset="0"/>
                <a:cs typeface="Arial" panose="020B0604020202020204" pitchFamily="34" charset="0"/>
              </a:rPr>
              <a:t>How does the next line, “How do we do that?” help you better understand the purpose?</a:t>
            </a:r>
          </a:p>
          <a:p>
            <a:pPr marL="342900" marR="0" indent="-342900">
              <a:lnSpc>
                <a:spcPct val="107000"/>
              </a:lnSpc>
              <a:spcBef>
                <a:spcPts val="0"/>
              </a:spcBef>
              <a:spcAft>
                <a:spcPts val="600"/>
              </a:spcAft>
              <a:buFont typeface="Arial" panose="020B0604020202020204" pitchFamily="34" charset="0"/>
              <a:buChar char="•"/>
            </a:pPr>
            <a:r>
              <a:rPr lang="en-US">
                <a:effectLst/>
                <a:ea typeface="Calibri Light" panose="020F0302020204030204" pitchFamily="34" charset="0"/>
                <a:cs typeface="Arial" panose="020B0604020202020204" pitchFamily="34" charset="0"/>
              </a:rPr>
              <a:t>How does each explanation help you to understand the organisation’s values? What are the key components of each explanation?</a:t>
            </a:r>
          </a:p>
          <a:p>
            <a:pPr marL="342900" marR="0" indent="-342900">
              <a:lnSpc>
                <a:spcPct val="107000"/>
              </a:lnSpc>
              <a:spcBef>
                <a:spcPts val="0"/>
              </a:spcBef>
              <a:spcAft>
                <a:spcPts val="600"/>
              </a:spcAft>
              <a:buFont typeface="Arial" panose="020B0604020202020204" pitchFamily="34" charset="0"/>
              <a:buChar char="•"/>
            </a:pPr>
            <a:r>
              <a:rPr lang="en-US">
                <a:effectLst/>
                <a:ea typeface="Calibri Light" panose="020F0302020204030204" pitchFamily="34" charset="0"/>
                <a:cs typeface="Arial" panose="020B0604020202020204" pitchFamily="34" charset="0"/>
              </a:rPr>
              <a:t>What interrelationships so you observe between the various values?</a:t>
            </a:r>
          </a:p>
          <a:p>
            <a:pPr marL="342900" marR="0" indent="-342900">
              <a:lnSpc>
                <a:spcPct val="107000"/>
              </a:lnSpc>
              <a:spcBef>
                <a:spcPts val="0"/>
              </a:spcBef>
              <a:spcAft>
                <a:spcPts val="600"/>
              </a:spcAft>
              <a:buFont typeface="Arial" panose="020B0604020202020204" pitchFamily="34" charset="0"/>
              <a:buChar char="•"/>
            </a:pPr>
            <a:r>
              <a:rPr lang="en-US">
                <a:effectLst/>
                <a:ea typeface="Calibri Light" panose="020F0302020204030204" pitchFamily="34" charset="0"/>
                <a:cs typeface="Arial" panose="020B0604020202020204" pitchFamily="34" charset="0"/>
              </a:rPr>
              <a:t>Which values resonate the most with you (pick 3)? Explain why they resonate with you.</a:t>
            </a:r>
          </a:p>
        </p:txBody>
      </p:sp>
    </p:spTree>
    <p:extLst>
      <p:ext uri="{BB962C8B-B14F-4D97-AF65-F5344CB8AC3E}">
        <p14:creationId xmlns:p14="http://schemas.microsoft.com/office/powerpoint/2010/main" val="45888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4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3772-CCA1-7402-A03A-E5CD9476F946}"/>
              </a:ext>
            </a:extLst>
          </p:cNvPr>
          <p:cNvSpPr>
            <a:spLocks noGrp="1"/>
          </p:cNvSpPr>
          <p:nvPr>
            <p:ph type="title"/>
          </p:nvPr>
        </p:nvSpPr>
        <p:spPr/>
        <p:txBody>
          <a:bodyPr/>
          <a:lstStyle/>
          <a:p>
            <a:r>
              <a:rPr lang="en-GB"/>
              <a:t>Conscious Organisations</a:t>
            </a:r>
          </a:p>
        </p:txBody>
      </p:sp>
      <p:sp>
        <p:nvSpPr>
          <p:cNvPr id="3" name="Text Placeholder 2">
            <a:extLst>
              <a:ext uri="{FF2B5EF4-FFF2-40B4-BE49-F238E27FC236}">
                <a16:creationId xmlns:a16="http://schemas.microsoft.com/office/drawing/2014/main" id="{62B40F0B-E523-BFD0-2179-3CBFC31578ED}"/>
              </a:ext>
            </a:extLst>
          </p:cNvPr>
          <p:cNvSpPr>
            <a:spLocks noGrp="1"/>
          </p:cNvSpPr>
          <p:nvPr>
            <p:ph type="body" idx="1"/>
          </p:nvPr>
        </p:nvSpPr>
        <p:spPr/>
        <p:txBody>
          <a:bodyPr vert="horz" lIns="91440" tIns="45720" rIns="91440" bIns="45720" rtlCol="0" anchor="t">
            <a:normAutofit/>
          </a:bodyPr>
          <a:lstStyle/>
          <a:p>
            <a:r>
              <a:rPr lang="en-US">
                <a:solidFill>
                  <a:schemeClr val="accent6">
                    <a:lumMod val="50000"/>
                  </a:schemeClr>
                </a:solidFill>
              </a:rPr>
              <a:t>Seminar 2, Module 2: Qualities of Conscious Cultures</a:t>
            </a:r>
          </a:p>
        </p:txBody>
      </p:sp>
    </p:spTree>
    <p:extLst>
      <p:ext uri="{BB962C8B-B14F-4D97-AF65-F5344CB8AC3E}">
        <p14:creationId xmlns:p14="http://schemas.microsoft.com/office/powerpoint/2010/main" val="104862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ssy hill with trees and mountains in the background&#10;&#10;Description automatically generated with medium confidence">
            <a:extLst>
              <a:ext uri="{FF2B5EF4-FFF2-40B4-BE49-F238E27FC236}">
                <a16:creationId xmlns:a16="http://schemas.microsoft.com/office/drawing/2014/main" id="{E4298D64-585C-45A3-B3CF-9228D8A2460F}"/>
              </a:ext>
            </a:extLst>
          </p:cNvPr>
          <p:cNvPicPr>
            <a:picLocks noChangeAspect="1"/>
          </p:cNvPicPr>
          <p:nvPr/>
        </p:nvPicPr>
        <p:blipFill rotWithShape="1">
          <a:blip r:embed="rId3"/>
          <a:srcRect t="20425" r="9092" b="11377"/>
          <a:stretch/>
        </p:blipFill>
        <p:spPr>
          <a:xfrm>
            <a:off x="20" y="-1"/>
            <a:ext cx="12188932" cy="6858000"/>
          </a:xfrm>
          <a:prstGeom prst="rect">
            <a:avLst/>
          </a:prstGeom>
        </p:spPr>
      </p:pic>
      <p:sp>
        <p:nvSpPr>
          <p:cNvPr id="4" name="Title 3"/>
          <p:cNvSpPr>
            <a:spLocks noGrp="1"/>
          </p:cNvSpPr>
          <p:nvPr>
            <p:ph type="title"/>
          </p:nvPr>
        </p:nvSpPr>
        <p:spPr>
          <a:xfrm>
            <a:off x="334557" y="1653703"/>
            <a:ext cx="3361953" cy="2470488"/>
          </a:xfrm>
        </p:spPr>
        <p:txBody>
          <a:bodyPr vert="horz" lIns="91440" tIns="45720" rIns="91440" bIns="45720" rtlCol="0" anchor="b">
            <a:normAutofit/>
          </a:bodyPr>
          <a:lstStyle/>
          <a:p>
            <a:r>
              <a:rPr lang="en-US" sz="5000" spc="-100" dirty="0">
                <a:solidFill>
                  <a:schemeClr val="bg1"/>
                </a:solidFill>
              </a:rPr>
              <a:t>Centering Moment of Mindfulness</a:t>
            </a:r>
          </a:p>
        </p:txBody>
      </p:sp>
      <p:sp>
        <p:nvSpPr>
          <p:cNvPr id="2" name="TextBox 1">
            <a:extLst>
              <a:ext uri="{FF2B5EF4-FFF2-40B4-BE49-F238E27FC236}">
                <a16:creationId xmlns:a16="http://schemas.microsoft.com/office/drawing/2014/main" id="{6A24CB3B-7A48-3AD6-63E6-59305E09106F}"/>
              </a:ext>
            </a:extLst>
          </p:cNvPr>
          <p:cNvSpPr txBox="1"/>
          <p:nvPr/>
        </p:nvSpPr>
        <p:spPr>
          <a:xfrm>
            <a:off x="114300" y="6457950"/>
            <a:ext cx="2564228" cy="276999"/>
          </a:xfrm>
          <a:prstGeom prst="rect">
            <a:avLst/>
          </a:prstGeom>
          <a:noFill/>
        </p:spPr>
        <p:txBody>
          <a:bodyPr wrap="none" rtlCol="0">
            <a:spAutoFit/>
          </a:bodyPr>
          <a:lstStyle/>
          <a:p>
            <a:r>
              <a:rPr lang="en-US" sz="1200" dirty="0">
                <a:solidFill>
                  <a:schemeClr val="bg1"/>
                </a:solidFill>
              </a:rPr>
              <a:t>Photo credit: Dorianne Cotter-Lockard</a:t>
            </a:r>
          </a:p>
        </p:txBody>
      </p:sp>
    </p:spTree>
    <p:extLst>
      <p:ext uri="{BB962C8B-B14F-4D97-AF65-F5344CB8AC3E}">
        <p14:creationId xmlns:p14="http://schemas.microsoft.com/office/powerpoint/2010/main" val="41640473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01AA-2624-2A38-9440-29C93FBD13CA}"/>
              </a:ext>
            </a:extLst>
          </p:cNvPr>
          <p:cNvSpPr>
            <a:spLocks noGrp="1"/>
          </p:cNvSpPr>
          <p:nvPr>
            <p:ph type="title"/>
          </p:nvPr>
        </p:nvSpPr>
        <p:spPr/>
        <p:txBody>
          <a:bodyPr/>
          <a:lstStyle/>
          <a:p>
            <a:r>
              <a:rPr lang="en-US"/>
              <a:t>Class Purpose</a:t>
            </a:r>
          </a:p>
        </p:txBody>
      </p:sp>
      <p:sp>
        <p:nvSpPr>
          <p:cNvPr id="3" name="TextBox 2">
            <a:extLst>
              <a:ext uri="{FF2B5EF4-FFF2-40B4-BE49-F238E27FC236}">
                <a16:creationId xmlns:a16="http://schemas.microsoft.com/office/drawing/2014/main" id="{74D452A1-F337-D6B5-88CC-E3B4E4E7D819}"/>
              </a:ext>
            </a:extLst>
          </p:cNvPr>
          <p:cNvSpPr txBox="1"/>
          <p:nvPr/>
        </p:nvSpPr>
        <p:spPr>
          <a:xfrm>
            <a:off x="5516880" y="2123440"/>
            <a:ext cx="5246180" cy="369332"/>
          </a:xfrm>
          <a:prstGeom prst="rect">
            <a:avLst/>
          </a:prstGeom>
          <a:noFill/>
        </p:spPr>
        <p:txBody>
          <a:bodyPr wrap="none" rtlCol="0">
            <a:spAutoFit/>
          </a:bodyPr>
          <a:lstStyle/>
          <a:p>
            <a:r>
              <a:rPr lang="en-US"/>
              <a:t>Add the class purpose here – revisit each class session</a:t>
            </a:r>
          </a:p>
        </p:txBody>
      </p:sp>
    </p:spTree>
    <p:extLst>
      <p:ext uri="{BB962C8B-B14F-4D97-AF65-F5344CB8AC3E}">
        <p14:creationId xmlns:p14="http://schemas.microsoft.com/office/powerpoint/2010/main" val="78938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D974-05AC-389C-E8F6-9B36E960049D}"/>
              </a:ext>
            </a:extLst>
          </p:cNvPr>
          <p:cNvSpPr>
            <a:spLocks noGrp="1"/>
          </p:cNvSpPr>
          <p:nvPr>
            <p:ph type="title"/>
          </p:nvPr>
        </p:nvSpPr>
        <p:spPr/>
        <p:txBody>
          <a:bodyPr>
            <a:normAutofit fontScale="90000"/>
          </a:bodyPr>
          <a:lstStyle/>
          <a:p>
            <a:r>
              <a:rPr lang="en-US" sz="2700" dirty="0">
                <a:latin typeface="Calibri Light"/>
                <a:ea typeface="+mj-lt"/>
                <a:cs typeface="+mj-lt"/>
              </a:rPr>
              <a:t>Conscious </a:t>
            </a:r>
            <a:r>
              <a:rPr lang="en-US" sz="2700" dirty="0" err="1">
                <a:latin typeface="Calibri Light"/>
                <a:ea typeface="+mj-lt"/>
                <a:cs typeface="+mj-lt"/>
              </a:rPr>
              <a:t>Organisations</a:t>
            </a:r>
            <a:br>
              <a:rPr lang="en-US" dirty="0"/>
            </a:br>
            <a:r>
              <a:rPr lang="en-US" sz="3600" dirty="0"/>
              <a:t>Agenda Seminar 2, Module 2: </a:t>
            </a:r>
            <a:br>
              <a:rPr lang="en-US" sz="3600" dirty="0"/>
            </a:br>
            <a:r>
              <a:rPr lang="en-US" sz="3600" dirty="0"/>
              <a:t>Qualities and Values of Conscious Cultures</a:t>
            </a:r>
            <a:endParaRPr lang="en-US" sz="3600">
              <a:cs typeface="Calibri Light"/>
            </a:endParaRPr>
          </a:p>
        </p:txBody>
      </p:sp>
      <p:sp>
        <p:nvSpPr>
          <p:cNvPr id="4" name="TextBox 3">
            <a:extLst>
              <a:ext uri="{FF2B5EF4-FFF2-40B4-BE49-F238E27FC236}">
                <a16:creationId xmlns:a16="http://schemas.microsoft.com/office/drawing/2014/main" id="{A9CB1A67-4939-C914-7194-BDFAE5337D64}"/>
              </a:ext>
            </a:extLst>
          </p:cNvPr>
          <p:cNvSpPr txBox="1"/>
          <p:nvPr/>
        </p:nvSpPr>
        <p:spPr>
          <a:xfrm>
            <a:off x="4960001" y="2109575"/>
            <a:ext cx="6908911" cy="2086212"/>
          </a:xfrm>
          <a:prstGeom prst="rect">
            <a:avLst/>
          </a:prstGeom>
          <a:noFill/>
        </p:spPr>
        <p:txBody>
          <a:bodyPr wrap="square" rtlCol="0">
            <a:spAutoFit/>
          </a:bodyPr>
          <a:lstStyle/>
          <a:p>
            <a:pPr marL="285750" indent="-285750">
              <a:lnSpc>
                <a:spcPct val="108000"/>
              </a:lnSpc>
              <a:spcAft>
                <a:spcPts val="600"/>
              </a:spcAft>
              <a:buFont typeface="Arial" panose="020B0604020202020204" pitchFamily="34" charset="0"/>
              <a:buChar char="•"/>
            </a:pPr>
            <a:r>
              <a:rPr lang="en-US" sz="2800" dirty="0"/>
              <a:t>Definition of </a:t>
            </a:r>
            <a:r>
              <a:rPr lang="en-US" sz="2800" i="1" dirty="0"/>
              <a:t>Culture</a:t>
            </a:r>
            <a:endParaRPr lang="en-US" sz="2800" dirty="0"/>
          </a:p>
          <a:p>
            <a:pPr marL="285750" indent="-285750">
              <a:lnSpc>
                <a:spcPct val="108000"/>
              </a:lnSpc>
              <a:spcAft>
                <a:spcPts val="600"/>
              </a:spcAft>
              <a:buFont typeface="Arial" panose="020B0604020202020204" pitchFamily="34" charset="0"/>
              <a:buChar char="•"/>
            </a:pPr>
            <a:r>
              <a:rPr lang="en-US" sz="2800" dirty="0"/>
              <a:t>Qualities of Conscious Cultures</a:t>
            </a:r>
          </a:p>
          <a:p>
            <a:pPr marL="285750" indent="-285750">
              <a:lnSpc>
                <a:spcPct val="108000"/>
              </a:lnSpc>
              <a:spcAft>
                <a:spcPts val="600"/>
              </a:spcAft>
              <a:buFont typeface="Arial" panose="020B0604020202020204" pitchFamily="34" charset="0"/>
              <a:buChar char="•"/>
            </a:pPr>
            <a:r>
              <a:rPr lang="en-US" sz="2800" dirty="0"/>
              <a:t>Activity: Small Group Exploration of the TACTILE qualities </a:t>
            </a:r>
            <a:r>
              <a:rPr lang="en-US" sz="2800"/>
              <a:t>of conscious cultures</a:t>
            </a:r>
            <a:endParaRPr lang="en-US" sz="2800" dirty="0"/>
          </a:p>
        </p:txBody>
      </p:sp>
    </p:spTree>
    <p:extLst>
      <p:ext uri="{BB962C8B-B14F-4D97-AF65-F5344CB8AC3E}">
        <p14:creationId xmlns:p14="http://schemas.microsoft.com/office/powerpoint/2010/main" val="236287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a:xfrm>
            <a:off x="839788" y="457200"/>
            <a:ext cx="3932237" cy="993648"/>
          </a:xfrm>
        </p:spPr>
        <p:txBody>
          <a:bodyPr/>
          <a:lstStyle/>
          <a:p>
            <a:r>
              <a:rPr lang="en-US"/>
              <a:t>Culture</a:t>
            </a:r>
          </a:p>
        </p:txBody>
      </p:sp>
      <p:sp>
        <p:nvSpPr>
          <p:cNvPr id="4" name="Text Placeholder 3">
            <a:extLst>
              <a:ext uri="{FF2B5EF4-FFF2-40B4-BE49-F238E27FC236}">
                <a16:creationId xmlns:a16="http://schemas.microsoft.com/office/drawing/2014/main" id="{5E87CC61-932E-BA4B-10DE-89DF6F42C5CD}"/>
              </a:ext>
            </a:extLst>
          </p:cNvPr>
          <p:cNvSpPr>
            <a:spLocks noGrp="1"/>
          </p:cNvSpPr>
          <p:nvPr>
            <p:ph type="body" sz="half" idx="2"/>
          </p:nvPr>
        </p:nvSpPr>
        <p:spPr>
          <a:xfrm>
            <a:off x="839788" y="1606296"/>
            <a:ext cx="3932237" cy="4794504"/>
          </a:xfrm>
        </p:spPr>
        <p:txBody>
          <a:bodyPr>
            <a:normAutofit fontScale="70000" lnSpcReduction="20000"/>
          </a:bodyPr>
          <a:lstStyle/>
          <a:p>
            <a:pPr marL="0" indent="0">
              <a:lnSpc>
                <a:spcPct val="128000"/>
              </a:lnSpc>
              <a:spcBef>
                <a:spcPts val="0"/>
              </a:spcBef>
              <a:spcAft>
                <a:spcPts val="600"/>
              </a:spcAft>
              <a:buNone/>
            </a:pPr>
            <a:r>
              <a:rPr lang="en-US" sz="2900"/>
              <a:t>“</a:t>
            </a:r>
            <a:r>
              <a:rPr lang="en-US" sz="2900" i="1">
                <a:cs typeface="Arial" panose="020B0604020202020204" pitchFamily="34" charset="0"/>
              </a:rPr>
              <a:t>The culture of a group can be defined as the accumulated shared learning of that group as it solves its problems of external adaptation and internal integration; which has worked well enough to be considered valid and, therefore, to be taught to new members as the correct way to perceive, think, feel, and behave in relation to those problems” </a:t>
            </a:r>
            <a:r>
              <a:rPr lang="en-US" sz="2900">
                <a:cs typeface="Arial" panose="020B0604020202020204" pitchFamily="34" charset="0"/>
              </a:rPr>
              <a:t>(Schein, 2017, p. 6).</a:t>
            </a:r>
            <a:endParaRPr lang="en-US" sz="2900" b="0" i="0">
              <a:solidFill>
                <a:srgbClr val="222222"/>
              </a:solidFill>
              <a:effectLst/>
            </a:endParaRPr>
          </a:p>
          <a:p>
            <a:pPr marL="0" indent="0">
              <a:buNone/>
            </a:pPr>
            <a:r>
              <a:rPr lang="en-US" sz="2400" b="0" i="0">
                <a:solidFill>
                  <a:srgbClr val="222222"/>
                </a:solidFill>
                <a:effectLst/>
              </a:rPr>
              <a:t> </a:t>
            </a:r>
            <a:endParaRPr lang="en-GB" sz="1200">
              <a:effectLst/>
              <a:ea typeface="Calibri Light" panose="020F0302020204030204" pitchFamily="34" charset="0"/>
            </a:endParaRPr>
          </a:p>
          <a:p>
            <a:pPr marL="0" marR="0" indent="0">
              <a:lnSpc>
                <a:spcPct val="107000"/>
              </a:lnSpc>
              <a:spcBef>
                <a:spcPts val="0"/>
              </a:spcBef>
              <a:spcAft>
                <a:spcPts val="600"/>
              </a:spcAft>
              <a:buNone/>
            </a:pPr>
            <a:endParaRPr lang="en-GB" sz="1800">
              <a:solidFill>
                <a:schemeClr val="bg1"/>
              </a:solidFill>
              <a:effectLst/>
              <a:ea typeface="Calibri Light" panose="020F0302020204030204" pitchFamily="34" charset="0"/>
            </a:endParaRPr>
          </a:p>
          <a:p>
            <a:pPr marL="0" marR="0" indent="0">
              <a:lnSpc>
                <a:spcPct val="107000"/>
              </a:lnSpc>
              <a:spcBef>
                <a:spcPts val="0"/>
              </a:spcBef>
              <a:spcAft>
                <a:spcPts val="600"/>
              </a:spcAft>
              <a:buNone/>
            </a:pPr>
            <a:r>
              <a:rPr lang="en-GB" sz="1800">
                <a:solidFill>
                  <a:schemeClr val="bg1"/>
                </a:solidFill>
                <a:effectLst/>
                <a:ea typeface="Calibri Light" panose="020F0302020204030204" pitchFamily="34" charset="0"/>
              </a:rPr>
              <a:t>Schein, E. H. (2017). </a:t>
            </a:r>
            <a:r>
              <a:rPr lang="en-GB" sz="1800" i="1">
                <a:solidFill>
                  <a:schemeClr val="bg1"/>
                </a:solidFill>
                <a:effectLst/>
                <a:ea typeface="Calibri Light" panose="020F0302020204030204" pitchFamily="34" charset="0"/>
              </a:rPr>
              <a:t>Organizational culture and leadership</a:t>
            </a:r>
            <a:r>
              <a:rPr lang="en-GB" sz="1800">
                <a:solidFill>
                  <a:schemeClr val="bg1"/>
                </a:solidFill>
                <a:effectLst/>
                <a:ea typeface="Calibri Light" panose="020F0302020204030204" pitchFamily="34" charset="0"/>
              </a:rPr>
              <a:t> (5th ed.). Wiley.</a:t>
            </a:r>
            <a:endParaRPr lang="en-US" sz="1800">
              <a:solidFill>
                <a:schemeClr val="bg1"/>
              </a:solidFill>
              <a:effectLst/>
              <a:ea typeface="Times New Roman" panose="02020603050405020304" pitchFamily="18" charset="0"/>
            </a:endParaRPr>
          </a:p>
          <a:p>
            <a:endParaRPr lang="en-US" sz="1800"/>
          </a:p>
        </p:txBody>
      </p:sp>
      <p:pic>
        <p:nvPicPr>
          <p:cNvPr id="12" name="Content Placeholder 11" descr="Text&#10;&#10;Description automatically generated">
            <a:extLst>
              <a:ext uri="{FF2B5EF4-FFF2-40B4-BE49-F238E27FC236}">
                <a16:creationId xmlns:a16="http://schemas.microsoft.com/office/drawing/2014/main" id="{40D5DADE-8370-D4B8-4F6A-50000CE850E1}"/>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112"/>
          <a:stretch/>
        </p:blipFill>
        <p:spPr>
          <a:xfrm>
            <a:off x="5183188" y="1366837"/>
            <a:ext cx="6172199" cy="4114800"/>
          </a:xfrm>
        </p:spPr>
      </p:pic>
      <p:sp>
        <p:nvSpPr>
          <p:cNvPr id="13" name="TextBox 12">
            <a:extLst>
              <a:ext uri="{FF2B5EF4-FFF2-40B4-BE49-F238E27FC236}">
                <a16:creationId xmlns:a16="http://schemas.microsoft.com/office/drawing/2014/main" id="{5E07E55E-DC58-1BC1-0489-E2876C2492CD}"/>
              </a:ext>
            </a:extLst>
          </p:cNvPr>
          <p:cNvSpPr txBox="1"/>
          <p:nvPr/>
        </p:nvSpPr>
        <p:spPr>
          <a:xfrm>
            <a:off x="5183188" y="5481637"/>
            <a:ext cx="6172200" cy="230832"/>
          </a:xfrm>
          <a:prstGeom prst="rect">
            <a:avLst/>
          </a:prstGeom>
          <a:noFill/>
        </p:spPr>
        <p:txBody>
          <a:bodyPr wrap="square" rtlCol="0">
            <a:spAutoFit/>
          </a:bodyPr>
          <a:lstStyle/>
          <a:p>
            <a:r>
              <a:rPr lang="en-US" sz="900">
                <a:hlinkClick r:id="rId4" tooltip="https://www.thebluediamondgallery.com/tablet/c/culture.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461036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a:xfrm>
            <a:off x="839788" y="457200"/>
            <a:ext cx="3932237" cy="993648"/>
          </a:xfrm>
        </p:spPr>
        <p:txBody>
          <a:bodyPr/>
          <a:lstStyle/>
          <a:p>
            <a:r>
              <a:rPr lang="en-US"/>
              <a:t>Culture</a:t>
            </a:r>
          </a:p>
        </p:txBody>
      </p:sp>
      <p:sp>
        <p:nvSpPr>
          <p:cNvPr id="4" name="Text Placeholder 3">
            <a:extLst>
              <a:ext uri="{FF2B5EF4-FFF2-40B4-BE49-F238E27FC236}">
                <a16:creationId xmlns:a16="http://schemas.microsoft.com/office/drawing/2014/main" id="{5E87CC61-932E-BA4B-10DE-89DF6F42C5CD}"/>
              </a:ext>
            </a:extLst>
          </p:cNvPr>
          <p:cNvSpPr>
            <a:spLocks noGrp="1"/>
          </p:cNvSpPr>
          <p:nvPr>
            <p:ph type="body" sz="half" idx="2"/>
          </p:nvPr>
        </p:nvSpPr>
        <p:spPr>
          <a:xfrm>
            <a:off x="839788" y="1606296"/>
            <a:ext cx="3932237" cy="4416552"/>
          </a:xfrm>
        </p:spPr>
        <p:txBody>
          <a:bodyPr>
            <a:normAutofit fontScale="92500" lnSpcReduction="10000"/>
          </a:bodyPr>
          <a:lstStyle/>
          <a:p>
            <a:pPr marL="0" indent="0">
              <a:lnSpc>
                <a:spcPct val="128000"/>
              </a:lnSpc>
              <a:spcBef>
                <a:spcPts val="0"/>
              </a:spcBef>
              <a:spcAft>
                <a:spcPts val="600"/>
              </a:spcAft>
              <a:buNone/>
            </a:pPr>
            <a:r>
              <a:rPr lang="en-US" sz="2300" i="1"/>
              <a:t>“This accumulated learning is a pattern or system of beliefs, values, and behavioral norms that come to be taken for granted as basic assumptions and eventually drop out of awareness” </a:t>
            </a:r>
            <a:r>
              <a:rPr lang="en-US" sz="2300"/>
              <a:t>(Schein, 2017, p. 6).</a:t>
            </a:r>
          </a:p>
          <a:p>
            <a:pPr marL="0" indent="0">
              <a:buNone/>
            </a:pPr>
            <a:r>
              <a:rPr lang="en-US" sz="2400" b="0" i="0">
                <a:solidFill>
                  <a:srgbClr val="222222"/>
                </a:solidFill>
                <a:effectLst/>
              </a:rPr>
              <a:t> </a:t>
            </a:r>
          </a:p>
          <a:p>
            <a:pPr marL="0" marR="0" indent="0">
              <a:lnSpc>
                <a:spcPct val="107000"/>
              </a:lnSpc>
              <a:spcBef>
                <a:spcPts val="0"/>
              </a:spcBef>
              <a:spcAft>
                <a:spcPts val="600"/>
              </a:spcAft>
              <a:buNone/>
            </a:pPr>
            <a:endParaRPr lang="en-GB" sz="1200">
              <a:effectLst/>
              <a:ea typeface="Calibri Light" panose="020F0302020204030204" pitchFamily="34" charset="0"/>
            </a:endParaRPr>
          </a:p>
          <a:p>
            <a:pPr marL="0" marR="0" indent="0">
              <a:lnSpc>
                <a:spcPct val="107000"/>
              </a:lnSpc>
              <a:spcBef>
                <a:spcPts val="0"/>
              </a:spcBef>
              <a:spcAft>
                <a:spcPts val="600"/>
              </a:spcAft>
              <a:buNone/>
            </a:pPr>
            <a:endParaRPr lang="en-GB" sz="1800">
              <a:solidFill>
                <a:schemeClr val="bg1"/>
              </a:solidFill>
              <a:effectLst/>
              <a:ea typeface="Calibri Light" panose="020F0302020204030204" pitchFamily="34" charset="0"/>
            </a:endParaRPr>
          </a:p>
          <a:p>
            <a:pPr marL="0" marR="0" indent="0">
              <a:lnSpc>
                <a:spcPct val="107000"/>
              </a:lnSpc>
              <a:spcBef>
                <a:spcPts val="0"/>
              </a:spcBef>
              <a:spcAft>
                <a:spcPts val="600"/>
              </a:spcAft>
              <a:buNone/>
            </a:pPr>
            <a:r>
              <a:rPr lang="en-GB" sz="1800">
                <a:solidFill>
                  <a:schemeClr val="bg1"/>
                </a:solidFill>
                <a:effectLst/>
                <a:ea typeface="Calibri Light" panose="020F0302020204030204" pitchFamily="34" charset="0"/>
              </a:rPr>
              <a:t>Schein, E. H. (2017). </a:t>
            </a:r>
            <a:r>
              <a:rPr lang="en-GB" sz="1800" i="1">
                <a:solidFill>
                  <a:schemeClr val="bg1"/>
                </a:solidFill>
                <a:effectLst/>
                <a:ea typeface="Calibri Light" panose="020F0302020204030204" pitchFamily="34" charset="0"/>
              </a:rPr>
              <a:t>Organizational culture and leadership</a:t>
            </a:r>
            <a:r>
              <a:rPr lang="en-GB" sz="1800">
                <a:solidFill>
                  <a:schemeClr val="bg1"/>
                </a:solidFill>
                <a:effectLst/>
                <a:ea typeface="Calibri Light" panose="020F0302020204030204" pitchFamily="34" charset="0"/>
              </a:rPr>
              <a:t> (5th ed.). Wiley.</a:t>
            </a:r>
            <a:endParaRPr lang="en-US" sz="1800">
              <a:solidFill>
                <a:schemeClr val="bg1"/>
              </a:solidFill>
              <a:effectLst/>
              <a:ea typeface="Times New Roman" panose="02020603050405020304" pitchFamily="18" charset="0"/>
            </a:endParaRPr>
          </a:p>
          <a:p>
            <a:endParaRPr lang="en-US" sz="1800"/>
          </a:p>
        </p:txBody>
      </p:sp>
      <p:graphicFrame>
        <p:nvGraphicFramePr>
          <p:cNvPr id="8" name="Content Placeholder 4">
            <a:extLst>
              <a:ext uri="{FF2B5EF4-FFF2-40B4-BE49-F238E27FC236}">
                <a16:creationId xmlns:a16="http://schemas.microsoft.com/office/drawing/2014/main" id="{98ED4EDF-6A34-B853-8038-8A40E41293FA}"/>
              </a:ext>
            </a:extLst>
          </p:cNvPr>
          <p:cNvGraphicFramePr>
            <a:graphicFrameLocks noGrp="1"/>
          </p:cNvGraphicFramePr>
          <p:nvPr>
            <p:ph idx="1"/>
          </p:nvPr>
        </p:nvGraphicFramePr>
        <p:xfrm>
          <a:off x="5817172" y="992187"/>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973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EB7E-932A-4D89-8A43-51F1747DE897}"/>
              </a:ext>
            </a:extLst>
          </p:cNvPr>
          <p:cNvSpPr>
            <a:spLocks noGrp="1"/>
          </p:cNvSpPr>
          <p:nvPr>
            <p:ph type="title"/>
          </p:nvPr>
        </p:nvSpPr>
        <p:spPr>
          <a:xfrm>
            <a:off x="7467601" y="542282"/>
            <a:ext cx="2789913" cy="1286518"/>
          </a:xfrm>
        </p:spPr>
        <p:txBody>
          <a:bodyPr/>
          <a:lstStyle/>
          <a:p>
            <a:pPr algn="ctr"/>
            <a:r>
              <a:rPr lang="en-US"/>
              <a:t>Schein: Levels of Culture</a:t>
            </a:r>
          </a:p>
        </p:txBody>
      </p:sp>
      <p:pic>
        <p:nvPicPr>
          <p:cNvPr id="6" name="Content Placeholder 5" descr="A picture containing ice&#10;&#10;Description generated with high confidence">
            <a:extLst>
              <a:ext uri="{FF2B5EF4-FFF2-40B4-BE49-F238E27FC236}">
                <a16:creationId xmlns:a16="http://schemas.microsoft.com/office/drawing/2014/main" id="{10064F76-4DDC-46B4-9420-479854C15EF2}"/>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19050" y="256614"/>
            <a:ext cx="5257800" cy="5869632"/>
          </a:xfrm>
        </p:spPr>
      </p:pic>
      <p:sp>
        <p:nvSpPr>
          <p:cNvPr id="4" name="Text Placeholder 3">
            <a:extLst>
              <a:ext uri="{FF2B5EF4-FFF2-40B4-BE49-F238E27FC236}">
                <a16:creationId xmlns:a16="http://schemas.microsoft.com/office/drawing/2014/main" id="{F25535D0-511C-4D9C-9FB3-3559361DA036}"/>
              </a:ext>
            </a:extLst>
          </p:cNvPr>
          <p:cNvSpPr>
            <a:spLocks noGrp="1"/>
          </p:cNvSpPr>
          <p:nvPr>
            <p:ph type="body" sz="half" idx="2"/>
          </p:nvPr>
        </p:nvSpPr>
        <p:spPr>
          <a:xfrm>
            <a:off x="7605745" y="2121599"/>
            <a:ext cx="2548890" cy="3126987"/>
          </a:xfrm>
        </p:spPr>
        <p:txBody>
          <a:bodyPr/>
          <a:lstStyle/>
          <a:p>
            <a:pPr marL="422910" indent="-342900">
              <a:buFont typeface="+mj-lt"/>
              <a:buAutoNum type="arabicPeriod"/>
            </a:pPr>
            <a:r>
              <a:rPr lang="en-US" sz="2400">
                <a:latin typeface="Arial" panose="020B0604020202020204" pitchFamily="34" charset="0"/>
                <a:cs typeface="Arial" panose="020B0604020202020204" pitchFamily="34" charset="0"/>
              </a:rPr>
              <a:t>Artifacts</a:t>
            </a:r>
          </a:p>
          <a:p>
            <a:pPr marL="422910" indent="-342900">
              <a:buFont typeface="+mj-lt"/>
              <a:buAutoNum type="arabicPeriod"/>
            </a:pPr>
            <a:r>
              <a:rPr lang="en-US" sz="2400">
                <a:latin typeface="Arial" panose="020B0604020202020204" pitchFamily="34" charset="0"/>
                <a:cs typeface="Arial" panose="020B0604020202020204" pitchFamily="34" charset="0"/>
              </a:rPr>
              <a:t>Espoused beliefs and values</a:t>
            </a:r>
          </a:p>
          <a:p>
            <a:pPr marL="422910" indent="-342900">
              <a:buFont typeface="+mj-lt"/>
              <a:buAutoNum type="arabicPeriod"/>
            </a:pPr>
            <a:r>
              <a:rPr lang="en-US" sz="2400">
                <a:latin typeface="Arial" panose="020B0604020202020204" pitchFamily="34" charset="0"/>
                <a:cs typeface="Arial" panose="020B0604020202020204" pitchFamily="34" charset="0"/>
              </a:rPr>
              <a:t>Underlying assumptions</a:t>
            </a:r>
          </a:p>
          <a:p>
            <a:endParaRPr lang="en-US"/>
          </a:p>
        </p:txBody>
      </p:sp>
      <p:sp>
        <p:nvSpPr>
          <p:cNvPr id="7" name="TextBox 6">
            <a:extLst>
              <a:ext uri="{FF2B5EF4-FFF2-40B4-BE49-F238E27FC236}">
                <a16:creationId xmlns:a16="http://schemas.microsoft.com/office/drawing/2014/main" id="{B8D5944D-FB99-409B-BD1E-72C58EC0BF5B}"/>
              </a:ext>
            </a:extLst>
          </p:cNvPr>
          <p:cNvSpPr txBox="1"/>
          <p:nvPr/>
        </p:nvSpPr>
        <p:spPr>
          <a:xfrm>
            <a:off x="1827068" y="5881255"/>
            <a:ext cx="4572000" cy="230832"/>
          </a:xfrm>
          <a:prstGeom prst="rect">
            <a:avLst/>
          </a:prstGeom>
          <a:noFill/>
        </p:spPr>
        <p:txBody>
          <a:bodyPr wrap="square" rtlCol="0">
            <a:spAutoFit/>
          </a:bodyPr>
          <a:lstStyle/>
          <a:p>
            <a:r>
              <a:rPr lang="en-US" sz="900">
                <a:solidFill>
                  <a:srgbClr val="FFFFFF"/>
                </a:solidFill>
                <a:hlinkClick r:id="rId4" tooltip="http://www.jesuiscultive.com/spip.php?article496">
                  <a:extLst>
                    <a:ext uri="{A12FA001-AC4F-418D-AE19-62706E023703}">
                      <ahyp:hlinkClr xmlns:ahyp="http://schemas.microsoft.com/office/drawing/2018/hyperlinkcolor" val="tx"/>
                    </a:ext>
                  </a:extLst>
                </a:hlinkClick>
              </a:rPr>
              <a:t>This Photo</a:t>
            </a:r>
            <a:r>
              <a:rPr lang="en-US" sz="900">
                <a:solidFill>
                  <a:srgbClr val="FFFFFF"/>
                </a:solidFill>
              </a:rPr>
              <a:t> by Unknown Author is licensed under </a:t>
            </a:r>
            <a:r>
              <a:rPr lang="en-US" sz="900">
                <a:solidFill>
                  <a:srgbClr val="FFFFFF"/>
                </a:solidFill>
                <a:hlinkClick r:id="rId5" tooltip="https://creativecommons.org/licenses/by-nc/2.0/">
                  <a:extLst>
                    <a:ext uri="{A12FA001-AC4F-418D-AE19-62706E023703}">
                      <ahyp:hlinkClr xmlns:ahyp="http://schemas.microsoft.com/office/drawing/2018/hyperlinkcolor" val="tx"/>
                    </a:ext>
                  </a:extLst>
                </a:hlinkClick>
              </a:rPr>
              <a:t>CC BY-NC</a:t>
            </a:r>
            <a:endParaRPr lang="en-US" sz="900">
              <a:solidFill>
                <a:srgbClr val="FFFFFF"/>
              </a:solidFill>
            </a:endParaRPr>
          </a:p>
        </p:txBody>
      </p:sp>
      <p:sp>
        <p:nvSpPr>
          <p:cNvPr id="8" name="TextBox 7">
            <a:extLst>
              <a:ext uri="{FF2B5EF4-FFF2-40B4-BE49-F238E27FC236}">
                <a16:creationId xmlns:a16="http://schemas.microsoft.com/office/drawing/2014/main" id="{8D1297A1-3259-49D2-9E46-30331FE3132A}"/>
              </a:ext>
            </a:extLst>
          </p:cNvPr>
          <p:cNvSpPr txBox="1"/>
          <p:nvPr/>
        </p:nvSpPr>
        <p:spPr>
          <a:xfrm>
            <a:off x="4953001" y="309655"/>
            <a:ext cx="2057871" cy="338554"/>
          </a:xfrm>
          <a:prstGeom prst="rect">
            <a:avLst/>
          </a:prstGeom>
          <a:noFill/>
        </p:spPr>
        <p:txBody>
          <a:bodyPr wrap="none" rtlCol="0">
            <a:spAutoFit/>
          </a:bodyPr>
          <a:lstStyle/>
          <a:p>
            <a:r>
              <a:rPr lang="en-US" sz="1600" b="1">
                <a:solidFill>
                  <a:schemeClr val="bg1"/>
                </a:solidFill>
              </a:rPr>
              <a:t>physical environment </a:t>
            </a:r>
          </a:p>
        </p:txBody>
      </p:sp>
      <p:sp>
        <p:nvSpPr>
          <p:cNvPr id="9" name="TextBox 8">
            <a:extLst>
              <a:ext uri="{FF2B5EF4-FFF2-40B4-BE49-F238E27FC236}">
                <a16:creationId xmlns:a16="http://schemas.microsoft.com/office/drawing/2014/main" id="{B5A00BD8-C870-4538-A6D8-44EFC911FBA9}"/>
              </a:ext>
            </a:extLst>
          </p:cNvPr>
          <p:cNvSpPr txBox="1"/>
          <p:nvPr/>
        </p:nvSpPr>
        <p:spPr>
          <a:xfrm>
            <a:off x="2035094" y="664084"/>
            <a:ext cx="953531" cy="338554"/>
          </a:xfrm>
          <a:prstGeom prst="rect">
            <a:avLst/>
          </a:prstGeom>
          <a:noFill/>
        </p:spPr>
        <p:txBody>
          <a:bodyPr wrap="none" rtlCol="0">
            <a:spAutoFit/>
          </a:bodyPr>
          <a:lstStyle/>
          <a:p>
            <a:r>
              <a:rPr lang="en-US" sz="1600" b="1">
                <a:solidFill>
                  <a:schemeClr val="bg1"/>
                </a:solidFill>
              </a:rPr>
              <a:t>language</a:t>
            </a:r>
          </a:p>
        </p:txBody>
      </p:sp>
      <p:sp>
        <p:nvSpPr>
          <p:cNvPr id="10" name="TextBox 9">
            <a:extLst>
              <a:ext uri="{FF2B5EF4-FFF2-40B4-BE49-F238E27FC236}">
                <a16:creationId xmlns:a16="http://schemas.microsoft.com/office/drawing/2014/main" id="{B4F2C336-25BC-488A-B188-CC66E94C104D}"/>
              </a:ext>
            </a:extLst>
          </p:cNvPr>
          <p:cNvSpPr txBox="1"/>
          <p:nvPr/>
        </p:nvSpPr>
        <p:spPr>
          <a:xfrm>
            <a:off x="3868936" y="320023"/>
            <a:ext cx="1129540" cy="338554"/>
          </a:xfrm>
          <a:prstGeom prst="rect">
            <a:avLst/>
          </a:prstGeom>
          <a:noFill/>
        </p:spPr>
        <p:txBody>
          <a:bodyPr wrap="none" rtlCol="0">
            <a:spAutoFit/>
          </a:bodyPr>
          <a:lstStyle/>
          <a:p>
            <a:r>
              <a:rPr lang="en-US" sz="1600" b="1">
                <a:solidFill>
                  <a:schemeClr val="bg1"/>
                </a:solidFill>
              </a:rPr>
              <a:t>technology</a:t>
            </a:r>
          </a:p>
        </p:txBody>
      </p:sp>
      <p:sp>
        <p:nvSpPr>
          <p:cNvPr id="11" name="TextBox 10">
            <a:extLst>
              <a:ext uri="{FF2B5EF4-FFF2-40B4-BE49-F238E27FC236}">
                <a16:creationId xmlns:a16="http://schemas.microsoft.com/office/drawing/2014/main" id="{1A9C5C06-73AB-4B41-8EE1-E569D29A8A13}"/>
              </a:ext>
            </a:extLst>
          </p:cNvPr>
          <p:cNvSpPr txBox="1"/>
          <p:nvPr/>
        </p:nvSpPr>
        <p:spPr>
          <a:xfrm>
            <a:off x="5164898" y="1100553"/>
            <a:ext cx="1737399" cy="338554"/>
          </a:xfrm>
          <a:prstGeom prst="rect">
            <a:avLst/>
          </a:prstGeom>
          <a:noFill/>
        </p:spPr>
        <p:txBody>
          <a:bodyPr wrap="none" rtlCol="0">
            <a:spAutoFit/>
          </a:bodyPr>
          <a:lstStyle/>
          <a:p>
            <a:r>
              <a:rPr lang="en-US" sz="1600" b="1">
                <a:solidFill>
                  <a:schemeClr val="bg1"/>
                </a:solidFill>
              </a:rPr>
              <a:t>myths and stories </a:t>
            </a:r>
          </a:p>
        </p:txBody>
      </p:sp>
      <p:sp>
        <p:nvSpPr>
          <p:cNvPr id="12" name="TextBox 11">
            <a:extLst>
              <a:ext uri="{FF2B5EF4-FFF2-40B4-BE49-F238E27FC236}">
                <a16:creationId xmlns:a16="http://schemas.microsoft.com/office/drawing/2014/main" id="{7F1A7EA5-85F2-4BEE-8AB9-82B4D9645E3C}"/>
              </a:ext>
            </a:extLst>
          </p:cNvPr>
          <p:cNvSpPr txBox="1"/>
          <p:nvPr/>
        </p:nvSpPr>
        <p:spPr>
          <a:xfrm>
            <a:off x="4394264" y="735943"/>
            <a:ext cx="1608325" cy="338554"/>
          </a:xfrm>
          <a:prstGeom prst="rect">
            <a:avLst/>
          </a:prstGeom>
          <a:noFill/>
        </p:spPr>
        <p:txBody>
          <a:bodyPr wrap="none" rtlCol="0">
            <a:spAutoFit/>
          </a:bodyPr>
          <a:lstStyle/>
          <a:p>
            <a:r>
              <a:rPr lang="en-US" sz="1600" b="1">
                <a:solidFill>
                  <a:schemeClr val="bg1"/>
                </a:solidFill>
              </a:rPr>
              <a:t>published values</a:t>
            </a:r>
          </a:p>
        </p:txBody>
      </p:sp>
      <p:sp>
        <p:nvSpPr>
          <p:cNvPr id="13" name="TextBox 12">
            <a:extLst>
              <a:ext uri="{FF2B5EF4-FFF2-40B4-BE49-F238E27FC236}">
                <a16:creationId xmlns:a16="http://schemas.microsoft.com/office/drawing/2014/main" id="{9517E880-1940-473F-9572-2839ED1ACF53}"/>
              </a:ext>
            </a:extLst>
          </p:cNvPr>
          <p:cNvSpPr txBox="1"/>
          <p:nvPr/>
        </p:nvSpPr>
        <p:spPr>
          <a:xfrm>
            <a:off x="2362201" y="247300"/>
            <a:ext cx="870751" cy="338554"/>
          </a:xfrm>
          <a:prstGeom prst="rect">
            <a:avLst/>
          </a:prstGeom>
          <a:noFill/>
        </p:spPr>
        <p:txBody>
          <a:bodyPr wrap="none" rtlCol="0">
            <a:spAutoFit/>
          </a:bodyPr>
          <a:lstStyle/>
          <a:p>
            <a:r>
              <a:rPr lang="en-US" sz="1600" b="1">
                <a:solidFill>
                  <a:schemeClr val="bg1"/>
                </a:solidFill>
              </a:rPr>
              <a:t>clothing</a:t>
            </a:r>
          </a:p>
        </p:txBody>
      </p:sp>
      <p:sp>
        <p:nvSpPr>
          <p:cNvPr id="14" name="TextBox 13">
            <a:extLst>
              <a:ext uri="{FF2B5EF4-FFF2-40B4-BE49-F238E27FC236}">
                <a16:creationId xmlns:a16="http://schemas.microsoft.com/office/drawing/2014/main" id="{63DC33D6-D906-444A-B744-8240628FA79C}"/>
              </a:ext>
            </a:extLst>
          </p:cNvPr>
          <p:cNvSpPr txBox="1"/>
          <p:nvPr/>
        </p:nvSpPr>
        <p:spPr>
          <a:xfrm>
            <a:off x="1974394" y="1045330"/>
            <a:ext cx="1169807" cy="338554"/>
          </a:xfrm>
          <a:prstGeom prst="rect">
            <a:avLst/>
          </a:prstGeom>
          <a:noFill/>
        </p:spPr>
        <p:txBody>
          <a:bodyPr wrap="none" rtlCol="0">
            <a:spAutoFit/>
          </a:bodyPr>
          <a:lstStyle/>
          <a:p>
            <a:r>
              <a:rPr lang="en-US" sz="1600" b="1">
                <a:solidFill>
                  <a:schemeClr val="bg1"/>
                </a:solidFill>
              </a:rPr>
              <a:t>ceremonies</a:t>
            </a:r>
          </a:p>
        </p:txBody>
      </p:sp>
      <p:sp>
        <p:nvSpPr>
          <p:cNvPr id="15" name="TextBox 14">
            <a:extLst>
              <a:ext uri="{FF2B5EF4-FFF2-40B4-BE49-F238E27FC236}">
                <a16:creationId xmlns:a16="http://schemas.microsoft.com/office/drawing/2014/main" id="{800A0384-A0CF-44C6-BB27-6C022C0967D0}"/>
              </a:ext>
            </a:extLst>
          </p:cNvPr>
          <p:cNvSpPr txBox="1"/>
          <p:nvPr/>
        </p:nvSpPr>
        <p:spPr>
          <a:xfrm>
            <a:off x="5944393" y="611310"/>
            <a:ext cx="721672" cy="338554"/>
          </a:xfrm>
          <a:prstGeom prst="rect">
            <a:avLst/>
          </a:prstGeom>
          <a:noFill/>
        </p:spPr>
        <p:txBody>
          <a:bodyPr wrap="none" rtlCol="0">
            <a:spAutoFit/>
          </a:bodyPr>
          <a:lstStyle/>
          <a:p>
            <a:r>
              <a:rPr lang="en-US" sz="1600" b="1">
                <a:solidFill>
                  <a:schemeClr val="bg1"/>
                </a:solidFill>
              </a:rPr>
              <a:t>rituals</a:t>
            </a:r>
          </a:p>
        </p:txBody>
      </p:sp>
      <p:sp>
        <p:nvSpPr>
          <p:cNvPr id="16" name="TextBox 15">
            <a:extLst>
              <a:ext uri="{FF2B5EF4-FFF2-40B4-BE49-F238E27FC236}">
                <a16:creationId xmlns:a16="http://schemas.microsoft.com/office/drawing/2014/main" id="{C240F308-96FA-4BB9-BCDD-507E61770AA7}"/>
              </a:ext>
            </a:extLst>
          </p:cNvPr>
          <p:cNvSpPr txBox="1"/>
          <p:nvPr/>
        </p:nvSpPr>
        <p:spPr>
          <a:xfrm>
            <a:off x="4664898" y="1381725"/>
            <a:ext cx="1667123" cy="338554"/>
          </a:xfrm>
          <a:prstGeom prst="rect">
            <a:avLst/>
          </a:prstGeom>
          <a:noFill/>
        </p:spPr>
        <p:txBody>
          <a:bodyPr wrap="none" rtlCol="0">
            <a:spAutoFit/>
          </a:bodyPr>
          <a:lstStyle/>
          <a:p>
            <a:r>
              <a:rPr lang="en-US" sz="1600" b="1">
                <a:solidFill>
                  <a:schemeClr val="bg1"/>
                </a:solidFill>
              </a:rPr>
              <a:t>rules of the game</a:t>
            </a:r>
          </a:p>
        </p:txBody>
      </p:sp>
      <p:sp>
        <p:nvSpPr>
          <p:cNvPr id="17" name="TextBox 16">
            <a:extLst>
              <a:ext uri="{FF2B5EF4-FFF2-40B4-BE49-F238E27FC236}">
                <a16:creationId xmlns:a16="http://schemas.microsoft.com/office/drawing/2014/main" id="{8CBBDFD0-E89D-46C8-92FE-D9DD157BFB73}"/>
              </a:ext>
            </a:extLst>
          </p:cNvPr>
          <p:cNvSpPr txBox="1"/>
          <p:nvPr/>
        </p:nvSpPr>
        <p:spPr>
          <a:xfrm>
            <a:off x="1885558" y="1378385"/>
            <a:ext cx="2377767" cy="338554"/>
          </a:xfrm>
          <a:prstGeom prst="rect">
            <a:avLst/>
          </a:prstGeom>
          <a:noFill/>
        </p:spPr>
        <p:txBody>
          <a:bodyPr wrap="none" rtlCol="0">
            <a:spAutoFit/>
          </a:bodyPr>
          <a:lstStyle/>
          <a:p>
            <a:r>
              <a:rPr lang="en-US" sz="1600" b="1">
                <a:solidFill>
                  <a:schemeClr val="bg1"/>
                </a:solidFill>
              </a:rPr>
              <a:t>organizational philosophy</a:t>
            </a:r>
          </a:p>
        </p:txBody>
      </p:sp>
      <p:sp>
        <p:nvSpPr>
          <p:cNvPr id="18" name="TextBox 17">
            <a:extLst>
              <a:ext uri="{FF2B5EF4-FFF2-40B4-BE49-F238E27FC236}">
                <a16:creationId xmlns:a16="http://schemas.microsoft.com/office/drawing/2014/main" id="{22CD21F0-33EF-491D-9C51-73F8F7DE4F21}"/>
              </a:ext>
            </a:extLst>
          </p:cNvPr>
          <p:cNvSpPr txBox="1"/>
          <p:nvPr/>
        </p:nvSpPr>
        <p:spPr>
          <a:xfrm>
            <a:off x="4770065" y="2121598"/>
            <a:ext cx="2426370" cy="338554"/>
          </a:xfrm>
          <a:prstGeom prst="rect">
            <a:avLst/>
          </a:prstGeom>
          <a:noFill/>
        </p:spPr>
        <p:txBody>
          <a:bodyPr wrap="none" rtlCol="0">
            <a:spAutoFit/>
          </a:bodyPr>
          <a:lstStyle/>
          <a:p>
            <a:r>
              <a:rPr lang="en-US" sz="1600" b="1">
                <a:solidFill>
                  <a:schemeClr val="bg1"/>
                </a:solidFill>
              </a:rPr>
              <a:t>identity and images of self</a:t>
            </a:r>
          </a:p>
        </p:txBody>
      </p:sp>
      <p:sp>
        <p:nvSpPr>
          <p:cNvPr id="19" name="TextBox 18">
            <a:extLst>
              <a:ext uri="{FF2B5EF4-FFF2-40B4-BE49-F238E27FC236}">
                <a16:creationId xmlns:a16="http://schemas.microsoft.com/office/drawing/2014/main" id="{3D7110CB-0794-4D1F-AFD8-585C59469D2D}"/>
              </a:ext>
            </a:extLst>
          </p:cNvPr>
          <p:cNvSpPr txBox="1"/>
          <p:nvPr/>
        </p:nvSpPr>
        <p:spPr>
          <a:xfrm>
            <a:off x="2067882" y="1853004"/>
            <a:ext cx="1558440" cy="338554"/>
          </a:xfrm>
          <a:prstGeom prst="rect">
            <a:avLst/>
          </a:prstGeom>
          <a:noFill/>
        </p:spPr>
        <p:txBody>
          <a:bodyPr wrap="none" rtlCol="0">
            <a:spAutoFit/>
          </a:bodyPr>
          <a:lstStyle/>
          <a:p>
            <a:r>
              <a:rPr lang="en-US" sz="1600" b="1">
                <a:solidFill>
                  <a:schemeClr val="bg1"/>
                </a:solidFill>
              </a:rPr>
              <a:t>embedded skills</a:t>
            </a:r>
          </a:p>
        </p:txBody>
      </p:sp>
      <p:sp>
        <p:nvSpPr>
          <p:cNvPr id="20" name="TextBox 19">
            <a:extLst>
              <a:ext uri="{FF2B5EF4-FFF2-40B4-BE49-F238E27FC236}">
                <a16:creationId xmlns:a16="http://schemas.microsoft.com/office/drawing/2014/main" id="{86FC8AAB-D3BC-4FAA-AA49-75C85C411C34}"/>
              </a:ext>
            </a:extLst>
          </p:cNvPr>
          <p:cNvSpPr txBox="1"/>
          <p:nvPr/>
        </p:nvSpPr>
        <p:spPr>
          <a:xfrm>
            <a:off x="4114801" y="1785158"/>
            <a:ext cx="1675459" cy="338554"/>
          </a:xfrm>
          <a:prstGeom prst="rect">
            <a:avLst/>
          </a:prstGeom>
          <a:noFill/>
        </p:spPr>
        <p:txBody>
          <a:bodyPr wrap="none" rtlCol="0">
            <a:spAutoFit/>
          </a:bodyPr>
          <a:lstStyle/>
          <a:p>
            <a:r>
              <a:rPr lang="en-US" sz="1600" b="1">
                <a:solidFill>
                  <a:schemeClr val="bg1"/>
                </a:solidFill>
              </a:rPr>
              <a:t>habits of thinking</a:t>
            </a:r>
          </a:p>
        </p:txBody>
      </p:sp>
      <p:sp>
        <p:nvSpPr>
          <p:cNvPr id="21" name="TextBox 20">
            <a:extLst>
              <a:ext uri="{FF2B5EF4-FFF2-40B4-BE49-F238E27FC236}">
                <a16:creationId xmlns:a16="http://schemas.microsoft.com/office/drawing/2014/main" id="{E9C4F456-77C5-43C2-B0B6-6DD9EAA9C926}"/>
              </a:ext>
            </a:extLst>
          </p:cNvPr>
          <p:cNvSpPr txBox="1"/>
          <p:nvPr/>
        </p:nvSpPr>
        <p:spPr>
          <a:xfrm>
            <a:off x="4191000" y="2455158"/>
            <a:ext cx="1629870" cy="338554"/>
          </a:xfrm>
          <a:prstGeom prst="rect">
            <a:avLst/>
          </a:prstGeom>
          <a:noFill/>
        </p:spPr>
        <p:txBody>
          <a:bodyPr wrap="none" rtlCol="0">
            <a:spAutoFit/>
          </a:bodyPr>
          <a:lstStyle/>
          <a:p>
            <a:r>
              <a:rPr lang="en-US" sz="1600" b="1">
                <a:solidFill>
                  <a:schemeClr val="bg1"/>
                </a:solidFill>
              </a:rPr>
              <a:t>shared meanings</a:t>
            </a:r>
          </a:p>
        </p:txBody>
      </p:sp>
      <p:sp>
        <p:nvSpPr>
          <p:cNvPr id="22" name="TextBox 21">
            <a:extLst>
              <a:ext uri="{FF2B5EF4-FFF2-40B4-BE49-F238E27FC236}">
                <a16:creationId xmlns:a16="http://schemas.microsoft.com/office/drawing/2014/main" id="{632FB74A-4C8D-4721-8AE4-611E55958DF1}"/>
              </a:ext>
            </a:extLst>
          </p:cNvPr>
          <p:cNvSpPr txBox="1"/>
          <p:nvPr/>
        </p:nvSpPr>
        <p:spPr>
          <a:xfrm>
            <a:off x="1921647" y="2513219"/>
            <a:ext cx="1516377" cy="338554"/>
          </a:xfrm>
          <a:prstGeom prst="rect">
            <a:avLst/>
          </a:prstGeom>
          <a:noFill/>
        </p:spPr>
        <p:txBody>
          <a:bodyPr wrap="none" rtlCol="0">
            <a:spAutoFit/>
          </a:bodyPr>
          <a:lstStyle/>
          <a:p>
            <a:r>
              <a:rPr lang="en-US" sz="1600" b="1">
                <a:solidFill>
                  <a:schemeClr val="bg1"/>
                </a:solidFill>
              </a:rPr>
              <a:t>root metaphors</a:t>
            </a:r>
          </a:p>
        </p:txBody>
      </p:sp>
      <p:sp>
        <p:nvSpPr>
          <p:cNvPr id="23" name="TextBox 22">
            <a:extLst>
              <a:ext uri="{FF2B5EF4-FFF2-40B4-BE49-F238E27FC236}">
                <a16:creationId xmlns:a16="http://schemas.microsoft.com/office/drawing/2014/main" id="{BB444FC6-A12B-4363-868D-2917AA3E20E6}"/>
              </a:ext>
            </a:extLst>
          </p:cNvPr>
          <p:cNvSpPr txBox="1"/>
          <p:nvPr/>
        </p:nvSpPr>
        <p:spPr>
          <a:xfrm>
            <a:off x="5089685" y="2808634"/>
            <a:ext cx="1850699" cy="338554"/>
          </a:xfrm>
          <a:prstGeom prst="rect">
            <a:avLst/>
          </a:prstGeom>
          <a:noFill/>
        </p:spPr>
        <p:txBody>
          <a:bodyPr wrap="none" rtlCol="0">
            <a:spAutoFit/>
          </a:bodyPr>
          <a:lstStyle/>
          <a:p>
            <a:r>
              <a:rPr lang="en-US" sz="1600" b="1">
                <a:solidFill>
                  <a:schemeClr val="bg1"/>
                </a:solidFill>
              </a:rPr>
              <a:t>integrating symbols</a:t>
            </a:r>
          </a:p>
        </p:txBody>
      </p:sp>
      <p:sp>
        <p:nvSpPr>
          <p:cNvPr id="24" name="TextBox 23">
            <a:extLst>
              <a:ext uri="{FF2B5EF4-FFF2-40B4-BE49-F238E27FC236}">
                <a16:creationId xmlns:a16="http://schemas.microsoft.com/office/drawing/2014/main" id="{CAC8F984-101E-4074-9DE2-2578FE7E6B19}"/>
              </a:ext>
            </a:extLst>
          </p:cNvPr>
          <p:cNvSpPr txBox="1"/>
          <p:nvPr/>
        </p:nvSpPr>
        <p:spPr>
          <a:xfrm>
            <a:off x="2067883" y="4325162"/>
            <a:ext cx="5144293" cy="400110"/>
          </a:xfrm>
          <a:prstGeom prst="rect">
            <a:avLst/>
          </a:prstGeom>
          <a:noFill/>
        </p:spPr>
        <p:txBody>
          <a:bodyPr wrap="none" rtlCol="0">
            <a:spAutoFit/>
          </a:bodyPr>
          <a:lstStyle/>
          <a:p>
            <a:r>
              <a:rPr lang="en-US" sz="2000" b="1">
                <a:solidFill>
                  <a:schemeClr val="bg1"/>
                </a:solidFill>
              </a:rPr>
              <a:t>Cultural DNA – Taken-for-granted Assumptions</a:t>
            </a:r>
          </a:p>
        </p:txBody>
      </p:sp>
    </p:spTree>
    <p:extLst>
      <p:ext uri="{BB962C8B-B14F-4D97-AF65-F5344CB8AC3E}">
        <p14:creationId xmlns:p14="http://schemas.microsoft.com/office/powerpoint/2010/main" val="366996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092D9A-2657-803E-1F9B-3A397F45DC6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Qualities of Conscious Cultures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C8174E8-65C7-6A7D-F7EC-1CB6D539D231}"/>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lvl="1" indent="-228600">
              <a:spcBef>
                <a:spcPts val="0"/>
              </a:spcBef>
              <a:spcAft>
                <a:spcPts val="600"/>
              </a:spcAft>
              <a:buFont typeface="Arial" panose="020B0604020202020204" pitchFamily="34" charset="0"/>
              <a:buChar char="•"/>
            </a:pPr>
            <a:r>
              <a:rPr lang="en-US" sz="2800"/>
              <a:t>T</a:t>
            </a:r>
            <a:r>
              <a:rPr lang="en-US" sz="2200"/>
              <a:t>rust</a:t>
            </a:r>
          </a:p>
          <a:p>
            <a:pPr lvl="1" indent="-228600">
              <a:spcBef>
                <a:spcPts val="0"/>
              </a:spcBef>
              <a:spcAft>
                <a:spcPts val="600"/>
              </a:spcAft>
              <a:buFont typeface="Arial" panose="020B0604020202020204" pitchFamily="34" charset="0"/>
              <a:buChar char="•"/>
            </a:pPr>
            <a:r>
              <a:rPr lang="en-US" sz="2800"/>
              <a:t>A</a:t>
            </a:r>
            <a:r>
              <a:rPr lang="en-US" sz="2200"/>
              <a:t>ccountability</a:t>
            </a:r>
          </a:p>
          <a:p>
            <a:pPr lvl="1" indent="-228600">
              <a:spcBef>
                <a:spcPts val="0"/>
              </a:spcBef>
              <a:spcAft>
                <a:spcPts val="600"/>
              </a:spcAft>
              <a:buFont typeface="Arial" panose="020B0604020202020204" pitchFamily="34" charset="0"/>
              <a:buChar char="•"/>
            </a:pPr>
            <a:r>
              <a:rPr lang="en-US" sz="2800"/>
              <a:t>C</a:t>
            </a:r>
            <a:r>
              <a:rPr lang="en-US" sz="2200"/>
              <a:t>aring</a:t>
            </a:r>
          </a:p>
          <a:p>
            <a:pPr lvl="1" indent="-228600">
              <a:spcBef>
                <a:spcPts val="0"/>
              </a:spcBef>
              <a:spcAft>
                <a:spcPts val="600"/>
              </a:spcAft>
              <a:buFont typeface="Arial" panose="020B0604020202020204" pitchFamily="34" charset="0"/>
              <a:buChar char="•"/>
            </a:pPr>
            <a:r>
              <a:rPr lang="en-US" sz="2800"/>
              <a:t>T</a:t>
            </a:r>
            <a:r>
              <a:rPr lang="en-US" sz="2200"/>
              <a:t>ransparency</a:t>
            </a:r>
          </a:p>
          <a:p>
            <a:pPr lvl="1" indent="-228600">
              <a:spcBef>
                <a:spcPts val="0"/>
              </a:spcBef>
              <a:spcAft>
                <a:spcPts val="600"/>
              </a:spcAft>
              <a:buFont typeface="Arial" panose="020B0604020202020204" pitchFamily="34" charset="0"/>
              <a:buChar char="•"/>
            </a:pPr>
            <a:r>
              <a:rPr lang="en-US" sz="2800"/>
              <a:t>I</a:t>
            </a:r>
            <a:r>
              <a:rPr lang="en-US" sz="2200"/>
              <a:t>ntegrity</a:t>
            </a:r>
          </a:p>
          <a:p>
            <a:pPr lvl="1" indent="-228600">
              <a:spcBef>
                <a:spcPts val="0"/>
              </a:spcBef>
              <a:spcAft>
                <a:spcPts val="600"/>
              </a:spcAft>
              <a:buFont typeface="Arial" panose="020B0604020202020204" pitchFamily="34" charset="0"/>
              <a:buChar char="•"/>
            </a:pPr>
            <a:r>
              <a:rPr lang="en-US" sz="2800"/>
              <a:t>L</a:t>
            </a:r>
            <a:r>
              <a:rPr lang="en-US" sz="2200"/>
              <a:t>oyalty</a:t>
            </a:r>
          </a:p>
          <a:p>
            <a:pPr lvl="1" indent="-228600">
              <a:spcBef>
                <a:spcPts val="0"/>
              </a:spcBef>
              <a:spcAft>
                <a:spcPts val="600"/>
              </a:spcAft>
              <a:buFont typeface="Arial" panose="020B0604020202020204" pitchFamily="34" charset="0"/>
              <a:buChar char="•"/>
            </a:pPr>
            <a:r>
              <a:rPr lang="en-US" sz="2800"/>
              <a:t>E</a:t>
            </a:r>
            <a:r>
              <a:rPr lang="en-US" sz="2200"/>
              <a:t>galitarianism</a:t>
            </a:r>
          </a:p>
        </p:txBody>
      </p:sp>
      <p:pic>
        <p:nvPicPr>
          <p:cNvPr id="6" name="Picture Placeholder 5" descr="A group of people jumping&#10;&#10;Description automatically generated with low confidence">
            <a:extLst>
              <a:ext uri="{FF2B5EF4-FFF2-40B4-BE49-F238E27FC236}">
                <a16:creationId xmlns:a16="http://schemas.microsoft.com/office/drawing/2014/main" id="{376A8E6A-FBF0-65C2-D2E1-7613FE86D6AF}"/>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98526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391C403BD10846915ADAE108BADACB" ma:contentTypeVersion="16" ma:contentTypeDescription="Create a new document." ma:contentTypeScope="" ma:versionID="8220fda739f04aed1596e8c55425c712">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969e3b05c6c9eb641653af2a2e8367cf"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688F01C-E7E5-4202-8F1E-14B5F9890671}">
  <ds:schemaRefs>
    <ds:schemaRef ds:uri="http://schemas.microsoft.com/sharepoint/v3/contenttype/forms"/>
  </ds:schemaRefs>
</ds:datastoreItem>
</file>

<file path=customXml/itemProps2.xml><?xml version="1.0" encoding="utf-8"?>
<ds:datastoreItem xmlns:ds="http://schemas.openxmlformats.org/officeDocument/2006/customXml" ds:itemID="{5FB5433A-6E2A-4F73-A058-A1B1FCDAFE86}"/>
</file>

<file path=customXml/itemProps3.xml><?xml version="1.0" encoding="utf-8"?>
<ds:datastoreItem xmlns:ds="http://schemas.openxmlformats.org/officeDocument/2006/customXml" ds:itemID="{CBE309B4-CEBC-4EF3-B154-0F564FF7D4B0}">
  <ds:schemaRefs>
    <ds:schemaRef ds:uri="http://purl.org/dc/elements/1.1/"/>
    <ds:schemaRef ds:uri="ec27a0a7-8611-46d0-bbb2-f45a8872e5ef"/>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82861209-8bf3-47c7-8004-08d07fe7874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40</TotalTime>
  <Words>930</Words>
  <Application>Microsoft Office PowerPoint</Application>
  <PresentationFormat>Widescreen</PresentationFormat>
  <Paragraphs>108</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Conscious Organisations</vt:lpstr>
      <vt:lpstr>Centering Moment of Mindfulness</vt:lpstr>
      <vt:lpstr>Class Purpose</vt:lpstr>
      <vt:lpstr>Conscious Organisations Agenda Seminar 2, Module 2:  Qualities and Values of Conscious Cultures</vt:lpstr>
      <vt:lpstr>Culture</vt:lpstr>
      <vt:lpstr>Culture</vt:lpstr>
      <vt:lpstr>Schein: Levels of Culture</vt:lpstr>
      <vt:lpstr>Qualities of Conscious Cultures</vt:lpstr>
      <vt:lpstr>Qualities of Conscious Cultures</vt:lpstr>
      <vt:lpstr>Homework: Written Assignment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Dorianne Cotter-Lockard</cp:lastModifiedBy>
  <cp:revision>11</cp:revision>
  <dcterms:created xsi:type="dcterms:W3CDTF">2022-07-13T14:46:59Z</dcterms:created>
  <dcterms:modified xsi:type="dcterms:W3CDTF">2023-10-02T12:16:04Z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y fmtid="{D5CDD505-2E9C-101B-9397-08002B2CF9AE}" pid="3" name="MediaServiceImageTags">
    <vt:lpwstr/>
  </property>
</Properties>
</file>