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0"/>
  </p:notesMasterIdLst>
  <p:sldIdLst>
    <p:sldId id="256" r:id="rId6"/>
    <p:sldId id="257" r:id="rId7"/>
    <p:sldId id="258" r:id="rId8"/>
    <p:sldId id="260" r:id="rId9"/>
    <p:sldId id="261" r:id="rId10"/>
    <p:sldId id="262" r:id="rId11"/>
    <p:sldId id="826" r:id="rId12"/>
    <p:sldId id="609" r:id="rId13"/>
    <p:sldId id="788" r:id="rId14"/>
    <p:sldId id="812" r:id="rId15"/>
    <p:sldId id="813" r:id="rId16"/>
    <p:sldId id="814" r:id="rId17"/>
    <p:sldId id="815" r:id="rId18"/>
    <p:sldId id="793" r:id="rId19"/>
    <p:sldId id="816" r:id="rId20"/>
    <p:sldId id="817" r:id="rId21"/>
    <p:sldId id="818" r:id="rId22"/>
    <p:sldId id="796" r:id="rId23"/>
    <p:sldId id="819" r:id="rId24"/>
    <p:sldId id="798" r:id="rId25"/>
    <p:sldId id="820" r:id="rId26"/>
    <p:sldId id="821" r:id="rId27"/>
    <p:sldId id="822" r:id="rId28"/>
    <p:sldId id="823" r:id="rId29"/>
    <p:sldId id="824" r:id="rId30"/>
    <p:sldId id="825" r:id="rId31"/>
    <p:sldId id="1808" r:id="rId32"/>
    <p:sldId id="785" r:id="rId33"/>
    <p:sldId id="1864" r:id="rId34"/>
    <p:sldId id="1865" r:id="rId35"/>
    <p:sldId id="1866" r:id="rId36"/>
    <p:sldId id="1869" r:id="rId37"/>
    <p:sldId id="869" r:id="rId38"/>
    <p:sldId id="259"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88505" autoAdjust="0"/>
  </p:normalViewPr>
  <p:slideViewPr>
    <p:cSldViewPr snapToGrid="0">
      <p:cViewPr varScale="1">
        <p:scale>
          <a:sx n="83" d="100"/>
          <a:sy n="83" d="100"/>
        </p:scale>
        <p:origin x="37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A1ED5-43A1-41A9-81DA-DE937342C01F}" type="datetimeFigureOut">
              <a:rPr lang="de-DE" smtClean="0"/>
              <a:t>17.01.2024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2BE08-7476-4428-A5DE-03C33B3CABCF}" type="slidenum">
              <a:rPr lang="de-DE" smtClean="0"/>
              <a:t>‹Nr.›</a:t>
            </a:fld>
            <a:endParaRPr lang="de-DE"/>
          </a:p>
        </p:txBody>
      </p:sp>
    </p:spTree>
    <p:extLst>
      <p:ext uri="{BB962C8B-B14F-4D97-AF65-F5344CB8AC3E}">
        <p14:creationId xmlns:p14="http://schemas.microsoft.com/office/powerpoint/2010/main" val="246270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a:p>
            <a:endParaRPr lang="de-DE" dirty="0"/>
          </a:p>
        </p:txBody>
      </p:sp>
      <p:sp>
        <p:nvSpPr>
          <p:cNvPr id="4" name="Foliennummernplatzhalter 3"/>
          <p:cNvSpPr>
            <a:spLocks noGrp="1"/>
          </p:cNvSpPr>
          <p:nvPr>
            <p:ph type="sldNum" sz="quarter" idx="5"/>
          </p:nvPr>
        </p:nvSpPr>
        <p:spPr/>
        <p:txBody>
          <a:bodyPr/>
          <a:lstStyle/>
          <a:p>
            <a:fld id="{30C2BE08-7476-4428-A5DE-03C33B3CABCF}" type="slidenum">
              <a:rPr lang="de-DE" smtClean="0"/>
              <a:t>3</a:t>
            </a:fld>
            <a:endParaRPr lang="de-DE"/>
          </a:p>
        </p:txBody>
      </p:sp>
    </p:spTree>
    <p:extLst>
      <p:ext uri="{BB962C8B-B14F-4D97-AF65-F5344CB8AC3E}">
        <p14:creationId xmlns:p14="http://schemas.microsoft.com/office/powerpoint/2010/main" val="60566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602D23A3-6C3D-6122-093D-E9B34D0D55A7}"/>
              </a:ext>
            </a:extLst>
          </p:cNvPr>
          <p:cNvSpPr>
            <a:spLocks noGrp="1" noRot="1" noChangeAspect="1" noChangeArrowheads="1" noTextEdit="1"/>
          </p:cNvSpPr>
          <p:nvPr>
            <p:ph type="sldImg"/>
          </p:nvPr>
        </p:nvSpPr>
        <p:spPr>
          <a:ln/>
        </p:spPr>
      </p:sp>
      <p:sp>
        <p:nvSpPr>
          <p:cNvPr id="35843" name="Notizenplatzhalter 2">
            <a:extLst>
              <a:ext uri="{FF2B5EF4-FFF2-40B4-BE49-F238E27FC236}">
                <a16:creationId xmlns:a16="http://schemas.microsoft.com/office/drawing/2014/main" id="{AF46C625-3CC8-A8E4-A645-BC31F1A2FA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9EECC4E8-19AB-CE26-5B73-C98ACE8E262F}"/>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5845" name="Foliennummernplatzhalter 4">
            <a:extLst>
              <a:ext uri="{FF2B5EF4-FFF2-40B4-BE49-F238E27FC236}">
                <a16:creationId xmlns:a16="http://schemas.microsoft.com/office/drawing/2014/main" id="{EBBEACFE-3FB4-E28B-1881-D58999EAC1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B36C6CD3-8054-4772-A73B-D12C6362D89F}" type="slidenum">
              <a:rPr lang="de-DE" altLang="de-DE" sz="1200" b="0" smtClean="0"/>
              <a:pPr/>
              <a:t>12</a:t>
            </a:fld>
            <a:endParaRPr lang="de-DE" altLang="de-DE"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97B6202E-C696-D042-0EA6-11EEF7B766AF}"/>
              </a:ext>
            </a:extLst>
          </p:cNvPr>
          <p:cNvSpPr>
            <a:spLocks noGrp="1" noRot="1" noChangeAspect="1" noChangeArrowheads="1" noTextEdit="1"/>
          </p:cNvSpPr>
          <p:nvPr>
            <p:ph type="sldImg"/>
          </p:nvPr>
        </p:nvSpPr>
        <p:spPr>
          <a:ln/>
        </p:spPr>
      </p:sp>
      <p:sp>
        <p:nvSpPr>
          <p:cNvPr id="37891" name="Notizenplatzhalter 2">
            <a:extLst>
              <a:ext uri="{FF2B5EF4-FFF2-40B4-BE49-F238E27FC236}">
                <a16:creationId xmlns:a16="http://schemas.microsoft.com/office/drawing/2014/main" id="{D6A69DB4-6D92-2F1E-01C0-9BBF789504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55B3E770-B511-8FE1-D250-1F96198117C0}"/>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7893" name="Foliennummernplatzhalter 4">
            <a:extLst>
              <a:ext uri="{FF2B5EF4-FFF2-40B4-BE49-F238E27FC236}">
                <a16:creationId xmlns:a16="http://schemas.microsoft.com/office/drawing/2014/main" id="{7C0C5C6C-E8BA-C877-ADEB-26CEA5F02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2B5EBDBD-ADB3-4C2E-A6F1-85ED682EFCBF}" type="slidenum">
              <a:rPr lang="de-DE" altLang="de-DE" sz="1200" b="0" smtClean="0"/>
              <a:pPr/>
              <a:t>13</a:t>
            </a:fld>
            <a:endParaRPr lang="de-DE" altLang="de-DE"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a:extLst>
              <a:ext uri="{FF2B5EF4-FFF2-40B4-BE49-F238E27FC236}">
                <a16:creationId xmlns:a16="http://schemas.microsoft.com/office/drawing/2014/main" id="{E1490F09-5F39-F35E-D474-69008805ECDC}"/>
              </a:ext>
            </a:extLst>
          </p:cNvPr>
          <p:cNvSpPr>
            <a:spLocks noGrp="1" noRot="1" noChangeAspect="1" noChangeArrowheads="1" noTextEdit="1"/>
          </p:cNvSpPr>
          <p:nvPr>
            <p:ph type="sldImg"/>
          </p:nvPr>
        </p:nvSpPr>
        <p:spPr>
          <a:ln/>
        </p:spPr>
      </p:sp>
      <p:sp>
        <p:nvSpPr>
          <p:cNvPr id="39939" name="Notizenplatzhalter 2">
            <a:extLst>
              <a:ext uri="{FF2B5EF4-FFF2-40B4-BE49-F238E27FC236}">
                <a16:creationId xmlns:a16="http://schemas.microsoft.com/office/drawing/2014/main" id="{9A3DD34F-A555-59C6-1185-95C0405AFF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2D3F9EB7-7A6B-8625-497F-DEC27EE9801B}"/>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9941" name="Foliennummernplatzhalter 4">
            <a:extLst>
              <a:ext uri="{FF2B5EF4-FFF2-40B4-BE49-F238E27FC236}">
                <a16:creationId xmlns:a16="http://schemas.microsoft.com/office/drawing/2014/main" id="{79F92A29-75A1-BB1D-04AC-824CC24F38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50C83B83-1C49-4D8E-B6C7-AE793E4ECEAB}" type="slidenum">
              <a:rPr lang="de-DE" altLang="de-DE" sz="1200" b="0" smtClean="0"/>
              <a:pPr/>
              <a:t>14</a:t>
            </a:fld>
            <a:endParaRPr lang="de-DE" altLang="de-DE"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a:extLst>
              <a:ext uri="{FF2B5EF4-FFF2-40B4-BE49-F238E27FC236}">
                <a16:creationId xmlns:a16="http://schemas.microsoft.com/office/drawing/2014/main" id="{A2AFF41A-B625-3B9F-4A43-60823C67487E}"/>
              </a:ext>
            </a:extLst>
          </p:cNvPr>
          <p:cNvSpPr>
            <a:spLocks noGrp="1" noRot="1" noChangeAspect="1" noChangeArrowheads="1" noTextEdit="1"/>
          </p:cNvSpPr>
          <p:nvPr>
            <p:ph type="sldImg"/>
          </p:nvPr>
        </p:nvSpPr>
        <p:spPr>
          <a:ln/>
        </p:spPr>
      </p:sp>
      <p:sp>
        <p:nvSpPr>
          <p:cNvPr id="41987" name="Notizenplatzhalter 2">
            <a:extLst>
              <a:ext uri="{FF2B5EF4-FFF2-40B4-BE49-F238E27FC236}">
                <a16:creationId xmlns:a16="http://schemas.microsoft.com/office/drawing/2014/main" id="{6D2BC4B2-001E-5D38-F09F-194E06A7A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C440B694-E253-F413-D1B5-239831686A51}"/>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1989" name="Foliennummernplatzhalter 4">
            <a:extLst>
              <a:ext uri="{FF2B5EF4-FFF2-40B4-BE49-F238E27FC236}">
                <a16:creationId xmlns:a16="http://schemas.microsoft.com/office/drawing/2014/main" id="{7F71B2D8-A4F1-E45C-27FC-76D995FAC2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B6EC8305-37CD-40ED-9A56-8B9ABE1D5AB3}" type="slidenum">
              <a:rPr lang="de-DE" altLang="de-DE" sz="1200" b="0" smtClean="0"/>
              <a:pPr/>
              <a:t>15</a:t>
            </a:fld>
            <a:endParaRPr lang="de-DE" altLang="de-DE"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a:extLst>
              <a:ext uri="{FF2B5EF4-FFF2-40B4-BE49-F238E27FC236}">
                <a16:creationId xmlns:a16="http://schemas.microsoft.com/office/drawing/2014/main" id="{157F7556-A5A2-CCAD-76BA-0E88C31FE3A4}"/>
              </a:ext>
            </a:extLst>
          </p:cNvPr>
          <p:cNvSpPr>
            <a:spLocks noGrp="1" noRot="1" noChangeAspect="1" noChangeArrowheads="1" noTextEdit="1"/>
          </p:cNvSpPr>
          <p:nvPr>
            <p:ph type="sldImg"/>
          </p:nvPr>
        </p:nvSpPr>
        <p:spPr>
          <a:ln/>
        </p:spPr>
      </p:sp>
      <p:sp>
        <p:nvSpPr>
          <p:cNvPr id="44035" name="Notizenplatzhalter 2">
            <a:extLst>
              <a:ext uri="{FF2B5EF4-FFF2-40B4-BE49-F238E27FC236}">
                <a16:creationId xmlns:a16="http://schemas.microsoft.com/office/drawing/2014/main" id="{E9E30C42-B925-09C7-0CD0-59477B9B91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A481E28D-1FFB-73E1-76CB-106FB92B7369}"/>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4037" name="Foliennummernplatzhalter 4">
            <a:extLst>
              <a:ext uri="{FF2B5EF4-FFF2-40B4-BE49-F238E27FC236}">
                <a16:creationId xmlns:a16="http://schemas.microsoft.com/office/drawing/2014/main" id="{88DE275C-C696-0FB1-F3C1-0591D03097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ED765EE4-1F14-4C90-830B-3F3436633BDB}" type="slidenum">
              <a:rPr lang="de-DE" altLang="de-DE" sz="1200" b="0" smtClean="0"/>
              <a:pPr/>
              <a:t>16</a:t>
            </a:fld>
            <a:endParaRPr lang="de-DE" altLang="de-DE"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3A729C39-48D0-9A47-9C5F-1943B3822275}"/>
              </a:ext>
            </a:extLst>
          </p:cNvPr>
          <p:cNvSpPr>
            <a:spLocks noGrp="1" noRot="1" noChangeAspect="1" noChangeArrowheads="1" noTextEdit="1"/>
          </p:cNvSpPr>
          <p:nvPr>
            <p:ph type="sldImg"/>
          </p:nvPr>
        </p:nvSpPr>
        <p:spPr>
          <a:ln/>
        </p:spPr>
      </p:sp>
      <p:sp>
        <p:nvSpPr>
          <p:cNvPr id="46083" name="Notizenplatzhalter 2">
            <a:extLst>
              <a:ext uri="{FF2B5EF4-FFF2-40B4-BE49-F238E27FC236}">
                <a16:creationId xmlns:a16="http://schemas.microsoft.com/office/drawing/2014/main" id="{72CB9349-E2B4-2AE6-9E3E-ABDC468ACF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75F70926-3299-461E-CF20-8DE89ED6B4C0}"/>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6085" name="Foliennummernplatzhalter 4">
            <a:extLst>
              <a:ext uri="{FF2B5EF4-FFF2-40B4-BE49-F238E27FC236}">
                <a16:creationId xmlns:a16="http://schemas.microsoft.com/office/drawing/2014/main" id="{61AD0D14-F90E-37CC-D54D-D035EB6C25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7D84A9BC-CFA2-4EDF-9994-72D52DA458C4}" type="slidenum">
              <a:rPr lang="de-DE" altLang="de-DE" sz="1200" b="0" smtClean="0"/>
              <a:pPr/>
              <a:t>17</a:t>
            </a:fld>
            <a:endParaRPr lang="de-DE" altLang="de-DE"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a:extLst>
              <a:ext uri="{FF2B5EF4-FFF2-40B4-BE49-F238E27FC236}">
                <a16:creationId xmlns:a16="http://schemas.microsoft.com/office/drawing/2014/main" id="{89BB98FF-5F4A-7B14-EAB6-202B465604FE}"/>
              </a:ext>
            </a:extLst>
          </p:cNvPr>
          <p:cNvSpPr>
            <a:spLocks noGrp="1" noRot="1" noChangeAspect="1" noChangeArrowheads="1" noTextEdit="1"/>
          </p:cNvSpPr>
          <p:nvPr>
            <p:ph type="sldImg"/>
          </p:nvPr>
        </p:nvSpPr>
        <p:spPr>
          <a:ln/>
        </p:spPr>
      </p:sp>
      <p:sp>
        <p:nvSpPr>
          <p:cNvPr id="48131" name="Notizenplatzhalter 2">
            <a:extLst>
              <a:ext uri="{FF2B5EF4-FFF2-40B4-BE49-F238E27FC236}">
                <a16:creationId xmlns:a16="http://schemas.microsoft.com/office/drawing/2014/main" id="{DD2C0213-4881-D059-F08F-8C124E498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474550C5-F2F2-60E0-7646-AAA7A671628B}"/>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8133" name="Foliennummernplatzhalter 4">
            <a:extLst>
              <a:ext uri="{FF2B5EF4-FFF2-40B4-BE49-F238E27FC236}">
                <a16:creationId xmlns:a16="http://schemas.microsoft.com/office/drawing/2014/main" id="{EBFCDCB8-1E68-B6EB-F9B8-F66F2977FE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8C084FDC-E312-4839-A46C-EBC01C887C24}" type="slidenum">
              <a:rPr lang="de-DE" altLang="de-DE" sz="1200" b="0" smtClean="0"/>
              <a:pPr/>
              <a:t>18</a:t>
            </a:fld>
            <a:endParaRPr lang="de-DE" altLang="de-DE"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a16="http://schemas.microsoft.com/office/drawing/2014/main" id="{1721581E-91A9-58BB-C5FC-62BAD59178C4}"/>
              </a:ext>
            </a:extLst>
          </p:cNvPr>
          <p:cNvSpPr>
            <a:spLocks noGrp="1" noRot="1" noChangeAspect="1" noChangeArrowheads="1" noTextEdit="1"/>
          </p:cNvSpPr>
          <p:nvPr>
            <p:ph type="sldImg"/>
          </p:nvPr>
        </p:nvSpPr>
        <p:spPr>
          <a:ln/>
        </p:spPr>
      </p:sp>
      <p:sp>
        <p:nvSpPr>
          <p:cNvPr id="50179" name="Notizenplatzhalter 2">
            <a:extLst>
              <a:ext uri="{FF2B5EF4-FFF2-40B4-BE49-F238E27FC236}">
                <a16:creationId xmlns:a16="http://schemas.microsoft.com/office/drawing/2014/main" id="{6AE10148-8671-E8A9-0B5F-680E07F82F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C0E92F1F-353F-047E-9EE5-784A3AD5BA28}"/>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0181" name="Foliennummernplatzhalter 4">
            <a:extLst>
              <a:ext uri="{FF2B5EF4-FFF2-40B4-BE49-F238E27FC236}">
                <a16:creationId xmlns:a16="http://schemas.microsoft.com/office/drawing/2014/main" id="{65D2E14E-018B-3C63-BD49-A3F461EA8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0073302C-1D93-44D2-A9D8-0AB4324A110A}" type="slidenum">
              <a:rPr lang="de-DE" altLang="de-DE" sz="1200" b="0" smtClean="0"/>
              <a:pPr/>
              <a:t>19</a:t>
            </a:fld>
            <a:endParaRPr lang="de-DE" altLang="de-DE"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A389BFE8-A634-9FCB-39D8-5C743DBADAFE}"/>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1561269D-0F82-7254-EC28-232C70511D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7BBDD30A-CB13-22E6-73C2-6DE6810720F0}"/>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2229" name="Foliennummernplatzhalter 4">
            <a:extLst>
              <a:ext uri="{FF2B5EF4-FFF2-40B4-BE49-F238E27FC236}">
                <a16:creationId xmlns:a16="http://schemas.microsoft.com/office/drawing/2014/main" id="{4D00A4D3-BDB0-4F1F-DA3D-645D01170C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75127939-EFB9-4495-AB43-D57225520D39}" type="slidenum">
              <a:rPr lang="de-DE" altLang="de-DE" sz="1200" b="0" smtClean="0"/>
              <a:pPr/>
              <a:t>20</a:t>
            </a:fld>
            <a:endParaRPr lang="de-DE" altLang="de-DE"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D7E48FD4-0EFB-305C-8BD0-26EF702A01F8}"/>
              </a:ext>
            </a:extLst>
          </p:cNvPr>
          <p:cNvSpPr>
            <a:spLocks noGrp="1" noRot="1" noChangeAspect="1" noChangeArrowheads="1" noTextEdit="1"/>
          </p:cNvSpPr>
          <p:nvPr>
            <p:ph type="sldImg"/>
          </p:nvPr>
        </p:nvSpPr>
        <p:spPr>
          <a:ln/>
        </p:spPr>
      </p:sp>
      <p:sp>
        <p:nvSpPr>
          <p:cNvPr id="54275" name="Notizenplatzhalter 2">
            <a:extLst>
              <a:ext uri="{FF2B5EF4-FFF2-40B4-BE49-F238E27FC236}">
                <a16:creationId xmlns:a16="http://schemas.microsoft.com/office/drawing/2014/main" id="{704B43E4-1F18-3039-C320-A500295305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F15F60EB-C485-38C7-655B-DBE1BCDACBF9}"/>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4277" name="Foliennummernplatzhalter 4">
            <a:extLst>
              <a:ext uri="{FF2B5EF4-FFF2-40B4-BE49-F238E27FC236}">
                <a16:creationId xmlns:a16="http://schemas.microsoft.com/office/drawing/2014/main" id="{E858A765-38C5-4E62-0808-F1522A74FB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2A7100D7-DABA-49ED-BFB7-01D136D6CA20}" type="slidenum">
              <a:rPr lang="de-DE" altLang="de-DE" sz="1200" b="0" smtClean="0"/>
              <a:pPr/>
              <a:t>21</a:t>
            </a:fld>
            <a:endParaRPr lang="de-DE" altLang="de-DE"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a:p>
            <a:endParaRPr lang="de-DE" dirty="0"/>
          </a:p>
        </p:txBody>
      </p:sp>
      <p:sp>
        <p:nvSpPr>
          <p:cNvPr id="4" name="Foliennummernplatzhalter 3"/>
          <p:cNvSpPr>
            <a:spLocks noGrp="1"/>
          </p:cNvSpPr>
          <p:nvPr>
            <p:ph type="sldNum" sz="quarter" idx="5"/>
          </p:nvPr>
        </p:nvSpPr>
        <p:spPr/>
        <p:txBody>
          <a:bodyPr/>
          <a:lstStyle/>
          <a:p>
            <a:fld id="{30C2BE08-7476-4428-A5DE-03C33B3CABCF}" type="slidenum">
              <a:rPr lang="de-DE" smtClean="0"/>
              <a:t>4</a:t>
            </a:fld>
            <a:endParaRPr lang="de-DE"/>
          </a:p>
        </p:txBody>
      </p:sp>
    </p:spTree>
    <p:extLst>
      <p:ext uri="{BB962C8B-B14F-4D97-AF65-F5344CB8AC3E}">
        <p14:creationId xmlns:p14="http://schemas.microsoft.com/office/powerpoint/2010/main" val="77464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E3DFEF04-FEB8-CDA5-3FD3-8E2B0DAED333}"/>
              </a:ext>
            </a:extLst>
          </p:cNvPr>
          <p:cNvSpPr>
            <a:spLocks noGrp="1" noRot="1" noChangeAspect="1" noChangeArrowheads="1" noTextEdit="1"/>
          </p:cNvSpPr>
          <p:nvPr>
            <p:ph type="sldImg"/>
          </p:nvPr>
        </p:nvSpPr>
        <p:spPr>
          <a:ln/>
        </p:spPr>
      </p:sp>
      <p:sp>
        <p:nvSpPr>
          <p:cNvPr id="56323" name="Notizenplatzhalter 2">
            <a:extLst>
              <a:ext uri="{FF2B5EF4-FFF2-40B4-BE49-F238E27FC236}">
                <a16:creationId xmlns:a16="http://schemas.microsoft.com/office/drawing/2014/main" id="{05FC4EE1-EDD1-5A09-1811-64FDF85CC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2A83F22B-4B18-59ED-72D2-7CB59B5B3018}"/>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6325" name="Foliennummernplatzhalter 4">
            <a:extLst>
              <a:ext uri="{FF2B5EF4-FFF2-40B4-BE49-F238E27FC236}">
                <a16:creationId xmlns:a16="http://schemas.microsoft.com/office/drawing/2014/main" id="{2F825500-91F8-2B8D-88EB-A09D4B9DDF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FB9988CE-18AB-4356-8DAD-48387156C977}" type="slidenum">
              <a:rPr lang="de-DE" altLang="de-DE" sz="1200" b="0" smtClean="0"/>
              <a:pPr/>
              <a:t>22</a:t>
            </a:fld>
            <a:endParaRPr lang="de-DE" altLang="de-DE"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a16="http://schemas.microsoft.com/office/drawing/2014/main" id="{93AB369F-B174-F6F8-5D6B-D143894026F9}"/>
              </a:ext>
            </a:extLst>
          </p:cNvPr>
          <p:cNvSpPr>
            <a:spLocks noGrp="1" noRot="1" noChangeAspect="1" noChangeArrowheads="1" noTextEdit="1"/>
          </p:cNvSpPr>
          <p:nvPr>
            <p:ph type="sldImg"/>
          </p:nvPr>
        </p:nvSpPr>
        <p:spPr>
          <a:ln/>
        </p:spPr>
      </p:sp>
      <p:sp>
        <p:nvSpPr>
          <p:cNvPr id="58371" name="Notizenplatzhalter 2">
            <a:extLst>
              <a:ext uri="{FF2B5EF4-FFF2-40B4-BE49-F238E27FC236}">
                <a16:creationId xmlns:a16="http://schemas.microsoft.com/office/drawing/2014/main" id="{2F949501-7C32-4C35-A8D4-503978FD29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5EF07BDC-89E5-E73C-5D3F-EDD6E9ED7364}"/>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8373" name="Foliennummernplatzhalter 4">
            <a:extLst>
              <a:ext uri="{FF2B5EF4-FFF2-40B4-BE49-F238E27FC236}">
                <a16:creationId xmlns:a16="http://schemas.microsoft.com/office/drawing/2014/main" id="{01B9A2CA-5986-BF29-BDEE-4C16515D62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0B757391-3814-4431-A283-1B9C816A25A5}" type="slidenum">
              <a:rPr lang="de-DE" altLang="de-DE" sz="1200" b="0" smtClean="0"/>
              <a:pPr/>
              <a:t>23</a:t>
            </a:fld>
            <a:endParaRPr lang="de-DE" altLang="de-DE"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a:extLst>
              <a:ext uri="{FF2B5EF4-FFF2-40B4-BE49-F238E27FC236}">
                <a16:creationId xmlns:a16="http://schemas.microsoft.com/office/drawing/2014/main" id="{800D4660-E186-4C31-97AD-18014A1718DF}"/>
              </a:ext>
            </a:extLst>
          </p:cNvPr>
          <p:cNvSpPr>
            <a:spLocks noGrp="1" noRot="1" noChangeAspect="1" noChangeArrowheads="1" noTextEdit="1"/>
          </p:cNvSpPr>
          <p:nvPr>
            <p:ph type="sldImg"/>
          </p:nvPr>
        </p:nvSpPr>
        <p:spPr>
          <a:ln/>
        </p:spPr>
      </p:sp>
      <p:sp>
        <p:nvSpPr>
          <p:cNvPr id="60419" name="Notizenplatzhalter 2">
            <a:extLst>
              <a:ext uri="{FF2B5EF4-FFF2-40B4-BE49-F238E27FC236}">
                <a16:creationId xmlns:a16="http://schemas.microsoft.com/office/drawing/2014/main" id="{19ABC742-999C-9D3D-14F9-A49D5DBBC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02C38B61-CD25-E8AE-D001-79D4C0678696}"/>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0421" name="Foliennummernplatzhalter 4">
            <a:extLst>
              <a:ext uri="{FF2B5EF4-FFF2-40B4-BE49-F238E27FC236}">
                <a16:creationId xmlns:a16="http://schemas.microsoft.com/office/drawing/2014/main" id="{B9D325FC-A3CC-50BB-63A9-ECB00EB77F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C3C4DEC8-5D25-4A28-BAFF-D767968371AD}" type="slidenum">
              <a:rPr lang="de-DE" altLang="de-DE" sz="1200" b="0" smtClean="0"/>
              <a:pPr/>
              <a:t>24</a:t>
            </a:fld>
            <a:endParaRPr lang="de-DE" altLang="de-DE"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76215F29-0274-8565-EA65-FA784BFC7631}"/>
              </a:ext>
            </a:extLst>
          </p:cNvPr>
          <p:cNvSpPr>
            <a:spLocks noGrp="1" noRot="1" noChangeAspect="1" noChangeArrowheads="1" noTextEdit="1"/>
          </p:cNvSpPr>
          <p:nvPr>
            <p:ph type="sldImg"/>
          </p:nvPr>
        </p:nvSpPr>
        <p:spPr>
          <a:ln/>
        </p:spPr>
      </p:sp>
      <p:sp>
        <p:nvSpPr>
          <p:cNvPr id="62467" name="Notizenplatzhalter 2">
            <a:extLst>
              <a:ext uri="{FF2B5EF4-FFF2-40B4-BE49-F238E27FC236}">
                <a16:creationId xmlns:a16="http://schemas.microsoft.com/office/drawing/2014/main" id="{9B31C2E7-DA48-5746-A197-4B645C71D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37A12DAB-73E1-6C87-2CAF-B15CE51F8B58}"/>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2469" name="Foliennummernplatzhalter 4">
            <a:extLst>
              <a:ext uri="{FF2B5EF4-FFF2-40B4-BE49-F238E27FC236}">
                <a16:creationId xmlns:a16="http://schemas.microsoft.com/office/drawing/2014/main" id="{7636C7BD-CB5D-F768-95C7-3D556B25EB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EE0DE0D3-B184-4E80-B5D2-E3C54FD6F7B0}" type="slidenum">
              <a:rPr lang="de-DE" altLang="de-DE" sz="1200" b="0" smtClean="0"/>
              <a:pPr/>
              <a:t>25</a:t>
            </a:fld>
            <a:endParaRPr lang="de-DE" altLang="de-DE"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a:extLst>
              <a:ext uri="{FF2B5EF4-FFF2-40B4-BE49-F238E27FC236}">
                <a16:creationId xmlns:a16="http://schemas.microsoft.com/office/drawing/2014/main" id="{49F0F61B-E19C-7FE4-E60C-499CE97AEFB8}"/>
              </a:ext>
            </a:extLst>
          </p:cNvPr>
          <p:cNvSpPr>
            <a:spLocks noGrp="1" noRot="1" noChangeAspect="1" noChangeArrowheads="1" noTextEdit="1"/>
          </p:cNvSpPr>
          <p:nvPr>
            <p:ph type="sldImg"/>
          </p:nvPr>
        </p:nvSpPr>
        <p:spPr>
          <a:ln/>
        </p:spPr>
      </p:sp>
      <p:sp>
        <p:nvSpPr>
          <p:cNvPr id="64515" name="Notizenplatzhalter 2">
            <a:extLst>
              <a:ext uri="{FF2B5EF4-FFF2-40B4-BE49-F238E27FC236}">
                <a16:creationId xmlns:a16="http://schemas.microsoft.com/office/drawing/2014/main" id="{9A4EA58F-8850-0223-D85C-8B297064BF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E53999AC-556A-576E-2965-878560558A1D}"/>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4517" name="Foliennummernplatzhalter 4">
            <a:extLst>
              <a:ext uri="{FF2B5EF4-FFF2-40B4-BE49-F238E27FC236}">
                <a16:creationId xmlns:a16="http://schemas.microsoft.com/office/drawing/2014/main" id="{22457624-51C3-05DF-8482-76CFCD1926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F9FA6099-41B0-4A5C-9F4D-7266A1B8AD5C}" type="slidenum">
              <a:rPr lang="de-DE" altLang="de-DE" sz="1200" b="0" smtClean="0"/>
              <a:pPr/>
              <a:t>26</a:t>
            </a:fld>
            <a:endParaRPr lang="de-DE" altLang="de-DE"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B397C5AA-D703-A6E7-A4D0-748AFCA9A88D}"/>
              </a:ext>
            </a:extLst>
          </p:cNvPr>
          <p:cNvSpPr>
            <a:spLocks noGrp="1" noRot="1" noChangeAspect="1" noChangeArrowheads="1" noTextEdit="1"/>
          </p:cNvSpPr>
          <p:nvPr>
            <p:ph type="sldImg"/>
          </p:nvPr>
        </p:nvSpPr>
        <p:spPr>
          <a:ln/>
        </p:spPr>
      </p:sp>
      <p:sp>
        <p:nvSpPr>
          <p:cNvPr id="66563" name="Notizenplatzhalter 2">
            <a:extLst>
              <a:ext uri="{FF2B5EF4-FFF2-40B4-BE49-F238E27FC236}">
                <a16:creationId xmlns:a16="http://schemas.microsoft.com/office/drawing/2014/main" id="{AF484249-0F34-7F0E-60D0-8D16E77BA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z="800" dirty="0"/>
          </a:p>
        </p:txBody>
      </p:sp>
      <p:sp>
        <p:nvSpPr>
          <p:cNvPr id="4" name="Fußzeilenplatzhalter 3">
            <a:extLst>
              <a:ext uri="{FF2B5EF4-FFF2-40B4-BE49-F238E27FC236}">
                <a16:creationId xmlns:a16="http://schemas.microsoft.com/office/drawing/2014/main" id="{6CB84952-E9F4-FF20-995C-C2F6637B7084}"/>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6565" name="Foliennummernplatzhalter 4">
            <a:extLst>
              <a:ext uri="{FF2B5EF4-FFF2-40B4-BE49-F238E27FC236}">
                <a16:creationId xmlns:a16="http://schemas.microsoft.com/office/drawing/2014/main" id="{0B096007-A891-B49E-0AE5-85D2242C0D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3FFBA955-967F-4D68-9551-2520D0EEC2E7}" type="slidenum">
              <a:rPr lang="de-DE" altLang="de-DE" sz="1200" b="0" smtClean="0"/>
              <a:pPr/>
              <a:t>27</a:t>
            </a:fld>
            <a:endParaRPr lang="de-DE" altLang="de-DE"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err="1"/>
              <a:t>Apply</a:t>
            </a:r>
            <a:r>
              <a:rPr lang="de-DE" dirty="0"/>
              <a:t> </a:t>
            </a:r>
            <a:r>
              <a:rPr lang="de-DE" dirty="0" err="1"/>
              <a:t>this</a:t>
            </a:r>
            <a:r>
              <a:rPr lang="de-DE" dirty="0"/>
              <a:t> </a:t>
            </a:r>
            <a:r>
              <a:rPr lang="de-DE" dirty="0" err="1"/>
              <a:t>dyad</a:t>
            </a:r>
            <a:r>
              <a:rPr lang="de-DE" dirty="0"/>
              <a:t> </a:t>
            </a:r>
            <a:r>
              <a:rPr lang="de-DE" dirty="0" err="1"/>
              <a:t>to</a:t>
            </a:r>
            <a:r>
              <a:rPr lang="de-DE" dirty="0"/>
              <a:t> </a:t>
            </a:r>
            <a:r>
              <a:rPr lang="de-DE" dirty="0" err="1"/>
              <a:t>let</a:t>
            </a:r>
            <a:r>
              <a:rPr lang="de-DE" dirty="0"/>
              <a:t> </a:t>
            </a:r>
            <a:r>
              <a:rPr lang="de-DE" dirty="0" err="1"/>
              <a:t>students</a:t>
            </a:r>
            <a:r>
              <a:rPr lang="de-DE" dirty="0"/>
              <a:t> </a:t>
            </a:r>
            <a:r>
              <a:rPr lang="de-DE" dirty="0" err="1"/>
              <a:t>share</a:t>
            </a:r>
            <a:r>
              <a:rPr lang="de-DE" dirty="0"/>
              <a:t> in </a:t>
            </a:r>
            <a:r>
              <a:rPr lang="de-DE" dirty="0" err="1"/>
              <a:t>pairs</a:t>
            </a:r>
            <a:r>
              <a:rPr lang="de-DE" dirty="0"/>
              <a:t> </a:t>
            </a:r>
            <a:r>
              <a:rPr lang="de-DE" dirty="0" err="1"/>
              <a:t>how</a:t>
            </a:r>
            <a:r>
              <a:rPr lang="de-DE" dirty="0"/>
              <a:t> </a:t>
            </a:r>
            <a:r>
              <a:rPr lang="de-DE" dirty="0" err="1"/>
              <a:t>they</a:t>
            </a:r>
            <a:r>
              <a:rPr lang="de-DE" dirty="0"/>
              <a:t> </a:t>
            </a:r>
            <a:r>
              <a:rPr lang="de-DE" dirty="0" err="1"/>
              <a:t>experienced</a:t>
            </a:r>
            <a:r>
              <a:rPr lang="de-DE" dirty="0"/>
              <a:t> </a:t>
            </a:r>
            <a:r>
              <a:rPr lang="de-DE" dirty="0" err="1"/>
              <a:t>the</a:t>
            </a:r>
            <a:r>
              <a:rPr lang="de-DE" dirty="0"/>
              <a:t> </a:t>
            </a:r>
            <a:r>
              <a:rPr lang="de-DE" dirty="0" err="1"/>
              <a:t>journaling</a:t>
            </a:r>
            <a:r>
              <a:rPr lang="de-DE" dirty="0"/>
              <a:t> </a:t>
            </a:r>
            <a:r>
              <a:rPr lang="de-DE" dirty="0" err="1"/>
              <a:t>exercise</a:t>
            </a:r>
            <a:r>
              <a:rPr lang="de-DE" dirty="0"/>
              <a:t>. </a:t>
            </a:r>
          </a:p>
          <a:p>
            <a:r>
              <a:rPr lang="de-DE" dirty="0" err="1"/>
              <a:t>Make</a:t>
            </a:r>
            <a:r>
              <a:rPr lang="de-DE" dirty="0"/>
              <a:t> </a:t>
            </a:r>
            <a:r>
              <a:rPr lang="de-DE" dirty="0" err="1"/>
              <a:t>sure</a:t>
            </a:r>
            <a:r>
              <a:rPr lang="de-DE" dirty="0"/>
              <a:t> </a:t>
            </a:r>
            <a:r>
              <a:rPr lang="de-DE" dirty="0" err="1"/>
              <a:t>that</a:t>
            </a:r>
            <a:r>
              <a:rPr lang="de-DE" dirty="0"/>
              <a:t> </a:t>
            </a:r>
            <a:r>
              <a:rPr lang="de-DE" dirty="0" err="1"/>
              <a:t>students</a:t>
            </a:r>
            <a:r>
              <a:rPr lang="de-DE" dirty="0"/>
              <a:t> </a:t>
            </a:r>
            <a:r>
              <a:rPr lang="de-DE" dirty="0" err="1"/>
              <a:t>understand</a:t>
            </a:r>
            <a:r>
              <a:rPr lang="de-DE" dirty="0"/>
              <a:t> </a:t>
            </a:r>
            <a:r>
              <a:rPr lang="de-DE" dirty="0" err="1"/>
              <a:t>that</a:t>
            </a:r>
            <a:r>
              <a:rPr lang="de-DE" dirty="0"/>
              <a:t> </a:t>
            </a:r>
            <a:r>
              <a:rPr lang="de-DE" dirty="0" err="1"/>
              <a:t>they</a:t>
            </a:r>
            <a:r>
              <a:rPr lang="de-DE" dirty="0"/>
              <a:t> </a:t>
            </a:r>
            <a:r>
              <a:rPr lang="de-DE" dirty="0" err="1"/>
              <a:t>are</a:t>
            </a:r>
            <a:r>
              <a:rPr lang="de-DE" dirty="0"/>
              <a:t> </a:t>
            </a:r>
            <a:r>
              <a:rPr lang="de-DE" dirty="0" err="1"/>
              <a:t>only</a:t>
            </a:r>
            <a:r>
              <a:rPr lang="de-DE" dirty="0"/>
              <a:t> </a:t>
            </a:r>
            <a:r>
              <a:rPr lang="de-DE" dirty="0" err="1"/>
              <a:t>asked</a:t>
            </a:r>
            <a:r>
              <a:rPr lang="de-DE" dirty="0"/>
              <a:t> </a:t>
            </a:r>
            <a:r>
              <a:rPr lang="de-DE" dirty="0" err="1"/>
              <a:t>to</a:t>
            </a:r>
            <a:r>
              <a:rPr lang="de-DE" dirty="0"/>
              <a:t> </a:t>
            </a:r>
            <a:r>
              <a:rPr lang="de-DE" dirty="0" err="1"/>
              <a:t>share</a:t>
            </a:r>
            <a:r>
              <a:rPr lang="de-DE" dirty="0"/>
              <a:t> </a:t>
            </a:r>
            <a:r>
              <a:rPr lang="de-DE" dirty="0" err="1"/>
              <a:t>what</a:t>
            </a:r>
            <a:r>
              <a:rPr lang="de-DE" dirty="0"/>
              <a:t> </a:t>
            </a:r>
            <a:r>
              <a:rPr lang="de-DE" dirty="0" err="1"/>
              <a:t>they</a:t>
            </a:r>
            <a:r>
              <a:rPr lang="de-DE" dirty="0"/>
              <a:t> </a:t>
            </a:r>
            <a:r>
              <a:rPr lang="de-DE" dirty="0" err="1"/>
              <a:t>feel</a:t>
            </a:r>
            <a:r>
              <a:rPr lang="de-DE" dirty="0"/>
              <a:t> </a:t>
            </a:r>
            <a:r>
              <a:rPr lang="de-DE" dirty="0" err="1"/>
              <a:t>comfortable</a:t>
            </a:r>
            <a:r>
              <a:rPr lang="de-DE" dirty="0"/>
              <a:t> </a:t>
            </a:r>
            <a:r>
              <a:rPr lang="de-DE" dirty="0" err="1"/>
              <a:t>with</a:t>
            </a:r>
            <a:r>
              <a:rPr lang="de-DE" dirty="0"/>
              <a:t>. </a:t>
            </a:r>
            <a:r>
              <a:rPr lang="de-DE" dirty="0" err="1"/>
              <a:t>They</a:t>
            </a:r>
            <a:r>
              <a:rPr lang="de-DE" dirty="0"/>
              <a:t> </a:t>
            </a:r>
            <a:r>
              <a:rPr lang="de-DE" dirty="0" err="1"/>
              <a:t>don‘t</a:t>
            </a:r>
            <a:r>
              <a:rPr lang="de-DE" dirty="0"/>
              <a:t> </a:t>
            </a:r>
            <a:r>
              <a:rPr lang="de-DE" dirty="0" err="1"/>
              <a:t>have</a:t>
            </a:r>
            <a:r>
              <a:rPr lang="de-DE" dirty="0"/>
              <a:t> </a:t>
            </a:r>
            <a:r>
              <a:rPr lang="de-DE" dirty="0" err="1"/>
              <a:t>to</a:t>
            </a:r>
            <a:r>
              <a:rPr lang="de-DE" dirty="0"/>
              <a:t> </a:t>
            </a:r>
            <a:r>
              <a:rPr lang="de-DE" dirty="0" err="1"/>
              <a:t>share</a:t>
            </a:r>
            <a:r>
              <a:rPr lang="de-DE" dirty="0"/>
              <a:t> </a:t>
            </a:r>
            <a:r>
              <a:rPr lang="de-DE" dirty="0" err="1"/>
              <a:t>what</a:t>
            </a:r>
            <a:r>
              <a:rPr lang="de-DE" dirty="0"/>
              <a:t> </a:t>
            </a:r>
            <a:r>
              <a:rPr lang="de-DE" dirty="0" err="1"/>
              <a:t>they</a:t>
            </a:r>
            <a:r>
              <a:rPr lang="de-DE" dirty="0"/>
              <a:t> </a:t>
            </a:r>
            <a:r>
              <a:rPr lang="de-DE" dirty="0" err="1"/>
              <a:t>found</a:t>
            </a:r>
            <a:r>
              <a:rPr lang="de-DE" dirty="0"/>
              <a:t> out </a:t>
            </a:r>
            <a:r>
              <a:rPr lang="de-DE" dirty="0" err="1"/>
              <a:t>during</a:t>
            </a:r>
            <a:r>
              <a:rPr lang="de-DE" dirty="0"/>
              <a:t> </a:t>
            </a:r>
            <a:r>
              <a:rPr lang="de-DE" dirty="0" err="1"/>
              <a:t>the</a:t>
            </a:r>
            <a:r>
              <a:rPr lang="de-DE" dirty="0"/>
              <a:t> </a:t>
            </a:r>
            <a:r>
              <a:rPr lang="de-DE" dirty="0" err="1"/>
              <a:t>exercise</a:t>
            </a:r>
            <a:r>
              <a:rPr lang="de-DE" dirty="0"/>
              <a:t> but </a:t>
            </a:r>
            <a:r>
              <a:rPr lang="de-DE" dirty="0" err="1"/>
              <a:t>should</a:t>
            </a:r>
            <a:r>
              <a:rPr lang="de-DE" dirty="0"/>
              <a:t> at least </a:t>
            </a:r>
            <a:r>
              <a:rPr lang="de-DE" dirty="0" err="1"/>
              <a:t>share</a:t>
            </a:r>
            <a:r>
              <a:rPr lang="de-DE" dirty="0"/>
              <a:t> </a:t>
            </a:r>
            <a:r>
              <a:rPr lang="de-DE" dirty="0" err="1"/>
              <a:t>how</a:t>
            </a:r>
            <a:r>
              <a:rPr lang="de-DE" dirty="0"/>
              <a:t> </a:t>
            </a:r>
            <a:r>
              <a:rPr lang="de-DE" dirty="0" err="1"/>
              <a:t>they</a:t>
            </a:r>
            <a:r>
              <a:rPr lang="de-DE" dirty="0"/>
              <a:t> </a:t>
            </a:r>
            <a:r>
              <a:rPr lang="de-DE" dirty="0" err="1"/>
              <a:t>experienced</a:t>
            </a:r>
            <a:r>
              <a:rPr lang="de-DE" dirty="0"/>
              <a:t> it.</a:t>
            </a:r>
          </a:p>
        </p:txBody>
      </p:sp>
      <p:sp>
        <p:nvSpPr>
          <p:cNvPr id="4" name="Foliennummernplatzhalter 3"/>
          <p:cNvSpPr>
            <a:spLocks noGrp="1"/>
          </p:cNvSpPr>
          <p:nvPr>
            <p:ph type="sldNum" sz="quarter" idx="5"/>
          </p:nvPr>
        </p:nvSpPr>
        <p:spPr/>
        <p:txBody>
          <a:bodyPr/>
          <a:lstStyle/>
          <a:p>
            <a:fld id="{30C2BE08-7476-4428-A5DE-03C33B3CABCF}" type="slidenum">
              <a:rPr lang="de-DE" smtClean="0"/>
              <a:t>28</a:t>
            </a:fld>
            <a:endParaRPr lang="de-DE"/>
          </a:p>
        </p:txBody>
      </p:sp>
    </p:spTree>
    <p:extLst>
      <p:ext uri="{BB962C8B-B14F-4D97-AF65-F5344CB8AC3E}">
        <p14:creationId xmlns:p14="http://schemas.microsoft.com/office/powerpoint/2010/main" val="212369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a:p>
            <a:endParaRPr lang="de-DE" dirty="0"/>
          </a:p>
        </p:txBody>
      </p:sp>
      <p:sp>
        <p:nvSpPr>
          <p:cNvPr id="4" name="Foliennummernplatzhalter 3"/>
          <p:cNvSpPr>
            <a:spLocks noGrp="1"/>
          </p:cNvSpPr>
          <p:nvPr>
            <p:ph type="sldNum" sz="quarter" idx="5"/>
          </p:nvPr>
        </p:nvSpPr>
        <p:spPr/>
        <p:txBody>
          <a:bodyPr/>
          <a:lstStyle/>
          <a:p>
            <a:fld id="{30C2BE08-7476-4428-A5DE-03C33B3CABCF}" type="slidenum">
              <a:rPr lang="de-DE" smtClean="0"/>
              <a:t>5</a:t>
            </a:fld>
            <a:endParaRPr lang="de-DE"/>
          </a:p>
        </p:txBody>
      </p:sp>
    </p:spTree>
    <p:extLst>
      <p:ext uri="{BB962C8B-B14F-4D97-AF65-F5344CB8AC3E}">
        <p14:creationId xmlns:p14="http://schemas.microsoft.com/office/powerpoint/2010/main" val="337887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p:txBody>
      </p:sp>
      <p:sp>
        <p:nvSpPr>
          <p:cNvPr id="4" name="Foliennummernplatzhalter 3"/>
          <p:cNvSpPr>
            <a:spLocks noGrp="1"/>
          </p:cNvSpPr>
          <p:nvPr>
            <p:ph type="sldNum" sz="quarter" idx="5"/>
          </p:nvPr>
        </p:nvSpPr>
        <p:spPr/>
        <p:txBody>
          <a:bodyPr/>
          <a:lstStyle/>
          <a:p>
            <a:fld id="{30C2BE08-7476-4428-A5DE-03C33B3CABCF}" type="slidenum">
              <a:rPr lang="de-DE" smtClean="0"/>
              <a:t>6</a:t>
            </a:fld>
            <a:endParaRPr lang="de-DE"/>
          </a:p>
        </p:txBody>
      </p:sp>
    </p:spTree>
    <p:extLst>
      <p:ext uri="{BB962C8B-B14F-4D97-AF65-F5344CB8AC3E}">
        <p14:creationId xmlns:p14="http://schemas.microsoft.com/office/powerpoint/2010/main" val="154503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Point out </a:t>
            </a:r>
            <a:r>
              <a:rPr lang="de-DE" dirty="0" err="1"/>
              <a:t>that</a:t>
            </a:r>
            <a:r>
              <a:rPr lang="de-DE" dirty="0"/>
              <a:t> </a:t>
            </a:r>
            <a:r>
              <a:rPr lang="de-DE" dirty="0" err="1"/>
              <a:t>there</a:t>
            </a:r>
            <a:r>
              <a:rPr lang="de-DE" dirty="0"/>
              <a:t> </a:t>
            </a:r>
            <a:r>
              <a:rPr lang="de-DE" dirty="0" err="1"/>
              <a:t>is</a:t>
            </a:r>
            <a:r>
              <a:rPr lang="de-DE" dirty="0"/>
              <a:t> a MOOC on </a:t>
            </a:r>
            <a:r>
              <a:rPr lang="de-DE" dirty="0" err="1"/>
              <a:t>edX</a:t>
            </a:r>
            <a:r>
              <a:rPr lang="de-DE" dirty="0"/>
              <a:t> </a:t>
            </a:r>
            <a:r>
              <a:rPr lang="de-DE" dirty="0" err="1"/>
              <a:t>provided</a:t>
            </a:r>
            <a:r>
              <a:rPr lang="de-DE" dirty="0"/>
              <a:t> </a:t>
            </a:r>
            <a:r>
              <a:rPr lang="de-DE" dirty="0" err="1"/>
              <a:t>by</a:t>
            </a:r>
            <a:r>
              <a:rPr lang="de-DE" dirty="0"/>
              <a:t> </a:t>
            </a:r>
            <a:r>
              <a:rPr lang="de-DE" dirty="0" err="1"/>
              <a:t>MITx</a:t>
            </a:r>
            <a:r>
              <a:rPr lang="de-DE" dirty="0"/>
              <a:t> </a:t>
            </a:r>
            <a:r>
              <a:rPr lang="de-DE" dirty="0" err="1"/>
              <a:t>which</a:t>
            </a:r>
            <a:r>
              <a:rPr lang="de-DE" dirty="0"/>
              <a:t> </a:t>
            </a:r>
            <a:r>
              <a:rPr lang="de-DE" dirty="0" err="1"/>
              <a:t>is</a:t>
            </a:r>
            <a:r>
              <a:rPr lang="de-DE" dirty="0"/>
              <a:t> </a:t>
            </a:r>
            <a:r>
              <a:rPr lang="de-DE" dirty="0" err="1"/>
              <a:t>taught</a:t>
            </a:r>
            <a:r>
              <a:rPr lang="de-DE" dirty="0"/>
              <a:t> </a:t>
            </a:r>
            <a:r>
              <a:rPr lang="de-DE" dirty="0" err="1"/>
              <a:t>by</a:t>
            </a:r>
            <a:r>
              <a:rPr lang="de-DE" dirty="0"/>
              <a:t> Otto Scharmer et al. </a:t>
            </a:r>
            <a:r>
              <a:rPr lang="de-DE" dirty="0" err="1"/>
              <a:t>For</a:t>
            </a:r>
            <a:r>
              <a:rPr lang="de-DE" dirty="0"/>
              <a:t> </a:t>
            </a:r>
            <a:r>
              <a:rPr lang="de-DE" dirty="0" err="1"/>
              <a:t>those</a:t>
            </a:r>
            <a:r>
              <a:rPr lang="de-DE" dirty="0"/>
              <a:t> </a:t>
            </a:r>
            <a:r>
              <a:rPr lang="de-DE" dirty="0" err="1"/>
              <a:t>students</a:t>
            </a:r>
            <a:r>
              <a:rPr lang="de-DE" dirty="0"/>
              <a:t> </a:t>
            </a:r>
            <a:r>
              <a:rPr lang="de-DE" dirty="0" err="1"/>
              <a:t>who</a:t>
            </a:r>
            <a:r>
              <a:rPr lang="de-DE" dirty="0"/>
              <a:t> </a:t>
            </a:r>
            <a:r>
              <a:rPr lang="de-DE" dirty="0" err="1"/>
              <a:t>are</a:t>
            </a:r>
            <a:r>
              <a:rPr lang="de-DE" dirty="0"/>
              <a:t> </a:t>
            </a:r>
            <a:r>
              <a:rPr lang="de-DE" dirty="0" err="1"/>
              <a:t>interested</a:t>
            </a:r>
            <a:r>
              <a:rPr lang="de-DE" dirty="0"/>
              <a:t> in </a:t>
            </a:r>
            <a:r>
              <a:rPr lang="de-DE" dirty="0" err="1"/>
              <a:t>getting</a:t>
            </a:r>
            <a:r>
              <a:rPr lang="de-DE" dirty="0"/>
              <a:t> </a:t>
            </a:r>
            <a:r>
              <a:rPr lang="de-DE" dirty="0" err="1"/>
              <a:t>deeper</a:t>
            </a:r>
            <a:r>
              <a:rPr lang="de-DE" dirty="0"/>
              <a:t> </a:t>
            </a:r>
            <a:r>
              <a:rPr lang="de-DE" dirty="0" err="1"/>
              <a:t>into</a:t>
            </a:r>
            <a:r>
              <a:rPr lang="de-DE" dirty="0"/>
              <a:t> </a:t>
            </a:r>
            <a:r>
              <a:rPr lang="de-DE" dirty="0" err="1"/>
              <a:t>system</a:t>
            </a:r>
            <a:r>
              <a:rPr lang="de-DE" dirty="0"/>
              <a:t> </a:t>
            </a:r>
            <a:r>
              <a:rPr lang="de-DE" dirty="0" err="1"/>
              <a:t>change</a:t>
            </a:r>
            <a:r>
              <a:rPr lang="de-DE" dirty="0"/>
              <a:t> and Theory U </a:t>
            </a:r>
          </a:p>
        </p:txBody>
      </p:sp>
      <p:sp>
        <p:nvSpPr>
          <p:cNvPr id="4" name="Foliennummernplatzhalter 3"/>
          <p:cNvSpPr>
            <a:spLocks noGrp="1"/>
          </p:cNvSpPr>
          <p:nvPr>
            <p:ph type="sldNum" sz="quarter" idx="5"/>
          </p:nvPr>
        </p:nvSpPr>
        <p:spPr/>
        <p:txBody>
          <a:bodyPr/>
          <a:lstStyle/>
          <a:p>
            <a:fld id="{30C2BE08-7476-4428-A5DE-03C33B3CABCF}" type="slidenum">
              <a:rPr lang="de-DE" smtClean="0"/>
              <a:t>7</a:t>
            </a:fld>
            <a:endParaRPr lang="de-DE"/>
          </a:p>
        </p:txBody>
      </p:sp>
    </p:spTree>
    <p:extLst>
      <p:ext uri="{BB962C8B-B14F-4D97-AF65-F5344CB8AC3E}">
        <p14:creationId xmlns:p14="http://schemas.microsoft.com/office/powerpoint/2010/main" val="212587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86544BD9-FA97-EBE9-F150-8CB16743235B}"/>
              </a:ext>
            </a:extLst>
          </p:cNvPr>
          <p:cNvSpPr>
            <a:spLocks noGrp="1" noRot="1" noChangeAspect="1" noChangeArrowheads="1" noTextEdit="1"/>
          </p:cNvSpPr>
          <p:nvPr>
            <p:ph type="sldImg"/>
          </p:nvPr>
        </p:nvSpPr>
        <p:spPr>
          <a:ln/>
        </p:spPr>
      </p:sp>
      <p:sp>
        <p:nvSpPr>
          <p:cNvPr id="27651" name="Notizenplatzhalter 2">
            <a:extLst>
              <a:ext uri="{FF2B5EF4-FFF2-40B4-BE49-F238E27FC236}">
                <a16:creationId xmlns:a16="http://schemas.microsoft.com/office/drawing/2014/main" id="{4A0A2C8F-0C3C-358A-600F-583CD12CA5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b="1" u="sng" dirty="0"/>
              <a:t>Teaching note</a:t>
            </a:r>
          </a:p>
          <a:p>
            <a:r>
              <a:rPr lang="en-US" altLang="de-DE" dirty="0"/>
              <a:t>Explain the purpose of journaling to the students: Journaling means thinking through writing –writing is the thought process. one thinks and writes instead of first reflecting and then writing down the reflection. Instruct participants to write simply start and see what comes up. (</a:t>
            </a:r>
            <a:r>
              <a:rPr lang="en-GB" altLang="de-DE" dirty="0"/>
              <a:t>https://www.presencing.com/tools/guided-journaling)</a:t>
            </a:r>
          </a:p>
          <a:p>
            <a:endParaRPr lang="en-GB" altLang="de-DE" dirty="0"/>
          </a:p>
          <a:p>
            <a:r>
              <a:rPr lang="en-GB" altLang="de-DE" u="sng" dirty="0"/>
              <a:t>More instructions from </a:t>
            </a:r>
            <a:r>
              <a:rPr lang="de-DE" altLang="de-DE" sz="1200" u="sng" dirty="0"/>
              <a:t>https://www.u-school.org/journaling:</a:t>
            </a:r>
            <a:endParaRPr lang="en-GB" altLang="de-DE" u="sng" dirty="0"/>
          </a:p>
          <a:p>
            <a:r>
              <a:rPr lang="en-US" altLang="de-DE" i="1" dirty="0"/>
              <a:t>People &amp; Place</a:t>
            </a:r>
            <a:br>
              <a:rPr lang="en-US" altLang="de-DE" dirty="0"/>
            </a:br>
            <a:r>
              <a:rPr lang="en-US" altLang="de-DE" dirty="0"/>
              <a:t>Journaling Practice can be used in groups of any size. The exercise follows the co-sensing phase meaning that participants have already moved through the left side of the U-Process.</a:t>
            </a:r>
            <a:br>
              <a:rPr lang="en-US" altLang="de-DE" dirty="0"/>
            </a:br>
            <a:r>
              <a:rPr lang="en-US" altLang="de-DE" b="1" i="1" dirty="0"/>
              <a:t>It is important that the room is quiet and no noises or other distractions in the environment interrupt the participants.</a:t>
            </a:r>
            <a:endParaRPr lang="en-US" altLang="de-DE" dirty="0"/>
          </a:p>
          <a:p>
            <a:r>
              <a:rPr lang="en-US" altLang="de-DE" i="1" dirty="0"/>
              <a:t>Time</a:t>
            </a:r>
            <a:br>
              <a:rPr lang="en-US" altLang="de-DE" dirty="0"/>
            </a:br>
            <a:r>
              <a:rPr lang="en-US" altLang="de-DE" dirty="0"/>
              <a:t>A minimum of 45 minutes is required. Depending of the context this journaling process can take up to 60-90 min.</a:t>
            </a:r>
          </a:p>
          <a:p>
            <a:r>
              <a:rPr lang="en-US" altLang="de-DE" i="1" dirty="0"/>
              <a:t>Materials</a:t>
            </a:r>
            <a:br>
              <a:rPr lang="en-US" altLang="de-DE" dirty="0"/>
            </a:br>
            <a:r>
              <a:rPr lang="en-US" altLang="de-DE" dirty="0"/>
              <a:t>Pen and paper for each participant.</a:t>
            </a:r>
          </a:p>
          <a:p>
            <a:endParaRPr lang="en-GB" altLang="de-DE" dirty="0"/>
          </a:p>
        </p:txBody>
      </p:sp>
      <p:sp>
        <p:nvSpPr>
          <p:cNvPr id="4" name="Fußzeilenplatzhalter 3">
            <a:extLst>
              <a:ext uri="{FF2B5EF4-FFF2-40B4-BE49-F238E27FC236}">
                <a16:creationId xmlns:a16="http://schemas.microsoft.com/office/drawing/2014/main" id="{705941CC-9D0A-E4EF-B310-7BF7FC04D9AD}"/>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27653" name="Foliennummernplatzhalter 4">
            <a:extLst>
              <a:ext uri="{FF2B5EF4-FFF2-40B4-BE49-F238E27FC236}">
                <a16:creationId xmlns:a16="http://schemas.microsoft.com/office/drawing/2014/main" id="{50CA18BC-CC1F-A527-B55F-D6B3BA5729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E6A80D29-5A41-4A52-8A7B-E5BD7B4F97BF}" type="slidenum">
              <a:rPr lang="de-DE" altLang="de-DE" sz="1200" b="0" smtClean="0"/>
              <a:pPr/>
              <a:t>8</a:t>
            </a:fld>
            <a:endParaRPr lang="de-DE" altLang="de-DE"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921ECA72-3057-8E8C-84C3-873755AF75EF}"/>
              </a:ext>
            </a:extLst>
          </p:cNvPr>
          <p:cNvSpPr>
            <a:spLocks noGrp="1" noRot="1" noChangeAspect="1" noChangeArrowheads="1" noTextEdit="1"/>
          </p:cNvSpPr>
          <p:nvPr>
            <p:ph type="sldImg"/>
          </p:nvPr>
        </p:nvSpPr>
        <p:spPr>
          <a:ln/>
        </p:spPr>
      </p:sp>
      <p:sp>
        <p:nvSpPr>
          <p:cNvPr id="29699" name="Notizenplatzhalter 2">
            <a:extLst>
              <a:ext uri="{FF2B5EF4-FFF2-40B4-BE49-F238E27FC236}">
                <a16:creationId xmlns:a16="http://schemas.microsoft.com/office/drawing/2014/main" id="{68BC914D-4B4E-C8EB-D078-66016D2DD4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b="1" u="sng" dirty="0"/>
              <a:t>Teaching note</a:t>
            </a:r>
          </a:p>
          <a:p>
            <a:pPr marL="171450" indent="-171450">
              <a:buFont typeface="Arial" panose="020B0604020202020204" pitchFamily="34" charset="0"/>
              <a:buChar char="•"/>
            </a:pPr>
            <a:r>
              <a:rPr lang="en-US" altLang="de-DE" dirty="0"/>
              <a:t>The questions can be found at https://www.u-school.org/journaling</a:t>
            </a:r>
          </a:p>
          <a:p>
            <a:pPr marL="171450" indent="-171450">
              <a:buFont typeface="Arial" panose="020B0604020202020204" pitchFamily="34" charset="0"/>
              <a:buChar char="•"/>
            </a:pPr>
            <a:r>
              <a:rPr lang="en-US" altLang="de-DE" dirty="0"/>
              <a:t>Read one question after the other; invite the participants to journal guided by the respective question. Go one by</a:t>
            </a:r>
          </a:p>
          <a:p>
            <a:pPr marL="171450" indent="-171450">
              <a:buFont typeface="Arial" panose="020B0604020202020204" pitchFamily="34" charset="0"/>
              <a:buChar char="•"/>
            </a:pPr>
            <a:r>
              <a:rPr lang="en-US" altLang="de-DE" dirty="0"/>
              <a:t>one through the questions. Move to the next question when you sense that the majority of the group is ready (usually 1.5 to 2 min.).</a:t>
            </a:r>
          </a:p>
          <a:p>
            <a:pPr marL="171450" indent="-171450">
              <a:buFont typeface="Arial" panose="020B0604020202020204" pitchFamily="34" charset="0"/>
              <a:buChar char="•"/>
            </a:pPr>
            <a:r>
              <a:rPr lang="en-US" altLang="de-DE" dirty="0"/>
              <a:t>Don’t give participants too much time. It is important to get into a flow and not to think too much.</a:t>
            </a:r>
          </a:p>
          <a:p>
            <a:pPr marL="171450" indent="-171450">
              <a:buFont typeface="Arial" panose="020B0604020202020204" pitchFamily="34" charset="0"/>
              <a:buChar char="•"/>
            </a:pPr>
            <a:endParaRPr lang="en-US" altLang="de-DE" dirty="0"/>
          </a:p>
          <a:p>
            <a:pPr marL="171450" indent="-171450">
              <a:buFont typeface="Arial" panose="020B0604020202020204" pitchFamily="34" charset="0"/>
              <a:buChar char="•"/>
            </a:pPr>
            <a:r>
              <a:rPr lang="en-US" altLang="de-DE" b="1" dirty="0"/>
              <a:t>Delete the questions in German if not needed for mixed classes</a:t>
            </a:r>
            <a:endParaRPr lang="en-GB" altLang="de-DE" b="1" dirty="0"/>
          </a:p>
        </p:txBody>
      </p:sp>
      <p:sp>
        <p:nvSpPr>
          <p:cNvPr id="4" name="Fußzeilenplatzhalter 3">
            <a:extLst>
              <a:ext uri="{FF2B5EF4-FFF2-40B4-BE49-F238E27FC236}">
                <a16:creationId xmlns:a16="http://schemas.microsoft.com/office/drawing/2014/main" id="{116C0E68-C7E0-5AF3-A094-F44EA6FA6E9B}"/>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29701" name="Foliennummernplatzhalter 4">
            <a:extLst>
              <a:ext uri="{FF2B5EF4-FFF2-40B4-BE49-F238E27FC236}">
                <a16:creationId xmlns:a16="http://schemas.microsoft.com/office/drawing/2014/main" id="{05EC3F8A-8D19-B0E6-64C1-06050AA48A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1D95239A-1F7B-432D-B16D-CC95647298B4}" type="slidenum">
              <a:rPr lang="de-DE" altLang="de-DE" sz="1200" b="0" smtClean="0"/>
              <a:pPr/>
              <a:t>9</a:t>
            </a:fld>
            <a:endParaRPr lang="de-DE" altLang="de-DE"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54537B5E-5056-8DCB-D0D0-FFC93F69FA3C}"/>
              </a:ext>
            </a:extLst>
          </p:cNvPr>
          <p:cNvSpPr>
            <a:spLocks noGrp="1" noRot="1" noChangeAspect="1" noChangeArrowheads="1" noTextEdit="1"/>
          </p:cNvSpPr>
          <p:nvPr>
            <p:ph type="sldImg"/>
          </p:nvPr>
        </p:nvSpPr>
        <p:spPr>
          <a:ln/>
        </p:spPr>
      </p:sp>
      <p:sp>
        <p:nvSpPr>
          <p:cNvPr id="31747" name="Notizenplatzhalter 2">
            <a:extLst>
              <a:ext uri="{FF2B5EF4-FFF2-40B4-BE49-F238E27FC236}">
                <a16:creationId xmlns:a16="http://schemas.microsoft.com/office/drawing/2014/main" id="{6427A687-FECC-EDB2-72BA-BC6362397F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2736C6AE-22B8-54B2-2900-67596FC3D0E7}"/>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1749" name="Foliennummernplatzhalter 4">
            <a:extLst>
              <a:ext uri="{FF2B5EF4-FFF2-40B4-BE49-F238E27FC236}">
                <a16:creationId xmlns:a16="http://schemas.microsoft.com/office/drawing/2014/main" id="{DB329E6E-4DB2-12FA-3AF9-F891D346CA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927866A8-63B2-4FC1-824D-E90F6BCB6218}" type="slidenum">
              <a:rPr lang="de-DE" altLang="de-DE" sz="1200" b="0" smtClean="0"/>
              <a:pPr/>
              <a:t>10</a:t>
            </a:fld>
            <a:endParaRPr lang="de-DE" altLang="de-DE"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0B221281-5AC0-6F9E-BA03-5F99AF3A9747}"/>
              </a:ext>
            </a:extLst>
          </p:cNvPr>
          <p:cNvSpPr>
            <a:spLocks noGrp="1" noRot="1" noChangeAspect="1" noChangeArrowheads="1" noTextEdit="1"/>
          </p:cNvSpPr>
          <p:nvPr>
            <p:ph type="sldImg"/>
          </p:nvPr>
        </p:nvSpPr>
        <p:spPr>
          <a:ln/>
        </p:spPr>
      </p:sp>
      <p:sp>
        <p:nvSpPr>
          <p:cNvPr id="33795" name="Notizenplatzhalter 2">
            <a:extLst>
              <a:ext uri="{FF2B5EF4-FFF2-40B4-BE49-F238E27FC236}">
                <a16:creationId xmlns:a16="http://schemas.microsoft.com/office/drawing/2014/main" id="{E0930D8D-739E-04BA-8187-A1633DF129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E0EDAA03-3250-138D-CE0F-6547B8CB0027}"/>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3797" name="Foliennummernplatzhalter 4">
            <a:extLst>
              <a:ext uri="{FF2B5EF4-FFF2-40B4-BE49-F238E27FC236}">
                <a16:creationId xmlns:a16="http://schemas.microsoft.com/office/drawing/2014/main" id="{F627D7B7-9953-26AD-E686-BFAFEF3B4E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1ACA4A39-1657-4D91-871C-D5345E160669}" type="slidenum">
              <a:rPr lang="de-DE" altLang="de-DE" sz="1200" b="0" smtClean="0"/>
              <a:pPr/>
              <a:t>11</a:t>
            </a:fld>
            <a:endParaRPr lang="de-DE" altLang="de-DE"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‹Nr.›</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5A18D-0649-4F87-B2F8-124A6316DFC5}" type="datetimeFigureOut">
              <a:rPr lang="nl-NL" smtClean="0"/>
              <a:t>17-1-2024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80B2741-CA3E-4D07-B942-2D20B5449194}" type="slidenum">
              <a:rPr lang="nl-NL" smtClean="0"/>
              <a:t>‹Nr.›</a:t>
            </a:fld>
            <a:endParaRPr lang="nl-NL"/>
          </a:p>
        </p:txBody>
      </p:sp>
    </p:spTree>
    <p:extLst>
      <p:ext uri="{BB962C8B-B14F-4D97-AF65-F5344CB8AC3E}">
        <p14:creationId xmlns:p14="http://schemas.microsoft.com/office/powerpoint/2010/main" val="59255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5A18D-0649-4F87-B2F8-124A6316DFC5}" type="datetimeFigureOut">
              <a:rPr lang="nl-NL" smtClean="0"/>
              <a:t>17-1-2024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B2741-CA3E-4D07-B942-2D20B5449194}" type="slidenum">
              <a:rPr lang="nl-NL" smtClean="0"/>
              <a:t>‹Nr.›</a:t>
            </a:fld>
            <a:endParaRPr lang="nl-NL"/>
          </a:p>
        </p:txBody>
      </p:sp>
      <p:sp>
        <p:nvSpPr>
          <p:cNvPr id="7" name="Rectangle 6">
            <a:extLst>
              <a:ext uri="{FF2B5EF4-FFF2-40B4-BE49-F238E27FC236}">
                <a16:creationId xmlns:a16="http://schemas.microsoft.com/office/drawing/2014/main" id="{B71F5F68-3A88-4097-A411-E3A714030022}"/>
              </a:ext>
            </a:extLst>
          </p:cNvPr>
          <p:cNvSpPr/>
          <p:nvPr userDrawn="1"/>
        </p:nvSpPr>
        <p:spPr>
          <a:xfrm>
            <a:off x="9982200" y="0"/>
            <a:ext cx="2209800" cy="79692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549224"/>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edx.org/course/ulab-leading-from-the-emerging-fu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065FDE9-FF67-34F8-92FE-3C1241B0F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037" y="6397625"/>
            <a:ext cx="92392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553E3652-D5A5-ABBB-7124-9A40AEBC1AD1}"/>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92335FC-7BD8-45FD-BCD2-EF4EB940A935}"/>
              </a:ext>
            </a:extLst>
          </p:cNvPr>
          <p:cNvSpPr>
            <a:spLocks noGrp="1"/>
          </p:cNvSpPr>
          <p:nvPr>
            <p:ph idx="1"/>
          </p:nvPr>
        </p:nvSpPr>
        <p:spPr/>
        <p:txBody>
          <a:bodyPr>
            <a:normAutofit fontScale="92500" lnSpcReduction="10000"/>
          </a:bodyPr>
          <a:lstStyle/>
          <a:p>
            <a:pPr marL="0" indent="0">
              <a:buNone/>
              <a:defRPr/>
            </a:pPr>
            <a:r>
              <a:rPr lang="en-US" b="1" dirty="0">
                <a:solidFill>
                  <a:srgbClr val="FF9900"/>
                </a:solidFill>
              </a:rPr>
              <a:t>2.</a:t>
            </a:r>
          </a:p>
          <a:p>
            <a:pPr>
              <a:defRPr/>
            </a:pPr>
            <a:endParaRPr lang="en-US" dirty="0"/>
          </a:p>
          <a:p>
            <a:pPr>
              <a:defRPr/>
            </a:pPr>
            <a:r>
              <a:rPr lang="en-US" b="1" dirty="0"/>
              <a:t>Self</a:t>
            </a:r>
            <a:r>
              <a:rPr lang="en-US" dirty="0"/>
              <a:t>: Write down 3 or 4 important facts about yourself. What are the important accomplishments you have achieved or competencies you have developed in your life (examples: raising children; finishing your education; being a good listener)?</a:t>
            </a:r>
          </a:p>
          <a:p>
            <a:pPr>
              <a:defRPr/>
            </a:pPr>
            <a:endParaRPr lang="en-US" dirty="0"/>
          </a:p>
          <a:p>
            <a:pPr>
              <a:defRPr/>
            </a:pPr>
            <a:r>
              <a:rPr lang="de-DE" b="1" i="1" dirty="0">
                <a:solidFill>
                  <a:srgbClr val="000066"/>
                </a:solidFill>
              </a:rPr>
              <a:t>Selbst: </a:t>
            </a:r>
            <a:r>
              <a:rPr lang="de-DE" i="1" dirty="0">
                <a:solidFill>
                  <a:srgbClr val="000066"/>
                </a:solidFill>
              </a:rPr>
              <a:t>Schreiben Sie die 3 oder 4 wichtigsten Fakten über sich selbst auf. Was sind die wichtigsten Dinge, die Sie in Ihrem Leben erreicht haben oder Kompetenzen, die Sie entwickelt haben? (Beispiele: Kinder großziehen, Ausbildung abschließen, ein guter Zuhörer sein)</a:t>
            </a:r>
            <a:endParaRPr lang="en-US" i="1" dirty="0">
              <a:solidFill>
                <a:srgbClr val="000066"/>
              </a:solidFill>
            </a:endParaRPr>
          </a:p>
          <a:p>
            <a:pPr marL="0" indent="0">
              <a:buNone/>
              <a:defRPr/>
            </a:pPr>
            <a:endParaRPr lang="en-US" dirty="0"/>
          </a:p>
        </p:txBody>
      </p:sp>
      <p:sp>
        <p:nvSpPr>
          <p:cNvPr id="30724" name="Foliennummernplatzhalter 3">
            <a:extLst>
              <a:ext uri="{FF2B5EF4-FFF2-40B4-BE49-F238E27FC236}">
                <a16:creationId xmlns:a16="http://schemas.microsoft.com/office/drawing/2014/main" id="{0781E1D1-4719-4948-7FEB-8386F93378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1522F56A-6D7D-4C05-9299-BE00D4786A32}" type="slidenum">
              <a:rPr lang="de-DE" altLang="de-DE" smtClean="0">
                <a:solidFill>
                  <a:schemeClr val="bg1"/>
                </a:solidFill>
              </a:rPr>
              <a:pPr>
                <a:spcBef>
                  <a:spcPct val="0"/>
                </a:spcBef>
                <a:buFontTx/>
                <a:buNone/>
              </a:pPr>
              <a:t>10</a:t>
            </a:fld>
            <a:endParaRPr lang="de-DE" altLang="de-DE">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0C1F2023-E4FF-302C-AD5A-27BC5E09422D}"/>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0447D40F-CD3B-7D62-EEC9-704418822F22}"/>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3.</a:t>
            </a:r>
          </a:p>
          <a:p>
            <a:pPr>
              <a:defRPr/>
            </a:pPr>
            <a:endParaRPr lang="en-US" dirty="0"/>
          </a:p>
          <a:p>
            <a:pPr>
              <a:defRPr/>
            </a:pPr>
            <a:r>
              <a:rPr lang="en-US" b="1" dirty="0"/>
              <a:t>Emerging Self</a:t>
            </a:r>
            <a:r>
              <a:rPr lang="en-US" dirty="0"/>
              <a:t>: What 3 or 4 important aspirations, areas of interest, or undeveloped talents would you like to place more focus on in your future journey (examples: writing a novel or poems; starting a social movement; taking your current work to a new level)?</a:t>
            </a:r>
          </a:p>
          <a:p>
            <a:pPr>
              <a:defRPr/>
            </a:pPr>
            <a:endParaRPr lang="en-US" dirty="0"/>
          </a:p>
          <a:p>
            <a:pPr>
              <a:defRPr/>
            </a:pPr>
            <a:r>
              <a:rPr lang="de-DE" b="1" i="1" dirty="0">
                <a:solidFill>
                  <a:srgbClr val="000066"/>
                </a:solidFill>
              </a:rPr>
              <a:t>Erwachendes/ auftauchendes Selbst: </a:t>
            </a:r>
            <a:r>
              <a:rPr lang="de-DE" i="1" dirty="0">
                <a:solidFill>
                  <a:srgbClr val="000066"/>
                </a:solidFill>
              </a:rPr>
              <a:t>Was sind die 3 oder 4 wichtigsten Ziele/Sehnsüchte, Interessensgebiete oder unentwickelten Talente, auf die Sie mehr Aufmerksamkeit auf Ihrem zukünftigen Lebensweg richten wollen? (Beispiele: Eine Kurzgeschichte oder ein Gedicht schreiben, eine soziale Bewegung initiieren, in Ihrer Arbeit einen Entwicklungssprung machen)?</a:t>
            </a:r>
            <a:endParaRPr lang="en-US" i="1" dirty="0">
              <a:solidFill>
                <a:srgbClr val="000066"/>
              </a:solidFill>
            </a:endParaRPr>
          </a:p>
        </p:txBody>
      </p:sp>
      <p:sp>
        <p:nvSpPr>
          <p:cNvPr id="32772" name="Foliennummernplatzhalter 3">
            <a:extLst>
              <a:ext uri="{FF2B5EF4-FFF2-40B4-BE49-F238E27FC236}">
                <a16:creationId xmlns:a16="http://schemas.microsoft.com/office/drawing/2014/main" id="{AB81625C-8490-1827-283A-073A1418BA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3A74FE42-E550-4436-A2EC-8EBD040471D6}" type="slidenum">
              <a:rPr lang="de-DE" altLang="de-DE" smtClean="0">
                <a:solidFill>
                  <a:schemeClr val="bg1"/>
                </a:solidFill>
              </a:rPr>
              <a:pPr>
                <a:spcBef>
                  <a:spcPct val="0"/>
                </a:spcBef>
                <a:buFontTx/>
                <a:buNone/>
              </a:pPr>
              <a:t>11</a:t>
            </a:fld>
            <a:endParaRPr lang="de-DE" altLang="de-DE">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BE5399EE-5136-DC41-925A-E6CAE552CF11}"/>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3C64B993-CE4B-5079-5F35-FA429F48AD42}"/>
              </a:ext>
            </a:extLst>
          </p:cNvPr>
          <p:cNvSpPr>
            <a:spLocks noGrp="1"/>
          </p:cNvSpPr>
          <p:nvPr>
            <p:ph idx="1"/>
          </p:nvPr>
        </p:nvSpPr>
        <p:spPr/>
        <p:txBody>
          <a:bodyPr/>
          <a:lstStyle/>
          <a:p>
            <a:pPr marL="0" indent="0">
              <a:buNone/>
              <a:defRPr/>
            </a:pPr>
            <a:r>
              <a:rPr lang="en-US" b="1" dirty="0">
                <a:solidFill>
                  <a:srgbClr val="FF9900"/>
                </a:solidFill>
              </a:rPr>
              <a:t>4.</a:t>
            </a:r>
          </a:p>
          <a:p>
            <a:pPr>
              <a:defRPr/>
            </a:pPr>
            <a:endParaRPr lang="en-US" dirty="0"/>
          </a:p>
          <a:p>
            <a:pPr>
              <a:defRPr/>
            </a:pPr>
            <a:r>
              <a:rPr lang="en-US" b="1" dirty="0"/>
              <a:t>Frustration</a:t>
            </a:r>
            <a:r>
              <a:rPr lang="en-US" dirty="0"/>
              <a:t>: What about your current work and/or personal life frustrates you the most?</a:t>
            </a:r>
          </a:p>
          <a:p>
            <a:pPr>
              <a:defRPr/>
            </a:pPr>
            <a:endParaRPr lang="en-US" dirty="0"/>
          </a:p>
          <a:p>
            <a:pPr>
              <a:defRPr/>
            </a:pPr>
            <a:r>
              <a:rPr lang="de-DE" b="1" i="1" dirty="0">
                <a:solidFill>
                  <a:srgbClr val="000066"/>
                </a:solidFill>
              </a:rPr>
              <a:t>Frustration: </a:t>
            </a:r>
            <a:r>
              <a:rPr lang="de-DE" i="1" dirty="0">
                <a:solidFill>
                  <a:srgbClr val="000066"/>
                </a:solidFill>
              </a:rPr>
              <a:t>Was frustriert Sie am meisten an Ihrer aktuellen Arbeit und/oder in Ihrem </a:t>
            </a:r>
            <a:r>
              <a:rPr lang="en-GB" i="1" dirty="0" err="1">
                <a:solidFill>
                  <a:srgbClr val="000066"/>
                </a:solidFill>
              </a:rPr>
              <a:t>persönlichen</a:t>
            </a:r>
            <a:r>
              <a:rPr lang="en-GB" i="1" dirty="0">
                <a:solidFill>
                  <a:srgbClr val="000066"/>
                </a:solidFill>
              </a:rPr>
              <a:t> Leben?</a:t>
            </a:r>
            <a:endParaRPr lang="en-US" i="1" dirty="0">
              <a:solidFill>
                <a:srgbClr val="000066"/>
              </a:solidFill>
            </a:endParaRPr>
          </a:p>
        </p:txBody>
      </p:sp>
      <p:sp>
        <p:nvSpPr>
          <p:cNvPr id="34820" name="Foliennummernplatzhalter 3">
            <a:extLst>
              <a:ext uri="{FF2B5EF4-FFF2-40B4-BE49-F238E27FC236}">
                <a16:creationId xmlns:a16="http://schemas.microsoft.com/office/drawing/2014/main" id="{A17685FB-731D-4A9F-1313-A331EE1D64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38733A72-FDBD-4657-8A8F-645FFE2A74D7}" type="slidenum">
              <a:rPr lang="de-DE" altLang="de-DE" smtClean="0">
                <a:solidFill>
                  <a:schemeClr val="bg1"/>
                </a:solidFill>
              </a:rPr>
              <a:pPr>
                <a:spcBef>
                  <a:spcPct val="0"/>
                </a:spcBef>
                <a:buFontTx/>
                <a:buNone/>
              </a:pPr>
              <a:t>12</a:t>
            </a:fld>
            <a:endParaRPr lang="de-DE" altLang="de-DE">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B2B5999A-79B6-0436-5A94-793FD56D31D7}"/>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E393F35-6C14-2826-1774-E207FDE8FF6D}"/>
              </a:ext>
            </a:extLst>
          </p:cNvPr>
          <p:cNvSpPr>
            <a:spLocks noGrp="1"/>
          </p:cNvSpPr>
          <p:nvPr>
            <p:ph idx="1"/>
          </p:nvPr>
        </p:nvSpPr>
        <p:spPr/>
        <p:txBody>
          <a:bodyPr/>
          <a:lstStyle/>
          <a:p>
            <a:pPr marL="0" indent="0">
              <a:buNone/>
              <a:defRPr/>
            </a:pPr>
            <a:r>
              <a:rPr lang="en-US" b="1" dirty="0">
                <a:solidFill>
                  <a:srgbClr val="FF9900"/>
                </a:solidFill>
              </a:rPr>
              <a:t>5.</a:t>
            </a:r>
          </a:p>
          <a:p>
            <a:pPr>
              <a:defRPr/>
            </a:pPr>
            <a:endParaRPr lang="en-US" dirty="0"/>
          </a:p>
          <a:p>
            <a:pPr>
              <a:defRPr/>
            </a:pPr>
            <a:r>
              <a:rPr lang="en-US" b="1" dirty="0"/>
              <a:t>Energy</a:t>
            </a:r>
            <a:r>
              <a:rPr lang="en-US" dirty="0"/>
              <a:t>: What are your most vital sources of energy? What do you love?</a:t>
            </a:r>
          </a:p>
          <a:p>
            <a:pPr>
              <a:defRPr/>
            </a:pPr>
            <a:endParaRPr lang="en-US" dirty="0"/>
          </a:p>
          <a:p>
            <a:pPr>
              <a:defRPr/>
            </a:pPr>
            <a:r>
              <a:rPr lang="de-DE" b="1" i="1" dirty="0">
                <a:solidFill>
                  <a:srgbClr val="000066"/>
                </a:solidFill>
              </a:rPr>
              <a:t>Energie: </a:t>
            </a:r>
            <a:r>
              <a:rPr lang="de-DE" i="1" dirty="0">
                <a:solidFill>
                  <a:srgbClr val="000066"/>
                </a:solidFill>
              </a:rPr>
              <a:t>Was sind Ihre größten Energiequellen? Was lieben Sie?</a:t>
            </a:r>
            <a:endParaRPr lang="en-US" i="1" dirty="0">
              <a:solidFill>
                <a:srgbClr val="000066"/>
              </a:solidFill>
            </a:endParaRPr>
          </a:p>
        </p:txBody>
      </p:sp>
      <p:sp>
        <p:nvSpPr>
          <p:cNvPr id="36868" name="Foliennummernplatzhalter 3">
            <a:extLst>
              <a:ext uri="{FF2B5EF4-FFF2-40B4-BE49-F238E27FC236}">
                <a16:creationId xmlns:a16="http://schemas.microsoft.com/office/drawing/2014/main" id="{BB78F93D-1A70-FC57-9AD3-237DBF5E1E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42F6EC77-4D39-491D-B447-29B7EBE25177}" type="slidenum">
              <a:rPr lang="de-DE" altLang="de-DE" smtClean="0">
                <a:solidFill>
                  <a:schemeClr val="bg1"/>
                </a:solidFill>
              </a:rPr>
              <a:pPr>
                <a:spcBef>
                  <a:spcPct val="0"/>
                </a:spcBef>
                <a:buFontTx/>
                <a:buNone/>
              </a:pPr>
              <a:t>13</a:t>
            </a:fld>
            <a:endParaRPr lang="de-DE" altLang="de-DE">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6155F469-BA4E-CC27-FEF6-083572065917}"/>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5D0EBC64-749F-D6C8-1268-823ADD5C90C0}"/>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6.</a:t>
            </a:r>
          </a:p>
          <a:p>
            <a:pPr>
              <a:defRPr/>
            </a:pPr>
            <a:endParaRPr lang="en-US" dirty="0"/>
          </a:p>
          <a:p>
            <a:pPr>
              <a:defRPr/>
            </a:pPr>
            <a:r>
              <a:rPr lang="en-US" b="1" dirty="0"/>
              <a:t>Inner resistance</a:t>
            </a:r>
            <a:r>
              <a:rPr lang="en-US" dirty="0"/>
              <a:t>: What is holding you back? Describe 2 or 3 recent situations (in your work or personal life) when you noticed one of the following three voices kicking in, preventing you from exploring the situation you were in more deeply:</a:t>
            </a:r>
          </a:p>
          <a:p>
            <a:pPr marL="630238" indent="-273050">
              <a:buNone/>
              <a:defRPr/>
            </a:pPr>
            <a:r>
              <a:rPr lang="en-US" dirty="0"/>
              <a:t>a. </a:t>
            </a:r>
            <a:r>
              <a:rPr lang="en-US" b="1" dirty="0"/>
              <a:t>Voice of Judgment</a:t>
            </a:r>
            <a:r>
              <a:rPr lang="en-US" dirty="0"/>
              <a:t>: shutting down your open mind (downloading instead of inquiring)</a:t>
            </a:r>
          </a:p>
          <a:p>
            <a:pPr marL="630238" indent="-273050">
              <a:buNone/>
              <a:defRPr/>
            </a:pPr>
            <a:r>
              <a:rPr lang="en-US" dirty="0"/>
              <a:t>b. </a:t>
            </a:r>
            <a:r>
              <a:rPr lang="en-US" b="1" dirty="0"/>
              <a:t>Voice of Cynicism</a:t>
            </a:r>
            <a:r>
              <a:rPr lang="en-US" dirty="0"/>
              <a:t>: shutting down your open heart (disconnecting instead of relating)</a:t>
            </a:r>
          </a:p>
          <a:p>
            <a:pPr marL="630238" indent="-273050">
              <a:buNone/>
              <a:defRPr/>
            </a:pPr>
            <a:r>
              <a:rPr lang="en-US" dirty="0"/>
              <a:t>c. </a:t>
            </a:r>
            <a:r>
              <a:rPr lang="en-US" b="1" dirty="0"/>
              <a:t>Voice of Fear</a:t>
            </a:r>
            <a:r>
              <a:rPr lang="en-US" dirty="0"/>
              <a:t>: shutting down your open will (holding on to the past or the present instead of </a:t>
            </a:r>
            <a:r>
              <a:rPr lang="en-GB" dirty="0"/>
              <a:t>letting go)</a:t>
            </a:r>
            <a:endParaRPr lang="en-US" dirty="0"/>
          </a:p>
        </p:txBody>
      </p:sp>
      <p:sp>
        <p:nvSpPr>
          <p:cNvPr id="38916" name="Foliennummernplatzhalter 3">
            <a:extLst>
              <a:ext uri="{FF2B5EF4-FFF2-40B4-BE49-F238E27FC236}">
                <a16:creationId xmlns:a16="http://schemas.microsoft.com/office/drawing/2014/main" id="{14708612-5BF3-3A60-B40E-06100B0EEF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7FA65576-AA70-492A-B92D-0A3F704745E9}" type="slidenum">
              <a:rPr lang="de-DE" altLang="de-DE" smtClean="0">
                <a:solidFill>
                  <a:schemeClr val="bg1"/>
                </a:solidFill>
              </a:rPr>
              <a:pPr>
                <a:spcBef>
                  <a:spcPct val="0"/>
                </a:spcBef>
                <a:buFontTx/>
                <a:buNone/>
              </a:pPr>
              <a:t>14</a:t>
            </a:fld>
            <a:endParaRPr lang="de-DE" altLang="de-DE">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C7DE8BA9-F70E-2BFE-B4E2-37D97D587D36}"/>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04367234-0C00-B41E-37A7-690F99B08096}"/>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6.</a:t>
            </a:r>
          </a:p>
          <a:p>
            <a:pPr>
              <a:defRPr/>
            </a:pPr>
            <a:endParaRPr lang="en-US" dirty="0"/>
          </a:p>
          <a:p>
            <a:pPr>
              <a:defRPr/>
            </a:pPr>
            <a:r>
              <a:rPr lang="de-DE" b="1" i="1" dirty="0">
                <a:solidFill>
                  <a:srgbClr val="000066"/>
                </a:solidFill>
              </a:rPr>
              <a:t>Innerer Widerstand: </a:t>
            </a:r>
            <a:r>
              <a:rPr lang="de-DE" i="1" dirty="0">
                <a:solidFill>
                  <a:srgbClr val="000066"/>
                </a:solidFill>
              </a:rPr>
              <a:t>Was hält Sie zurück? Beschreiben Sie 2 oder 3 Situationen der jüngeren Vergangenheit, (aus Ihrer Arbeit oder Ihrem privaten Leben) wo Sie eine der folgenden drei Stimmen so aktiv in sich wahrnehmen konnten, dass diese Sie dann davon abhielt, die Situation, in der Sie sich befanden, gründlicher zu untersuchen:</a:t>
            </a:r>
          </a:p>
          <a:p>
            <a:pPr marL="536575" indent="-179388">
              <a:defRPr/>
            </a:pPr>
            <a:r>
              <a:rPr lang="de-DE" b="1" dirty="0">
                <a:solidFill>
                  <a:srgbClr val="000066"/>
                </a:solidFill>
              </a:rPr>
              <a:t>Die Stimme der Bewertung:</a:t>
            </a:r>
            <a:r>
              <a:rPr lang="de-DE" b="1" i="1" dirty="0">
                <a:solidFill>
                  <a:srgbClr val="000066"/>
                </a:solidFill>
              </a:rPr>
              <a:t> </a:t>
            </a:r>
            <a:r>
              <a:rPr lang="de-DE" i="1" dirty="0">
                <a:solidFill>
                  <a:srgbClr val="000066"/>
                </a:solidFill>
              </a:rPr>
              <a:t>Die Offenheit im Verstand beenden (Downloaden und Bewerten, statt Fragen / Erkunden)</a:t>
            </a:r>
          </a:p>
          <a:p>
            <a:pPr marL="536575" indent="-179388">
              <a:defRPr/>
            </a:pPr>
            <a:r>
              <a:rPr lang="de-DE" b="1" dirty="0">
                <a:solidFill>
                  <a:srgbClr val="000066"/>
                </a:solidFill>
              </a:rPr>
              <a:t>Die Stimme des Zynismus: </a:t>
            </a:r>
            <a:r>
              <a:rPr lang="de-DE" i="1" dirty="0">
                <a:solidFill>
                  <a:srgbClr val="000066"/>
                </a:solidFill>
              </a:rPr>
              <a:t>Das offene Herz schließen (Abtrennen, statt in Verbindung zu gehen)</a:t>
            </a:r>
          </a:p>
          <a:p>
            <a:pPr marL="536575" indent="-179388">
              <a:defRPr/>
            </a:pPr>
            <a:r>
              <a:rPr lang="de-DE" b="1" dirty="0">
                <a:solidFill>
                  <a:srgbClr val="000066"/>
                </a:solidFill>
              </a:rPr>
              <a:t>Die Stimme der Angst: </a:t>
            </a:r>
            <a:r>
              <a:rPr lang="de-DE" i="1" dirty="0">
                <a:solidFill>
                  <a:srgbClr val="000066"/>
                </a:solidFill>
              </a:rPr>
              <a:t>Den offenen Willen schließen (festhalten an Vergangenheit oder Status quo statt loszulassen)</a:t>
            </a:r>
            <a:endParaRPr lang="en-US" i="1" dirty="0">
              <a:solidFill>
                <a:srgbClr val="000066"/>
              </a:solidFill>
            </a:endParaRPr>
          </a:p>
        </p:txBody>
      </p:sp>
      <p:sp>
        <p:nvSpPr>
          <p:cNvPr id="40964" name="Foliennummernplatzhalter 3">
            <a:extLst>
              <a:ext uri="{FF2B5EF4-FFF2-40B4-BE49-F238E27FC236}">
                <a16:creationId xmlns:a16="http://schemas.microsoft.com/office/drawing/2014/main" id="{ED268D08-C308-6C07-0B2B-3AB8BD4CBE0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99AF7302-733E-4015-B360-0A70934892F1}" type="slidenum">
              <a:rPr lang="de-DE" altLang="de-DE" smtClean="0">
                <a:solidFill>
                  <a:schemeClr val="bg1"/>
                </a:solidFill>
              </a:rPr>
              <a:pPr>
                <a:spcBef>
                  <a:spcPct val="0"/>
                </a:spcBef>
                <a:buFontTx/>
                <a:buNone/>
              </a:pPr>
              <a:t>15</a:t>
            </a:fld>
            <a:endParaRPr lang="de-DE" altLang="de-DE">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7D63EF80-C84D-1BD0-1F94-DBF1AD969F44}"/>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AB666F80-365F-6D08-5B5D-F0AB9419F6D5}"/>
              </a:ext>
            </a:extLst>
          </p:cNvPr>
          <p:cNvSpPr>
            <a:spLocks noGrp="1"/>
          </p:cNvSpPr>
          <p:nvPr>
            <p:ph idx="1"/>
          </p:nvPr>
        </p:nvSpPr>
        <p:spPr/>
        <p:txBody>
          <a:bodyPr/>
          <a:lstStyle/>
          <a:p>
            <a:pPr marL="0" indent="0">
              <a:buNone/>
              <a:defRPr/>
            </a:pPr>
            <a:r>
              <a:rPr lang="en-US" b="1" dirty="0">
                <a:solidFill>
                  <a:srgbClr val="FF9900"/>
                </a:solidFill>
              </a:rPr>
              <a:t>7.</a:t>
            </a:r>
          </a:p>
          <a:p>
            <a:pPr>
              <a:defRPr/>
            </a:pPr>
            <a:endParaRPr lang="en-US" dirty="0"/>
          </a:p>
          <a:p>
            <a:pPr>
              <a:defRPr/>
            </a:pPr>
            <a:r>
              <a:rPr lang="en-US" b="1" dirty="0"/>
              <a:t>The crack</a:t>
            </a:r>
            <a:r>
              <a:rPr lang="en-US" dirty="0"/>
              <a:t>: Over the past couple of days and weeks, what new aspects of your Self have you noticed? What new questions and themes are occurring to you now?</a:t>
            </a:r>
          </a:p>
          <a:p>
            <a:pPr>
              <a:defRPr/>
            </a:pPr>
            <a:endParaRPr lang="en-US" dirty="0"/>
          </a:p>
          <a:p>
            <a:pPr>
              <a:defRPr/>
            </a:pPr>
            <a:r>
              <a:rPr lang="de-DE" b="1" i="1" dirty="0">
                <a:solidFill>
                  <a:srgbClr val="000066"/>
                </a:solidFill>
              </a:rPr>
              <a:t>Der Riss: </a:t>
            </a:r>
            <a:r>
              <a:rPr lang="de-DE" i="1" dirty="0">
                <a:solidFill>
                  <a:srgbClr val="000066"/>
                </a:solidFill>
              </a:rPr>
              <a:t>Welche neuen Aspekte in und von sich selbst haben Sie in den letzten Tagen und Wochen wahrgenommen? Welche neuen Fragen und Themen sind Ihnen begegnet bzw. </a:t>
            </a:r>
            <a:r>
              <a:rPr lang="en-GB" i="1" dirty="0" err="1">
                <a:solidFill>
                  <a:srgbClr val="000066"/>
                </a:solidFill>
              </a:rPr>
              <a:t>aufgetaucht</a:t>
            </a:r>
            <a:r>
              <a:rPr lang="en-GB" i="1" dirty="0">
                <a:solidFill>
                  <a:srgbClr val="000066"/>
                </a:solidFill>
              </a:rPr>
              <a:t>?</a:t>
            </a:r>
            <a:endParaRPr lang="en-US" i="1" dirty="0">
              <a:solidFill>
                <a:srgbClr val="000066"/>
              </a:solidFill>
            </a:endParaRPr>
          </a:p>
        </p:txBody>
      </p:sp>
      <p:sp>
        <p:nvSpPr>
          <p:cNvPr id="43012" name="Foliennummernplatzhalter 3">
            <a:extLst>
              <a:ext uri="{FF2B5EF4-FFF2-40B4-BE49-F238E27FC236}">
                <a16:creationId xmlns:a16="http://schemas.microsoft.com/office/drawing/2014/main" id="{8C34466B-AFC3-6918-84EE-5630D5FF85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A439F954-FBD7-4080-BD12-43E86B95D80C}" type="slidenum">
              <a:rPr lang="de-DE" altLang="de-DE" smtClean="0">
                <a:solidFill>
                  <a:schemeClr val="bg1"/>
                </a:solidFill>
              </a:rPr>
              <a:pPr>
                <a:spcBef>
                  <a:spcPct val="0"/>
                </a:spcBef>
                <a:buFontTx/>
                <a:buNone/>
              </a:pPr>
              <a:t>16</a:t>
            </a:fld>
            <a:endParaRPr lang="de-DE" altLang="de-DE">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A0B74F0B-6744-39B7-4D8F-37D54592F1A9}"/>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59713812-3BAD-3AE9-3D83-0F55254089B4}"/>
              </a:ext>
            </a:extLst>
          </p:cNvPr>
          <p:cNvSpPr>
            <a:spLocks noGrp="1"/>
          </p:cNvSpPr>
          <p:nvPr>
            <p:ph idx="1"/>
          </p:nvPr>
        </p:nvSpPr>
        <p:spPr/>
        <p:txBody>
          <a:bodyPr>
            <a:normAutofit fontScale="85000" lnSpcReduction="20000"/>
          </a:bodyPr>
          <a:lstStyle/>
          <a:p>
            <a:pPr marL="0" indent="0">
              <a:buNone/>
              <a:defRPr/>
            </a:pPr>
            <a:r>
              <a:rPr lang="en-US" b="1" dirty="0">
                <a:solidFill>
                  <a:srgbClr val="FF9900"/>
                </a:solidFill>
              </a:rPr>
              <a:t>8.</a:t>
            </a:r>
            <a:endParaRPr lang="en-US" dirty="0"/>
          </a:p>
          <a:p>
            <a:pPr>
              <a:defRPr/>
            </a:pPr>
            <a:r>
              <a:rPr lang="en-US" b="1" dirty="0"/>
              <a:t>Your community</a:t>
            </a:r>
            <a:r>
              <a:rPr lang="en-US" dirty="0"/>
              <a:t>: Who makes up your community, and what are their highest hopes in regard to your future journey? Choose three people with different perspectives on your life and explore their hopes for your future (examples: your family; your friends; a parentless child on the street with no access to food, shelter, safety, or education). What might you hope for if you were in their shoes and looking at your life </a:t>
            </a:r>
            <a:r>
              <a:rPr lang="en-GB" dirty="0"/>
              <a:t>through their eyes?</a:t>
            </a:r>
          </a:p>
          <a:p>
            <a:pPr>
              <a:defRPr/>
            </a:pPr>
            <a:endParaRPr lang="en-GB" dirty="0"/>
          </a:p>
          <a:p>
            <a:pPr>
              <a:defRPr/>
            </a:pPr>
            <a:r>
              <a:rPr lang="de-DE" b="1" i="1" dirty="0">
                <a:solidFill>
                  <a:srgbClr val="000066"/>
                </a:solidFill>
              </a:rPr>
              <a:t>Ihre Gemeinschaft: </a:t>
            </a:r>
            <a:r>
              <a:rPr lang="de-DE" i="1" dirty="0">
                <a:solidFill>
                  <a:srgbClr val="000066"/>
                </a:solidFill>
              </a:rPr>
              <a:t>Welche Menschen bilden Ihre Gemeinschaft und was sind ihre größten Hoffnungen in Bezug auf Ihren zukünftigen Lebensweg? Wählen Sie drei Menschen mit verschiedenen Perspektiven auf Ihr Leben und untersuchen Sie ihre Hoffnungen/Wünsche für Ihre Zukunft (Beispiele: Ihre Familie, Ihre Freunde, ein elternloses Kind auf der Straße ohne Essen, Schutz oder Bildung). Was könnte ihre Hoffnung sein, wenn Sie auf Ihre Zukunft durch </a:t>
            </a:r>
            <a:r>
              <a:rPr lang="en-GB" i="1" dirty="0" err="1">
                <a:solidFill>
                  <a:srgbClr val="000066"/>
                </a:solidFill>
              </a:rPr>
              <a:t>ihre</a:t>
            </a:r>
            <a:r>
              <a:rPr lang="en-GB" i="1" dirty="0">
                <a:solidFill>
                  <a:srgbClr val="000066"/>
                </a:solidFill>
              </a:rPr>
              <a:t> </a:t>
            </a:r>
            <a:r>
              <a:rPr lang="en-GB" i="1" dirty="0" err="1">
                <a:solidFill>
                  <a:srgbClr val="000066"/>
                </a:solidFill>
              </a:rPr>
              <a:t>Augen</a:t>
            </a:r>
            <a:r>
              <a:rPr lang="en-GB" i="1" dirty="0">
                <a:solidFill>
                  <a:srgbClr val="000066"/>
                </a:solidFill>
              </a:rPr>
              <a:t> </a:t>
            </a:r>
            <a:r>
              <a:rPr lang="en-GB" i="1" dirty="0" err="1">
                <a:solidFill>
                  <a:srgbClr val="000066"/>
                </a:solidFill>
              </a:rPr>
              <a:t>schauen</a:t>
            </a:r>
            <a:r>
              <a:rPr lang="en-GB" i="1" dirty="0">
                <a:solidFill>
                  <a:srgbClr val="000066"/>
                </a:solidFill>
              </a:rPr>
              <a:t>?</a:t>
            </a:r>
            <a:endParaRPr lang="en-US" i="1" dirty="0">
              <a:solidFill>
                <a:srgbClr val="000066"/>
              </a:solidFill>
            </a:endParaRPr>
          </a:p>
        </p:txBody>
      </p:sp>
      <p:sp>
        <p:nvSpPr>
          <p:cNvPr id="45060" name="Foliennummernplatzhalter 3">
            <a:extLst>
              <a:ext uri="{FF2B5EF4-FFF2-40B4-BE49-F238E27FC236}">
                <a16:creationId xmlns:a16="http://schemas.microsoft.com/office/drawing/2014/main" id="{15B55B47-47ED-A4F9-24EC-069D7E274A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5D34D735-B404-473E-9590-41ACC9679075}" type="slidenum">
              <a:rPr lang="de-DE" altLang="de-DE" smtClean="0">
                <a:solidFill>
                  <a:schemeClr val="bg1"/>
                </a:solidFill>
              </a:rPr>
              <a:pPr>
                <a:spcBef>
                  <a:spcPct val="0"/>
                </a:spcBef>
                <a:buFontTx/>
                <a:buNone/>
              </a:pPr>
              <a:t>17</a:t>
            </a:fld>
            <a:endParaRPr lang="de-DE" altLang="de-DE">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D7AD2C52-2536-3E9F-2669-F46027981ED9}"/>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1ACF23D4-1211-BD20-D33C-834C8E8CFE7A}"/>
              </a:ext>
            </a:extLst>
          </p:cNvPr>
          <p:cNvSpPr>
            <a:spLocks noGrp="1"/>
          </p:cNvSpPr>
          <p:nvPr>
            <p:ph idx="1"/>
          </p:nvPr>
        </p:nvSpPr>
        <p:spPr/>
        <p:txBody>
          <a:bodyPr/>
          <a:lstStyle/>
          <a:p>
            <a:pPr marL="0" indent="0">
              <a:buNone/>
              <a:defRPr/>
            </a:pPr>
            <a:r>
              <a:rPr lang="en-US" b="1" dirty="0">
                <a:solidFill>
                  <a:srgbClr val="FF9900"/>
                </a:solidFill>
              </a:rPr>
              <a:t>9.</a:t>
            </a:r>
          </a:p>
          <a:p>
            <a:pPr>
              <a:defRPr/>
            </a:pPr>
            <a:endParaRPr lang="en-US" dirty="0"/>
          </a:p>
          <a:p>
            <a:pPr>
              <a:defRPr/>
            </a:pPr>
            <a:r>
              <a:rPr lang="en-US" b="1" dirty="0"/>
              <a:t>Helicopter</a:t>
            </a:r>
            <a:r>
              <a:rPr lang="en-US" dirty="0"/>
              <a:t>: Watch yourself from above (as if in a helicopter). What are you doing? What are you trying to do in this stage of your professional and personal journey?</a:t>
            </a:r>
          </a:p>
          <a:p>
            <a:pPr>
              <a:defRPr/>
            </a:pPr>
            <a:endParaRPr lang="en-US" dirty="0"/>
          </a:p>
          <a:p>
            <a:pPr>
              <a:defRPr/>
            </a:pPr>
            <a:r>
              <a:rPr lang="de-DE" b="1" i="1" dirty="0">
                <a:solidFill>
                  <a:srgbClr val="000066"/>
                </a:solidFill>
              </a:rPr>
              <a:t>Hubschrauber: </a:t>
            </a:r>
            <a:r>
              <a:rPr lang="de-DE" i="1" dirty="0">
                <a:solidFill>
                  <a:srgbClr val="000066"/>
                </a:solidFill>
              </a:rPr>
              <a:t>Betrachten Sie sich selbst wie von einem Hubschrauber aus: Was machen Sie? Was versuchen Sie zu tun zu diesem Zeitpunkt Ihrer professionellen und persönlichen Reise?</a:t>
            </a:r>
            <a:endParaRPr lang="en-US" i="1" dirty="0">
              <a:solidFill>
                <a:srgbClr val="000066"/>
              </a:solidFill>
            </a:endParaRPr>
          </a:p>
        </p:txBody>
      </p:sp>
      <p:sp>
        <p:nvSpPr>
          <p:cNvPr id="47108" name="Foliennummernplatzhalter 3">
            <a:extLst>
              <a:ext uri="{FF2B5EF4-FFF2-40B4-BE49-F238E27FC236}">
                <a16:creationId xmlns:a16="http://schemas.microsoft.com/office/drawing/2014/main" id="{10A84FA1-2082-3BEF-8851-C71C8CC289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94FDE36D-CCAA-4C2C-8B2E-71988EF32CD1}" type="slidenum">
              <a:rPr lang="de-DE" altLang="de-DE" smtClean="0">
                <a:solidFill>
                  <a:schemeClr val="bg1"/>
                </a:solidFill>
              </a:rPr>
              <a:pPr>
                <a:spcBef>
                  <a:spcPct val="0"/>
                </a:spcBef>
                <a:buFontTx/>
                <a:buNone/>
              </a:pPr>
              <a:t>18</a:t>
            </a:fld>
            <a:endParaRPr lang="de-DE" altLang="de-DE">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6B236961-598D-7B93-0F36-FB25250DDB73}"/>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412D6E9-B0B9-FEA8-2E94-5AF3660C03E2}"/>
              </a:ext>
            </a:extLst>
          </p:cNvPr>
          <p:cNvSpPr>
            <a:spLocks noGrp="1"/>
          </p:cNvSpPr>
          <p:nvPr>
            <p:ph idx="1"/>
          </p:nvPr>
        </p:nvSpPr>
        <p:spPr/>
        <p:txBody>
          <a:bodyPr>
            <a:normAutofit fontScale="85000" lnSpcReduction="20000"/>
          </a:bodyPr>
          <a:lstStyle/>
          <a:p>
            <a:pPr marL="0" indent="0">
              <a:buNone/>
              <a:defRPr/>
            </a:pPr>
            <a:r>
              <a:rPr lang="en-US" b="1" dirty="0">
                <a:solidFill>
                  <a:srgbClr val="FF9900"/>
                </a:solidFill>
              </a:rPr>
              <a:t>10.</a:t>
            </a:r>
          </a:p>
          <a:p>
            <a:pPr>
              <a:defRPr/>
            </a:pPr>
            <a:endParaRPr lang="en-US" dirty="0"/>
          </a:p>
          <a:p>
            <a:pPr>
              <a:defRPr/>
            </a:pPr>
            <a:r>
              <a:rPr lang="en-US" dirty="0"/>
              <a:t>Imagine you could fast-forward to the very last moments of your life, when it is time for you to pass on. Now look back on your life’s journey as a whole. What would you want to see at that moment? What </a:t>
            </a:r>
            <a:r>
              <a:rPr lang="en-US" b="1" dirty="0"/>
              <a:t>footprint </a:t>
            </a:r>
            <a:r>
              <a:rPr lang="en-US" dirty="0"/>
              <a:t>do you want to leave behind on the planet? What would you want to be remembered for by the people who live on after you?</a:t>
            </a:r>
          </a:p>
          <a:p>
            <a:pPr>
              <a:defRPr/>
            </a:pPr>
            <a:endParaRPr lang="en-US" dirty="0"/>
          </a:p>
          <a:p>
            <a:pPr>
              <a:defRPr/>
            </a:pPr>
            <a:r>
              <a:rPr lang="de-DE" b="1" i="1" dirty="0">
                <a:solidFill>
                  <a:srgbClr val="000066"/>
                </a:solidFill>
              </a:rPr>
              <a:t>Fußstapfen: </a:t>
            </a:r>
            <a:r>
              <a:rPr lang="de-DE" i="1" dirty="0">
                <a:solidFill>
                  <a:srgbClr val="000066"/>
                </a:solidFill>
              </a:rPr>
              <a:t>Stellen Sie sich vor, Sie könnten vorspulen zu den letzten Momenten Ihres Lebens, wenn es für Sie Zeit ist zu gehen. Schauen Sie nun zurück auf Ihren Lebensweg als Ganzes. Was würden Sie gerne in diesem Moment sehen? Welche Fußabdrücke würde Sie gerne auf dem Planeten zurücklassen? Womit/wofür wollen Sie bei den Menschen, die weiterleben, in </a:t>
            </a:r>
            <a:r>
              <a:rPr lang="en-GB" i="1" dirty="0" err="1">
                <a:solidFill>
                  <a:srgbClr val="000066"/>
                </a:solidFill>
              </a:rPr>
              <a:t>Erinnerung</a:t>
            </a:r>
            <a:r>
              <a:rPr lang="en-GB" i="1" dirty="0">
                <a:solidFill>
                  <a:srgbClr val="000066"/>
                </a:solidFill>
              </a:rPr>
              <a:t> </a:t>
            </a:r>
            <a:r>
              <a:rPr lang="en-GB" i="1" dirty="0" err="1">
                <a:solidFill>
                  <a:srgbClr val="000066"/>
                </a:solidFill>
              </a:rPr>
              <a:t>bleiben</a:t>
            </a:r>
            <a:r>
              <a:rPr lang="en-GB" i="1" dirty="0">
                <a:solidFill>
                  <a:srgbClr val="000066"/>
                </a:solidFill>
              </a:rPr>
              <a:t> ?</a:t>
            </a:r>
            <a:endParaRPr lang="en-US" i="1" dirty="0">
              <a:solidFill>
                <a:srgbClr val="000066"/>
              </a:solidFill>
            </a:endParaRPr>
          </a:p>
        </p:txBody>
      </p:sp>
      <p:sp>
        <p:nvSpPr>
          <p:cNvPr id="49156" name="Foliennummernplatzhalter 3">
            <a:extLst>
              <a:ext uri="{FF2B5EF4-FFF2-40B4-BE49-F238E27FC236}">
                <a16:creationId xmlns:a16="http://schemas.microsoft.com/office/drawing/2014/main" id="{94098E41-C9A8-8C63-EA63-03C43FA91D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ABCF212-4D0E-407D-8B21-6D3B2FD790A1}" type="slidenum">
              <a:rPr lang="de-DE" altLang="de-DE" smtClean="0">
                <a:solidFill>
                  <a:schemeClr val="bg1"/>
                </a:solidFill>
              </a:rPr>
              <a:pPr>
                <a:spcBef>
                  <a:spcPct val="0"/>
                </a:spcBef>
                <a:buFontTx/>
                <a:buNone/>
              </a:pPr>
              <a:t>19</a:t>
            </a:fld>
            <a:endParaRPr lang="de-DE" altLang="de-DE">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3185F-D507-4F62-A64B-65DE0F30F7EE}"/>
              </a:ext>
            </a:extLst>
          </p:cNvPr>
          <p:cNvSpPr>
            <a:spLocks noChangeAspect="1"/>
          </p:cNvSpPr>
          <p:nvPr/>
        </p:nvSpPr>
        <p:spPr>
          <a:xfrm>
            <a:off x="-1" y="0"/>
            <a:ext cx="9906001" cy="6858000"/>
          </a:xfrm>
          <a:prstGeom prst="rect">
            <a:avLst/>
          </a:prstGeom>
          <a:solidFill>
            <a:srgbClr val="F58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ardrop 6">
            <a:extLst>
              <a:ext uri="{FF2B5EF4-FFF2-40B4-BE49-F238E27FC236}">
                <a16:creationId xmlns:a16="http://schemas.microsoft.com/office/drawing/2014/main" id="{30CE2227-BBF6-46B6-AF40-B083A46A4DAC}"/>
              </a:ext>
            </a:extLst>
          </p:cNvPr>
          <p:cNvSpPr>
            <a:spLocks noChangeAspect="1"/>
          </p:cNvSpPr>
          <p:nvPr/>
        </p:nvSpPr>
        <p:spPr>
          <a:xfrm>
            <a:off x="2929183" y="-178420"/>
            <a:ext cx="8118695" cy="7805854"/>
          </a:xfrm>
          <a:custGeom>
            <a:avLst/>
            <a:gdLst>
              <a:gd name="connsiteX0" fmla="*/ 0 w 7682455"/>
              <a:gd name="connsiteY0" fmla="*/ 3794318 h 7588635"/>
              <a:gd name="connsiteX1" fmla="*/ 3841228 w 7682455"/>
              <a:gd name="connsiteY1" fmla="*/ 0 h 7588635"/>
              <a:gd name="connsiteX2" fmla="*/ 7682455 w 7682455"/>
              <a:gd name="connsiteY2" fmla="*/ 0 h 7588635"/>
              <a:gd name="connsiteX3" fmla="*/ 7682455 w 7682455"/>
              <a:gd name="connsiteY3" fmla="*/ 3794318 h 7588635"/>
              <a:gd name="connsiteX4" fmla="*/ 3841227 w 7682455"/>
              <a:gd name="connsiteY4" fmla="*/ 7588636 h 7588635"/>
              <a:gd name="connsiteX5" fmla="*/ -1 w 7682455"/>
              <a:gd name="connsiteY5" fmla="*/ 3794318 h 7588635"/>
              <a:gd name="connsiteX6" fmla="*/ 0 w 7682455"/>
              <a:gd name="connsiteY6" fmla="*/ 3794318 h 7588635"/>
              <a:gd name="connsiteX0" fmla="*/ 1 w 7719032"/>
              <a:gd name="connsiteY0" fmla="*/ 3794318 h 7595378"/>
              <a:gd name="connsiteX1" fmla="*/ 3841229 w 7719032"/>
              <a:gd name="connsiteY1" fmla="*/ 0 h 7595378"/>
              <a:gd name="connsiteX2" fmla="*/ 7682456 w 7719032"/>
              <a:gd name="connsiteY2" fmla="*/ 0 h 7595378"/>
              <a:gd name="connsiteX3" fmla="*/ 7719032 w 7719032"/>
              <a:gd name="connsiteY3" fmla="*/ 5714558 h 7595378"/>
              <a:gd name="connsiteX4" fmla="*/ 3841228 w 7719032"/>
              <a:gd name="connsiteY4" fmla="*/ 7588636 h 7595378"/>
              <a:gd name="connsiteX5" fmla="*/ 0 w 7719032"/>
              <a:gd name="connsiteY5" fmla="*/ 3794318 h 7595378"/>
              <a:gd name="connsiteX6" fmla="*/ 1 w 7719032"/>
              <a:gd name="connsiteY6" fmla="*/ 3794318 h 759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9032" h="7595378">
                <a:moveTo>
                  <a:pt x="1" y="3794318"/>
                </a:moveTo>
                <a:cubicBezTo>
                  <a:pt x="1" y="1698774"/>
                  <a:pt x="1719777" y="0"/>
                  <a:pt x="3841229" y="0"/>
                </a:cubicBezTo>
                <a:lnTo>
                  <a:pt x="7682456" y="0"/>
                </a:lnTo>
                <a:cubicBezTo>
                  <a:pt x="7682456" y="1264773"/>
                  <a:pt x="7719032" y="4449785"/>
                  <a:pt x="7719032" y="5714558"/>
                </a:cubicBezTo>
                <a:cubicBezTo>
                  <a:pt x="7719032" y="7810102"/>
                  <a:pt x="5962680" y="7588636"/>
                  <a:pt x="3841228" y="7588636"/>
                </a:cubicBezTo>
                <a:cubicBezTo>
                  <a:pt x="1719776" y="7588636"/>
                  <a:pt x="0" y="5889862"/>
                  <a:pt x="0" y="3794318"/>
                </a:cubicBezTo>
                <a:lnTo>
                  <a:pt x="1" y="3794318"/>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92D050"/>
              </a:solidFill>
            </a:endParaRPr>
          </a:p>
        </p:txBody>
      </p:sp>
      <p:pic>
        <p:nvPicPr>
          <p:cNvPr id="3" name="Picture 2" descr="A city with a river running through it&#10;&#10;Description automatically generated with low confidence">
            <a:extLst>
              <a:ext uri="{FF2B5EF4-FFF2-40B4-BE49-F238E27FC236}">
                <a16:creationId xmlns:a16="http://schemas.microsoft.com/office/drawing/2014/main" id="{94CEBF55-76E6-4506-9CC1-0F69D1DA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086" y="-485192"/>
            <a:ext cx="9539344" cy="8350103"/>
          </a:xfrm>
          <a:prstGeom prst="ellipse">
            <a:avLst/>
          </a:prstGeom>
          <a:ln w="63500" cap="rnd">
            <a:noFill/>
          </a:ln>
          <a:effectLst>
            <a:outerShdw blurRad="381000" dist="292100" dir="5400000" sx="-80000" sy="-18000" rotWithShape="0">
              <a:srgbClr val="000000">
                <a:alpha val="22000"/>
              </a:srgbClr>
            </a:outerShdw>
          </a:effectLst>
        </p:spPr>
      </p:pic>
      <p:sp>
        <p:nvSpPr>
          <p:cNvPr id="8" name="Rectangle 7">
            <a:extLst>
              <a:ext uri="{FF2B5EF4-FFF2-40B4-BE49-F238E27FC236}">
                <a16:creationId xmlns:a16="http://schemas.microsoft.com/office/drawing/2014/main" id="{77810323-01D8-4392-BE77-72EBE9C0C980}"/>
              </a:ext>
            </a:extLst>
          </p:cNvPr>
          <p:cNvSpPr/>
          <p:nvPr/>
        </p:nvSpPr>
        <p:spPr>
          <a:xfrm>
            <a:off x="208337" y="833645"/>
            <a:ext cx="6780027" cy="3539430"/>
          </a:xfrm>
          <a:prstGeom prst="rect">
            <a:avLst/>
          </a:prstGeom>
          <a:noFill/>
        </p:spPr>
        <p:txBody>
          <a:bodyPr wrap="square" lIns="91440" tIns="45720" rIns="91440" bIns="45720">
            <a:spAutoFit/>
          </a:bodyPr>
          <a:lstStyle/>
          <a:p>
            <a:r>
              <a:rPr lang="en-US" sz="5600" b="1" dirty="0">
                <a:ln w="0">
                  <a:solidFill>
                    <a:schemeClr val="bg1"/>
                  </a:solidFill>
                </a:ln>
                <a:solidFill>
                  <a:schemeClr val="bg1"/>
                </a:solidFill>
                <a:effectLst>
                  <a:outerShdw blurRad="38100" dist="38100" dir="2700000" algn="tl">
                    <a:srgbClr val="000000">
                      <a:alpha val="43137"/>
                    </a:srgbClr>
                  </a:outerShdw>
                </a:effectLst>
              </a:rPr>
              <a:t>Conscious Business</a:t>
            </a:r>
            <a:br>
              <a:rPr lang="en-US" sz="5600" b="1" dirty="0">
                <a:ln w="0">
                  <a:solidFill>
                    <a:schemeClr val="bg1"/>
                  </a:solidFill>
                </a:ln>
                <a:solidFill>
                  <a:schemeClr val="bg1"/>
                </a:solidFill>
                <a:effectLst>
                  <a:outerShdw blurRad="38100" dist="38100" dir="2700000" algn="tl">
                    <a:srgbClr val="000000">
                      <a:alpha val="43137"/>
                    </a:srgbClr>
                  </a:outerShdw>
                </a:effectLst>
              </a:rPr>
            </a:br>
            <a:r>
              <a:rPr lang="en-US" sz="5600" b="1" dirty="0">
                <a:ln w="0">
                  <a:solidFill>
                    <a:schemeClr val="bg1"/>
                  </a:solidFill>
                </a:ln>
                <a:solidFill>
                  <a:schemeClr val="bg1"/>
                </a:solidFill>
                <a:effectLst>
                  <a:outerShdw blurRad="38100" dist="38100" dir="2700000" algn="tl">
                    <a:srgbClr val="000000">
                      <a:alpha val="43137"/>
                    </a:srgbClr>
                  </a:outerShdw>
                </a:effectLst>
              </a:rPr>
              <a:t>“The U in You” – Leading from the future</a:t>
            </a:r>
            <a:endParaRPr lang="en-US" sz="5400"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B20D8B35-2F24-437F-9FF8-41F1A3706620}"/>
              </a:ext>
            </a:extLst>
          </p:cNvPr>
          <p:cNvSpPr>
            <a:spLocks noChangeAspect="1"/>
          </p:cNvSpPr>
          <p:nvPr/>
        </p:nvSpPr>
        <p:spPr>
          <a:xfrm>
            <a:off x="0" y="4772025"/>
            <a:ext cx="7877175"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Picture 12" descr="Text, logo&#10;&#10;Description automatically generated">
            <a:extLst>
              <a:ext uri="{FF2B5EF4-FFF2-40B4-BE49-F238E27FC236}">
                <a16:creationId xmlns:a16="http://schemas.microsoft.com/office/drawing/2014/main" id="{503C7EC9-F23F-4507-8A98-156B988C6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80" y="4772525"/>
            <a:ext cx="3835680" cy="1364001"/>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F0B47A18-5B36-482E-8504-0A42F821A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080" y="5059325"/>
            <a:ext cx="4135684" cy="890499"/>
          </a:xfrm>
          <a:prstGeom prst="rect">
            <a:avLst/>
          </a:prstGeom>
        </p:spPr>
      </p:pic>
      <p:pic>
        <p:nvPicPr>
          <p:cNvPr id="2" name="Picture 2">
            <a:extLst>
              <a:ext uri="{FF2B5EF4-FFF2-40B4-BE49-F238E27FC236}">
                <a16:creationId xmlns:a16="http://schemas.microsoft.com/office/drawing/2014/main" id="{46E4FF90-9652-F220-CBAD-3A5D674C0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7" y="6397625"/>
            <a:ext cx="92392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4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04BEC59C-2671-3507-8DE9-466BE4958404}"/>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9100DE3-48F5-A9BD-26BF-952D0B8B1BB7}"/>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11.</a:t>
            </a:r>
          </a:p>
          <a:p>
            <a:pPr>
              <a:defRPr/>
            </a:pPr>
            <a:endParaRPr lang="en-US" dirty="0"/>
          </a:p>
          <a:p>
            <a:pPr>
              <a:defRPr/>
            </a:pPr>
            <a:r>
              <a:rPr lang="en-US" dirty="0"/>
              <a:t>From that (future) place, look back at your current situation as if you were looking at a different person. Now try to help that other person from the viewpoint of your highest future Self. What </a:t>
            </a:r>
            <a:r>
              <a:rPr lang="en-US" b="1" dirty="0"/>
              <a:t>advice </a:t>
            </a:r>
            <a:r>
              <a:rPr lang="en-US" dirty="0"/>
              <a:t>would you give? Feel and sense what the advice is and then write it down.</a:t>
            </a:r>
          </a:p>
          <a:p>
            <a:pPr>
              <a:defRPr/>
            </a:pPr>
            <a:endParaRPr lang="en-US" dirty="0"/>
          </a:p>
          <a:p>
            <a:pPr>
              <a:defRPr/>
            </a:pPr>
            <a:r>
              <a:rPr lang="de-DE" b="1" i="1" dirty="0">
                <a:solidFill>
                  <a:srgbClr val="000066"/>
                </a:solidFill>
              </a:rPr>
              <a:t>Hilfe: </a:t>
            </a:r>
            <a:r>
              <a:rPr lang="de-DE" i="1" dirty="0">
                <a:solidFill>
                  <a:srgbClr val="000066"/>
                </a:solidFill>
              </a:rPr>
              <a:t>Schauen Sie von diesem zukünftigen Ort zurück auf Ihre gegenwärtige Situation, als würden Sie auf eine andere Person schauen. Nun versuchen Sie, mit dieser Person mitzufühlen und ihr zu helfen aus der Perspektive ihres höchsten, zukünftigen Selbst (Potentials). Welchen Rat würden Sie geben? Fühlen Sie sich ein und spüren Sie, was der Hinweis/Rat ist – und </a:t>
            </a:r>
            <a:r>
              <a:rPr lang="en-GB" i="1" dirty="0" err="1">
                <a:solidFill>
                  <a:srgbClr val="000066"/>
                </a:solidFill>
              </a:rPr>
              <a:t>schreiben</a:t>
            </a:r>
            <a:r>
              <a:rPr lang="en-GB" i="1" dirty="0">
                <a:solidFill>
                  <a:srgbClr val="000066"/>
                </a:solidFill>
              </a:rPr>
              <a:t> Sie </a:t>
            </a:r>
            <a:r>
              <a:rPr lang="en-GB" i="1" dirty="0" err="1">
                <a:solidFill>
                  <a:srgbClr val="000066"/>
                </a:solidFill>
              </a:rPr>
              <a:t>ihn</a:t>
            </a:r>
            <a:r>
              <a:rPr lang="en-GB" i="1" dirty="0">
                <a:solidFill>
                  <a:srgbClr val="000066"/>
                </a:solidFill>
              </a:rPr>
              <a:t> </a:t>
            </a:r>
            <a:r>
              <a:rPr lang="en-GB" i="1" dirty="0" err="1">
                <a:solidFill>
                  <a:srgbClr val="000066"/>
                </a:solidFill>
              </a:rPr>
              <a:t>dann</a:t>
            </a:r>
            <a:r>
              <a:rPr lang="en-GB" i="1" dirty="0">
                <a:solidFill>
                  <a:srgbClr val="000066"/>
                </a:solidFill>
              </a:rPr>
              <a:t> auf.</a:t>
            </a:r>
            <a:endParaRPr lang="en-US" i="1" dirty="0">
              <a:solidFill>
                <a:srgbClr val="000066"/>
              </a:solidFill>
            </a:endParaRPr>
          </a:p>
        </p:txBody>
      </p:sp>
      <p:sp>
        <p:nvSpPr>
          <p:cNvPr id="51204" name="Foliennummernplatzhalter 3">
            <a:extLst>
              <a:ext uri="{FF2B5EF4-FFF2-40B4-BE49-F238E27FC236}">
                <a16:creationId xmlns:a16="http://schemas.microsoft.com/office/drawing/2014/main" id="{07C9CF61-E2E8-D3D9-194F-1E6C50E923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7BA0F193-0EB5-4D1F-85B4-0DA704CCFAAC}" type="slidenum">
              <a:rPr lang="de-DE" altLang="de-DE" smtClean="0">
                <a:solidFill>
                  <a:schemeClr val="bg1"/>
                </a:solidFill>
              </a:rPr>
              <a:pPr>
                <a:spcBef>
                  <a:spcPct val="0"/>
                </a:spcBef>
                <a:buFontTx/>
                <a:buNone/>
              </a:pPr>
              <a:t>20</a:t>
            </a:fld>
            <a:endParaRPr lang="de-DE" altLang="de-DE">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C34D6F88-68D7-C479-FF72-FD911D3EA9C0}"/>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B29B681-F4E4-8CC4-3641-FDB20CF77E92}"/>
              </a:ext>
            </a:extLst>
          </p:cNvPr>
          <p:cNvSpPr>
            <a:spLocks noGrp="1"/>
          </p:cNvSpPr>
          <p:nvPr>
            <p:ph idx="1"/>
          </p:nvPr>
        </p:nvSpPr>
        <p:spPr/>
        <p:txBody>
          <a:bodyPr>
            <a:normAutofit fontScale="85000" lnSpcReduction="10000"/>
          </a:bodyPr>
          <a:lstStyle/>
          <a:p>
            <a:pPr marL="0" indent="0">
              <a:buNone/>
              <a:defRPr/>
            </a:pPr>
            <a:r>
              <a:rPr lang="en-US" b="1" dirty="0">
                <a:solidFill>
                  <a:srgbClr val="FF9900"/>
                </a:solidFill>
              </a:rPr>
              <a:t>12.</a:t>
            </a:r>
            <a:endParaRPr lang="en-US" dirty="0"/>
          </a:p>
          <a:p>
            <a:pPr>
              <a:defRPr/>
            </a:pPr>
            <a:r>
              <a:rPr lang="en-US" dirty="0"/>
              <a:t>Now return again to the present and crystallize what it is that you want to create: your </a:t>
            </a:r>
            <a:r>
              <a:rPr lang="en-US" b="1" dirty="0"/>
              <a:t>vision and intention </a:t>
            </a:r>
            <a:r>
              <a:rPr lang="en-US" dirty="0"/>
              <a:t>for the next 3-5 years. What vision and intention do you have for yourself and your work? What are some essential core elements of the future that you want to create in your personal, professional, and social life? Describe as concretely as possible the images and elements that occur to you.</a:t>
            </a:r>
          </a:p>
          <a:p>
            <a:pPr>
              <a:defRPr/>
            </a:pPr>
            <a:endParaRPr lang="en-US" dirty="0"/>
          </a:p>
          <a:p>
            <a:pPr>
              <a:defRPr/>
            </a:pPr>
            <a:r>
              <a:rPr lang="de-DE" b="1" i="1" dirty="0">
                <a:solidFill>
                  <a:srgbClr val="000066"/>
                </a:solidFill>
              </a:rPr>
              <a:t>Intention</a:t>
            </a:r>
            <a:r>
              <a:rPr lang="de-DE" i="1" dirty="0">
                <a:solidFill>
                  <a:srgbClr val="000066"/>
                </a:solidFill>
              </a:rPr>
              <a:t>: Nun kehren Sie zurück zur Gegenwart und kristallisieren (verfeinern) Sie, was es ist, was Sie kreieren wollen: Ihre Vision und Absicht für die nächsten 3-5 Jahre. Welche Vision und Intention haben Sie für sich selbst und Ihre Arbeit? Was sind die essentiellen Kernelemente der Zukunft, die Sie in ihrem persönlichen, professionellen und sozialen Leben verwirklichen wollen? Beschreiben Sie so konkret wie möglich die Bilder und Elemente, die Sie </a:t>
            </a:r>
            <a:r>
              <a:rPr lang="de-DE" i="1">
                <a:solidFill>
                  <a:srgbClr val="000066"/>
                </a:solidFill>
              </a:rPr>
              <a:t>damit verbinden</a:t>
            </a:r>
            <a:r>
              <a:rPr lang="en-GB" i="1">
                <a:solidFill>
                  <a:srgbClr val="000066"/>
                </a:solidFill>
              </a:rPr>
              <a:t>.</a:t>
            </a:r>
            <a:endParaRPr lang="en-US" i="1" dirty="0">
              <a:solidFill>
                <a:srgbClr val="000066"/>
              </a:solidFill>
            </a:endParaRPr>
          </a:p>
        </p:txBody>
      </p:sp>
      <p:sp>
        <p:nvSpPr>
          <p:cNvPr id="53252" name="Foliennummernplatzhalter 3">
            <a:extLst>
              <a:ext uri="{FF2B5EF4-FFF2-40B4-BE49-F238E27FC236}">
                <a16:creationId xmlns:a16="http://schemas.microsoft.com/office/drawing/2014/main" id="{B27CD25F-2C2C-CD29-7CEA-3BB4043AB4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A2E08492-7247-48FE-9E38-296AB8587CE8}" type="slidenum">
              <a:rPr lang="de-DE" altLang="de-DE" smtClean="0">
                <a:solidFill>
                  <a:schemeClr val="bg1"/>
                </a:solidFill>
              </a:rPr>
              <a:pPr>
                <a:spcBef>
                  <a:spcPct val="0"/>
                </a:spcBef>
                <a:buFontTx/>
                <a:buNone/>
              </a:pPr>
              <a:t>21</a:t>
            </a:fld>
            <a:endParaRPr lang="de-DE" altLang="de-DE">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3290BF09-4435-F950-8CF5-21A621993EDE}"/>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8A552B8-B17D-7006-C0C6-4B8F4AE48923}"/>
              </a:ext>
            </a:extLst>
          </p:cNvPr>
          <p:cNvSpPr>
            <a:spLocks noGrp="1"/>
          </p:cNvSpPr>
          <p:nvPr>
            <p:ph idx="1"/>
          </p:nvPr>
        </p:nvSpPr>
        <p:spPr/>
        <p:txBody>
          <a:bodyPr>
            <a:normAutofit lnSpcReduction="10000"/>
          </a:bodyPr>
          <a:lstStyle/>
          <a:p>
            <a:pPr marL="0" indent="0">
              <a:buNone/>
              <a:defRPr/>
            </a:pPr>
            <a:r>
              <a:rPr lang="en-US" b="1" dirty="0">
                <a:solidFill>
                  <a:srgbClr val="FF9900"/>
                </a:solidFill>
              </a:rPr>
              <a:t>13.</a:t>
            </a:r>
          </a:p>
          <a:p>
            <a:pPr>
              <a:defRPr/>
            </a:pPr>
            <a:endParaRPr lang="en-US" dirty="0"/>
          </a:p>
          <a:p>
            <a:pPr>
              <a:defRPr/>
            </a:pPr>
            <a:r>
              <a:rPr lang="en-US" b="1" dirty="0"/>
              <a:t>Letting-go</a:t>
            </a:r>
            <a:r>
              <a:rPr lang="en-US" dirty="0"/>
              <a:t>: What would you have to let go of in order to bring your vision into reality? What is the old stuff that must die? What is the old skin (behaviors, thought processes, etc.) that you need to shed?</a:t>
            </a:r>
          </a:p>
          <a:p>
            <a:pPr>
              <a:defRPr/>
            </a:pPr>
            <a:endParaRPr lang="en-US" dirty="0"/>
          </a:p>
          <a:p>
            <a:pPr>
              <a:defRPr/>
            </a:pPr>
            <a:r>
              <a:rPr lang="de-DE" b="1" i="1" dirty="0">
                <a:solidFill>
                  <a:srgbClr val="000066"/>
                </a:solidFill>
              </a:rPr>
              <a:t>Loslassen: </a:t>
            </a:r>
            <a:r>
              <a:rPr lang="de-DE" i="1" dirty="0">
                <a:solidFill>
                  <a:srgbClr val="000066"/>
                </a:solidFill>
              </a:rPr>
              <a:t>Was würden Sie loslassen müssen, um Ihre Vision umzusetzen und ins Leben zu bringen? Was ist das alte Zeug, was gehen muss? Aus welcher alten Haut (Gewohnheiten, Gedanken, Abläufe, etc.) müssen Sie sich pellen?</a:t>
            </a:r>
            <a:endParaRPr lang="en-US" i="1" dirty="0">
              <a:solidFill>
                <a:srgbClr val="000066"/>
              </a:solidFill>
            </a:endParaRPr>
          </a:p>
        </p:txBody>
      </p:sp>
      <p:sp>
        <p:nvSpPr>
          <p:cNvPr id="55300" name="Foliennummernplatzhalter 3">
            <a:extLst>
              <a:ext uri="{FF2B5EF4-FFF2-40B4-BE49-F238E27FC236}">
                <a16:creationId xmlns:a16="http://schemas.microsoft.com/office/drawing/2014/main" id="{CD608159-8522-6529-7572-0A5D643B37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1A996AF9-48BF-4B4C-AEB0-90D62B58FA6B}" type="slidenum">
              <a:rPr lang="de-DE" altLang="de-DE" smtClean="0">
                <a:solidFill>
                  <a:schemeClr val="bg1"/>
                </a:solidFill>
              </a:rPr>
              <a:pPr>
                <a:spcBef>
                  <a:spcPct val="0"/>
                </a:spcBef>
                <a:buFontTx/>
                <a:buNone/>
              </a:pPr>
              <a:t>22</a:t>
            </a:fld>
            <a:endParaRPr lang="de-DE" altLang="de-DE">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F75110E9-EE05-0D9F-E875-BE13E0AA95A8}"/>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FD06AF6E-4A01-63FA-CF7A-1CC8821FBE2B}"/>
              </a:ext>
            </a:extLst>
          </p:cNvPr>
          <p:cNvSpPr>
            <a:spLocks noGrp="1"/>
          </p:cNvSpPr>
          <p:nvPr>
            <p:ph idx="1"/>
          </p:nvPr>
        </p:nvSpPr>
        <p:spPr/>
        <p:txBody>
          <a:bodyPr/>
          <a:lstStyle/>
          <a:p>
            <a:pPr marL="0" indent="0">
              <a:buNone/>
              <a:defRPr/>
            </a:pPr>
            <a:r>
              <a:rPr lang="en-US" b="1" dirty="0">
                <a:solidFill>
                  <a:srgbClr val="FF9900"/>
                </a:solidFill>
              </a:rPr>
              <a:t>14.</a:t>
            </a:r>
          </a:p>
          <a:p>
            <a:pPr>
              <a:defRPr/>
            </a:pPr>
            <a:endParaRPr lang="en-US" dirty="0"/>
          </a:p>
          <a:p>
            <a:pPr>
              <a:defRPr/>
            </a:pPr>
            <a:r>
              <a:rPr lang="en-US" b="1" dirty="0"/>
              <a:t>Seeds</a:t>
            </a:r>
            <a:r>
              <a:rPr lang="en-US" dirty="0"/>
              <a:t>: What in your current life or context provides the seeds for the future that you want to create? Where do you see your future beginning?</a:t>
            </a:r>
          </a:p>
          <a:p>
            <a:pPr>
              <a:defRPr/>
            </a:pPr>
            <a:endParaRPr lang="en-US" dirty="0"/>
          </a:p>
          <a:p>
            <a:pPr>
              <a:defRPr/>
            </a:pPr>
            <a:r>
              <a:rPr lang="de-DE" b="1" i="1" dirty="0">
                <a:solidFill>
                  <a:srgbClr val="000066"/>
                </a:solidFill>
              </a:rPr>
              <a:t>Samen: </a:t>
            </a:r>
            <a:r>
              <a:rPr lang="de-DE" i="1" dirty="0">
                <a:solidFill>
                  <a:srgbClr val="000066"/>
                </a:solidFill>
              </a:rPr>
              <a:t>Was in Ihrem aktuellen Leben oder Ihrer Umgebung enthält die Samen für die Zukunft, die Sie erschaffen wollen? Wo, an welchem Ort sehen Sie den Beginn ihrer Zukunft?</a:t>
            </a:r>
            <a:endParaRPr lang="en-US" i="1" dirty="0">
              <a:solidFill>
                <a:srgbClr val="000066"/>
              </a:solidFill>
            </a:endParaRPr>
          </a:p>
        </p:txBody>
      </p:sp>
      <p:sp>
        <p:nvSpPr>
          <p:cNvPr id="57348" name="Foliennummernplatzhalter 3">
            <a:extLst>
              <a:ext uri="{FF2B5EF4-FFF2-40B4-BE49-F238E27FC236}">
                <a16:creationId xmlns:a16="http://schemas.microsoft.com/office/drawing/2014/main" id="{F75BFABD-54EC-7306-AB38-739CFE66D0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6C18D121-D8A0-465D-8A28-7B582842B6FC}" type="slidenum">
              <a:rPr lang="de-DE" altLang="de-DE" smtClean="0">
                <a:solidFill>
                  <a:schemeClr val="bg1"/>
                </a:solidFill>
              </a:rPr>
              <a:pPr>
                <a:spcBef>
                  <a:spcPct val="0"/>
                </a:spcBef>
                <a:buFontTx/>
                <a:buNone/>
              </a:pPr>
              <a:t>23</a:t>
            </a:fld>
            <a:endParaRPr lang="de-DE" altLang="de-DE">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E76137E2-3835-3D1D-4D4E-674490416FC8}"/>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163C8CF-7DEA-A62F-C4E9-6AC34818B593}"/>
              </a:ext>
            </a:extLst>
          </p:cNvPr>
          <p:cNvSpPr>
            <a:spLocks noGrp="1"/>
          </p:cNvSpPr>
          <p:nvPr>
            <p:ph idx="1"/>
          </p:nvPr>
        </p:nvSpPr>
        <p:spPr/>
        <p:txBody>
          <a:bodyPr>
            <a:normAutofit lnSpcReduction="10000"/>
          </a:bodyPr>
          <a:lstStyle/>
          <a:p>
            <a:pPr marL="0" indent="0">
              <a:buNone/>
              <a:defRPr/>
            </a:pPr>
            <a:r>
              <a:rPr lang="en-US" b="1" dirty="0">
                <a:solidFill>
                  <a:srgbClr val="FF9900"/>
                </a:solidFill>
              </a:rPr>
              <a:t>15.</a:t>
            </a:r>
          </a:p>
          <a:p>
            <a:pPr>
              <a:defRPr/>
            </a:pPr>
            <a:endParaRPr lang="en-US" dirty="0"/>
          </a:p>
          <a:p>
            <a:pPr>
              <a:defRPr/>
            </a:pPr>
            <a:r>
              <a:rPr lang="en-US" b="1" dirty="0"/>
              <a:t>Prototyping</a:t>
            </a:r>
            <a:r>
              <a:rPr lang="en-US" dirty="0"/>
              <a:t>: Over the next three months, if you were to prototype a microcosm of the future in which you could discover “the new” by doing something, what would that prototype look like?</a:t>
            </a:r>
          </a:p>
          <a:p>
            <a:pPr>
              <a:defRPr/>
            </a:pPr>
            <a:endParaRPr lang="en-US" dirty="0"/>
          </a:p>
          <a:p>
            <a:pPr>
              <a:defRPr/>
            </a:pPr>
            <a:r>
              <a:rPr lang="de-DE" b="1" i="1" dirty="0">
                <a:solidFill>
                  <a:srgbClr val="000066"/>
                </a:solidFill>
              </a:rPr>
              <a:t>Einen Prototypen bilden: </a:t>
            </a:r>
            <a:r>
              <a:rPr lang="de-DE" i="1" dirty="0">
                <a:solidFill>
                  <a:srgbClr val="000066"/>
                </a:solidFill>
              </a:rPr>
              <a:t>Wenn Sie in den nächsten drei Monaten einen Prototyp für die Zukunft, die Sie entdecken wollen, entwickeln – als Mikrokosmos - und darin das Neue dadurch entdecken, dass Sie etwas tun – wie würde dieser Prototyp aussehen?</a:t>
            </a:r>
            <a:endParaRPr lang="en-US" i="1" dirty="0">
              <a:solidFill>
                <a:srgbClr val="000066"/>
              </a:solidFill>
            </a:endParaRPr>
          </a:p>
        </p:txBody>
      </p:sp>
      <p:sp>
        <p:nvSpPr>
          <p:cNvPr id="59396" name="Foliennummernplatzhalter 3">
            <a:extLst>
              <a:ext uri="{FF2B5EF4-FFF2-40B4-BE49-F238E27FC236}">
                <a16:creationId xmlns:a16="http://schemas.microsoft.com/office/drawing/2014/main" id="{CD8E99DF-E5AC-E54F-859B-73410AC8CA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FA5D685-1F98-460D-8B50-C2E195CD4D3F}" type="slidenum">
              <a:rPr lang="de-DE" altLang="de-DE" smtClean="0">
                <a:solidFill>
                  <a:schemeClr val="bg1"/>
                </a:solidFill>
              </a:rPr>
              <a:pPr>
                <a:spcBef>
                  <a:spcPct val="0"/>
                </a:spcBef>
                <a:buFontTx/>
                <a:buNone/>
              </a:pPr>
              <a:t>24</a:t>
            </a:fld>
            <a:endParaRPr lang="de-DE" altLang="de-DE">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E6E049D8-E95B-66B8-AAE1-CF3623377175}"/>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7DB0B981-D309-5CAD-438C-E04A9413D175}"/>
              </a:ext>
            </a:extLst>
          </p:cNvPr>
          <p:cNvSpPr>
            <a:spLocks noGrp="1"/>
          </p:cNvSpPr>
          <p:nvPr>
            <p:ph idx="1"/>
          </p:nvPr>
        </p:nvSpPr>
        <p:spPr/>
        <p:txBody>
          <a:bodyPr/>
          <a:lstStyle/>
          <a:p>
            <a:pPr marL="0" indent="0">
              <a:buNone/>
              <a:defRPr/>
            </a:pPr>
            <a:r>
              <a:rPr lang="en-US" b="1" dirty="0">
                <a:solidFill>
                  <a:srgbClr val="FF9900"/>
                </a:solidFill>
              </a:rPr>
              <a:t>16.</a:t>
            </a:r>
          </a:p>
          <a:p>
            <a:pPr>
              <a:defRPr/>
            </a:pPr>
            <a:endParaRPr lang="en-US" dirty="0"/>
          </a:p>
          <a:p>
            <a:pPr>
              <a:defRPr/>
            </a:pPr>
            <a:r>
              <a:rPr lang="en-US" b="1" dirty="0"/>
              <a:t>People</a:t>
            </a:r>
            <a:r>
              <a:rPr lang="en-US" dirty="0"/>
              <a:t>: Who can help you make your highest future possibilities a reality? Who might be your core helpers and partners?</a:t>
            </a:r>
          </a:p>
          <a:p>
            <a:pPr>
              <a:defRPr/>
            </a:pPr>
            <a:endParaRPr lang="en-US" dirty="0"/>
          </a:p>
          <a:p>
            <a:pPr>
              <a:defRPr/>
            </a:pPr>
            <a:r>
              <a:rPr lang="de-DE" b="1" i="1" dirty="0">
                <a:solidFill>
                  <a:srgbClr val="000066"/>
                </a:solidFill>
              </a:rPr>
              <a:t>Menschen: </a:t>
            </a:r>
            <a:r>
              <a:rPr lang="de-DE" i="1" dirty="0">
                <a:solidFill>
                  <a:srgbClr val="000066"/>
                </a:solidFill>
              </a:rPr>
              <a:t>Wer kann Ihnen dabei helfen, dass Ihre höchst mögliche Zukunft Realität wird? Wer könnten die wesentlichen Helfer und Partner dabei sein?</a:t>
            </a:r>
            <a:endParaRPr lang="en-US" i="1" dirty="0">
              <a:solidFill>
                <a:srgbClr val="000066"/>
              </a:solidFill>
            </a:endParaRPr>
          </a:p>
        </p:txBody>
      </p:sp>
      <p:sp>
        <p:nvSpPr>
          <p:cNvPr id="61444" name="Foliennummernplatzhalter 3">
            <a:extLst>
              <a:ext uri="{FF2B5EF4-FFF2-40B4-BE49-F238E27FC236}">
                <a16:creationId xmlns:a16="http://schemas.microsoft.com/office/drawing/2014/main" id="{EF1CCF99-B347-F063-38BA-3C2EF92DF5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BD3302E5-2F20-4692-9E2E-C5A43F2BA8DE}" type="slidenum">
              <a:rPr lang="de-DE" altLang="de-DE" smtClean="0">
                <a:solidFill>
                  <a:schemeClr val="bg1"/>
                </a:solidFill>
              </a:rPr>
              <a:pPr>
                <a:spcBef>
                  <a:spcPct val="0"/>
                </a:spcBef>
                <a:buFontTx/>
                <a:buNone/>
              </a:pPr>
              <a:t>25</a:t>
            </a:fld>
            <a:endParaRPr lang="de-DE" altLang="de-DE">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AA6304F5-ACD5-DA0E-9C4A-F61F3C021EA0}"/>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A1486570-AC99-B788-1B11-EFBD53D135AB}"/>
              </a:ext>
            </a:extLst>
          </p:cNvPr>
          <p:cNvSpPr>
            <a:spLocks noGrp="1"/>
          </p:cNvSpPr>
          <p:nvPr>
            <p:ph idx="1"/>
          </p:nvPr>
        </p:nvSpPr>
        <p:spPr/>
        <p:txBody>
          <a:bodyPr/>
          <a:lstStyle/>
          <a:p>
            <a:pPr marL="0" indent="0">
              <a:buNone/>
              <a:defRPr/>
            </a:pPr>
            <a:r>
              <a:rPr lang="en-US" b="1" dirty="0">
                <a:solidFill>
                  <a:srgbClr val="FF9900"/>
                </a:solidFill>
              </a:rPr>
              <a:t>17.</a:t>
            </a:r>
          </a:p>
          <a:p>
            <a:pPr>
              <a:defRPr/>
            </a:pPr>
            <a:endParaRPr lang="en-US" dirty="0"/>
          </a:p>
          <a:p>
            <a:pPr>
              <a:defRPr/>
            </a:pPr>
            <a:r>
              <a:rPr lang="en-US" b="1" dirty="0"/>
              <a:t>Action</a:t>
            </a:r>
            <a:r>
              <a:rPr lang="en-US" dirty="0"/>
              <a:t>: If you were to take on the project of bringing your intention into reality, what practical first steps would you take over the next 3 to 4 days?</a:t>
            </a:r>
          </a:p>
          <a:p>
            <a:pPr>
              <a:defRPr/>
            </a:pPr>
            <a:endParaRPr lang="en-US" dirty="0"/>
          </a:p>
          <a:p>
            <a:pPr>
              <a:defRPr/>
            </a:pPr>
            <a:r>
              <a:rPr lang="de-DE" b="1" i="1" dirty="0">
                <a:solidFill>
                  <a:srgbClr val="000066"/>
                </a:solidFill>
              </a:rPr>
              <a:t>Aktionen: </a:t>
            </a:r>
            <a:r>
              <a:rPr lang="de-DE" i="1" dirty="0">
                <a:solidFill>
                  <a:srgbClr val="000066"/>
                </a:solidFill>
              </a:rPr>
              <a:t>Welche ersten praktischen Schritte könnten Sie in den nächsten 3 bis 4 Tagen unternehmen, um Ihre Absicht in die Realität umzusetzen?</a:t>
            </a:r>
            <a:endParaRPr lang="en-US" i="1" dirty="0">
              <a:solidFill>
                <a:srgbClr val="000066"/>
              </a:solidFill>
            </a:endParaRPr>
          </a:p>
        </p:txBody>
      </p:sp>
      <p:sp>
        <p:nvSpPr>
          <p:cNvPr id="63492" name="Foliennummernplatzhalter 3">
            <a:extLst>
              <a:ext uri="{FF2B5EF4-FFF2-40B4-BE49-F238E27FC236}">
                <a16:creationId xmlns:a16="http://schemas.microsoft.com/office/drawing/2014/main" id="{B204A8DA-4D1B-52CD-A288-E539C20BF6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3B46E9E3-9BD6-4746-A7FA-290EB61D9550}" type="slidenum">
              <a:rPr lang="de-DE" altLang="de-DE" smtClean="0">
                <a:solidFill>
                  <a:schemeClr val="bg1"/>
                </a:solidFill>
              </a:rPr>
              <a:pPr>
                <a:spcBef>
                  <a:spcPct val="0"/>
                </a:spcBef>
                <a:buFontTx/>
                <a:buNone/>
              </a:pPr>
              <a:t>26</a:t>
            </a:fld>
            <a:endParaRPr lang="de-DE" altLang="de-DE">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liennummernplatzhalter 2">
            <a:extLst>
              <a:ext uri="{FF2B5EF4-FFF2-40B4-BE49-F238E27FC236}">
                <a16:creationId xmlns:a16="http://schemas.microsoft.com/office/drawing/2014/main" id="{EF791EE8-210D-7710-9AF6-7E07D1B035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B78611A5-9568-415D-99F6-DD46B90402CA}" type="slidenum">
              <a:rPr lang="de-DE" altLang="de-DE" smtClean="0">
                <a:solidFill>
                  <a:schemeClr val="bg1"/>
                </a:solidFill>
              </a:rPr>
              <a:pPr>
                <a:spcBef>
                  <a:spcPct val="0"/>
                </a:spcBef>
                <a:buFontTx/>
                <a:buNone/>
              </a:pPr>
              <a:t>27</a:t>
            </a:fld>
            <a:endParaRPr lang="de-DE" altLang="de-DE">
              <a:solidFill>
                <a:schemeClr val="bg1"/>
              </a:solidFill>
            </a:endParaRPr>
          </a:p>
        </p:txBody>
      </p:sp>
      <p:pic>
        <p:nvPicPr>
          <p:cNvPr id="285698" name="Picture 2" descr="Theory U Slide">
            <a:extLst>
              <a:ext uri="{FF2B5EF4-FFF2-40B4-BE49-F238E27FC236}">
                <a16:creationId xmlns:a16="http://schemas.microsoft.com/office/drawing/2014/main" id="{D2ACC452-2B3D-05BF-6FDE-7669EF5D9AA9}"/>
              </a:ext>
            </a:extLst>
          </p:cNvPr>
          <p:cNvPicPr>
            <a:picLocks noChangeAspect="1" noChangeArrowheads="1"/>
          </p:cNvPicPr>
          <p:nvPr/>
        </p:nvPicPr>
        <p:blipFill>
          <a:blip r:embed="rId4"/>
          <a:srcRect/>
          <a:stretch>
            <a:fillRect/>
          </a:stretch>
        </p:blipFill>
        <p:spPr bwMode="auto">
          <a:xfrm>
            <a:off x="2747963" y="1319214"/>
            <a:ext cx="6819900" cy="5114925"/>
          </a:xfrm>
          <a:prstGeom prst="rect">
            <a:avLst/>
          </a:prstGeom>
          <a:ln>
            <a:noFill/>
          </a:ln>
          <a:effectLst>
            <a:outerShdw blurRad="292100" dist="139700" dir="2700000" algn="tl" rotWithShape="0">
              <a:srgbClr val="333333">
                <a:alpha val="65000"/>
              </a:srgbClr>
            </a:outerShdw>
          </a:effectLst>
        </p:spPr>
      </p:pic>
      <p:sp>
        <p:nvSpPr>
          <p:cNvPr id="2" name="Textfeld 1">
            <a:extLst>
              <a:ext uri="{FF2B5EF4-FFF2-40B4-BE49-F238E27FC236}">
                <a16:creationId xmlns:a16="http://schemas.microsoft.com/office/drawing/2014/main" id="{1699C7F1-90FB-7F2B-404E-CD941C1E81B5}"/>
              </a:ext>
            </a:extLst>
          </p:cNvPr>
          <p:cNvSpPr txBox="1"/>
          <p:nvPr/>
        </p:nvSpPr>
        <p:spPr>
          <a:xfrm>
            <a:off x="3471863" y="6419186"/>
            <a:ext cx="6096000" cy="184666"/>
          </a:xfrm>
          <a:prstGeom prst="rect">
            <a:avLst/>
          </a:prstGeom>
          <a:noFill/>
        </p:spPr>
        <p:txBody>
          <a:bodyPr wrap="square">
            <a:spAutoFit/>
          </a:bodyPr>
          <a:lstStyle/>
          <a:p>
            <a:pPr algn="r"/>
            <a:r>
              <a:rPr lang="de-DE" sz="600" i="1" dirty="0"/>
              <a:t>Source: https://www.u-school.org/theory-u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1FAF9154-7874-A717-499B-FE2619F875DB}"/>
              </a:ext>
            </a:extLst>
          </p:cNvPr>
          <p:cNvSpPr>
            <a:spLocks noGrp="1" noChangeArrowheads="1"/>
          </p:cNvSpPr>
          <p:nvPr>
            <p:ph type="title"/>
          </p:nvPr>
        </p:nvSpPr>
        <p:spPr/>
        <p:txBody>
          <a:bodyPr/>
          <a:lstStyle/>
          <a:p>
            <a:r>
              <a:rPr lang="en-GB" altLang="de-DE"/>
              <a:t>Dyad</a:t>
            </a:r>
          </a:p>
        </p:txBody>
      </p:sp>
      <p:sp>
        <p:nvSpPr>
          <p:cNvPr id="103427" name="Inhaltsplatzhalter 2">
            <a:extLst>
              <a:ext uri="{FF2B5EF4-FFF2-40B4-BE49-F238E27FC236}">
                <a16:creationId xmlns:a16="http://schemas.microsoft.com/office/drawing/2014/main" id="{48EE2A80-98F8-F9B6-854F-4615ED5C5555}"/>
              </a:ext>
            </a:extLst>
          </p:cNvPr>
          <p:cNvSpPr>
            <a:spLocks noGrp="1" noChangeArrowheads="1"/>
          </p:cNvSpPr>
          <p:nvPr>
            <p:ph idx="1"/>
          </p:nvPr>
        </p:nvSpPr>
        <p:spPr>
          <a:xfrm>
            <a:off x="838200" y="1825625"/>
            <a:ext cx="9092381" cy="4351338"/>
          </a:xfrm>
        </p:spPr>
        <p:txBody>
          <a:bodyPr>
            <a:normAutofit/>
          </a:bodyPr>
          <a:lstStyle/>
          <a:p>
            <a:endParaRPr lang="en-US" altLang="de-DE" sz="2000" dirty="0"/>
          </a:p>
          <a:p>
            <a:r>
              <a:rPr lang="en-US" altLang="de-DE" sz="2000" dirty="0"/>
              <a:t>9 minutes for a 1:1 conversation. </a:t>
            </a:r>
          </a:p>
          <a:p>
            <a:endParaRPr lang="en-US" altLang="de-DE" sz="2000" b="1" dirty="0"/>
          </a:p>
          <a:p>
            <a:r>
              <a:rPr lang="en-US" altLang="de-DE" sz="2000" b="1" dirty="0"/>
              <a:t>Each person talks for 3 minutes. </a:t>
            </a:r>
            <a:r>
              <a:rPr lang="en-US" altLang="de-DE" sz="2000" dirty="0"/>
              <a:t>The aim is to share without self-critique. The other listens mindfully and without commenting. </a:t>
            </a:r>
          </a:p>
          <a:p>
            <a:endParaRPr lang="en-US" altLang="de-DE" sz="2000" dirty="0"/>
          </a:p>
          <a:p>
            <a:r>
              <a:rPr lang="en-US" altLang="de-DE" sz="2000" dirty="0"/>
              <a:t>Don’t plan, edit or overthink—stream of consciousness works best here. </a:t>
            </a:r>
          </a:p>
          <a:p>
            <a:endParaRPr lang="en-US" altLang="de-DE" sz="2000" dirty="0"/>
          </a:p>
          <a:p>
            <a:r>
              <a:rPr lang="en-US" altLang="de-DE" sz="2000" b="1" dirty="0"/>
              <a:t>End with 3 minutes of normal conversation </a:t>
            </a:r>
            <a:r>
              <a:rPr lang="en-US" altLang="de-DE" sz="2000" dirty="0"/>
              <a:t>to reflect on what emotions arose, what you said and how you said it. </a:t>
            </a:r>
          </a:p>
        </p:txBody>
      </p:sp>
      <p:sp>
        <p:nvSpPr>
          <p:cNvPr id="67588" name="Foliennummernplatzhalter 3">
            <a:extLst>
              <a:ext uri="{FF2B5EF4-FFF2-40B4-BE49-F238E27FC236}">
                <a16:creationId xmlns:a16="http://schemas.microsoft.com/office/drawing/2014/main" id="{79BE9EEC-ED20-299C-6BB0-76453824583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C27D491-848E-4F0B-85C4-7B63A302BF34}" type="slidenum">
              <a:rPr lang="de-DE" altLang="de-DE" smtClean="0">
                <a:solidFill>
                  <a:schemeClr val="bg1"/>
                </a:solidFill>
              </a:rPr>
              <a:pPr>
                <a:spcBef>
                  <a:spcPct val="0"/>
                </a:spcBef>
                <a:buFontTx/>
                <a:buNone/>
              </a:pPr>
              <a:t>28</a:t>
            </a:fld>
            <a:endParaRPr lang="de-DE" altLang="de-DE">
              <a:solidFill>
                <a:schemeClr val="bg1"/>
              </a:solidFill>
            </a:endParaRPr>
          </a:p>
        </p:txBody>
      </p:sp>
      <p:sp>
        <p:nvSpPr>
          <p:cNvPr id="2" name="Rechteck 1">
            <a:extLst>
              <a:ext uri="{FF2B5EF4-FFF2-40B4-BE49-F238E27FC236}">
                <a16:creationId xmlns:a16="http://schemas.microsoft.com/office/drawing/2014/main" id="{1A3784E9-CB0B-BAC3-86B3-5F97282B5EC3}"/>
              </a:ext>
            </a:extLst>
          </p:cNvPr>
          <p:cNvSpPr/>
          <p:nvPr/>
        </p:nvSpPr>
        <p:spPr>
          <a:xfrm>
            <a:off x="9075738" y="6432550"/>
            <a:ext cx="984250" cy="185738"/>
          </a:xfrm>
          <a:prstGeom prst="rect">
            <a:avLst/>
          </a:prstGeom>
        </p:spPr>
        <p:txBody>
          <a:bodyPr wrap="none">
            <a:spAutoFit/>
          </a:bodyPr>
          <a:lstStyle/>
          <a:p>
            <a:pPr>
              <a:defRPr/>
            </a:pPr>
            <a:r>
              <a:rPr lang="en-GB" sz="600" i="1" dirty="0"/>
              <a:t>Source: https://siyli.org/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a:xfrm>
            <a:off x="838200" y="1825625"/>
            <a:ext cx="5750490" cy="4351338"/>
          </a:xfrm>
        </p:spPr>
        <p:txBody>
          <a:bodyPr>
            <a:normAutofit lnSpcReduction="10000"/>
          </a:bodyPr>
          <a:lstStyle/>
          <a:p>
            <a:r>
              <a:rPr lang="en-GB" altLang="de-DE" b="1" dirty="0"/>
              <a:t>John Mackey, Rajendra Sisodia</a:t>
            </a:r>
          </a:p>
          <a:p>
            <a:endParaRPr lang="en-GB" altLang="de-DE" dirty="0"/>
          </a:p>
          <a:p>
            <a:r>
              <a:rPr lang="en-US" altLang="de-DE" dirty="0"/>
              <a:t>Paperback : 368 pages</a:t>
            </a:r>
          </a:p>
          <a:p>
            <a:endParaRPr lang="en-US" altLang="de-DE" dirty="0"/>
          </a:p>
          <a:p>
            <a:r>
              <a:rPr lang="en-US" altLang="de-DE" dirty="0"/>
              <a:t>ISBN-10 : 1625271751</a:t>
            </a:r>
          </a:p>
          <a:p>
            <a:r>
              <a:rPr lang="en-US" altLang="de-DE" dirty="0"/>
              <a:t>ISBN-13 : 978-1625271754</a:t>
            </a:r>
          </a:p>
          <a:p>
            <a:endParaRPr lang="en-US" altLang="de-DE" dirty="0"/>
          </a:p>
          <a:p>
            <a:r>
              <a:rPr lang="en-US" altLang="de-DE" dirty="0"/>
              <a:t>Publisher: Harvard Business Review Press; 1st Edition (January 7, 2014)</a:t>
            </a:r>
            <a:endParaRPr lang="en-GB" altLang="de-DE" dirty="0"/>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29</a:t>
            </a:fld>
            <a:endParaRPr lang="nl-NL"/>
          </a:p>
        </p:txBody>
      </p:sp>
      <p:pic>
        <p:nvPicPr>
          <p:cNvPr id="5" name="Grafik 4" descr="Ein Bild, das Essen, Schild enthält.&#10;&#10;Automatisch generierte Beschreibung">
            <a:extLst>
              <a:ext uri="{FF2B5EF4-FFF2-40B4-BE49-F238E27FC236}">
                <a16:creationId xmlns:a16="http://schemas.microsoft.com/office/drawing/2014/main" id="{6BD06162-0BC5-FD1C-013A-5D0FFD592241}"/>
              </a:ext>
            </a:extLst>
          </p:cNvPr>
          <p:cNvPicPr>
            <a:picLocks noChangeAspect="1"/>
          </p:cNvPicPr>
          <p:nvPr/>
        </p:nvPicPr>
        <p:blipFill>
          <a:blip r:embed="rId2"/>
          <a:stretch>
            <a:fillRect/>
          </a:stretch>
        </p:blipFill>
        <p:spPr>
          <a:xfrm>
            <a:off x="7190014" y="1603375"/>
            <a:ext cx="3162300" cy="4752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446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DD1A-6F1B-00F5-610A-F0E705CD5C80}"/>
              </a:ext>
            </a:extLst>
          </p:cNvPr>
          <p:cNvSpPr>
            <a:spLocks noGrp="1"/>
          </p:cNvSpPr>
          <p:nvPr>
            <p:ph type="title"/>
          </p:nvPr>
        </p:nvSpPr>
        <p:spPr/>
        <p:txBody>
          <a:bodyPr/>
          <a:lstStyle/>
          <a:p>
            <a:r>
              <a:rPr lang="en-US" dirty="0"/>
              <a:t>What is the “within” in leadership?</a:t>
            </a:r>
            <a:br>
              <a:rPr lang="en-US" dirty="0"/>
            </a:br>
            <a:r>
              <a:rPr lang="en-US" dirty="0"/>
              <a:t>“The blind spot in leadership”</a:t>
            </a:r>
            <a:endParaRPr lang="de-DE" dirty="0"/>
          </a:p>
        </p:txBody>
      </p:sp>
      <p:sp>
        <p:nvSpPr>
          <p:cNvPr id="3" name="Inhaltsplatzhalter 2">
            <a:extLst>
              <a:ext uri="{FF2B5EF4-FFF2-40B4-BE49-F238E27FC236}">
                <a16:creationId xmlns:a16="http://schemas.microsoft.com/office/drawing/2014/main" id="{AFAFBD47-C8F2-5D4D-028E-642E8A913BC7}"/>
              </a:ext>
            </a:extLst>
          </p:cNvPr>
          <p:cNvSpPr>
            <a:spLocks noGrp="1"/>
          </p:cNvSpPr>
          <p:nvPr>
            <p:ph idx="1"/>
          </p:nvPr>
        </p:nvSpPr>
        <p:spPr/>
        <p:txBody>
          <a:bodyPr>
            <a:normAutofit fontScale="85000" lnSpcReduction="20000"/>
          </a:bodyPr>
          <a:lstStyle/>
          <a:p>
            <a:pPr marL="0" indent="0">
              <a:buFontTx/>
              <a:buNone/>
              <a:defRPr/>
            </a:pPr>
            <a:endParaRPr lang="en-US" dirty="0"/>
          </a:p>
          <a:p>
            <a:pPr marL="0" indent="0">
              <a:buFontTx/>
              <a:buNone/>
              <a:defRPr/>
            </a:pPr>
            <a:r>
              <a:rPr lang="en-US" dirty="0"/>
              <a:t>Bill O’Brian, former CEO of Hanover Insurance, in an interview with Otto </a:t>
            </a:r>
            <a:r>
              <a:rPr lang="en-US" dirty="0" err="1"/>
              <a:t>Scharmer</a:t>
            </a:r>
            <a:r>
              <a:rPr lang="en-US" dirty="0"/>
              <a:t> (MIT):</a:t>
            </a:r>
          </a:p>
          <a:p>
            <a:pPr>
              <a:defRPr/>
            </a:pPr>
            <a:endParaRPr lang="en-US" dirty="0"/>
          </a:p>
          <a:p>
            <a:pPr>
              <a:defRPr/>
            </a:pPr>
            <a:r>
              <a:rPr lang="en-US" dirty="0"/>
              <a:t>“The success of an intervention [corporate change] depends on the interior condition of the intervenor.”</a:t>
            </a:r>
          </a:p>
          <a:p>
            <a:pPr>
              <a:defRPr/>
            </a:pPr>
            <a:endParaRPr lang="en-US" dirty="0"/>
          </a:p>
          <a:p>
            <a:pPr>
              <a:defRPr/>
            </a:pPr>
            <a:r>
              <a:rPr lang="en-US" i="1" dirty="0"/>
              <a:t>In other words: </a:t>
            </a:r>
            <a:r>
              <a:rPr lang="en-US" dirty="0"/>
              <a:t>“The success of our actions as change-makers does not depend on </a:t>
            </a:r>
            <a:r>
              <a:rPr lang="en-US" i="1" dirty="0"/>
              <a:t>What</a:t>
            </a:r>
            <a:r>
              <a:rPr lang="en-US" dirty="0"/>
              <a:t> we do or </a:t>
            </a:r>
            <a:r>
              <a:rPr lang="en-US" i="1" dirty="0"/>
              <a:t>How</a:t>
            </a:r>
            <a:r>
              <a:rPr lang="en-US" dirty="0"/>
              <a:t> we do it, but on the </a:t>
            </a:r>
            <a:r>
              <a:rPr lang="en-US" i="1" dirty="0"/>
              <a:t>Inner Place </a:t>
            </a:r>
            <a:r>
              <a:rPr lang="en-US" dirty="0"/>
              <a:t>from which we operate.”</a:t>
            </a:r>
          </a:p>
          <a:p>
            <a:pPr>
              <a:defRPr/>
            </a:pPr>
            <a:endParaRPr lang="en-US" dirty="0"/>
          </a:p>
          <a:p>
            <a:pPr>
              <a:defRPr/>
            </a:pPr>
            <a:r>
              <a:rPr lang="en-US" dirty="0">
                <a:sym typeface="Wingdings" panose="05000000000000000000" pitchFamily="2" charset="2"/>
              </a:rPr>
              <a:t> It’s about </a:t>
            </a:r>
            <a:r>
              <a:rPr lang="en-US" dirty="0"/>
              <a:t>letting go of the past in order to connect with and </a:t>
            </a:r>
            <a:r>
              <a:rPr lang="en-US" i="1" dirty="0"/>
              <a:t>learn from emerging future</a:t>
            </a:r>
            <a:r>
              <a:rPr lang="en-US" dirty="0"/>
              <a:t> possibilities</a:t>
            </a:r>
          </a:p>
          <a:p>
            <a:pPr>
              <a:defRPr/>
            </a:pPr>
            <a:endParaRPr lang="en-GB" dirty="0"/>
          </a:p>
          <a:p>
            <a:endParaRPr lang="de-DE" dirty="0"/>
          </a:p>
        </p:txBody>
      </p:sp>
      <p:sp>
        <p:nvSpPr>
          <p:cNvPr id="4" name="Rechteck 3">
            <a:extLst>
              <a:ext uri="{FF2B5EF4-FFF2-40B4-BE49-F238E27FC236}">
                <a16:creationId xmlns:a16="http://schemas.microsoft.com/office/drawing/2014/main" id="{A2D983B5-B95E-D367-E7C9-72F47B3152F0}"/>
              </a:ext>
            </a:extLst>
          </p:cNvPr>
          <p:cNvSpPr/>
          <p:nvPr/>
        </p:nvSpPr>
        <p:spPr>
          <a:xfrm>
            <a:off x="9720263" y="6400800"/>
            <a:ext cx="1297150" cy="184666"/>
          </a:xfrm>
          <a:prstGeom prst="rect">
            <a:avLst/>
          </a:prstGeom>
        </p:spPr>
        <p:txBody>
          <a:bodyPr wrap="none">
            <a:spAutoFit/>
          </a:bodyPr>
          <a:lstStyle/>
          <a:p>
            <a:pPr>
              <a:defRPr/>
            </a:pPr>
            <a:r>
              <a:rPr lang="en-GB" sz="600" b="0" i="1" dirty="0">
                <a:latin typeface="+mn-lt"/>
              </a:rPr>
              <a:t>Source: https://www.u-school.org/ </a:t>
            </a:r>
          </a:p>
        </p:txBody>
      </p:sp>
    </p:spTree>
    <p:extLst>
      <p:ext uri="{BB962C8B-B14F-4D97-AF65-F5344CB8AC3E}">
        <p14:creationId xmlns:p14="http://schemas.microsoft.com/office/powerpoint/2010/main" val="284042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a:xfrm>
            <a:off x="838200" y="1825625"/>
            <a:ext cx="7554238" cy="4351338"/>
          </a:xfrm>
        </p:spPr>
        <p:txBody>
          <a:bodyPr>
            <a:normAutofit fontScale="92500" lnSpcReduction="10000"/>
          </a:bodyPr>
          <a:lstStyle/>
          <a:p>
            <a:r>
              <a:rPr lang="en-GB" altLang="de-DE" b="1" dirty="0"/>
              <a:t>Nicolas </a:t>
            </a:r>
            <a:r>
              <a:rPr lang="en-GB" altLang="de-DE" b="1" dirty="0" err="1"/>
              <a:t>Stahlhofer</a:t>
            </a:r>
            <a:r>
              <a:rPr lang="en-GB" altLang="de-DE" b="1" dirty="0"/>
              <a:t>, Christian Schmidkonz, Patricia Kraft</a:t>
            </a:r>
          </a:p>
          <a:p>
            <a:endParaRPr lang="en-GB" altLang="de-DE" dirty="0"/>
          </a:p>
          <a:p>
            <a:r>
              <a:rPr lang="en-GB" altLang="de-DE" dirty="0"/>
              <a:t>Publisher: Springer; 1st ed. 2018 edition (November 25, 2017) </a:t>
            </a:r>
          </a:p>
          <a:p>
            <a:r>
              <a:rPr lang="en-GB" altLang="de-DE" dirty="0"/>
              <a:t>Series: CSR, Sustainability, Ethics &amp; Governance</a:t>
            </a:r>
          </a:p>
          <a:p>
            <a:r>
              <a:rPr lang="en-GB" altLang="de-DE" dirty="0"/>
              <a:t>Hardcover: 122 pages </a:t>
            </a:r>
          </a:p>
          <a:p>
            <a:r>
              <a:rPr lang="en-GB" altLang="de-DE" dirty="0"/>
              <a:t>Language: English </a:t>
            </a:r>
          </a:p>
          <a:p>
            <a:r>
              <a:rPr lang="en-GB" altLang="de-DE" dirty="0"/>
              <a:t>ISBN-10: 3319697382 </a:t>
            </a:r>
          </a:p>
          <a:p>
            <a:r>
              <a:rPr lang="en-GB" altLang="de-DE" dirty="0"/>
              <a:t>ISBN-13: 978-3319697383 </a:t>
            </a:r>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30</a:t>
            </a:fld>
            <a:endParaRPr lang="nl-NL"/>
          </a:p>
        </p:txBody>
      </p:sp>
      <p:pic>
        <p:nvPicPr>
          <p:cNvPr id="5" name="Grafik 4">
            <a:extLst>
              <a:ext uri="{FF2B5EF4-FFF2-40B4-BE49-F238E27FC236}">
                <a16:creationId xmlns:a16="http://schemas.microsoft.com/office/drawing/2014/main" id="{C7B7F407-767B-C31E-E153-4EE456D71463}"/>
              </a:ext>
            </a:extLst>
          </p:cNvPr>
          <p:cNvPicPr>
            <a:picLocks noChangeAspect="1"/>
          </p:cNvPicPr>
          <p:nvPr/>
        </p:nvPicPr>
        <p:blipFill>
          <a:blip r:embed="rId2"/>
          <a:stretch>
            <a:fillRect/>
          </a:stretch>
        </p:blipFill>
        <p:spPr>
          <a:xfrm>
            <a:off x="8610600" y="1739446"/>
            <a:ext cx="2891518" cy="4351338"/>
          </a:xfrm>
          <a:prstGeom prst="rect">
            <a:avLst/>
          </a:prstGeom>
          <a:ln>
            <a:noFill/>
          </a:ln>
          <a:effectLst>
            <a:outerShdw blurRad="292100" dist="139700" dir="2700000" algn="tl" rotWithShape="0">
              <a:srgbClr val="333333">
                <a:alpha val="65000"/>
              </a:srgbClr>
            </a:outerShdw>
          </a:effectLst>
        </p:spPr>
      </p:pic>
      <p:pic>
        <p:nvPicPr>
          <p:cNvPr id="6" name="Grafik 8">
            <a:extLst>
              <a:ext uri="{FF2B5EF4-FFF2-40B4-BE49-F238E27FC236}">
                <a16:creationId xmlns:a16="http://schemas.microsoft.com/office/drawing/2014/main" id="{F8678571-1C02-1562-3306-C0A647BC5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716" y="4482646"/>
            <a:ext cx="1608137"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98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a:xfrm>
            <a:off x="838200" y="1825625"/>
            <a:ext cx="5856514" cy="4351338"/>
          </a:xfrm>
        </p:spPr>
        <p:txBody>
          <a:bodyPr>
            <a:normAutofit fontScale="92500" lnSpcReduction="10000"/>
          </a:bodyPr>
          <a:lstStyle/>
          <a:p>
            <a:r>
              <a:rPr lang="en-GB" altLang="de-DE" b="1" dirty="0"/>
              <a:t>Paul Polman, Andrew Winston</a:t>
            </a:r>
          </a:p>
          <a:p>
            <a:endParaRPr lang="en-GB" altLang="de-DE" dirty="0"/>
          </a:p>
          <a:p>
            <a:r>
              <a:rPr lang="en-US" altLang="de-DE" dirty="0"/>
              <a:t>Publisher: ‎ Harvard Business Review Press (5 Oct. 2021)</a:t>
            </a:r>
          </a:p>
          <a:p>
            <a:endParaRPr lang="en-US" altLang="de-DE" dirty="0"/>
          </a:p>
          <a:p>
            <a:r>
              <a:rPr lang="en-US" altLang="de-DE" dirty="0"/>
              <a:t>Hardcover </a:t>
            </a:r>
            <a:r>
              <a:rPr lang="ar-SA" altLang="de-DE" dirty="0">
                <a:cs typeface="Calibri" panose="020F0502020204030204" pitchFamily="34" charset="0"/>
              </a:rPr>
              <a:t>‏</a:t>
            </a:r>
            <a:r>
              <a:rPr lang="en-US" altLang="de-DE" dirty="0"/>
              <a:t> : ‎ 352 pages</a:t>
            </a:r>
          </a:p>
          <a:p>
            <a:endParaRPr lang="en-US" altLang="de-DE" dirty="0"/>
          </a:p>
          <a:p>
            <a:r>
              <a:rPr lang="en-US" altLang="de-DE" dirty="0"/>
              <a:t>ISBN-10 </a:t>
            </a:r>
            <a:r>
              <a:rPr lang="ar-SA" altLang="de-DE" dirty="0">
                <a:cs typeface="Calibri" panose="020F0502020204030204" pitchFamily="34" charset="0"/>
              </a:rPr>
              <a:t>‏</a:t>
            </a:r>
            <a:r>
              <a:rPr lang="en-US" altLang="de-DE" dirty="0"/>
              <a:t> : ‎ 1647821304</a:t>
            </a:r>
          </a:p>
          <a:p>
            <a:endParaRPr lang="en-US" altLang="de-DE" dirty="0"/>
          </a:p>
          <a:p>
            <a:r>
              <a:rPr lang="en-US" altLang="de-DE" dirty="0"/>
              <a:t>ISBN-13 </a:t>
            </a:r>
            <a:r>
              <a:rPr lang="ar-SA" altLang="de-DE" dirty="0">
                <a:cs typeface="Calibri" panose="020F0502020204030204" pitchFamily="34" charset="0"/>
              </a:rPr>
              <a:t>‏</a:t>
            </a:r>
            <a:r>
              <a:rPr lang="en-US" altLang="de-DE" dirty="0"/>
              <a:t> : ‎ 978-1647821302 </a:t>
            </a:r>
            <a:endParaRPr lang="en-GB" altLang="de-DE" dirty="0"/>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31</a:t>
            </a:fld>
            <a:endParaRPr lang="nl-NL"/>
          </a:p>
        </p:txBody>
      </p:sp>
      <p:pic>
        <p:nvPicPr>
          <p:cNvPr id="5" name="Picture 5" descr="Diagram, text&#10;&#10;Description automatically generated">
            <a:extLst>
              <a:ext uri="{FF2B5EF4-FFF2-40B4-BE49-F238E27FC236}">
                <a16:creationId xmlns:a16="http://schemas.microsoft.com/office/drawing/2014/main" id="{B22DE0AE-7840-206F-6338-DBB0655E4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807" y="1135063"/>
            <a:ext cx="3605213"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60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p:txBody>
          <a:bodyPr>
            <a:normAutofit fontScale="77500" lnSpcReduction="20000"/>
          </a:bodyPr>
          <a:lstStyle/>
          <a:p>
            <a:pPr marL="0" indent="0">
              <a:buFontTx/>
              <a:buNone/>
              <a:defRPr/>
            </a:pPr>
            <a:r>
              <a:rPr lang="en-GB" sz="1600" b="1" dirty="0"/>
              <a:t>Books:</a:t>
            </a:r>
          </a:p>
          <a:p>
            <a:pPr>
              <a:defRPr/>
            </a:pPr>
            <a:r>
              <a:rPr lang="en-US" sz="1600" dirty="0"/>
              <a:t>Barrett, Richard (2014): The Value-Driven Organization – Unleashing Human Potential for Performance and Profit, Oxon</a:t>
            </a:r>
          </a:p>
          <a:p>
            <a:pPr>
              <a:defRPr/>
            </a:pPr>
            <a:r>
              <a:rPr lang="de-DE" altLang="de-DE" sz="1600" dirty="0" err="1"/>
              <a:t>Birkinshaw</a:t>
            </a:r>
            <a:r>
              <a:rPr lang="de-DE" altLang="de-DE" sz="1600" dirty="0"/>
              <a:t>, J., Foss, N.J. and Lindenberg, S.: </a:t>
            </a:r>
            <a:r>
              <a:rPr lang="de-DE" altLang="de-DE" sz="1600" dirty="0" err="1"/>
              <a:t>Combining</a:t>
            </a:r>
            <a:r>
              <a:rPr lang="de-DE" altLang="de-DE" sz="1600" dirty="0"/>
              <a:t> Purpose </a:t>
            </a:r>
            <a:r>
              <a:rPr lang="de-DE" altLang="de-DE" sz="1600" dirty="0" err="1"/>
              <a:t>with</a:t>
            </a:r>
            <a:r>
              <a:rPr lang="de-DE" altLang="de-DE" sz="1600" dirty="0"/>
              <a:t> Profits, MIT Sloan Management Review, Spring 2014, p. 49-56</a:t>
            </a:r>
            <a:endParaRPr lang="de-DE" sz="1600" dirty="0"/>
          </a:p>
          <a:p>
            <a:pPr>
              <a:defRPr/>
            </a:pPr>
            <a:r>
              <a:rPr lang="en-US" sz="1600" b="1" dirty="0"/>
              <a:t>Chouinard, Yvon (2006): Let My People Go Surfing: The Education of a Reluctant Businessman, New York</a:t>
            </a:r>
          </a:p>
          <a:p>
            <a:pPr>
              <a:defRPr/>
            </a:pPr>
            <a:r>
              <a:rPr lang="en-US" sz="1600" dirty="0"/>
              <a:t>Frankl, Viktor F. (2021): Man’s Search for Meaning, London</a:t>
            </a:r>
            <a:endParaRPr lang="de-DE" sz="1600" dirty="0"/>
          </a:p>
          <a:p>
            <a:pPr>
              <a:defRPr/>
            </a:pPr>
            <a:r>
              <a:rPr lang="en-US" sz="1600" dirty="0"/>
              <a:t>Hurst, Aaron (2014): The Purpose Economy – How Your Desire for Impact, Personal Growth and Community Is Changing the World, Boise</a:t>
            </a:r>
          </a:p>
          <a:p>
            <a:pPr>
              <a:defRPr/>
            </a:pPr>
            <a:r>
              <a:rPr lang="en-US" sz="1600" dirty="0"/>
              <a:t>Kahneman, Daniel (2011): Thinking, fast and slow, New York</a:t>
            </a:r>
            <a:endParaRPr lang="de-DE" sz="1600" dirty="0"/>
          </a:p>
          <a:p>
            <a:pPr>
              <a:defRPr/>
            </a:pPr>
            <a:r>
              <a:rPr lang="en-US" sz="1600" dirty="0" err="1"/>
              <a:t>Kofman</a:t>
            </a:r>
            <a:r>
              <a:rPr lang="en-US" sz="1600" dirty="0"/>
              <a:t>, Fred (2006): Conscious Business – How to Build Value Through Values, Boulder</a:t>
            </a:r>
            <a:endParaRPr lang="de-DE" sz="1600" dirty="0"/>
          </a:p>
          <a:p>
            <a:pPr>
              <a:defRPr/>
            </a:pPr>
            <a:r>
              <a:rPr lang="en-US" sz="1600" b="1" dirty="0"/>
              <a:t>Mackey, John and Raj Sisodia (2014): Conscious Capitalism – Liberating the Heroic Spirit of Business, Boston</a:t>
            </a:r>
          </a:p>
          <a:p>
            <a:pPr>
              <a:defRPr/>
            </a:pPr>
            <a:r>
              <a:rPr lang="en-US" sz="1600" dirty="0"/>
              <a:t>Polman, Paul and Andrew Winston (2021): Net Positive – How Courageous Companies Thrive By Giving More Than They Take, Boston</a:t>
            </a:r>
          </a:p>
          <a:p>
            <a:pPr>
              <a:defRPr/>
            </a:pPr>
            <a:r>
              <a:rPr lang="de-DE" altLang="de-DE" sz="1600" dirty="0" err="1"/>
              <a:t>Reiman</a:t>
            </a:r>
            <a:r>
              <a:rPr lang="de-DE" altLang="de-DE" sz="1600" dirty="0"/>
              <a:t>, Joey (2013): The Story </a:t>
            </a:r>
            <a:r>
              <a:rPr lang="de-DE" altLang="de-DE" sz="1600" dirty="0" err="1"/>
              <a:t>of</a:t>
            </a:r>
            <a:r>
              <a:rPr lang="de-DE" altLang="de-DE" sz="1600" dirty="0"/>
              <a:t> Purpose – The Path </a:t>
            </a:r>
            <a:r>
              <a:rPr lang="de-DE" altLang="de-DE" sz="1600" dirty="0" err="1"/>
              <a:t>to</a:t>
            </a:r>
            <a:r>
              <a:rPr lang="de-DE" altLang="de-DE" sz="1600" dirty="0"/>
              <a:t> </a:t>
            </a:r>
            <a:r>
              <a:rPr lang="de-DE" altLang="de-DE" sz="1600" dirty="0" err="1"/>
              <a:t>Creating</a:t>
            </a:r>
            <a:r>
              <a:rPr lang="de-DE" altLang="de-DE" sz="1600" dirty="0"/>
              <a:t> a </a:t>
            </a:r>
            <a:r>
              <a:rPr lang="de-DE" altLang="de-DE" sz="1600" dirty="0" err="1"/>
              <a:t>Brighter</a:t>
            </a:r>
            <a:r>
              <a:rPr lang="de-DE" altLang="de-DE" sz="1600" dirty="0"/>
              <a:t> Brand, a </a:t>
            </a:r>
            <a:r>
              <a:rPr lang="de-DE" altLang="de-DE" sz="1600" dirty="0" err="1"/>
              <a:t>Greater</a:t>
            </a:r>
            <a:r>
              <a:rPr lang="de-DE" altLang="de-DE" sz="1600" dirty="0"/>
              <a:t> Company, and a Lasting Legacy, New Jersey</a:t>
            </a:r>
          </a:p>
          <a:p>
            <a:pPr>
              <a:defRPr/>
            </a:pPr>
            <a:r>
              <a:rPr lang="de-DE" sz="1600" b="1" dirty="0"/>
              <a:t>Scharmer, Otto and Katrin </a:t>
            </a:r>
            <a:r>
              <a:rPr lang="de-DE" sz="1600" b="1" dirty="0" err="1"/>
              <a:t>Kaufer</a:t>
            </a:r>
            <a:r>
              <a:rPr lang="de-DE" sz="1600" b="1" dirty="0"/>
              <a:t> (2013): </a:t>
            </a:r>
            <a:r>
              <a:rPr lang="de-DE" sz="1600" b="1" dirty="0" err="1"/>
              <a:t>Leading</a:t>
            </a:r>
            <a:r>
              <a:rPr lang="de-DE" sz="1600" b="1" dirty="0"/>
              <a:t> </a:t>
            </a:r>
            <a:r>
              <a:rPr lang="de-DE" sz="1600" b="1" dirty="0" err="1"/>
              <a:t>from</a:t>
            </a:r>
            <a:r>
              <a:rPr lang="de-DE" sz="1600" b="1" dirty="0"/>
              <a:t> </a:t>
            </a:r>
            <a:r>
              <a:rPr lang="de-DE" sz="1600" b="1" dirty="0" err="1"/>
              <a:t>the</a:t>
            </a:r>
            <a:r>
              <a:rPr lang="de-DE" sz="1600" b="1" dirty="0"/>
              <a:t> Emerging Future – </a:t>
            </a:r>
            <a:r>
              <a:rPr lang="de-DE" sz="1600" b="1" dirty="0" err="1"/>
              <a:t>From</a:t>
            </a:r>
            <a:r>
              <a:rPr lang="de-DE" sz="1600" b="1" dirty="0"/>
              <a:t> Ego-System </a:t>
            </a:r>
            <a:r>
              <a:rPr lang="de-DE" sz="1600" b="1" dirty="0" err="1"/>
              <a:t>to</a:t>
            </a:r>
            <a:r>
              <a:rPr lang="de-DE" sz="1600" b="1" dirty="0"/>
              <a:t> Eco-System </a:t>
            </a:r>
            <a:r>
              <a:rPr lang="de-DE" sz="1600" b="1" dirty="0" err="1"/>
              <a:t>Economies</a:t>
            </a:r>
            <a:r>
              <a:rPr lang="de-DE" sz="1600" b="1" dirty="0"/>
              <a:t>, San Francisco</a:t>
            </a:r>
            <a:endParaRPr lang="en-US" sz="1600" b="1" dirty="0"/>
          </a:p>
          <a:p>
            <a:pPr>
              <a:defRPr/>
            </a:pPr>
            <a:r>
              <a:rPr lang="de-DE" sz="1600" dirty="0" err="1"/>
              <a:t>Sinek</a:t>
            </a:r>
            <a:r>
              <a:rPr lang="de-DE" sz="1600" dirty="0"/>
              <a:t>, Simon (2009): Start </a:t>
            </a:r>
            <a:r>
              <a:rPr lang="de-DE" sz="1600" dirty="0" err="1"/>
              <a:t>With</a:t>
            </a:r>
            <a:r>
              <a:rPr lang="de-DE" sz="1600" dirty="0"/>
              <a:t> </a:t>
            </a:r>
            <a:r>
              <a:rPr lang="de-DE" sz="1600" dirty="0" err="1"/>
              <a:t>Why</a:t>
            </a:r>
            <a:r>
              <a:rPr lang="de-DE" sz="1600" dirty="0"/>
              <a:t> – </a:t>
            </a:r>
            <a:r>
              <a:rPr lang="de-DE" sz="1600" dirty="0" err="1"/>
              <a:t>How</a:t>
            </a:r>
            <a:r>
              <a:rPr lang="de-DE" sz="1600" dirty="0"/>
              <a:t> Great Leaders Inspire </a:t>
            </a:r>
            <a:r>
              <a:rPr lang="de-DE" sz="1600" dirty="0" err="1"/>
              <a:t>Everyone</a:t>
            </a:r>
            <a:r>
              <a:rPr lang="de-DE" sz="1600" dirty="0"/>
              <a:t> </a:t>
            </a:r>
            <a:r>
              <a:rPr lang="de-DE" sz="1600" dirty="0" err="1"/>
              <a:t>to</a:t>
            </a:r>
            <a:r>
              <a:rPr lang="de-DE" sz="1600" dirty="0"/>
              <a:t> Take Action, London</a:t>
            </a:r>
          </a:p>
          <a:p>
            <a:pPr>
              <a:defRPr/>
            </a:pPr>
            <a:r>
              <a:rPr lang="en-US" sz="1600" b="1" dirty="0"/>
              <a:t>Sisodia, Raj, David Wolfe and Jag </a:t>
            </a:r>
            <a:r>
              <a:rPr lang="en-US" sz="1600" b="1" dirty="0" err="1"/>
              <a:t>Sheth</a:t>
            </a:r>
            <a:r>
              <a:rPr lang="en-US" sz="1600" b="1" dirty="0"/>
              <a:t> (2014): Firms of Endearment – How World-Class Companies Profit from Passion and Purpose, Upper Saddle River</a:t>
            </a:r>
            <a:endParaRPr lang="de-DE" sz="1600" b="1" dirty="0"/>
          </a:p>
          <a:p>
            <a:pPr>
              <a:defRPr/>
            </a:pPr>
            <a:r>
              <a:rPr lang="en-US" sz="1600" dirty="0"/>
              <a:t>Tate, Carolyn (2015): Conscious Marketing – How to create an awesome business with a new approach to marketing, Milton</a:t>
            </a:r>
          </a:p>
          <a:p>
            <a:pPr>
              <a:defRPr/>
            </a:pPr>
            <a:r>
              <a:rPr lang="en-US" sz="1600" b="1" dirty="0" err="1"/>
              <a:t>Stahlhofer</a:t>
            </a:r>
            <a:r>
              <a:rPr lang="en-US" sz="1600" b="1" dirty="0"/>
              <a:t>, Nicolas, Christian Schmidkonz and Patricia Kraft (2018): Conscious Business in Germany, Cham</a:t>
            </a:r>
            <a:endParaRPr lang="de-DE" sz="1600" b="1" dirty="0"/>
          </a:p>
          <a:p>
            <a:pPr>
              <a:defRPr/>
            </a:pPr>
            <a:r>
              <a:rPr lang="en-US" sz="1600" dirty="0"/>
              <a:t>Tindell, Kip (2014): Uncontainable – How Passion, Commitment, and Conscious Capitalism Built a Business Where Everyone Thrives, New York</a:t>
            </a:r>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32</a:t>
            </a:fld>
            <a:endParaRPr lang="nl-NL"/>
          </a:p>
        </p:txBody>
      </p:sp>
    </p:spTree>
    <p:extLst>
      <p:ext uri="{BB962C8B-B14F-4D97-AF65-F5344CB8AC3E}">
        <p14:creationId xmlns:p14="http://schemas.microsoft.com/office/powerpoint/2010/main" val="3815193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DD528007-330A-AEE7-2F65-F769FA5302DA}"/>
              </a:ext>
            </a:extLst>
          </p:cNvPr>
          <p:cNvSpPr>
            <a:spLocks noGrp="1" noChangeArrowheads="1"/>
          </p:cNvSpPr>
          <p:nvPr>
            <p:ph type="title"/>
          </p:nvPr>
        </p:nvSpPr>
        <p:spPr/>
        <p:txBody>
          <a:bodyPr/>
          <a:lstStyle/>
          <a:p>
            <a:pPr algn="ctr"/>
            <a:r>
              <a:rPr lang="de-DE" altLang="de-DE"/>
              <a:t>Prof. Dr. Christian Schmidkonz</a:t>
            </a:r>
          </a:p>
        </p:txBody>
      </p:sp>
      <p:sp>
        <p:nvSpPr>
          <p:cNvPr id="72707" name="Foliennummernplatzhalter 2">
            <a:extLst>
              <a:ext uri="{FF2B5EF4-FFF2-40B4-BE49-F238E27FC236}">
                <a16:creationId xmlns:a16="http://schemas.microsoft.com/office/drawing/2014/main" id="{00CBFA82-E68C-EDA6-7439-D8F13DAA6D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2F04450C-A838-41C2-8961-479A6E1E27BA}" type="slidenum">
              <a:rPr lang="de-DE" altLang="de-DE" smtClean="0">
                <a:solidFill>
                  <a:schemeClr val="bg1"/>
                </a:solidFill>
              </a:rPr>
              <a:pPr>
                <a:spcBef>
                  <a:spcPct val="0"/>
                </a:spcBef>
                <a:buFontTx/>
                <a:buNone/>
              </a:pPr>
              <a:t>33</a:t>
            </a:fld>
            <a:endParaRPr lang="de-DE" altLang="de-DE">
              <a:solidFill>
                <a:schemeClr val="bg1"/>
              </a:solidFill>
            </a:endParaRPr>
          </a:p>
        </p:txBody>
      </p:sp>
      <p:sp>
        <p:nvSpPr>
          <p:cNvPr id="72709" name="Abgerundetes Rechteck 11">
            <a:extLst>
              <a:ext uri="{FF2B5EF4-FFF2-40B4-BE49-F238E27FC236}">
                <a16:creationId xmlns:a16="http://schemas.microsoft.com/office/drawing/2014/main" id="{F43A96D7-B651-3299-0176-ED58349ECC22}"/>
              </a:ext>
            </a:extLst>
          </p:cNvPr>
          <p:cNvSpPr>
            <a:spLocks noChangeArrowheads="1"/>
          </p:cNvSpPr>
          <p:nvPr/>
        </p:nvSpPr>
        <p:spPr bwMode="auto">
          <a:xfrm>
            <a:off x="3106738" y="1792290"/>
            <a:ext cx="5980112" cy="3880924"/>
          </a:xfrm>
          <a:prstGeom prst="roundRect">
            <a:avLst>
              <a:gd name="adj" fmla="val 5537"/>
            </a:avLst>
          </a:prstGeom>
          <a:noFill/>
          <a:ln w="9525"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Blip>
                <a:blip r:embed="rId2"/>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eaLnBrk="1" hangingPunct="1">
              <a:spcBef>
                <a:spcPct val="0"/>
              </a:spcBef>
              <a:buFontTx/>
              <a:buNone/>
            </a:pPr>
            <a:endParaRPr lang="de-DE" altLang="de-DE">
              <a:latin typeface="Arial" panose="020B0604020202020204" pitchFamily="34" charset="0"/>
            </a:endParaRPr>
          </a:p>
        </p:txBody>
      </p:sp>
      <p:graphicFrame>
        <p:nvGraphicFramePr>
          <p:cNvPr id="8" name="Tabelle 7">
            <a:extLst>
              <a:ext uri="{FF2B5EF4-FFF2-40B4-BE49-F238E27FC236}">
                <a16:creationId xmlns:a16="http://schemas.microsoft.com/office/drawing/2014/main" id="{1B18BE10-CC8A-BE01-F81A-47E5E2359CFD}"/>
              </a:ext>
            </a:extLst>
          </p:cNvPr>
          <p:cNvGraphicFramePr>
            <a:graphicFrameLocks noGrp="1"/>
          </p:cNvGraphicFramePr>
          <p:nvPr>
            <p:extLst>
              <p:ext uri="{D42A27DB-BD31-4B8C-83A1-F6EECF244321}">
                <p14:modId xmlns:p14="http://schemas.microsoft.com/office/powerpoint/2010/main" val="2401251265"/>
              </p:ext>
            </p:extLst>
          </p:nvPr>
        </p:nvGraphicFramePr>
        <p:xfrm>
          <a:off x="3937000" y="2078039"/>
          <a:ext cx="5626100" cy="4343399"/>
        </p:xfrm>
        <a:graphic>
          <a:graphicData uri="http://schemas.openxmlformats.org/drawingml/2006/table">
            <a:tbl>
              <a:tblPr/>
              <a:tblGrid>
                <a:gridCol w="5626100">
                  <a:extLst>
                    <a:ext uri="{9D8B030D-6E8A-4147-A177-3AD203B41FA5}">
                      <a16:colId xmlns:a16="http://schemas.microsoft.com/office/drawing/2014/main" val="20000"/>
                    </a:ext>
                  </a:extLst>
                </a:gridCol>
              </a:tblGrid>
              <a:tr h="371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err="1">
                          <a:ln>
                            <a:noFill/>
                          </a:ln>
                          <a:solidFill>
                            <a:srgbClr val="002060"/>
                          </a:solidFill>
                          <a:effectLst/>
                          <a:latin typeface="+mn-lt"/>
                        </a:rPr>
                        <a:t>Munich</a:t>
                      </a:r>
                      <a:r>
                        <a:rPr kumimoji="0" lang="de-DE" sz="1400" b="1" i="0" u="none" strike="noStrike" cap="none" normalizeH="0" baseline="0" dirty="0">
                          <a:ln>
                            <a:noFill/>
                          </a:ln>
                          <a:solidFill>
                            <a:srgbClr val="002060"/>
                          </a:solidFill>
                          <a:effectLst/>
                          <a:latin typeface="+mn-lt"/>
                        </a:rPr>
                        <a:t> Business School</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95713">
                <a:tc>
                  <a:txBody>
                    <a:bodyPr/>
                    <a:lstStyle/>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a:ln>
                            <a:noFill/>
                          </a:ln>
                          <a:solidFill>
                            <a:srgbClr val="002060"/>
                          </a:solidFill>
                          <a:effectLst/>
                          <a:latin typeface="+mn-lt"/>
                        </a:rPr>
                        <a:t>Elsenheimerstraße 61</a:t>
                      </a:r>
                    </a:p>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a:ln>
                            <a:noFill/>
                          </a:ln>
                          <a:solidFill>
                            <a:srgbClr val="002060"/>
                          </a:solidFill>
                          <a:effectLst/>
                          <a:latin typeface="+mn-lt"/>
                        </a:rPr>
                        <a:t>80687 München</a:t>
                      </a:r>
                    </a:p>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a:ln>
                            <a:noFill/>
                          </a:ln>
                          <a:solidFill>
                            <a:srgbClr val="002060"/>
                          </a:solidFill>
                          <a:effectLst/>
                          <a:latin typeface="+mn-lt"/>
                        </a:rPr>
                        <a:t>GERMANY</a:t>
                      </a:r>
                      <a:endParaRPr kumimoji="0" lang="de-DE" sz="1400" b="0" i="0" u="none" strike="noStrike" cap="none" normalizeH="0" baseline="0">
                        <a:ln>
                          <a:noFill/>
                        </a:ln>
                        <a:solidFill>
                          <a:srgbClr val="000000"/>
                        </a:solidFill>
                        <a:effectLst/>
                        <a:latin typeface="+mn-lt"/>
                      </a:endParaRP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60963">
                <a:tc>
                  <a:txBody>
                    <a:bodyPr/>
                    <a:lstStyle/>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dirty="0">
                          <a:ln>
                            <a:noFill/>
                          </a:ln>
                          <a:solidFill>
                            <a:srgbClr val="002060"/>
                          </a:solidFill>
                          <a:effectLst/>
                          <a:latin typeface="+mn-lt"/>
                        </a:rPr>
                        <a:t>Phone: +49 (0)89 54 76 78 - 14</a:t>
                      </a:r>
                    </a:p>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dirty="0">
                          <a:ln>
                            <a:noFill/>
                          </a:ln>
                          <a:solidFill>
                            <a:srgbClr val="002060"/>
                          </a:solidFill>
                          <a:effectLst/>
                          <a:latin typeface="+mn-lt"/>
                        </a:rPr>
                        <a:t>Fax: +49 (0)89 54 76 78 - 29</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72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de-DE" sz="1400" b="0" i="0" u="none" strike="noStrike" cap="none" normalizeH="0" baseline="0" dirty="0">
                          <a:ln>
                            <a:noFill/>
                          </a:ln>
                          <a:solidFill>
                            <a:srgbClr val="002060"/>
                          </a:solidFill>
                          <a:effectLst/>
                          <a:latin typeface="+mn-lt"/>
                        </a:rPr>
                      </a:br>
                      <a:r>
                        <a:rPr kumimoji="0" lang="de-DE" sz="1400" b="0" i="0" u="none" strike="noStrike" cap="none" normalizeH="0" baseline="0" dirty="0">
                          <a:ln>
                            <a:noFill/>
                          </a:ln>
                          <a:solidFill>
                            <a:srgbClr val="002060"/>
                          </a:solidFill>
                          <a:effectLst/>
                          <a:latin typeface="+mn-lt"/>
                        </a:rPr>
                        <a:t>Christian.Schmidkonz@munich-business-school.de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2060"/>
                          </a:solidFill>
                          <a:effectLst/>
                          <a:latin typeface="+mn-lt"/>
                        </a:rPr>
                        <a:t>www.munich-business-school.de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002060"/>
                        </a:solidFill>
                        <a:effectLst/>
                        <a:latin typeface="+mn-lt"/>
                      </a:endParaRP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de-DE" sz="1400" b="1" i="0" u="none" strike="noStrike" kern="1200" cap="none" normalizeH="0" baseline="0" dirty="0">
                          <a:ln>
                            <a:noFill/>
                          </a:ln>
                          <a:solidFill>
                            <a:srgbClr val="FF9900"/>
                          </a:solidFill>
                          <a:effectLst/>
                          <a:latin typeface="+mn-lt"/>
                          <a:ea typeface="+mn-ea"/>
                          <a:cs typeface="+mn-cs"/>
                        </a:rPr>
                        <a:t>LinkedIn:</a:t>
                      </a:r>
                      <a:br>
                        <a:rPr kumimoji="0" lang="de-DE" sz="1400" b="1" i="0" u="none" strike="noStrike" kern="1200" cap="none" normalizeH="0" baseline="0" dirty="0">
                          <a:ln>
                            <a:noFill/>
                          </a:ln>
                          <a:solidFill>
                            <a:srgbClr val="FF9900"/>
                          </a:solidFill>
                          <a:effectLst/>
                          <a:latin typeface="+mn-lt"/>
                          <a:ea typeface="+mn-ea"/>
                          <a:cs typeface="+mn-cs"/>
                        </a:rPr>
                      </a:br>
                      <a:r>
                        <a:rPr kumimoji="0" lang="de-DE" sz="1400" b="0" i="0" u="none" strike="noStrike" kern="1200" cap="none" normalizeH="0" baseline="0" dirty="0">
                          <a:ln>
                            <a:noFill/>
                          </a:ln>
                          <a:solidFill>
                            <a:srgbClr val="FF9900"/>
                          </a:solidFill>
                          <a:effectLst/>
                          <a:latin typeface="+mn-lt"/>
                          <a:ea typeface="+mn-ea"/>
                          <a:cs typeface="+mn-cs"/>
                        </a:rPr>
                        <a:t>http://de.linkedin.com/in/schmidkonz/</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1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000000"/>
                        </a:solidFill>
                        <a:effectLst/>
                        <a:latin typeface="+mn-lt"/>
                      </a:endParaRP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1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000000"/>
                        </a:solidFill>
                        <a:effectLst/>
                        <a:latin typeface="+mn-lt"/>
                      </a:endParaRP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1DFCC-07DC-803E-8A77-E12A3A4D380B}"/>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18140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6597B-DE00-8955-7802-CEC7859006BA}"/>
              </a:ext>
            </a:extLst>
          </p:cNvPr>
          <p:cNvSpPr>
            <a:spLocks noGrp="1"/>
          </p:cNvSpPr>
          <p:nvPr>
            <p:ph type="title"/>
          </p:nvPr>
        </p:nvSpPr>
        <p:spPr/>
        <p:txBody>
          <a:bodyPr/>
          <a:lstStyle/>
          <a:p>
            <a:r>
              <a:rPr lang="en-GB" altLang="de-DE" dirty="0"/>
              <a:t>Three perspectives on the leader’s work</a:t>
            </a:r>
            <a:endParaRPr lang="de-DE" dirty="0"/>
          </a:p>
        </p:txBody>
      </p:sp>
      <p:sp>
        <p:nvSpPr>
          <p:cNvPr id="3" name="Inhaltsplatzhalter 2">
            <a:extLst>
              <a:ext uri="{FF2B5EF4-FFF2-40B4-BE49-F238E27FC236}">
                <a16:creationId xmlns:a16="http://schemas.microsoft.com/office/drawing/2014/main" id="{E8ED71DE-B6A5-A758-3995-956AD943149B}"/>
              </a:ext>
            </a:extLst>
          </p:cNvPr>
          <p:cNvSpPr>
            <a:spLocks noGrp="1"/>
          </p:cNvSpPr>
          <p:nvPr>
            <p:ph idx="1"/>
          </p:nvPr>
        </p:nvSpPr>
        <p:spPr/>
        <p:txBody>
          <a:bodyPr>
            <a:normAutofit fontScale="70000" lnSpcReduction="20000"/>
          </a:bodyPr>
          <a:lstStyle/>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r>
              <a:rPr lang="en-US" altLang="de-DE" dirty="0"/>
              <a:t>The source dimension of leadership is often invisible and functions as a “blind spot” in the process of social reality formation and transformational change.</a:t>
            </a:r>
            <a:endParaRPr lang="en-GB" altLang="de-DE" dirty="0"/>
          </a:p>
          <a:p>
            <a:endParaRPr lang="de-DE" dirty="0"/>
          </a:p>
        </p:txBody>
      </p:sp>
      <p:sp>
        <p:nvSpPr>
          <p:cNvPr id="6" name="Rechteck 5">
            <a:extLst>
              <a:ext uri="{FF2B5EF4-FFF2-40B4-BE49-F238E27FC236}">
                <a16:creationId xmlns:a16="http://schemas.microsoft.com/office/drawing/2014/main" id="{D9FE7E85-B72B-B991-F577-420B482F3FAA}"/>
              </a:ext>
            </a:extLst>
          </p:cNvPr>
          <p:cNvSpPr/>
          <p:nvPr/>
        </p:nvSpPr>
        <p:spPr>
          <a:xfrm>
            <a:off x="9720263" y="6400800"/>
            <a:ext cx="1297150" cy="184666"/>
          </a:xfrm>
          <a:prstGeom prst="rect">
            <a:avLst/>
          </a:prstGeom>
        </p:spPr>
        <p:txBody>
          <a:bodyPr wrap="none">
            <a:spAutoFit/>
          </a:bodyPr>
          <a:lstStyle/>
          <a:p>
            <a:pPr>
              <a:defRPr/>
            </a:pPr>
            <a:r>
              <a:rPr lang="en-GB" sz="600" b="0" i="1" dirty="0">
                <a:latin typeface="+mn-lt"/>
              </a:rPr>
              <a:t>Source: https://www.u-school.org/ </a:t>
            </a:r>
          </a:p>
        </p:txBody>
      </p:sp>
      <p:sp>
        <p:nvSpPr>
          <p:cNvPr id="7" name="Google Shape;231;p19">
            <a:extLst>
              <a:ext uri="{FF2B5EF4-FFF2-40B4-BE49-F238E27FC236}">
                <a16:creationId xmlns:a16="http://schemas.microsoft.com/office/drawing/2014/main" id="{47AA51D9-8E52-281B-D47A-13DF666F7E13}"/>
              </a:ext>
            </a:extLst>
          </p:cNvPr>
          <p:cNvSpPr txBox="1">
            <a:spLocks/>
          </p:cNvSpPr>
          <p:nvPr/>
        </p:nvSpPr>
        <p:spPr>
          <a:xfrm>
            <a:off x="2960920" y="2240902"/>
            <a:ext cx="1877400"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chemeClr val="accent1"/>
                </a:solidFill>
              </a:rPr>
              <a:t>RESULTS</a:t>
            </a:r>
          </a:p>
        </p:txBody>
      </p:sp>
      <p:grpSp>
        <p:nvGrpSpPr>
          <p:cNvPr id="8" name="Google Shape;244;p19">
            <a:extLst>
              <a:ext uri="{FF2B5EF4-FFF2-40B4-BE49-F238E27FC236}">
                <a16:creationId xmlns:a16="http://schemas.microsoft.com/office/drawing/2014/main" id="{926F2C25-CE00-46F5-052D-D5E848E763C8}"/>
              </a:ext>
            </a:extLst>
          </p:cNvPr>
          <p:cNvGrpSpPr/>
          <p:nvPr/>
        </p:nvGrpSpPr>
        <p:grpSpPr>
          <a:xfrm rot="10800000">
            <a:off x="4798336" y="2291133"/>
            <a:ext cx="1339416" cy="476269"/>
            <a:chOff x="661800" y="2887350"/>
            <a:chExt cx="1300278" cy="548950"/>
          </a:xfrm>
          <a:solidFill>
            <a:schemeClr val="accent1"/>
          </a:solidFill>
        </p:grpSpPr>
        <p:sp>
          <p:nvSpPr>
            <p:cNvPr id="9" name="Google Shape;245;p19">
              <a:extLst>
                <a:ext uri="{FF2B5EF4-FFF2-40B4-BE49-F238E27FC236}">
                  <a16:creationId xmlns:a16="http://schemas.microsoft.com/office/drawing/2014/main" id="{DB9E52E5-DAD6-4F1D-72D5-BC3F0A889E12}"/>
                </a:ext>
              </a:extLst>
            </p:cNvPr>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246;p19">
              <a:extLst>
                <a:ext uri="{FF2B5EF4-FFF2-40B4-BE49-F238E27FC236}">
                  <a16:creationId xmlns:a16="http://schemas.microsoft.com/office/drawing/2014/main" id="{C69969F0-FDB8-77DE-E7E0-0360A7787C9B}"/>
                </a:ext>
              </a:extLst>
            </p:cNvPr>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247;p19">
              <a:extLst>
                <a:ext uri="{FF2B5EF4-FFF2-40B4-BE49-F238E27FC236}">
                  <a16:creationId xmlns:a16="http://schemas.microsoft.com/office/drawing/2014/main" id="{F21E8305-E69F-E92F-DCE6-146DB9685B8A}"/>
                </a:ext>
              </a:extLst>
            </p:cNvPr>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248;p19">
              <a:extLst>
                <a:ext uri="{FF2B5EF4-FFF2-40B4-BE49-F238E27FC236}">
                  <a16:creationId xmlns:a16="http://schemas.microsoft.com/office/drawing/2014/main" id="{7FB444AB-4C39-146C-FEE1-B31E14CACF7C}"/>
                </a:ext>
              </a:extLst>
            </p:cNvPr>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 name="Google Shape;249;p19">
            <a:extLst>
              <a:ext uri="{FF2B5EF4-FFF2-40B4-BE49-F238E27FC236}">
                <a16:creationId xmlns:a16="http://schemas.microsoft.com/office/drawing/2014/main" id="{7EB401BD-46FA-B0F6-7E0B-F9372F22DDA3}"/>
              </a:ext>
            </a:extLst>
          </p:cNvPr>
          <p:cNvSpPr txBox="1">
            <a:spLocks/>
          </p:cNvSpPr>
          <p:nvPr/>
        </p:nvSpPr>
        <p:spPr>
          <a:xfrm>
            <a:off x="4839094" y="2364440"/>
            <a:ext cx="1257900" cy="32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de-DE" sz="1700" b="1" i="1" dirty="0" err="1">
                <a:solidFill>
                  <a:schemeClr val="accent1"/>
                </a:solidFill>
              </a:rPr>
              <a:t>What</a:t>
            </a:r>
            <a:endParaRPr lang="de-DE" sz="1700" b="1" i="1" dirty="0">
              <a:solidFill>
                <a:schemeClr val="accent1"/>
              </a:solidFill>
            </a:endParaRPr>
          </a:p>
        </p:txBody>
      </p:sp>
      <p:sp>
        <p:nvSpPr>
          <p:cNvPr id="22" name="Google Shape;231;p19">
            <a:extLst>
              <a:ext uri="{FF2B5EF4-FFF2-40B4-BE49-F238E27FC236}">
                <a16:creationId xmlns:a16="http://schemas.microsoft.com/office/drawing/2014/main" id="{1FCB065A-2418-1D7B-8100-0A769E150D0A}"/>
              </a:ext>
            </a:extLst>
          </p:cNvPr>
          <p:cNvSpPr txBox="1">
            <a:spLocks/>
          </p:cNvSpPr>
          <p:nvPr/>
        </p:nvSpPr>
        <p:spPr>
          <a:xfrm>
            <a:off x="2960920" y="3387884"/>
            <a:ext cx="1877400"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chemeClr val="accent1"/>
                </a:solidFill>
              </a:rPr>
              <a:t>PROCESS</a:t>
            </a:r>
          </a:p>
        </p:txBody>
      </p:sp>
      <p:grpSp>
        <p:nvGrpSpPr>
          <p:cNvPr id="23" name="Google Shape;244;p19">
            <a:extLst>
              <a:ext uri="{FF2B5EF4-FFF2-40B4-BE49-F238E27FC236}">
                <a16:creationId xmlns:a16="http://schemas.microsoft.com/office/drawing/2014/main" id="{608067A0-8C05-85E0-B49F-807270C96051}"/>
              </a:ext>
            </a:extLst>
          </p:cNvPr>
          <p:cNvGrpSpPr/>
          <p:nvPr/>
        </p:nvGrpSpPr>
        <p:grpSpPr>
          <a:xfrm rot="10800000">
            <a:off x="4798336" y="3438115"/>
            <a:ext cx="1339416" cy="476269"/>
            <a:chOff x="661800" y="2887350"/>
            <a:chExt cx="1300278" cy="548950"/>
          </a:xfrm>
          <a:solidFill>
            <a:schemeClr val="accent1"/>
          </a:solidFill>
        </p:grpSpPr>
        <p:sp>
          <p:nvSpPr>
            <p:cNvPr id="24" name="Google Shape;245;p19">
              <a:extLst>
                <a:ext uri="{FF2B5EF4-FFF2-40B4-BE49-F238E27FC236}">
                  <a16:creationId xmlns:a16="http://schemas.microsoft.com/office/drawing/2014/main" id="{464E0149-92F0-8A9C-B5B8-30A0823E5A28}"/>
                </a:ext>
              </a:extLst>
            </p:cNvPr>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246;p19">
              <a:extLst>
                <a:ext uri="{FF2B5EF4-FFF2-40B4-BE49-F238E27FC236}">
                  <a16:creationId xmlns:a16="http://schemas.microsoft.com/office/drawing/2014/main" id="{CC732CF7-4062-04D1-32FA-47381BB3D60B}"/>
                </a:ext>
              </a:extLst>
            </p:cNvPr>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247;p19">
              <a:extLst>
                <a:ext uri="{FF2B5EF4-FFF2-40B4-BE49-F238E27FC236}">
                  <a16:creationId xmlns:a16="http://schemas.microsoft.com/office/drawing/2014/main" id="{53190E9A-9E3B-C695-AB6C-0F4E6B575C90}"/>
                </a:ext>
              </a:extLst>
            </p:cNvPr>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248;p19">
              <a:extLst>
                <a:ext uri="{FF2B5EF4-FFF2-40B4-BE49-F238E27FC236}">
                  <a16:creationId xmlns:a16="http://schemas.microsoft.com/office/drawing/2014/main" id="{5E4430E2-AFAC-DB79-48EC-AD629464CA6A}"/>
                </a:ext>
              </a:extLst>
            </p:cNvPr>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8" name="Google Shape;249;p19">
            <a:extLst>
              <a:ext uri="{FF2B5EF4-FFF2-40B4-BE49-F238E27FC236}">
                <a16:creationId xmlns:a16="http://schemas.microsoft.com/office/drawing/2014/main" id="{2E23C85F-A26D-F9D7-617E-CECC36A0FD47}"/>
              </a:ext>
            </a:extLst>
          </p:cNvPr>
          <p:cNvSpPr txBox="1">
            <a:spLocks/>
          </p:cNvSpPr>
          <p:nvPr/>
        </p:nvSpPr>
        <p:spPr>
          <a:xfrm>
            <a:off x="4839094" y="3511422"/>
            <a:ext cx="1257900" cy="32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de-DE" sz="1700" b="1" i="1" dirty="0" err="1">
                <a:solidFill>
                  <a:schemeClr val="accent1"/>
                </a:solidFill>
              </a:rPr>
              <a:t>How</a:t>
            </a:r>
            <a:endParaRPr lang="de-DE" sz="1700" b="1" i="1" dirty="0">
              <a:solidFill>
                <a:schemeClr val="accent1"/>
              </a:solidFill>
            </a:endParaRPr>
          </a:p>
        </p:txBody>
      </p:sp>
      <p:sp>
        <p:nvSpPr>
          <p:cNvPr id="29" name="Google Shape;231;p19">
            <a:extLst>
              <a:ext uri="{FF2B5EF4-FFF2-40B4-BE49-F238E27FC236}">
                <a16:creationId xmlns:a16="http://schemas.microsoft.com/office/drawing/2014/main" id="{58FAD7B8-0154-7D1D-E0A7-5A5D035A2150}"/>
              </a:ext>
            </a:extLst>
          </p:cNvPr>
          <p:cNvSpPr txBox="1">
            <a:spLocks/>
          </p:cNvSpPr>
          <p:nvPr/>
        </p:nvSpPr>
        <p:spPr>
          <a:xfrm>
            <a:off x="2952587" y="4447341"/>
            <a:ext cx="1877400"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chemeClr val="accent1"/>
                </a:solidFill>
              </a:rPr>
              <a:t>SOURCE</a:t>
            </a:r>
          </a:p>
        </p:txBody>
      </p:sp>
      <p:grpSp>
        <p:nvGrpSpPr>
          <p:cNvPr id="30" name="Google Shape;244;p19">
            <a:extLst>
              <a:ext uri="{FF2B5EF4-FFF2-40B4-BE49-F238E27FC236}">
                <a16:creationId xmlns:a16="http://schemas.microsoft.com/office/drawing/2014/main" id="{65436F51-F41A-DE92-175B-53585910645C}"/>
              </a:ext>
            </a:extLst>
          </p:cNvPr>
          <p:cNvGrpSpPr/>
          <p:nvPr/>
        </p:nvGrpSpPr>
        <p:grpSpPr>
          <a:xfrm rot="10800000">
            <a:off x="4790003" y="4497572"/>
            <a:ext cx="1339416" cy="476269"/>
            <a:chOff x="661800" y="2887350"/>
            <a:chExt cx="1300278" cy="548950"/>
          </a:xfrm>
          <a:solidFill>
            <a:schemeClr val="accent1"/>
          </a:solidFill>
        </p:grpSpPr>
        <p:sp>
          <p:nvSpPr>
            <p:cNvPr id="31" name="Google Shape;245;p19">
              <a:extLst>
                <a:ext uri="{FF2B5EF4-FFF2-40B4-BE49-F238E27FC236}">
                  <a16:creationId xmlns:a16="http://schemas.microsoft.com/office/drawing/2014/main" id="{266A9BDD-522F-B433-EC84-1A91CC29E37F}"/>
                </a:ext>
              </a:extLst>
            </p:cNvPr>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246;p19">
              <a:extLst>
                <a:ext uri="{FF2B5EF4-FFF2-40B4-BE49-F238E27FC236}">
                  <a16:creationId xmlns:a16="http://schemas.microsoft.com/office/drawing/2014/main" id="{39517DAB-678B-48B4-9953-C705D21B8C5D}"/>
                </a:ext>
              </a:extLst>
            </p:cNvPr>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247;p19">
              <a:extLst>
                <a:ext uri="{FF2B5EF4-FFF2-40B4-BE49-F238E27FC236}">
                  <a16:creationId xmlns:a16="http://schemas.microsoft.com/office/drawing/2014/main" id="{6ED10A2A-E0FA-2BB4-C43B-55B984849D59}"/>
                </a:ext>
              </a:extLst>
            </p:cNvPr>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248;p19">
              <a:extLst>
                <a:ext uri="{FF2B5EF4-FFF2-40B4-BE49-F238E27FC236}">
                  <a16:creationId xmlns:a16="http://schemas.microsoft.com/office/drawing/2014/main" id="{0CDA94C2-0907-E78F-7178-8D157F77D8B8}"/>
                </a:ext>
              </a:extLst>
            </p:cNvPr>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5" name="Google Shape;249;p19">
            <a:extLst>
              <a:ext uri="{FF2B5EF4-FFF2-40B4-BE49-F238E27FC236}">
                <a16:creationId xmlns:a16="http://schemas.microsoft.com/office/drawing/2014/main" id="{B9CA0F08-FB75-E18C-7B49-CD5C760C6FB5}"/>
              </a:ext>
            </a:extLst>
          </p:cNvPr>
          <p:cNvSpPr txBox="1">
            <a:spLocks/>
          </p:cNvSpPr>
          <p:nvPr/>
        </p:nvSpPr>
        <p:spPr>
          <a:xfrm>
            <a:off x="4830761" y="4570879"/>
            <a:ext cx="1257900" cy="32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de-DE" sz="1700" b="1" i="1" dirty="0">
                <a:solidFill>
                  <a:schemeClr val="accent1"/>
                </a:solidFill>
              </a:rPr>
              <a:t>Who</a:t>
            </a:r>
          </a:p>
        </p:txBody>
      </p:sp>
      <p:sp>
        <p:nvSpPr>
          <p:cNvPr id="36" name="Google Shape;231;p19">
            <a:extLst>
              <a:ext uri="{FF2B5EF4-FFF2-40B4-BE49-F238E27FC236}">
                <a16:creationId xmlns:a16="http://schemas.microsoft.com/office/drawing/2014/main" id="{563AC020-8678-1333-DF05-EA7D448F2F15}"/>
              </a:ext>
            </a:extLst>
          </p:cNvPr>
          <p:cNvSpPr txBox="1">
            <a:spLocks/>
          </p:cNvSpPr>
          <p:nvPr/>
        </p:nvSpPr>
        <p:spPr>
          <a:xfrm>
            <a:off x="6169399" y="4445114"/>
            <a:ext cx="5098369"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dirty="0"/>
              <a:t>Blind spot: </a:t>
            </a:r>
            <a:r>
              <a:rPr lang="en-US" sz="2000" dirty="0">
                <a:solidFill>
                  <a:schemeClr val="accent1"/>
                </a:solidFill>
              </a:rPr>
              <a:t>Inner place from which we operate</a:t>
            </a:r>
          </a:p>
        </p:txBody>
      </p:sp>
      <p:cxnSp>
        <p:nvCxnSpPr>
          <p:cNvPr id="38" name="Gerade Verbindung mit Pfeil 37">
            <a:extLst>
              <a:ext uri="{FF2B5EF4-FFF2-40B4-BE49-F238E27FC236}">
                <a16:creationId xmlns:a16="http://schemas.microsoft.com/office/drawing/2014/main" id="{5230E523-01B9-240A-BC10-FD0088DCB82E}"/>
              </a:ext>
            </a:extLst>
          </p:cNvPr>
          <p:cNvCxnSpPr/>
          <p:nvPr/>
        </p:nvCxnSpPr>
        <p:spPr>
          <a:xfrm flipV="1">
            <a:off x="3873910" y="3914384"/>
            <a:ext cx="0" cy="58318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B4D42618-217F-08D3-6404-086D0E7A3E85}"/>
              </a:ext>
            </a:extLst>
          </p:cNvPr>
          <p:cNvCxnSpPr/>
          <p:nvPr/>
        </p:nvCxnSpPr>
        <p:spPr>
          <a:xfrm flipV="1">
            <a:off x="3873910" y="2804696"/>
            <a:ext cx="0" cy="58318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6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6597B-DE00-8955-7802-CEC7859006BA}"/>
              </a:ext>
            </a:extLst>
          </p:cNvPr>
          <p:cNvSpPr>
            <a:spLocks noGrp="1"/>
          </p:cNvSpPr>
          <p:nvPr>
            <p:ph type="title"/>
          </p:nvPr>
        </p:nvSpPr>
        <p:spPr/>
        <p:txBody>
          <a:bodyPr/>
          <a:lstStyle/>
          <a:p>
            <a:r>
              <a:rPr lang="de-DE" dirty="0"/>
              <a:t> </a:t>
            </a:r>
          </a:p>
        </p:txBody>
      </p:sp>
      <p:pic>
        <p:nvPicPr>
          <p:cNvPr id="4" name="Picture 2" descr="Theory U Slide">
            <a:extLst>
              <a:ext uri="{FF2B5EF4-FFF2-40B4-BE49-F238E27FC236}">
                <a16:creationId xmlns:a16="http://schemas.microsoft.com/office/drawing/2014/main" id="{9880B07B-BF38-4E00-E72B-0AABDC21DA76}"/>
              </a:ext>
            </a:extLst>
          </p:cNvPr>
          <p:cNvPicPr>
            <a:picLocks noChangeAspect="1" noChangeArrowheads="1"/>
          </p:cNvPicPr>
          <p:nvPr/>
        </p:nvPicPr>
        <p:blipFill>
          <a:blip r:embed="rId3"/>
          <a:srcRect/>
          <a:stretch>
            <a:fillRect/>
          </a:stretch>
        </p:blipFill>
        <p:spPr bwMode="auto">
          <a:xfrm>
            <a:off x="2686050" y="1062038"/>
            <a:ext cx="6819900" cy="5114925"/>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553F8E77-C004-F362-2719-6D8E4E3D99D2}"/>
              </a:ext>
            </a:extLst>
          </p:cNvPr>
          <p:cNvSpPr txBox="1"/>
          <p:nvPr/>
        </p:nvSpPr>
        <p:spPr>
          <a:xfrm>
            <a:off x="3459111" y="6176963"/>
            <a:ext cx="6096000" cy="184666"/>
          </a:xfrm>
          <a:prstGeom prst="rect">
            <a:avLst/>
          </a:prstGeom>
          <a:noFill/>
        </p:spPr>
        <p:txBody>
          <a:bodyPr wrap="square">
            <a:spAutoFit/>
          </a:bodyPr>
          <a:lstStyle/>
          <a:p>
            <a:pPr algn="r"/>
            <a:r>
              <a:rPr lang="de-DE" sz="600" i="1" dirty="0"/>
              <a:t>Source: https://www.u-school.org/theory-u</a:t>
            </a:r>
          </a:p>
        </p:txBody>
      </p:sp>
    </p:spTree>
    <p:extLst>
      <p:ext uri="{BB962C8B-B14F-4D97-AF65-F5344CB8AC3E}">
        <p14:creationId xmlns:p14="http://schemas.microsoft.com/office/powerpoint/2010/main" val="306377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6597B-DE00-8955-7802-CEC7859006BA}"/>
              </a:ext>
            </a:extLst>
          </p:cNvPr>
          <p:cNvSpPr>
            <a:spLocks noGrp="1"/>
          </p:cNvSpPr>
          <p:nvPr>
            <p:ph type="title"/>
          </p:nvPr>
        </p:nvSpPr>
        <p:spPr>
          <a:xfrm>
            <a:off x="838200" y="365125"/>
            <a:ext cx="9127733" cy="1325563"/>
          </a:xfrm>
        </p:spPr>
        <p:txBody>
          <a:bodyPr/>
          <a:lstStyle/>
          <a:p>
            <a:r>
              <a:rPr lang="en-GB" altLang="de-DE" dirty="0"/>
              <a:t>“</a:t>
            </a:r>
            <a:r>
              <a:rPr lang="en-GB" altLang="de-DE" dirty="0" err="1"/>
              <a:t>Presencing</a:t>
            </a:r>
            <a:r>
              <a:rPr lang="en-GB" altLang="de-DE" dirty="0"/>
              <a:t>”: planning from the future not based on the past</a:t>
            </a:r>
            <a:endParaRPr lang="de-DE" dirty="0"/>
          </a:p>
        </p:txBody>
      </p:sp>
      <p:sp>
        <p:nvSpPr>
          <p:cNvPr id="3" name="Inhaltsplatzhalter 2">
            <a:extLst>
              <a:ext uri="{FF2B5EF4-FFF2-40B4-BE49-F238E27FC236}">
                <a16:creationId xmlns:a16="http://schemas.microsoft.com/office/drawing/2014/main" id="{E8ED71DE-B6A5-A758-3995-956AD943149B}"/>
              </a:ext>
            </a:extLst>
          </p:cNvPr>
          <p:cNvSpPr>
            <a:spLocks noGrp="1"/>
          </p:cNvSpPr>
          <p:nvPr>
            <p:ph idx="1"/>
          </p:nvPr>
        </p:nvSpPr>
        <p:spPr/>
        <p:txBody>
          <a:bodyPr/>
          <a:lstStyle/>
          <a:p>
            <a:pPr>
              <a:lnSpc>
                <a:spcPct val="150000"/>
              </a:lnSpc>
            </a:pPr>
            <a:endParaRPr lang="en-US" altLang="de-DE" b="1" dirty="0"/>
          </a:p>
          <a:p>
            <a:pPr>
              <a:lnSpc>
                <a:spcPct val="150000"/>
              </a:lnSpc>
            </a:pPr>
            <a:r>
              <a:rPr lang="en-US" altLang="de-DE" b="1" dirty="0" err="1"/>
              <a:t>Presencing</a:t>
            </a:r>
            <a:r>
              <a:rPr lang="en-US" altLang="de-DE" b="1" dirty="0"/>
              <a:t>: </a:t>
            </a:r>
            <a:r>
              <a:rPr lang="en-US" altLang="de-DE" dirty="0"/>
              <a:t>To sense, tune in, and act from one’s highest future potential—the future that depends on us to bring it into being. </a:t>
            </a:r>
            <a:r>
              <a:rPr lang="en-US" altLang="de-DE" dirty="0" err="1"/>
              <a:t>Presencing</a:t>
            </a:r>
            <a:r>
              <a:rPr lang="en-US" altLang="de-DE" dirty="0"/>
              <a:t> blends the words “presence” and “sensing” and works through “seeing from our deepest source.”</a:t>
            </a:r>
            <a:endParaRPr lang="en-GB" altLang="de-DE" dirty="0"/>
          </a:p>
          <a:p>
            <a:pPr marL="0" indent="0">
              <a:lnSpc>
                <a:spcPct val="150000"/>
              </a:lnSpc>
              <a:buNone/>
            </a:pPr>
            <a:endParaRPr lang="en-GB" altLang="de-DE" dirty="0"/>
          </a:p>
        </p:txBody>
      </p:sp>
      <p:sp>
        <p:nvSpPr>
          <p:cNvPr id="4" name="Rechteck 3">
            <a:extLst>
              <a:ext uri="{FF2B5EF4-FFF2-40B4-BE49-F238E27FC236}">
                <a16:creationId xmlns:a16="http://schemas.microsoft.com/office/drawing/2014/main" id="{389B2254-FF90-7773-6484-71C12DE91AE8}"/>
              </a:ext>
            </a:extLst>
          </p:cNvPr>
          <p:cNvSpPr/>
          <p:nvPr/>
        </p:nvSpPr>
        <p:spPr>
          <a:xfrm>
            <a:off x="9965933" y="6332056"/>
            <a:ext cx="1279517" cy="184666"/>
          </a:xfrm>
          <a:prstGeom prst="rect">
            <a:avLst/>
          </a:prstGeom>
        </p:spPr>
        <p:txBody>
          <a:bodyPr wrap="none">
            <a:spAutoFit/>
          </a:bodyPr>
          <a:lstStyle/>
          <a:p>
            <a:pPr>
              <a:defRPr/>
            </a:pPr>
            <a:r>
              <a:rPr lang="en-GB" sz="600" b="0" i="1" dirty="0">
                <a:latin typeface="+mn-lt"/>
              </a:rPr>
              <a:t>Source: https://www.u-school.org/</a:t>
            </a:r>
          </a:p>
        </p:txBody>
      </p:sp>
    </p:spTree>
    <p:extLst>
      <p:ext uri="{BB962C8B-B14F-4D97-AF65-F5344CB8AC3E}">
        <p14:creationId xmlns:p14="http://schemas.microsoft.com/office/powerpoint/2010/main" val="13400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4DDE2ADB-8F88-A193-8C67-2C5A21B5A214}"/>
              </a:ext>
            </a:extLst>
          </p:cNvPr>
          <p:cNvSpPr>
            <a:spLocks noGrp="1" noChangeArrowheads="1"/>
          </p:cNvSpPr>
          <p:nvPr>
            <p:ph type="title"/>
          </p:nvPr>
        </p:nvSpPr>
        <p:spPr/>
        <p:txBody>
          <a:bodyPr/>
          <a:lstStyle/>
          <a:p>
            <a:r>
              <a:rPr lang="en-GB" altLang="de-DE" dirty="0"/>
              <a:t>MITx edX MOOC </a:t>
            </a:r>
          </a:p>
        </p:txBody>
      </p:sp>
      <p:sp>
        <p:nvSpPr>
          <p:cNvPr id="24580" name="Foliennummernplatzhalter 3">
            <a:extLst>
              <a:ext uri="{FF2B5EF4-FFF2-40B4-BE49-F238E27FC236}">
                <a16:creationId xmlns:a16="http://schemas.microsoft.com/office/drawing/2014/main" id="{10C2FF02-3CE0-0164-FF99-1D9B7726DC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2CFF2245-AA4E-4307-9759-85222A9E57B9}" type="slidenum">
              <a:rPr lang="de-DE" altLang="de-DE" smtClean="0">
                <a:solidFill>
                  <a:schemeClr val="bg1"/>
                </a:solidFill>
              </a:rPr>
              <a:pPr>
                <a:spcBef>
                  <a:spcPct val="0"/>
                </a:spcBef>
                <a:buFontTx/>
                <a:buNone/>
              </a:pPr>
              <a:t>7</a:t>
            </a:fld>
            <a:endParaRPr lang="de-DE" altLang="de-DE">
              <a:solidFill>
                <a:schemeClr val="bg1"/>
              </a:solidFill>
            </a:endParaRPr>
          </a:p>
        </p:txBody>
      </p:sp>
      <p:sp>
        <p:nvSpPr>
          <p:cNvPr id="7" name="Rechteck 6">
            <a:extLst>
              <a:ext uri="{FF2B5EF4-FFF2-40B4-BE49-F238E27FC236}">
                <a16:creationId xmlns:a16="http://schemas.microsoft.com/office/drawing/2014/main" id="{B9471143-F1E2-0448-9AF0-158DD4B698F4}"/>
              </a:ext>
            </a:extLst>
          </p:cNvPr>
          <p:cNvSpPr/>
          <p:nvPr/>
        </p:nvSpPr>
        <p:spPr>
          <a:xfrm>
            <a:off x="2084388" y="5680075"/>
            <a:ext cx="7910512" cy="369332"/>
          </a:xfrm>
          <a:prstGeom prst="rect">
            <a:avLst/>
          </a:prstGeom>
        </p:spPr>
        <p:txBody>
          <a:bodyPr>
            <a:spAutoFit/>
          </a:bodyPr>
          <a:lstStyle/>
          <a:p>
            <a:pPr algn="ctr">
              <a:defRPr/>
            </a:pPr>
            <a:r>
              <a:rPr lang="en-GB" dirty="0">
                <a:hlinkClick r:id="rId4"/>
              </a:rPr>
              <a:t>https://www.edx.org/course/ulab-leading-from-the-emerging-future</a:t>
            </a:r>
            <a:r>
              <a:rPr lang="en-GB" dirty="0"/>
              <a:t> </a:t>
            </a:r>
          </a:p>
        </p:txBody>
      </p:sp>
      <p:pic>
        <p:nvPicPr>
          <p:cNvPr id="5" name="Grafik 4">
            <a:extLst>
              <a:ext uri="{FF2B5EF4-FFF2-40B4-BE49-F238E27FC236}">
                <a16:creationId xmlns:a16="http://schemas.microsoft.com/office/drawing/2014/main" id="{95474377-F787-6359-9CDD-E07019EE0254}"/>
              </a:ext>
            </a:extLst>
          </p:cNvPr>
          <p:cNvPicPr>
            <a:picLocks noChangeAspect="1"/>
          </p:cNvPicPr>
          <p:nvPr/>
        </p:nvPicPr>
        <p:blipFill>
          <a:blip r:embed="rId5"/>
          <a:stretch>
            <a:fillRect/>
          </a:stretch>
        </p:blipFill>
        <p:spPr>
          <a:xfrm>
            <a:off x="2149192" y="1997631"/>
            <a:ext cx="8056164" cy="34051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6DE594D-F16C-95F6-897C-7BAD5C97772A}"/>
              </a:ext>
            </a:extLst>
          </p:cNvPr>
          <p:cNvSpPr>
            <a:spLocks noGrp="1" noChangeArrowheads="1"/>
          </p:cNvSpPr>
          <p:nvPr>
            <p:ph type="title"/>
          </p:nvPr>
        </p:nvSpPr>
        <p:spPr/>
        <p:txBody>
          <a:bodyPr/>
          <a:lstStyle/>
          <a:p>
            <a:r>
              <a:rPr lang="de-DE" altLang="de-DE"/>
              <a:t>Guided journaling session</a:t>
            </a:r>
          </a:p>
        </p:txBody>
      </p:sp>
      <p:sp>
        <p:nvSpPr>
          <p:cNvPr id="26627" name="Inhaltsplatzhalter 2">
            <a:extLst>
              <a:ext uri="{FF2B5EF4-FFF2-40B4-BE49-F238E27FC236}">
                <a16:creationId xmlns:a16="http://schemas.microsoft.com/office/drawing/2014/main" id="{07A793A9-AF11-4B92-F2BF-38520417F21A}"/>
              </a:ext>
            </a:extLst>
          </p:cNvPr>
          <p:cNvSpPr>
            <a:spLocks noGrp="1" noChangeArrowheads="1"/>
          </p:cNvSpPr>
          <p:nvPr>
            <p:ph idx="1"/>
          </p:nvPr>
        </p:nvSpPr>
        <p:spPr/>
        <p:txBody>
          <a:bodyPr>
            <a:normAutofit fontScale="77500" lnSpcReduction="20000"/>
          </a:bodyPr>
          <a:lstStyle/>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pPr marL="0" indent="0" algn="ctr">
              <a:buNone/>
            </a:pPr>
            <a:r>
              <a:rPr lang="de-DE" altLang="de-DE" sz="1200" dirty="0"/>
              <a:t>All </a:t>
            </a:r>
            <a:r>
              <a:rPr lang="de-DE" altLang="de-DE" sz="1200" dirty="0" err="1"/>
              <a:t>questions</a:t>
            </a:r>
            <a:r>
              <a:rPr lang="de-DE" altLang="de-DE" sz="1200" dirty="0"/>
              <a:t> </a:t>
            </a:r>
            <a:r>
              <a:rPr lang="de-DE" altLang="de-DE" sz="1200" dirty="0" err="1"/>
              <a:t>are</a:t>
            </a:r>
            <a:r>
              <a:rPr lang="de-DE" altLang="de-DE" sz="1200" dirty="0"/>
              <a:t> </a:t>
            </a:r>
            <a:r>
              <a:rPr lang="de-DE" altLang="de-DE" sz="1200" dirty="0" err="1"/>
              <a:t>available</a:t>
            </a:r>
            <a:r>
              <a:rPr lang="de-DE" altLang="de-DE" sz="1200" dirty="0"/>
              <a:t> at https://www.u-school.org/journaling (</a:t>
            </a:r>
            <a:r>
              <a:rPr lang="de-DE" altLang="de-DE" sz="1200" dirty="0" err="1"/>
              <a:t>formerly</a:t>
            </a:r>
            <a:r>
              <a:rPr lang="de-DE" altLang="de-DE" sz="1200" dirty="0"/>
              <a:t> https://www.presencing.com/tools/guided-journaling)</a:t>
            </a:r>
          </a:p>
        </p:txBody>
      </p:sp>
      <p:sp>
        <p:nvSpPr>
          <p:cNvPr id="26628" name="Foliennummernplatzhalter 3">
            <a:extLst>
              <a:ext uri="{FF2B5EF4-FFF2-40B4-BE49-F238E27FC236}">
                <a16:creationId xmlns:a16="http://schemas.microsoft.com/office/drawing/2014/main" id="{C709A288-CB3F-343C-9C2C-E78479737D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EE32D26E-2773-461A-8FED-14A2FC9AF79F}" type="slidenum">
              <a:rPr lang="de-DE" altLang="de-DE" smtClean="0">
                <a:solidFill>
                  <a:schemeClr val="bg1"/>
                </a:solidFill>
              </a:rPr>
              <a:pPr>
                <a:spcBef>
                  <a:spcPct val="0"/>
                </a:spcBef>
                <a:buFontTx/>
                <a:buNone/>
              </a:pPr>
              <a:t>8</a:t>
            </a:fld>
            <a:endParaRPr lang="de-DE" altLang="de-DE">
              <a:solidFill>
                <a:schemeClr val="bg1"/>
              </a:solidFill>
            </a:endParaRPr>
          </a:p>
        </p:txBody>
      </p:sp>
      <p:pic>
        <p:nvPicPr>
          <p:cNvPr id="5" name="Grafik 4" descr="Ein Bild, das Gras, draußen enthält.&#10;&#10;Automatisch generierte Beschreibung">
            <a:extLst>
              <a:ext uri="{FF2B5EF4-FFF2-40B4-BE49-F238E27FC236}">
                <a16:creationId xmlns:a16="http://schemas.microsoft.com/office/drawing/2014/main" id="{B3F6CC4A-35BB-AEAB-4FB4-B8BCE9EF4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27" y="2134582"/>
            <a:ext cx="5416346" cy="3610897"/>
          </a:xfrm>
          <a:prstGeom prst="rect">
            <a:avLst/>
          </a:prstGeom>
          <a:ln>
            <a:noFill/>
          </a:ln>
          <a:effectLst>
            <a:outerShdw blurRad="292100" dist="139700" dir="2700000" algn="tl" rotWithShape="0">
              <a:srgbClr val="333333">
                <a:alpha val="65000"/>
              </a:srgbClr>
            </a:outerShdw>
          </a:effectLst>
        </p:spPr>
      </p:pic>
      <p:sp>
        <p:nvSpPr>
          <p:cNvPr id="3" name="Rechteck: abgerundete Ecken 2">
            <a:extLst>
              <a:ext uri="{FF2B5EF4-FFF2-40B4-BE49-F238E27FC236}">
                <a16:creationId xmlns:a16="http://schemas.microsoft.com/office/drawing/2014/main" id="{36B3B4EB-BDF7-25E0-7D9B-A4CF2CC246CB}"/>
              </a:ext>
            </a:extLst>
          </p:cNvPr>
          <p:cNvSpPr>
            <a:spLocks noChangeArrowheads="1"/>
          </p:cNvSpPr>
          <p:nvPr/>
        </p:nvSpPr>
        <p:spPr bwMode="auto">
          <a:xfrm rot="397523">
            <a:off x="8001436" y="1062663"/>
            <a:ext cx="2987675" cy="1435437"/>
          </a:xfrm>
          <a:prstGeom prst="roundRect">
            <a:avLst>
              <a:gd name="adj" fmla="val 16667"/>
            </a:avLst>
          </a:prstGeom>
          <a:solidFill>
            <a:srgbClr val="FF9900"/>
          </a:solidFill>
          <a:ln w="9525" algn="ctr">
            <a:solidFill>
              <a:schemeClr val="tx1"/>
            </a:solidFill>
            <a:round/>
            <a:headEnd/>
            <a:tailEnd/>
          </a:ln>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lgn="ctr">
              <a:lnSpc>
                <a:spcPct val="150000"/>
              </a:lnSpc>
              <a:spcBef>
                <a:spcPct val="0"/>
              </a:spcBef>
              <a:buFontTx/>
              <a:buNone/>
            </a:pPr>
            <a:r>
              <a:rPr lang="en-US" altLang="de-DE" dirty="0">
                <a:latin typeface="Arial" panose="020B0604020202020204" pitchFamily="34" charset="0"/>
              </a:rPr>
              <a:t>Please write</a:t>
            </a:r>
          </a:p>
          <a:p>
            <a:pPr algn="ctr">
              <a:lnSpc>
                <a:spcPct val="150000"/>
              </a:lnSpc>
              <a:spcBef>
                <a:spcPct val="0"/>
              </a:spcBef>
              <a:buFontTx/>
              <a:buNone/>
            </a:pPr>
            <a:r>
              <a:rPr lang="en-US" altLang="de-DE" dirty="0">
                <a:latin typeface="Arial" panose="020B0604020202020204" pitchFamily="34" charset="0"/>
              </a:rPr>
              <a:t>CONTINOUS text</a:t>
            </a:r>
          </a:p>
          <a:p>
            <a:pPr algn="ctr">
              <a:lnSpc>
                <a:spcPct val="150000"/>
              </a:lnSpc>
              <a:spcBef>
                <a:spcPct val="0"/>
              </a:spcBef>
              <a:buFontTx/>
              <a:buNone/>
            </a:pPr>
            <a:r>
              <a:rPr lang="en-US" altLang="de-DE" dirty="0">
                <a:latin typeface="Arial" panose="020B0604020202020204" pitchFamily="34" charset="0"/>
              </a:rPr>
              <a:t>not bullet points </a:t>
            </a:r>
            <a:endParaRPr lang="en-GB" altLang="de-D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6AF14456-65D4-751E-71BA-5C2ADBD55A0C}"/>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F7FE281-F5F3-567E-F0B6-0FD01E1E4C88}"/>
              </a:ext>
            </a:extLst>
          </p:cNvPr>
          <p:cNvSpPr>
            <a:spLocks noGrp="1"/>
          </p:cNvSpPr>
          <p:nvPr>
            <p:ph idx="1"/>
          </p:nvPr>
        </p:nvSpPr>
        <p:spPr/>
        <p:txBody>
          <a:bodyPr>
            <a:normAutofit lnSpcReduction="10000"/>
          </a:bodyPr>
          <a:lstStyle/>
          <a:p>
            <a:pPr marL="0" indent="0">
              <a:buNone/>
              <a:defRPr/>
            </a:pPr>
            <a:r>
              <a:rPr lang="en-US" b="1" dirty="0">
                <a:solidFill>
                  <a:srgbClr val="FF9900"/>
                </a:solidFill>
              </a:rPr>
              <a:t>1.</a:t>
            </a:r>
          </a:p>
          <a:p>
            <a:pPr>
              <a:defRPr/>
            </a:pPr>
            <a:endParaRPr lang="en-US" dirty="0"/>
          </a:p>
          <a:p>
            <a:pPr>
              <a:defRPr/>
            </a:pPr>
            <a:r>
              <a:rPr lang="en-US" b="1" dirty="0"/>
              <a:t>Challenges: </a:t>
            </a:r>
            <a:r>
              <a:rPr lang="en-US" dirty="0"/>
              <a:t>Look at yourself from outside as if you were another person: What are the 3 or 4 most important challenges or tasks that your life (work and non-work) currently presents?</a:t>
            </a:r>
          </a:p>
          <a:p>
            <a:pPr>
              <a:defRPr/>
            </a:pPr>
            <a:endParaRPr lang="en-US" b="1" dirty="0"/>
          </a:p>
          <a:p>
            <a:pPr>
              <a:defRPr/>
            </a:pPr>
            <a:r>
              <a:rPr lang="de-DE" b="1" i="1" dirty="0">
                <a:solidFill>
                  <a:srgbClr val="000066"/>
                </a:solidFill>
              </a:rPr>
              <a:t>Herausforderungen: </a:t>
            </a:r>
            <a:r>
              <a:rPr lang="de-DE" i="1" dirty="0">
                <a:solidFill>
                  <a:srgbClr val="000066"/>
                </a:solidFill>
              </a:rPr>
              <a:t>Betrachten Sie sich selbst von Außen wie eine andere Person: Was sind die 3 bis 4 wichtigsten Herausforderungen oder Aufgaben, die sich Ihnen aktuell im Leben (Arbeitsleben oder privat) stellen?</a:t>
            </a:r>
            <a:endParaRPr lang="en-GB" i="1" dirty="0">
              <a:solidFill>
                <a:srgbClr val="000066"/>
              </a:solidFill>
            </a:endParaRPr>
          </a:p>
        </p:txBody>
      </p:sp>
      <p:sp>
        <p:nvSpPr>
          <p:cNvPr id="28676" name="Foliennummernplatzhalter 3">
            <a:extLst>
              <a:ext uri="{FF2B5EF4-FFF2-40B4-BE49-F238E27FC236}">
                <a16:creationId xmlns:a16="http://schemas.microsoft.com/office/drawing/2014/main" id="{547CEFBC-2B9B-C628-266A-086A25D5D5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0B5E7F4-6497-4613-A057-106B8FA560D5}" type="slidenum">
              <a:rPr lang="de-DE" altLang="de-DE" smtClean="0">
                <a:solidFill>
                  <a:schemeClr val="bg1"/>
                </a:solidFill>
              </a:rPr>
              <a:pPr>
                <a:spcBef>
                  <a:spcPct val="0"/>
                </a:spcBef>
                <a:buFontTx/>
                <a:buNone/>
              </a:pPr>
              <a:t>9</a:t>
            </a:fld>
            <a:endParaRPr lang="de-DE" altLang="de-DE">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E template .potx" id="{7F4D7AEA-6349-484D-AD5D-7B6AD08AA3D7}" vid="{06741EF1-C78F-4A90-ADC7-E50518D4DC0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391C403BD10846915ADAE108BADACB" ma:contentTypeVersion="16" ma:contentTypeDescription="Create a new document." ma:contentTypeScope="" ma:versionID="8220fda739f04aed1596e8c55425c712">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969e3b05c6c9eb641653af2a2e8367cf"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309B4-CEBC-4EF3-B154-0F564FF7D4B0}">
  <ds:schemaRefs>
    <ds:schemaRef ds:uri="http://schemas.microsoft.com/office/2006/metadata/properties"/>
    <ds:schemaRef ds:uri="http://schemas.microsoft.com/office/infopath/2007/PartnerControls"/>
    <ds:schemaRef ds:uri="ec27a0a7-8611-46d0-bbb2-f45a8872e5ef"/>
    <ds:schemaRef ds:uri="82861209-8bf3-47c7-8004-08d07fe78748"/>
  </ds:schemaRefs>
</ds:datastoreItem>
</file>

<file path=customXml/itemProps2.xml><?xml version="1.0" encoding="utf-8"?>
<ds:datastoreItem xmlns:ds="http://schemas.openxmlformats.org/officeDocument/2006/customXml" ds:itemID="{ACE8F526-6CBD-4037-9693-D72EF37CA089}"/>
</file>

<file path=customXml/itemProps3.xml><?xml version="1.0" encoding="utf-8"?>
<ds:datastoreItem xmlns:ds="http://schemas.openxmlformats.org/officeDocument/2006/customXml" ds:itemID="{4688F01C-E7E5-4202-8F1E-14B5F98906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Breitbild</PresentationFormat>
  <Paragraphs>335</Paragraphs>
  <Slides>34</Slides>
  <Notes>26</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34</vt:i4>
      </vt:variant>
    </vt:vector>
  </HeadingPairs>
  <TitlesOfParts>
    <vt:vector size="40" baseType="lpstr">
      <vt:lpstr>Arial</vt:lpstr>
      <vt:lpstr>Calibri</vt:lpstr>
      <vt:lpstr>Calibri Light</vt:lpstr>
      <vt:lpstr>Wingdings</vt:lpstr>
      <vt:lpstr>Office Theme</vt:lpstr>
      <vt:lpstr>Office Theme</vt:lpstr>
      <vt:lpstr>PowerPoint-Präsentation</vt:lpstr>
      <vt:lpstr>PowerPoint-Präsentation</vt:lpstr>
      <vt:lpstr>What is the “within” in leadership? “The blind spot in leadership”</vt:lpstr>
      <vt:lpstr>Three perspectives on the leader’s work</vt:lpstr>
      <vt:lpstr> </vt:lpstr>
      <vt:lpstr>“Presencing”: planning from the future not based on the past</vt:lpstr>
      <vt:lpstr>MITx edX MOOC </vt:lpstr>
      <vt:lpstr>Guided journaling session</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PowerPoint-Präsentation</vt:lpstr>
      <vt:lpstr>Dyad</vt:lpstr>
      <vt:lpstr>PowerPoint-Präsentation</vt:lpstr>
      <vt:lpstr>PowerPoint-Präsentation</vt:lpstr>
      <vt:lpstr>PowerPoint-Präsentation</vt:lpstr>
      <vt:lpstr>PowerPoint-Präsentation</vt:lpstr>
      <vt:lpstr>Prof. Dr. Christian Schmidkonz</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Christian Schmidkonz</cp:lastModifiedBy>
  <cp:revision>14</cp:revision>
  <dcterms:created xsi:type="dcterms:W3CDTF">2022-07-13T14:46:59Z</dcterms:created>
  <dcterms:modified xsi:type="dcterms:W3CDTF">2024-01-17T11:09:29Z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ies>
</file>