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2" r:id="rId5"/>
  </p:sldMasterIdLst>
  <p:notesMasterIdLst>
    <p:notesMasterId r:id="rId120"/>
  </p:notesMasterIdLst>
  <p:sldIdLst>
    <p:sldId id="256" r:id="rId6"/>
    <p:sldId id="257" r:id="rId7"/>
    <p:sldId id="1871" r:id="rId8"/>
    <p:sldId id="870" r:id="rId9"/>
    <p:sldId id="1897" r:id="rId10"/>
    <p:sldId id="1874" r:id="rId11"/>
    <p:sldId id="1875" r:id="rId12"/>
    <p:sldId id="1876" r:id="rId13"/>
    <p:sldId id="1877" r:id="rId14"/>
    <p:sldId id="1896" r:id="rId15"/>
    <p:sldId id="1878" r:id="rId16"/>
    <p:sldId id="1879" r:id="rId17"/>
    <p:sldId id="2005" r:id="rId18"/>
    <p:sldId id="1898" r:id="rId19"/>
    <p:sldId id="1880" r:id="rId20"/>
    <p:sldId id="1881" r:id="rId21"/>
    <p:sldId id="1882" r:id="rId22"/>
    <p:sldId id="1884" r:id="rId23"/>
    <p:sldId id="1885" r:id="rId24"/>
    <p:sldId id="1886" r:id="rId25"/>
    <p:sldId id="1887" r:id="rId26"/>
    <p:sldId id="1889" r:id="rId27"/>
    <p:sldId id="1888" r:id="rId28"/>
    <p:sldId id="1899" r:id="rId29"/>
    <p:sldId id="1890" r:id="rId30"/>
    <p:sldId id="1891" r:id="rId31"/>
    <p:sldId id="1893" r:id="rId32"/>
    <p:sldId id="1895" r:id="rId33"/>
    <p:sldId id="1900" r:id="rId34"/>
    <p:sldId id="1901" r:id="rId35"/>
    <p:sldId id="1902" r:id="rId36"/>
    <p:sldId id="1903" r:id="rId37"/>
    <p:sldId id="1904" r:id="rId38"/>
    <p:sldId id="1905" r:id="rId39"/>
    <p:sldId id="1906" r:id="rId40"/>
    <p:sldId id="1907" r:id="rId41"/>
    <p:sldId id="2006" r:id="rId42"/>
    <p:sldId id="1929" r:id="rId43"/>
    <p:sldId id="1908" r:id="rId44"/>
    <p:sldId id="1909" r:id="rId45"/>
    <p:sldId id="1910" r:id="rId46"/>
    <p:sldId id="1911" r:id="rId47"/>
    <p:sldId id="1912" r:id="rId48"/>
    <p:sldId id="1913" r:id="rId49"/>
    <p:sldId id="1914" r:id="rId50"/>
    <p:sldId id="1915" r:id="rId51"/>
    <p:sldId id="1916" r:id="rId52"/>
    <p:sldId id="1917" r:id="rId53"/>
    <p:sldId id="1918" r:id="rId54"/>
    <p:sldId id="1931" r:id="rId55"/>
    <p:sldId id="1925" r:id="rId56"/>
    <p:sldId id="1926" r:id="rId57"/>
    <p:sldId id="1927" r:id="rId58"/>
    <p:sldId id="1932" r:id="rId59"/>
    <p:sldId id="1934" r:id="rId60"/>
    <p:sldId id="1935" r:id="rId61"/>
    <p:sldId id="1936" r:id="rId62"/>
    <p:sldId id="1937" r:id="rId63"/>
    <p:sldId id="1961" r:id="rId64"/>
    <p:sldId id="1940" r:id="rId65"/>
    <p:sldId id="1941" r:id="rId66"/>
    <p:sldId id="1942" r:id="rId67"/>
    <p:sldId id="1943" r:id="rId68"/>
    <p:sldId id="2011" r:id="rId69"/>
    <p:sldId id="1944" r:id="rId70"/>
    <p:sldId id="2007" r:id="rId71"/>
    <p:sldId id="1962" r:id="rId72"/>
    <p:sldId id="1946" r:id="rId73"/>
    <p:sldId id="1964" r:id="rId74"/>
    <p:sldId id="1965" r:id="rId75"/>
    <p:sldId id="1976" r:id="rId76"/>
    <p:sldId id="1966" r:id="rId77"/>
    <p:sldId id="1967" r:id="rId78"/>
    <p:sldId id="1968" r:id="rId79"/>
    <p:sldId id="1969" r:id="rId80"/>
    <p:sldId id="1977" r:id="rId81"/>
    <p:sldId id="1970" r:id="rId82"/>
    <p:sldId id="1971" r:id="rId83"/>
    <p:sldId id="1972" r:id="rId84"/>
    <p:sldId id="1973" r:id="rId85"/>
    <p:sldId id="1990" r:id="rId86"/>
    <p:sldId id="1981" r:id="rId87"/>
    <p:sldId id="1982" r:id="rId88"/>
    <p:sldId id="1983" r:id="rId89"/>
    <p:sldId id="1985" r:id="rId90"/>
    <p:sldId id="1991" r:id="rId91"/>
    <p:sldId id="1986" r:id="rId92"/>
    <p:sldId id="1992" r:id="rId93"/>
    <p:sldId id="1987" r:id="rId94"/>
    <p:sldId id="1988" r:id="rId95"/>
    <p:sldId id="2002" r:id="rId96"/>
    <p:sldId id="1998" r:id="rId97"/>
    <p:sldId id="2008" r:id="rId98"/>
    <p:sldId id="1963" r:id="rId99"/>
    <p:sldId id="1947" r:id="rId100"/>
    <p:sldId id="1948" r:id="rId101"/>
    <p:sldId id="1949" r:id="rId102"/>
    <p:sldId id="1950" r:id="rId103"/>
    <p:sldId id="1951" r:id="rId104"/>
    <p:sldId id="1952" r:id="rId105"/>
    <p:sldId id="1953" r:id="rId106"/>
    <p:sldId id="1954" r:id="rId107"/>
    <p:sldId id="2009" r:id="rId108"/>
    <p:sldId id="2003" r:id="rId109"/>
    <p:sldId id="1956" r:id="rId110"/>
    <p:sldId id="1958" r:id="rId111"/>
    <p:sldId id="1959" r:id="rId112"/>
    <p:sldId id="2004" r:id="rId113"/>
    <p:sldId id="1864" r:id="rId114"/>
    <p:sldId id="1865" r:id="rId115"/>
    <p:sldId id="1866" r:id="rId116"/>
    <p:sldId id="1869" r:id="rId117"/>
    <p:sldId id="2010" r:id="rId118"/>
    <p:sldId id="259" r:id="rId1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SZ" initials="CSZ"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98" autoAdjust="0"/>
    <p:restoredTop sz="91236" autoAdjust="0"/>
  </p:normalViewPr>
  <p:slideViewPr>
    <p:cSldViewPr snapToGrid="0">
      <p:cViewPr varScale="1">
        <p:scale>
          <a:sx n="86" d="100"/>
          <a:sy n="86" d="100"/>
        </p:scale>
        <p:origin x="258" y="78"/>
      </p:cViewPr>
      <p:guideLst>
        <p:guide orient="horz" pos="2160"/>
        <p:guide pos="3840"/>
      </p:guideLst>
    </p:cSldViewPr>
  </p:slideViewPr>
  <p:notesTextViewPr>
    <p:cViewPr>
      <p:scale>
        <a:sx n="125" d="100"/>
        <a:sy n="125" d="100"/>
      </p:scale>
      <p:origin x="0" y="0"/>
    </p:cViewPr>
  </p:notesTextViewPr>
  <p:sorterViewPr>
    <p:cViewPr varScale="1">
      <p:scale>
        <a:sx n="100" d="100"/>
        <a:sy n="100" d="100"/>
      </p:scale>
      <p:origin x="0" y="-26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commentAuthors" Target="commentAuthor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A1ED5-43A1-41A9-81DA-DE937342C01F}" type="datetimeFigureOut">
              <a:rPr lang="de-DE" smtClean="0"/>
              <a:t>17.01.2024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C2BE08-7476-4428-A5DE-03C33B3CABCF}" type="slidenum">
              <a:rPr lang="de-DE" smtClean="0"/>
              <a:t>‹Nr.›</a:t>
            </a:fld>
            <a:endParaRPr lang="de-DE"/>
          </a:p>
        </p:txBody>
      </p:sp>
    </p:spTree>
    <p:extLst>
      <p:ext uri="{BB962C8B-B14F-4D97-AF65-F5344CB8AC3E}">
        <p14:creationId xmlns:p14="http://schemas.microsoft.com/office/powerpoint/2010/main" val="2462706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bsnews.com/news/nike-stock-price-reaches-all-time-high-despite-colin-kaepernick-ad-boycott/"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reviews.greatplacetowork.com/rankings/2016-best-workplaces-for-millennials"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hereistoday.com/"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Turn the classroom into a digital detox zone. With this #framing students tend to put away their smartphones as well as laptops much easier than with the request to “put away your phones”.</a:t>
            </a:r>
          </a:p>
        </p:txBody>
      </p:sp>
      <p:sp>
        <p:nvSpPr>
          <p:cNvPr id="4" name="Foliennummernplatzhalter 3"/>
          <p:cNvSpPr>
            <a:spLocks noGrp="1"/>
          </p:cNvSpPr>
          <p:nvPr>
            <p:ph type="sldNum" sz="quarter" idx="5"/>
          </p:nvPr>
        </p:nvSpPr>
        <p:spPr/>
        <p:txBody>
          <a:bodyPr/>
          <a:lstStyle/>
          <a:p>
            <a:fld id="{30C2BE08-7476-4428-A5DE-03C33B3CABCF}" type="slidenum">
              <a:rPr lang="de-DE" smtClean="0"/>
              <a:t>4</a:t>
            </a:fld>
            <a:endParaRPr lang="de-DE"/>
          </a:p>
        </p:txBody>
      </p:sp>
    </p:spTree>
    <p:extLst>
      <p:ext uri="{BB962C8B-B14F-4D97-AF65-F5344CB8AC3E}">
        <p14:creationId xmlns:p14="http://schemas.microsoft.com/office/powerpoint/2010/main" val="3458657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14</a:t>
            </a:fld>
            <a:endParaRPr lang="de-DE"/>
          </a:p>
        </p:txBody>
      </p:sp>
    </p:spTree>
    <p:extLst>
      <p:ext uri="{BB962C8B-B14F-4D97-AF65-F5344CB8AC3E}">
        <p14:creationId xmlns:p14="http://schemas.microsoft.com/office/powerpoint/2010/main" val="1667312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Often times this question is attributed to Mark Twain. Since there are doubts about that we use Richard </a:t>
            </a:r>
            <a:r>
              <a:rPr lang="en-US" noProof="0" dirty="0" err="1"/>
              <a:t>Leider</a:t>
            </a:r>
            <a:r>
              <a:rPr lang="en-US" noProof="0" dirty="0"/>
              <a:t> (https://richardleider.com/) as the originator.</a:t>
            </a:r>
          </a:p>
        </p:txBody>
      </p:sp>
      <p:sp>
        <p:nvSpPr>
          <p:cNvPr id="4" name="Foliennummernplatzhalter 3"/>
          <p:cNvSpPr>
            <a:spLocks noGrp="1"/>
          </p:cNvSpPr>
          <p:nvPr>
            <p:ph type="sldNum" sz="quarter" idx="5"/>
          </p:nvPr>
        </p:nvSpPr>
        <p:spPr/>
        <p:txBody>
          <a:bodyPr/>
          <a:lstStyle/>
          <a:p>
            <a:fld id="{30C2BE08-7476-4428-A5DE-03C33B3CABCF}" type="slidenum">
              <a:rPr lang="de-DE" smtClean="0"/>
              <a:t>15</a:t>
            </a:fld>
            <a:endParaRPr lang="de-DE"/>
          </a:p>
        </p:txBody>
      </p:sp>
    </p:spTree>
    <p:extLst>
      <p:ext uri="{BB962C8B-B14F-4D97-AF65-F5344CB8AC3E}">
        <p14:creationId xmlns:p14="http://schemas.microsoft.com/office/powerpoint/2010/main" val="297311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sz="1200" b="1" u="sng" dirty="0"/>
              <a:t>Teaching note</a:t>
            </a:r>
          </a:p>
          <a:p>
            <a:r>
              <a:rPr lang="en-GB" altLang="de-DE" sz="1200" dirty="0"/>
              <a:t>Strategy / tactics vs. purpose: long term (!) success (=purpose)</a:t>
            </a:r>
          </a:p>
          <a:p>
            <a:endParaRPr lang="en-GB" altLang="de-DE" sz="1200" dirty="0"/>
          </a:p>
        </p:txBody>
      </p:sp>
      <p:sp>
        <p:nvSpPr>
          <p:cNvPr id="4" name="Foliennummernplatzhalter 3"/>
          <p:cNvSpPr>
            <a:spLocks noGrp="1"/>
          </p:cNvSpPr>
          <p:nvPr>
            <p:ph type="sldNum" sz="quarter" idx="5"/>
          </p:nvPr>
        </p:nvSpPr>
        <p:spPr/>
        <p:txBody>
          <a:bodyPr/>
          <a:lstStyle/>
          <a:p>
            <a:fld id="{30C2BE08-7476-4428-A5DE-03C33B3CABCF}" type="slidenum">
              <a:rPr lang="de-DE" smtClean="0"/>
              <a:t>16</a:t>
            </a:fld>
            <a:endParaRPr lang="de-DE"/>
          </a:p>
        </p:txBody>
      </p:sp>
    </p:spTree>
    <p:extLst>
      <p:ext uri="{BB962C8B-B14F-4D97-AF65-F5344CB8AC3E}">
        <p14:creationId xmlns:p14="http://schemas.microsoft.com/office/powerpoint/2010/main" val="1399684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pPr marL="171450" indent="-171450">
              <a:buFont typeface="Arial" panose="020B0604020202020204" pitchFamily="34" charset="0"/>
              <a:buChar char="•"/>
            </a:pPr>
            <a:r>
              <a:rPr lang="en-US" noProof="0" dirty="0"/>
              <a:t>In an education setting you can refer “personal purpose” to the individual student, “social purpose” to a team work project and “societal purpose” to the impact the student makes e.g. in social projects and/or after graduating.</a:t>
            </a:r>
          </a:p>
          <a:p>
            <a:pPr marL="171450" indent="-171450">
              <a:buFont typeface="Arial" panose="020B0604020202020204" pitchFamily="34" charset="0"/>
              <a:buChar char="•"/>
            </a:pPr>
            <a:r>
              <a:rPr lang="en-US" noProof="0" dirty="0"/>
              <a:t>“Societal purpose” can be referred to as “higher purpose” where the actor becomes part of something that is bigger than herself/himself.</a:t>
            </a:r>
          </a:p>
        </p:txBody>
      </p:sp>
      <p:sp>
        <p:nvSpPr>
          <p:cNvPr id="4" name="Foliennummernplatzhalter 3"/>
          <p:cNvSpPr>
            <a:spLocks noGrp="1"/>
          </p:cNvSpPr>
          <p:nvPr>
            <p:ph type="sldNum" sz="quarter" idx="5"/>
          </p:nvPr>
        </p:nvSpPr>
        <p:spPr/>
        <p:txBody>
          <a:bodyPr/>
          <a:lstStyle/>
          <a:p>
            <a:fld id="{30C2BE08-7476-4428-A5DE-03C33B3CABCF}" type="slidenum">
              <a:rPr lang="de-DE" smtClean="0"/>
              <a:t>17</a:t>
            </a:fld>
            <a:endParaRPr lang="de-DE"/>
          </a:p>
        </p:txBody>
      </p:sp>
    </p:spTree>
    <p:extLst>
      <p:ext uri="{BB962C8B-B14F-4D97-AF65-F5344CB8AC3E}">
        <p14:creationId xmlns:p14="http://schemas.microsoft.com/office/powerpoint/2010/main" val="2419333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Make sure students understand that they should apply these questions to the companies they are assigned to.</a:t>
            </a:r>
          </a:p>
        </p:txBody>
      </p:sp>
      <p:sp>
        <p:nvSpPr>
          <p:cNvPr id="4" name="Foliennummernplatzhalter 3"/>
          <p:cNvSpPr>
            <a:spLocks noGrp="1"/>
          </p:cNvSpPr>
          <p:nvPr>
            <p:ph type="sldNum" sz="quarter" idx="5"/>
          </p:nvPr>
        </p:nvSpPr>
        <p:spPr/>
        <p:txBody>
          <a:bodyPr/>
          <a:lstStyle/>
          <a:p>
            <a:fld id="{30C2BE08-7476-4428-A5DE-03C33B3CABCF}" type="slidenum">
              <a:rPr lang="de-DE" smtClean="0"/>
              <a:t>18</a:t>
            </a:fld>
            <a:endParaRPr lang="de-DE"/>
          </a:p>
        </p:txBody>
      </p:sp>
    </p:spTree>
    <p:extLst>
      <p:ext uri="{BB962C8B-B14F-4D97-AF65-F5344CB8AC3E}">
        <p14:creationId xmlns:p14="http://schemas.microsoft.com/office/powerpoint/2010/main" val="1508072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Start with only showing the bullet points one by one and let students think about what company the statement could belong to. Point out that the statements gives an answer to the “Why” but not necessarily to the “What” and “How”</a:t>
            </a:r>
          </a:p>
        </p:txBody>
      </p:sp>
      <p:sp>
        <p:nvSpPr>
          <p:cNvPr id="4" name="Foliennummernplatzhalter 3"/>
          <p:cNvSpPr>
            <a:spLocks noGrp="1"/>
          </p:cNvSpPr>
          <p:nvPr>
            <p:ph type="sldNum" sz="quarter" idx="5"/>
          </p:nvPr>
        </p:nvSpPr>
        <p:spPr/>
        <p:txBody>
          <a:bodyPr/>
          <a:lstStyle/>
          <a:p>
            <a:fld id="{30C2BE08-7476-4428-A5DE-03C33B3CABCF}" type="slidenum">
              <a:rPr lang="de-DE" smtClean="0"/>
              <a:t>19</a:t>
            </a:fld>
            <a:endParaRPr lang="de-DE"/>
          </a:p>
        </p:txBody>
      </p:sp>
    </p:spTree>
    <p:extLst>
      <p:ext uri="{BB962C8B-B14F-4D97-AF65-F5344CB8AC3E}">
        <p14:creationId xmlns:p14="http://schemas.microsoft.com/office/powerpoint/2010/main" val="723506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pPr marL="171450" indent="-171450">
              <a:buFont typeface="Arial" panose="020B0604020202020204" pitchFamily="34" charset="0"/>
              <a:buChar char="•"/>
            </a:pPr>
            <a:r>
              <a:rPr lang="en-US" noProof="0" dirty="0"/>
              <a:t>Examples of the corporate value that can be created with a focus on doing business based on values.</a:t>
            </a:r>
          </a:p>
          <a:p>
            <a:pPr marL="171450" indent="-171450">
              <a:buFont typeface="Arial" panose="020B0604020202020204" pitchFamily="34" charset="0"/>
              <a:buChar char="•"/>
            </a:pPr>
            <a:r>
              <a:rPr lang="en-US" noProof="0" dirty="0"/>
              <a:t>Btw: point out that the difference in the headline is behind the “.” – but still $300m…</a:t>
            </a:r>
          </a:p>
        </p:txBody>
      </p:sp>
      <p:sp>
        <p:nvSpPr>
          <p:cNvPr id="4" name="Foliennummernplatzhalter 3"/>
          <p:cNvSpPr>
            <a:spLocks noGrp="1"/>
          </p:cNvSpPr>
          <p:nvPr>
            <p:ph type="sldNum" sz="quarter" idx="5"/>
          </p:nvPr>
        </p:nvSpPr>
        <p:spPr/>
        <p:txBody>
          <a:bodyPr/>
          <a:lstStyle/>
          <a:p>
            <a:fld id="{30C2BE08-7476-4428-A5DE-03C33B3CABCF}" type="slidenum">
              <a:rPr lang="de-DE" smtClean="0"/>
              <a:t>20</a:t>
            </a:fld>
            <a:endParaRPr lang="de-DE"/>
          </a:p>
        </p:txBody>
      </p:sp>
    </p:spTree>
    <p:extLst>
      <p:ext uri="{BB962C8B-B14F-4D97-AF65-F5344CB8AC3E}">
        <p14:creationId xmlns:p14="http://schemas.microsoft.com/office/powerpoint/2010/main" val="3453920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de-DE" b="1" u="sng" dirty="0"/>
              <a:t>Teaching note</a:t>
            </a:r>
          </a:p>
          <a:p>
            <a:r>
              <a:rPr lang="en-US" altLang="de-DE" dirty="0"/>
              <a:t>"We’re working to run a different kind of company: The kind of place we’d want to work, that makes the kind of food we’d like to eat, and that strives for a healthier, more sustainable world – the kind of world we’d like to pass on to our children. And those aren’t just words. They’re our mission statement.“ (Kit Crawford - </a:t>
            </a:r>
            <a:r>
              <a:rPr lang="en-GB" altLang="de-DE" dirty="0"/>
              <a:t>https://www.clifbar.com/who-we-are)</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21</a:t>
            </a:fld>
            <a:endParaRPr lang="de-DE"/>
          </a:p>
        </p:txBody>
      </p:sp>
    </p:spTree>
    <p:extLst>
      <p:ext uri="{BB962C8B-B14F-4D97-AF65-F5344CB8AC3E}">
        <p14:creationId xmlns:p14="http://schemas.microsoft.com/office/powerpoint/2010/main" val="30125411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r>
              <a:rPr lang="de-DE" b="1" u="sng" dirty="0"/>
              <a:t>:</a:t>
            </a:r>
          </a:p>
          <a:p>
            <a:r>
              <a:rPr lang="de-DE" dirty="0"/>
              <a:t>Ask </a:t>
            </a:r>
            <a:r>
              <a:rPr lang="de-DE" dirty="0" err="1"/>
              <a:t>students</a:t>
            </a:r>
            <a:r>
              <a:rPr lang="de-DE" dirty="0"/>
              <a:t> </a:t>
            </a:r>
            <a:r>
              <a:rPr lang="de-DE" dirty="0" err="1"/>
              <a:t>what</a:t>
            </a:r>
            <a:r>
              <a:rPr lang="de-DE" dirty="0"/>
              <a:t> </a:t>
            </a:r>
            <a:r>
              <a:rPr lang="de-DE" dirty="0" err="1"/>
              <a:t>the</a:t>
            </a:r>
            <a:r>
              <a:rPr lang="de-DE" dirty="0"/>
              <a:t> </a:t>
            </a:r>
            <a:r>
              <a:rPr lang="de-DE" dirty="0" err="1"/>
              <a:t>benefits</a:t>
            </a:r>
            <a:r>
              <a:rPr lang="de-DE" dirty="0"/>
              <a:t> </a:t>
            </a:r>
            <a:r>
              <a:rPr lang="de-DE" dirty="0" err="1"/>
              <a:t>of</a:t>
            </a:r>
            <a:r>
              <a:rPr lang="de-DE" dirty="0"/>
              <a:t> </a:t>
            </a:r>
            <a:r>
              <a:rPr lang="de-DE" dirty="0" err="1"/>
              <a:t>defining</a:t>
            </a:r>
            <a:r>
              <a:rPr lang="de-DE" dirty="0"/>
              <a:t>/</a:t>
            </a:r>
            <a:r>
              <a:rPr lang="de-DE" dirty="0" err="1"/>
              <a:t>having</a:t>
            </a:r>
            <a:r>
              <a:rPr lang="de-DE" dirty="0"/>
              <a:t> a </a:t>
            </a:r>
            <a:r>
              <a:rPr lang="de-DE" dirty="0" err="1"/>
              <a:t>higher</a:t>
            </a:r>
            <a:r>
              <a:rPr lang="de-DE" dirty="0"/>
              <a:t> </a:t>
            </a:r>
            <a:r>
              <a:rPr lang="de-DE" dirty="0" err="1"/>
              <a:t>purpose</a:t>
            </a:r>
            <a:r>
              <a:rPr lang="de-DE" dirty="0"/>
              <a:t> </a:t>
            </a:r>
            <a:r>
              <a:rPr lang="de-DE" dirty="0" err="1"/>
              <a:t>can</a:t>
            </a:r>
            <a:r>
              <a:rPr lang="de-DE" dirty="0"/>
              <a:t> </a:t>
            </a:r>
            <a:r>
              <a:rPr lang="de-DE" dirty="0" err="1"/>
              <a:t>be</a:t>
            </a:r>
            <a:r>
              <a:rPr lang="de-DE" dirty="0"/>
              <a:t> and </a:t>
            </a:r>
            <a:r>
              <a:rPr lang="de-DE" dirty="0" err="1"/>
              <a:t>collect</a:t>
            </a:r>
            <a:r>
              <a:rPr lang="de-DE" dirty="0"/>
              <a:t> </a:t>
            </a:r>
            <a:r>
              <a:rPr lang="de-DE" dirty="0" err="1"/>
              <a:t>the</a:t>
            </a:r>
            <a:r>
              <a:rPr lang="de-DE" dirty="0"/>
              <a:t> </a:t>
            </a:r>
            <a:r>
              <a:rPr lang="de-DE" dirty="0" err="1"/>
              <a:t>answers</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22</a:t>
            </a:fld>
            <a:endParaRPr lang="de-DE"/>
          </a:p>
        </p:txBody>
      </p:sp>
    </p:spTree>
    <p:extLst>
      <p:ext uri="{BB962C8B-B14F-4D97-AF65-F5344CB8AC3E}">
        <p14:creationId xmlns:p14="http://schemas.microsoft.com/office/powerpoint/2010/main" val="223245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b="1" u="sng"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t>Listening to this podcast episode could be given as homework</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23</a:t>
            </a:fld>
            <a:endParaRPr lang="de-DE"/>
          </a:p>
        </p:txBody>
      </p:sp>
    </p:spTree>
    <p:extLst>
      <p:ext uri="{BB962C8B-B14F-4D97-AF65-F5344CB8AC3E}">
        <p14:creationId xmlns:p14="http://schemas.microsoft.com/office/powerpoint/2010/main" val="2053711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5</a:t>
            </a:fld>
            <a:endParaRPr lang="de-DE"/>
          </a:p>
        </p:txBody>
      </p:sp>
    </p:spTree>
    <p:extLst>
      <p:ext uri="{BB962C8B-B14F-4D97-AF65-F5344CB8AC3E}">
        <p14:creationId xmlns:p14="http://schemas.microsoft.com/office/powerpoint/2010/main" val="32134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Start with only showing the statement and let students think about what company the statement could belong to. Point out that the statement gives an answer to the “Why” but not necessarily to the “What” and “How”</a:t>
            </a:r>
          </a:p>
        </p:txBody>
      </p:sp>
      <p:sp>
        <p:nvSpPr>
          <p:cNvPr id="4" name="Foliennummernplatzhalter 3"/>
          <p:cNvSpPr>
            <a:spLocks noGrp="1"/>
          </p:cNvSpPr>
          <p:nvPr>
            <p:ph type="sldNum" sz="quarter" idx="5"/>
          </p:nvPr>
        </p:nvSpPr>
        <p:spPr/>
        <p:txBody>
          <a:bodyPr/>
          <a:lstStyle/>
          <a:p>
            <a:fld id="{30C2BE08-7476-4428-A5DE-03C33B3CABCF}" type="slidenum">
              <a:rPr lang="de-DE" smtClean="0"/>
              <a:t>25</a:t>
            </a:fld>
            <a:endParaRPr lang="de-DE"/>
          </a:p>
        </p:txBody>
      </p:sp>
    </p:spTree>
    <p:extLst>
      <p:ext uri="{BB962C8B-B14F-4D97-AF65-F5344CB8AC3E}">
        <p14:creationId xmlns:p14="http://schemas.microsoft.com/office/powerpoint/2010/main" val="1804629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Show the “solution” to the quiz on the slide before.</a:t>
            </a:r>
          </a:p>
        </p:txBody>
      </p:sp>
      <p:sp>
        <p:nvSpPr>
          <p:cNvPr id="4" name="Foliennummernplatzhalter 3"/>
          <p:cNvSpPr>
            <a:spLocks noGrp="1"/>
          </p:cNvSpPr>
          <p:nvPr>
            <p:ph type="sldNum" sz="quarter" idx="5"/>
          </p:nvPr>
        </p:nvSpPr>
        <p:spPr/>
        <p:txBody>
          <a:bodyPr/>
          <a:lstStyle/>
          <a:p>
            <a:fld id="{30C2BE08-7476-4428-A5DE-03C33B3CABCF}" type="slidenum">
              <a:rPr lang="de-DE" smtClean="0"/>
              <a:t>26</a:t>
            </a:fld>
            <a:endParaRPr lang="de-DE"/>
          </a:p>
        </p:txBody>
      </p:sp>
    </p:spTree>
    <p:extLst>
      <p:ext uri="{BB962C8B-B14F-4D97-AF65-F5344CB8AC3E}">
        <p14:creationId xmlns:p14="http://schemas.microsoft.com/office/powerpoint/2010/main" val="4125872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Introduce Yvon Chouinard, the founder of Patagonia and a “reluctant businessman” (self description).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Use the article https://www.inc.com/magazine/201303/liz-welch/the-way-i-work-yvon-chouinard-patagonia.html as reading material for the students and discuss in class.</a:t>
            </a:r>
          </a:p>
          <a:p>
            <a:endParaRPr lang="en-US" noProof="0" dirty="0"/>
          </a:p>
        </p:txBody>
      </p:sp>
      <p:sp>
        <p:nvSpPr>
          <p:cNvPr id="4" name="Foliennummernplatzhalter 3"/>
          <p:cNvSpPr>
            <a:spLocks noGrp="1"/>
          </p:cNvSpPr>
          <p:nvPr>
            <p:ph type="sldNum" sz="quarter" idx="5"/>
          </p:nvPr>
        </p:nvSpPr>
        <p:spPr/>
        <p:txBody>
          <a:bodyPr/>
          <a:lstStyle/>
          <a:p>
            <a:fld id="{30C2BE08-7476-4428-A5DE-03C33B3CABCF}" type="slidenum">
              <a:rPr lang="de-DE" smtClean="0"/>
              <a:t>27</a:t>
            </a:fld>
            <a:endParaRPr lang="de-DE"/>
          </a:p>
        </p:txBody>
      </p:sp>
    </p:spTree>
    <p:extLst>
      <p:ext uri="{BB962C8B-B14F-4D97-AF65-F5344CB8AC3E}">
        <p14:creationId xmlns:p14="http://schemas.microsoft.com/office/powerpoint/2010/main" val="2418111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Introduce and discuss the „Don‘t Buy This Jacket“ campaign from Black Friday 2011 by Patagonia in the context of environmental consciousness. More info at https://eu.patagonia.com/de/de/stories/dont-buy-this-jacket-black-friday-and-the-new-york-times/story-18615.html</a:t>
            </a:r>
          </a:p>
        </p:txBody>
      </p:sp>
      <p:sp>
        <p:nvSpPr>
          <p:cNvPr id="4" name="Foliennummernplatzhalter 3"/>
          <p:cNvSpPr>
            <a:spLocks noGrp="1"/>
          </p:cNvSpPr>
          <p:nvPr>
            <p:ph type="sldNum" sz="quarter" idx="5"/>
          </p:nvPr>
        </p:nvSpPr>
        <p:spPr/>
        <p:txBody>
          <a:bodyPr/>
          <a:lstStyle/>
          <a:p>
            <a:fld id="{30C2BE08-7476-4428-A5DE-03C33B3CABCF}" type="slidenum">
              <a:rPr lang="de-DE" smtClean="0"/>
              <a:t>28</a:t>
            </a:fld>
            <a:endParaRPr lang="de-DE"/>
          </a:p>
        </p:txBody>
      </p:sp>
    </p:spTree>
    <p:extLst>
      <p:ext uri="{BB962C8B-B14F-4D97-AF65-F5344CB8AC3E}">
        <p14:creationId xmlns:p14="http://schemas.microsoft.com/office/powerpoint/2010/main" val="2619060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Point out the category “Activism” right next to “Shop” (https://www.patagonia.com/home/)</a:t>
            </a:r>
          </a:p>
        </p:txBody>
      </p:sp>
      <p:sp>
        <p:nvSpPr>
          <p:cNvPr id="4" name="Foliennummernplatzhalter 3"/>
          <p:cNvSpPr>
            <a:spLocks noGrp="1"/>
          </p:cNvSpPr>
          <p:nvPr>
            <p:ph type="sldNum" sz="quarter" idx="5"/>
          </p:nvPr>
        </p:nvSpPr>
        <p:spPr/>
        <p:txBody>
          <a:bodyPr/>
          <a:lstStyle/>
          <a:p>
            <a:fld id="{30C2BE08-7476-4428-A5DE-03C33B3CABCF}" type="slidenum">
              <a:rPr lang="de-DE" smtClean="0"/>
              <a:t>29</a:t>
            </a:fld>
            <a:endParaRPr lang="de-DE"/>
          </a:p>
        </p:txBody>
      </p:sp>
    </p:spTree>
    <p:extLst>
      <p:ext uri="{BB962C8B-B14F-4D97-AF65-F5344CB8AC3E}">
        <p14:creationId xmlns:p14="http://schemas.microsoft.com/office/powerpoint/2010/main" val="2176035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Introduce the concept of “Worn Wear” to the students (https://wornwear.patagonia.com/)</a:t>
            </a:r>
          </a:p>
        </p:txBody>
      </p:sp>
      <p:sp>
        <p:nvSpPr>
          <p:cNvPr id="4" name="Foliennummernplatzhalter 3"/>
          <p:cNvSpPr>
            <a:spLocks noGrp="1"/>
          </p:cNvSpPr>
          <p:nvPr>
            <p:ph type="sldNum" sz="quarter" idx="5"/>
          </p:nvPr>
        </p:nvSpPr>
        <p:spPr/>
        <p:txBody>
          <a:bodyPr/>
          <a:lstStyle/>
          <a:p>
            <a:fld id="{30C2BE08-7476-4428-A5DE-03C33B3CABCF}" type="slidenum">
              <a:rPr lang="de-DE" smtClean="0"/>
              <a:t>30</a:t>
            </a:fld>
            <a:endParaRPr lang="de-DE"/>
          </a:p>
        </p:txBody>
      </p:sp>
    </p:spTree>
    <p:extLst>
      <p:ext uri="{BB962C8B-B14F-4D97-AF65-F5344CB8AC3E}">
        <p14:creationId xmlns:p14="http://schemas.microsoft.com/office/powerpoint/2010/main" val="2653864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Introduce this example of a shirt made out of many old, non usable shirts and sold on Patagonia Worn Wear. Each shirt is unique.</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31</a:t>
            </a:fld>
            <a:endParaRPr lang="de-DE"/>
          </a:p>
        </p:txBody>
      </p:sp>
    </p:spTree>
    <p:extLst>
      <p:ext uri="{BB962C8B-B14F-4D97-AF65-F5344CB8AC3E}">
        <p14:creationId xmlns:p14="http://schemas.microsoft.com/office/powerpoint/2010/main" val="2984460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a:t>Patagonia </a:t>
            </a:r>
            <a:r>
              <a:rPr lang="en-US" noProof="0" dirty="0"/>
              <a:t>calls itself an “activist company”. Discuss in class by e.g. using this example from 2019 (during DJT presidency).</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32</a:t>
            </a:fld>
            <a:endParaRPr lang="de-DE"/>
          </a:p>
        </p:txBody>
      </p:sp>
    </p:spTree>
    <p:extLst>
      <p:ext uri="{BB962C8B-B14F-4D97-AF65-F5344CB8AC3E}">
        <p14:creationId xmlns:p14="http://schemas.microsoft.com/office/powerpoint/2010/main" val="3416304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Show as another example of how strict adherence to running a values-based business can lead to the creation of financial values.</a:t>
            </a:r>
          </a:p>
        </p:txBody>
      </p:sp>
      <p:sp>
        <p:nvSpPr>
          <p:cNvPr id="4" name="Foliennummernplatzhalter 3"/>
          <p:cNvSpPr>
            <a:spLocks noGrp="1"/>
          </p:cNvSpPr>
          <p:nvPr>
            <p:ph type="sldNum" sz="quarter" idx="5"/>
          </p:nvPr>
        </p:nvSpPr>
        <p:spPr/>
        <p:txBody>
          <a:bodyPr/>
          <a:lstStyle/>
          <a:p>
            <a:fld id="{30C2BE08-7476-4428-A5DE-03C33B3CABCF}" type="slidenum">
              <a:rPr lang="de-DE" smtClean="0"/>
              <a:t>33</a:t>
            </a:fld>
            <a:endParaRPr lang="de-DE"/>
          </a:p>
        </p:txBody>
      </p:sp>
    </p:spTree>
    <p:extLst>
      <p:ext uri="{BB962C8B-B14F-4D97-AF65-F5344CB8AC3E}">
        <p14:creationId xmlns:p14="http://schemas.microsoft.com/office/powerpoint/2010/main" val="926439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a:t>Read and </a:t>
            </a:r>
            <a:r>
              <a:rPr lang="de-DE" dirty="0" err="1"/>
              <a:t>discuss</a:t>
            </a:r>
            <a:r>
              <a:rPr lang="de-DE" dirty="0"/>
              <a:t> </a:t>
            </a:r>
            <a:r>
              <a:rPr lang="de-DE" dirty="0" err="1"/>
              <a:t>with</a:t>
            </a:r>
            <a:r>
              <a:rPr lang="de-DE" dirty="0"/>
              <a:t> </a:t>
            </a:r>
            <a:r>
              <a:rPr lang="de-DE" dirty="0" err="1"/>
              <a:t>the</a:t>
            </a:r>
            <a:r>
              <a:rPr lang="de-DE" dirty="0"/>
              <a:t> </a:t>
            </a:r>
            <a:r>
              <a:rPr lang="de-DE" dirty="0" err="1"/>
              <a:t>students</a:t>
            </a:r>
            <a:r>
              <a:rPr lang="de-DE" dirty="0"/>
              <a:t> in </a:t>
            </a:r>
            <a:r>
              <a:rPr lang="de-DE" dirty="0" err="1"/>
              <a:t>class</a:t>
            </a:r>
            <a:r>
              <a:rPr lang="de-DE" dirty="0"/>
              <a:t> Yvon </a:t>
            </a:r>
            <a:r>
              <a:rPr lang="de-DE" dirty="0" err="1"/>
              <a:t>Chouinard‘s</a:t>
            </a:r>
            <a:r>
              <a:rPr lang="de-DE" dirty="0"/>
              <a:t> </a:t>
            </a:r>
            <a:r>
              <a:rPr lang="de-DE" dirty="0" err="1"/>
              <a:t>message</a:t>
            </a:r>
            <a:r>
              <a:rPr lang="de-DE" dirty="0"/>
              <a:t> at https://www.patagonia.com/ownership/ </a:t>
            </a:r>
          </a:p>
        </p:txBody>
      </p:sp>
      <p:sp>
        <p:nvSpPr>
          <p:cNvPr id="4" name="Foliennummernplatzhalter 3"/>
          <p:cNvSpPr>
            <a:spLocks noGrp="1"/>
          </p:cNvSpPr>
          <p:nvPr>
            <p:ph type="sldNum" sz="quarter" idx="5"/>
          </p:nvPr>
        </p:nvSpPr>
        <p:spPr/>
        <p:txBody>
          <a:bodyPr/>
          <a:lstStyle/>
          <a:p>
            <a:fld id="{30C2BE08-7476-4428-A5DE-03C33B3CABCF}" type="slidenum">
              <a:rPr lang="de-DE" smtClean="0"/>
              <a:t>34</a:t>
            </a:fld>
            <a:endParaRPr lang="de-DE"/>
          </a:p>
        </p:txBody>
      </p:sp>
    </p:spTree>
    <p:extLst>
      <p:ext uri="{BB962C8B-B14F-4D97-AF65-F5344CB8AC3E}">
        <p14:creationId xmlns:p14="http://schemas.microsoft.com/office/powerpoint/2010/main" val="159729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err="1"/>
              <a:t>Discuss</a:t>
            </a:r>
            <a:r>
              <a:rPr lang="de-DE" dirty="0"/>
              <a:t> </a:t>
            </a:r>
            <a:r>
              <a:rPr lang="de-DE" dirty="0" err="1"/>
              <a:t>this</a:t>
            </a:r>
            <a:r>
              <a:rPr lang="de-DE" dirty="0"/>
              <a:t> </a:t>
            </a:r>
            <a:r>
              <a:rPr lang="de-DE" dirty="0" err="1"/>
              <a:t>statement</a:t>
            </a:r>
            <a:r>
              <a:rPr lang="de-DE" dirty="0"/>
              <a:t> in </a:t>
            </a:r>
            <a:r>
              <a:rPr lang="de-DE" dirty="0" err="1"/>
              <a:t>class</a:t>
            </a:r>
            <a:r>
              <a:rPr lang="de-DE" dirty="0"/>
              <a:t>. Ask </a:t>
            </a:r>
            <a:r>
              <a:rPr lang="de-DE" dirty="0" err="1"/>
              <a:t>students</a:t>
            </a:r>
            <a:r>
              <a:rPr lang="de-DE" dirty="0"/>
              <a:t>, </a:t>
            </a:r>
            <a:r>
              <a:rPr lang="de-DE" dirty="0" err="1"/>
              <a:t>if</a:t>
            </a:r>
            <a:r>
              <a:rPr lang="de-DE" dirty="0"/>
              <a:t> and </a:t>
            </a:r>
            <a:r>
              <a:rPr lang="de-DE" dirty="0" err="1"/>
              <a:t>to</a:t>
            </a:r>
            <a:r>
              <a:rPr lang="de-DE" dirty="0"/>
              <a:t> </a:t>
            </a:r>
            <a:r>
              <a:rPr lang="de-DE" dirty="0" err="1"/>
              <a:t>what</a:t>
            </a:r>
            <a:r>
              <a:rPr lang="de-DE" dirty="0"/>
              <a:t> </a:t>
            </a:r>
            <a:r>
              <a:rPr lang="de-DE" dirty="0" err="1"/>
              <a:t>extend</a:t>
            </a:r>
            <a:r>
              <a:rPr lang="de-DE" dirty="0"/>
              <a:t> </a:t>
            </a:r>
            <a:r>
              <a:rPr lang="de-DE" dirty="0" err="1"/>
              <a:t>they</a:t>
            </a:r>
            <a:r>
              <a:rPr lang="de-DE" dirty="0"/>
              <a:t> </a:t>
            </a:r>
            <a:r>
              <a:rPr lang="de-DE" dirty="0" err="1"/>
              <a:t>agree</a:t>
            </a:r>
            <a:r>
              <a:rPr lang="de-DE" dirty="0"/>
              <a:t> </a:t>
            </a:r>
            <a:r>
              <a:rPr lang="de-DE" dirty="0" err="1"/>
              <a:t>with</a:t>
            </a:r>
            <a:r>
              <a:rPr lang="de-DE" dirty="0"/>
              <a:t> </a:t>
            </a:r>
            <a:r>
              <a:rPr lang="de-DE" dirty="0" err="1"/>
              <a:t>the</a:t>
            </a:r>
            <a:r>
              <a:rPr lang="de-DE" dirty="0"/>
              <a:t> </a:t>
            </a:r>
            <a:r>
              <a:rPr lang="de-DE" dirty="0" err="1"/>
              <a:t>statement</a:t>
            </a:r>
            <a:r>
              <a:rPr lang="de-DE" dirty="0"/>
              <a:t>.</a:t>
            </a:r>
          </a:p>
          <a:p>
            <a:endParaRPr lang="en-US" altLang="de-D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dirty="0"/>
              <a:t>Walter Edward Williams</a:t>
            </a:r>
            <a:r>
              <a:rPr lang="en-US" altLang="de-DE" dirty="0"/>
              <a:t> (March 31, 1936 – December 1, 2020) was an American economist</a:t>
            </a:r>
            <a:endParaRPr lang="en-GB" altLang="de-DE" dirty="0"/>
          </a:p>
          <a:p>
            <a:endParaRPr lang="de-DE"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6</a:t>
            </a:fld>
            <a:endParaRPr lang="de-DE"/>
          </a:p>
        </p:txBody>
      </p:sp>
    </p:spTree>
    <p:extLst>
      <p:ext uri="{BB962C8B-B14F-4D97-AF65-F5344CB8AC3E}">
        <p14:creationId xmlns:p14="http://schemas.microsoft.com/office/powerpoint/2010/main" val="2282744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err="1"/>
              <a:t>Encourage</a:t>
            </a:r>
            <a:r>
              <a:rPr lang="de-DE" dirty="0"/>
              <a:t> </a:t>
            </a:r>
            <a:r>
              <a:rPr lang="de-DE" dirty="0" err="1"/>
              <a:t>the</a:t>
            </a:r>
            <a:r>
              <a:rPr lang="de-DE" dirty="0"/>
              <a:t> </a:t>
            </a:r>
            <a:r>
              <a:rPr lang="de-DE" dirty="0" err="1"/>
              <a:t>students</a:t>
            </a:r>
            <a:r>
              <a:rPr lang="de-DE" dirty="0"/>
              <a:t> </a:t>
            </a:r>
            <a:r>
              <a:rPr lang="de-DE" dirty="0" err="1"/>
              <a:t>to</a:t>
            </a:r>
            <a:r>
              <a:rPr lang="de-DE" dirty="0"/>
              <a:t> </a:t>
            </a:r>
            <a:r>
              <a:rPr lang="de-DE" dirty="0" err="1"/>
              <a:t>read</a:t>
            </a:r>
            <a:r>
              <a:rPr lang="de-DE" dirty="0"/>
              <a:t> </a:t>
            </a:r>
            <a:r>
              <a:rPr lang="de-DE" dirty="0" err="1"/>
              <a:t>this</a:t>
            </a:r>
            <a:r>
              <a:rPr lang="de-DE" dirty="0"/>
              <a:t> </a:t>
            </a:r>
            <a:r>
              <a:rPr lang="de-DE" dirty="0" err="1"/>
              <a:t>book</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35</a:t>
            </a:fld>
            <a:endParaRPr lang="de-DE"/>
          </a:p>
        </p:txBody>
      </p:sp>
    </p:spTree>
    <p:extLst>
      <p:ext uri="{BB962C8B-B14F-4D97-AF65-F5344CB8AC3E}">
        <p14:creationId xmlns:p14="http://schemas.microsoft.com/office/powerpoint/2010/main" val="1121548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b="1" u="sng"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t>Encourage the students to watch a Patagonia film at https://www.youtube.com/@patagonia</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36</a:t>
            </a:fld>
            <a:endParaRPr lang="de-DE"/>
          </a:p>
        </p:txBody>
      </p:sp>
    </p:spTree>
    <p:extLst>
      <p:ext uri="{BB962C8B-B14F-4D97-AF65-F5344CB8AC3E}">
        <p14:creationId xmlns:p14="http://schemas.microsoft.com/office/powerpoint/2010/main" val="1787527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err="1"/>
              <a:t>Homework</a:t>
            </a:r>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37</a:t>
            </a:fld>
            <a:endParaRPr lang="de-DE"/>
          </a:p>
        </p:txBody>
      </p:sp>
    </p:spTree>
    <p:extLst>
      <p:ext uri="{BB962C8B-B14F-4D97-AF65-F5344CB8AC3E}">
        <p14:creationId xmlns:p14="http://schemas.microsoft.com/office/powerpoint/2010/main" val="8153457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Introduce the founder‘s story of Ecosia, the “search engine that plants trees”.</a:t>
            </a:r>
          </a:p>
        </p:txBody>
      </p:sp>
      <p:sp>
        <p:nvSpPr>
          <p:cNvPr id="4" name="Foliennummernplatzhalter 3"/>
          <p:cNvSpPr>
            <a:spLocks noGrp="1"/>
          </p:cNvSpPr>
          <p:nvPr>
            <p:ph type="sldNum" sz="quarter" idx="5"/>
          </p:nvPr>
        </p:nvSpPr>
        <p:spPr/>
        <p:txBody>
          <a:bodyPr/>
          <a:lstStyle/>
          <a:p>
            <a:fld id="{30C2BE08-7476-4428-A5DE-03C33B3CABCF}" type="slidenum">
              <a:rPr lang="de-DE" smtClean="0"/>
              <a:t>39</a:t>
            </a:fld>
            <a:endParaRPr lang="de-DE"/>
          </a:p>
        </p:txBody>
      </p:sp>
    </p:spTree>
    <p:extLst>
      <p:ext uri="{BB962C8B-B14F-4D97-AF65-F5344CB8AC3E}">
        <p14:creationId xmlns:p14="http://schemas.microsoft.com/office/powerpoint/2010/main" val="1833419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Go to https://www.ecosia.org/ and demonstrate the features of Ecosia. Enter e.g. “</a:t>
            </a:r>
            <a:r>
              <a:rPr lang="en-US" noProof="0" dirty="0" err="1"/>
              <a:t>Allbirds</a:t>
            </a:r>
            <a:r>
              <a:rPr lang="en-US" noProof="0" dirty="0"/>
              <a:t>” to see the search result with the leaf symbol, enter e.g. “Shell” in order to see a search result with a factory symbol.</a:t>
            </a:r>
          </a:p>
        </p:txBody>
      </p:sp>
      <p:sp>
        <p:nvSpPr>
          <p:cNvPr id="4" name="Foliennummernplatzhalter 3"/>
          <p:cNvSpPr>
            <a:spLocks noGrp="1"/>
          </p:cNvSpPr>
          <p:nvPr>
            <p:ph type="sldNum" sz="quarter" idx="5"/>
          </p:nvPr>
        </p:nvSpPr>
        <p:spPr/>
        <p:txBody>
          <a:bodyPr/>
          <a:lstStyle/>
          <a:p>
            <a:fld id="{30C2BE08-7476-4428-A5DE-03C33B3CABCF}" type="slidenum">
              <a:rPr lang="de-DE" smtClean="0"/>
              <a:t>40</a:t>
            </a:fld>
            <a:endParaRPr lang="de-DE"/>
          </a:p>
        </p:txBody>
      </p:sp>
    </p:spTree>
    <p:extLst>
      <p:ext uri="{BB962C8B-B14F-4D97-AF65-F5344CB8AC3E}">
        <p14:creationId xmlns:p14="http://schemas.microsoft.com/office/powerpoint/2010/main" val="4671105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Go to https://www.ecosia.org/ and demonstrate the features of Ecosia. </a:t>
            </a:r>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41</a:t>
            </a:fld>
            <a:endParaRPr lang="de-DE"/>
          </a:p>
        </p:txBody>
      </p:sp>
    </p:spTree>
    <p:extLst>
      <p:ext uri="{BB962C8B-B14F-4D97-AF65-F5344CB8AC3E}">
        <p14:creationId xmlns:p14="http://schemas.microsoft.com/office/powerpoint/2010/main" val="397603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de-DE" noProof="0" dirty="0"/>
              <a:t>Share </a:t>
            </a:r>
            <a:r>
              <a:rPr lang="de-DE" noProof="0" dirty="0" err="1"/>
              <a:t>more</a:t>
            </a:r>
            <a:r>
              <a:rPr lang="de-DE" noProof="0" dirty="0"/>
              <a:t> </a:t>
            </a:r>
            <a:r>
              <a:rPr lang="de-DE" noProof="0" dirty="0" err="1"/>
              <a:t>information</a:t>
            </a:r>
            <a:r>
              <a:rPr lang="de-DE" noProof="0" dirty="0"/>
              <a:t> </a:t>
            </a:r>
            <a:r>
              <a:rPr lang="de-DE" noProof="0" dirty="0" err="1"/>
              <a:t>about</a:t>
            </a:r>
            <a:r>
              <a:rPr lang="de-DE" noProof="0" dirty="0"/>
              <a:t> </a:t>
            </a:r>
            <a:r>
              <a:rPr lang="de-DE" noProof="0" dirty="0" err="1"/>
              <a:t>how</a:t>
            </a:r>
            <a:r>
              <a:rPr lang="de-DE" noProof="0" dirty="0"/>
              <a:t> </a:t>
            </a:r>
            <a:r>
              <a:rPr lang="de-DE" noProof="0" dirty="0" err="1"/>
              <a:t>Ecosia</a:t>
            </a:r>
            <a:r>
              <a:rPr lang="de-DE" noProof="0" dirty="0"/>
              <a:t> </a:t>
            </a:r>
            <a:r>
              <a:rPr lang="de-DE" noProof="0" dirty="0" err="1"/>
              <a:t>works</a:t>
            </a:r>
            <a:r>
              <a:rPr lang="de-DE" noProof="0" dirty="0"/>
              <a:t>.</a:t>
            </a:r>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42</a:t>
            </a:fld>
            <a:endParaRPr lang="de-DE"/>
          </a:p>
        </p:txBody>
      </p:sp>
    </p:spTree>
    <p:extLst>
      <p:ext uri="{BB962C8B-B14F-4D97-AF65-F5344CB8AC3E}">
        <p14:creationId xmlns:p14="http://schemas.microsoft.com/office/powerpoint/2010/main" val="5368788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de-DE" noProof="0" dirty="0"/>
              <a:t>Share </a:t>
            </a:r>
            <a:r>
              <a:rPr lang="de-DE" noProof="0" dirty="0" err="1"/>
              <a:t>more</a:t>
            </a:r>
            <a:r>
              <a:rPr lang="de-DE" noProof="0" dirty="0"/>
              <a:t> </a:t>
            </a:r>
            <a:r>
              <a:rPr lang="de-DE" noProof="0" dirty="0" err="1"/>
              <a:t>information</a:t>
            </a:r>
            <a:r>
              <a:rPr lang="de-DE" noProof="0" dirty="0"/>
              <a:t> </a:t>
            </a:r>
            <a:r>
              <a:rPr lang="de-DE" noProof="0" dirty="0" err="1"/>
              <a:t>about</a:t>
            </a:r>
            <a:r>
              <a:rPr lang="de-DE" noProof="0" dirty="0"/>
              <a:t> </a:t>
            </a:r>
            <a:r>
              <a:rPr lang="de-DE" noProof="0" dirty="0" err="1"/>
              <a:t>how</a:t>
            </a:r>
            <a:r>
              <a:rPr lang="de-DE" noProof="0" dirty="0"/>
              <a:t> </a:t>
            </a:r>
            <a:r>
              <a:rPr lang="de-DE" noProof="0" dirty="0" err="1"/>
              <a:t>Ecosia</a:t>
            </a:r>
            <a:r>
              <a:rPr lang="de-DE" noProof="0" dirty="0"/>
              <a:t> </a:t>
            </a:r>
            <a:r>
              <a:rPr lang="de-DE" noProof="0" dirty="0" err="1"/>
              <a:t>works</a:t>
            </a:r>
            <a:r>
              <a:rPr lang="de-DE" noProof="0" dirty="0"/>
              <a:t>.</a:t>
            </a:r>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43</a:t>
            </a:fld>
            <a:endParaRPr lang="de-DE"/>
          </a:p>
        </p:txBody>
      </p:sp>
    </p:spTree>
    <p:extLst>
      <p:ext uri="{BB962C8B-B14F-4D97-AF65-F5344CB8AC3E}">
        <p14:creationId xmlns:p14="http://schemas.microsoft.com/office/powerpoint/2010/main" val="4127396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de-DE" noProof="0" dirty="0"/>
              <a:t>Share </a:t>
            </a:r>
            <a:r>
              <a:rPr lang="de-DE" noProof="0" dirty="0" err="1"/>
              <a:t>more</a:t>
            </a:r>
            <a:r>
              <a:rPr lang="de-DE" noProof="0" dirty="0"/>
              <a:t> </a:t>
            </a:r>
            <a:r>
              <a:rPr lang="de-DE" noProof="0" dirty="0" err="1"/>
              <a:t>information</a:t>
            </a:r>
            <a:r>
              <a:rPr lang="de-DE" noProof="0" dirty="0"/>
              <a:t> </a:t>
            </a:r>
            <a:r>
              <a:rPr lang="de-DE" noProof="0" dirty="0" err="1"/>
              <a:t>about</a:t>
            </a:r>
            <a:r>
              <a:rPr lang="de-DE" noProof="0" dirty="0"/>
              <a:t> </a:t>
            </a:r>
            <a:r>
              <a:rPr lang="de-DE" noProof="0" dirty="0" err="1"/>
              <a:t>how</a:t>
            </a:r>
            <a:r>
              <a:rPr lang="de-DE" noProof="0" dirty="0"/>
              <a:t> </a:t>
            </a:r>
            <a:r>
              <a:rPr lang="de-DE" noProof="0" dirty="0" err="1"/>
              <a:t>Ecosia</a:t>
            </a:r>
            <a:r>
              <a:rPr lang="de-DE" noProof="0" dirty="0"/>
              <a:t> </a:t>
            </a:r>
            <a:r>
              <a:rPr lang="de-DE" noProof="0" dirty="0" err="1"/>
              <a:t>works</a:t>
            </a:r>
            <a:r>
              <a:rPr lang="de-DE" noProof="0" dirty="0"/>
              <a:t>.</a:t>
            </a:r>
            <a:endParaRPr lang="de-DE"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44</a:t>
            </a:fld>
            <a:endParaRPr lang="de-DE"/>
          </a:p>
        </p:txBody>
      </p:sp>
    </p:spTree>
    <p:extLst>
      <p:ext uri="{BB962C8B-B14F-4D97-AF65-F5344CB8AC3E}">
        <p14:creationId xmlns:p14="http://schemas.microsoft.com/office/powerpoint/2010/main" val="3652342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Go to https://blog.ecosia.org/ecosia-financial-reports-tree-planting-receipts/ and go through the latest financial report together with the students. Make sure to point out the high degree of transparency.</a:t>
            </a:r>
          </a:p>
        </p:txBody>
      </p:sp>
      <p:sp>
        <p:nvSpPr>
          <p:cNvPr id="4" name="Foliennummernplatzhalter 3"/>
          <p:cNvSpPr>
            <a:spLocks noGrp="1"/>
          </p:cNvSpPr>
          <p:nvPr>
            <p:ph type="sldNum" sz="quarter" idx="5"/>
          </p:nvPr>
        </p:nvSpPr>
        <p:spPr/>
        <p:txBody>
          <a:bodyPr/>
          <a:lstStyle/>
          <a:p>
            <a:fld id="{30C2BE08-7476-4428-A5DE-03C33B3CABCF}" type="slidenum">
              <a:rPr lang="de-DE" smtClean="0"/>
              <a:t>45</a:t>
            </a:fld>
            <a:endParaRPr lang="de-DE"/>
          </a:p>
        </p:txBody>
      </p:sp>
    </p:spTree>
    <p:extLst>
      <p:ext uri="{BB962C8B-B14F-4D97-AF65-F5344CB8AC3E}">
        <p14:creationId xmlns:p14="http://schemas.microsoft.com/office/powerpoint/2010/main" val="2858769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err="1"/>
              <a:t>Discuss</a:t>
            </a:r>
            <a:r>
              <a:rPr lang="de-DE" dirty="0"/>
              <a:t> </a:t>
            </a:r>
            <a:r>
              <a:rPr lang="de-DE" dirty="0" err="1"/>
              <a:t>this</a:t>
            </a:r>
            <a:r>
              <a:rPr lang="de-DE" dirty="0"/>
              <a:t> </a:t>
            </a:r>
            <a:r>
              <a:rPr lang="de-DE" dirty="0" err="1"/>
              <a:t>statement</a:t>
            </a:r>
            <a:r>
              <a:rPr lang="de-DE" dirty="0"/>
              <a:t> in </a:t>
            </a:r>
            <a:r>
              <a:rPr lang="de-DE" dirty="0" err="1"/>
              <a:t>class</a:t>
            </a:r>
            <a:r>
              <a:rPr lang="de-DE" dirty="0"/>
              <a:t>. Ask </a:t>
            </a:r>
            <a:r>
              <a:rPr lang="de-DE" dirty="0" err="1"/>
              <a:t>students</a:t>
            </a:r>
            <a:r>
              <a:rPr lang="de-DE" dirty="0"/>
              <a:t> </a:t>
            </a:r>
            <a:r>
              <a:rPr lang="de-DE" dirty="0" err="1"/>
              <a:t>to</a:t>
            </a:r>
            <a:r>
              <a:rPr lang="de-DE" dirty="0"/>
              <a:t> </a:t>
            </a:r>
            <a:r>
              <a:rPr lang="de-DE" dirty="0" err="1"/>
              <a:t>give</a:t>
            </a:r>
            <a:r>
              <a:rPr lang="de-DE" dirty="0"/>
              <a:t> </a:t>
            </a:r>
            <a:r>
              <a:rPr lang="de-DE" dirty="0" err="1"/>
              <a:t>examples</a:t>
            </a:r>
            <a:r>
              <a:rPr lang="de-DE" dirty="0"/>
              <a:t>.</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7</a:t>
            </a:fld>
            <a:endParaRPr lang="de-DE"/>
          </a:p>
        </p:txBody>
      </p:sp>
    </p:spTree>
    <p:extLst>
      <p:ext uri="{BB962C8B-B14F-4D97-AF65-F5344CB8AC3E}">
        <p14:creationId xmlns:p14="http://schemas.microsoft.com/office/powerpoint/2010/main" val="41828408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Go to https://blog.ecosia.org/ecosia-financial-reports-tree-planting-receipts/ and go through the latest financial report together with the students. Make sure to point out the high degree of transparency.</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46</a:t>
            </a:fld>
            <a:endParaRPr lang="de-DE"/>
          </a:p>
        </p:txBody>
      </p:sp>
    </p:spTree>
    <p:extLst>
      <p:ext uri="{BB962C8B-B14F-4D97-AF65-F5344CB8AC3E}">
        <p14:creationId xmlns:p14="http://schemas.microsoft.com/office/powerpoint/2010/main" val="2128918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Go to https://blog.ecosia.org/ecosia-financial-reports-tree-planting-receipts/ and go through the latest financial report together with the students. Make sure to point out the high degree of transparency.</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47</a:t>
            </a:fld>
            <a:endParaRPr lang="de-DE"/>
          </a:p>
        </p:txBody>
      </p:sp>
    </p:spTree>
    <p:extLst>
      <p:ext uri="{BB962C8B-B14F-4D97-AF65-F5344CB8AC3E}">
        <p14:creationId xmlns:p14="http://schemas.microsoft.com/office/powerpoint/2010/main" val="1679773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You can ask the students to check out some of the supported </a:t>
            </a:r>
            <a:r>
              <a:rPr lang="en-US" noProof="0" dirty="0" err="1"/>
              <a:t>organisations</a:t>
            </a:r>
            <a:r>
              <a:rPr lang="en-US" noProof="0" dirty="0"/>
              <a:t> and share what they found out in the class.</a:t>
            </a:r>
          </a:p>
        </p:txBody>
      </p:sp>
      <p:sp>
        <p:nvSpPr>
          <p:cNvPr id="4" name="Foliennummernplatzhalter 3"/>
          <p:cNvSpPr>
            <a:spLocks noGrp="1"/>
          </p:cNvSpPr>
          <p:nvPr>
            <p:ph type="sldNum" sz="quarter" idx="5"/>
          </p:nvPr>
        </p:nvSpPr>
        <p:spPr/>
        <p:txBody>
          <a:bodyPr/>
          <a:lstStyle/>
          <a:p>
            <a:fld id="{30C2BE08-7476-4428-A5DE-03C33B3CABCF}" type="slidenum">
              <a:rPr lang="de-DE" smtClean="0"/>
              <a:t>48</a:t>
            </a:fld>
            <a:endParaRPr lang="de-DE"/>
          </a:p>
        </p:txBody>
      </p:sp>
    </p:spTree>
    <p:extLst>
      <p:ext uri="{BB962C8B-B14F-4D97-AF65-F5344CB8AC3E}">
        <p14:creationId xmlns:p14="http://schemas.microsoft.com/office/powerpoint/2010/main" val="875710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Explain, how steward ownerships works (more at https://purpose-economy.org/en/) and why, therefor, there will never be a start-up exit for Ecosia. Discuss with the students what this means for Ecosia, the employees at Ecosia, the founders, users and other stakeholders.</a:t>
            </a:r>
          </a:p>
        </p:txBody>
      </p:sp>
      <p:sp>
        <p:nvSpPr>
          <p:cNvPr id="4" name="Foliennummernplatzhalter 3"/>
          <p:cNvSpPr>
            <a:spLocks noGrp="1"/>
          </p:cNvSpPr>
          <p:nvPr>
            <p:ph type="sldNum" sz="quarter" idx="5"/>
          </p:nvPr>
        </p:nvSpPr>
        <p:spPr/>
        <p:txBody>
          <a:bodyPr/>
          <a:lstStyle/>
          <a:p>
            <a:fld id="{30C2BE08-7476-4428-A5DE-03C33B3CABCF}" type="slidenum">
              <a:rPr lang="de-DE" smtClean="0"/>
              <a:t>49</a:t>
            </a:fld>
            <a:endParaRPr lang="de-DE"/>
          </a:p>
        </p:txBody>
      </p:sp>
    </p:spTree>
    <p:extLst>
      <p:ext uri="{BB962C8B-B14F-4D97-AF65-F5344CB8AC3E}">
        <p14:creationId xmlns:p14="http://schemas.microsoft.com/office/powerpoint/2010/main" val="2066428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Watch Nike‘s “30th anniversary” commercial and discuss with the students what they think of it and how authentic it is in their eyes (https://www.youtube.com/watch?v=-grjIUWKoBA)</a:t>
            </a:r>
          </a:p>
        </p:txBody>
      </p:sp>
      <p:sp>
        <p:nvSpPr>
          <p:cNvPr id="4" name="Foliennummernplatzhalter 3"/>
          <p:cNvSpPr>
            <a:spLocks noGrp="1"/>
          </p:cNvSpPr>
          <p:nvPr>
            <p:ph type="sldNum" sz="quarter" idx="5"/>
          </p:nvPr>
        </p:nvSpPr>
        <p:spPr/>
        <p:txBody>
          <a:bodyPr/>
          <a:lstStyle/>
          <a:p>
            <a:fld id="{30C2BE08-7476-4428-A5DE-03C33B3CABCF}" type="slidenum">
              <a:rPr lang="de-DE" smtClean="0"/>
              <a:t>51</a:t>
            </a:fld>
            <a:endParaRPr lang="de-DE"/>
          </a:p>
        </p:txBody>
      </p:sp>
    </p:spTree>
    <p:extLst>
      <p:ext uri="{BB962C8B-B14F-4D97-AF65-F5344CB8AC3E}">
        <p14:creationId xmlns:p14="http://schemas.microsoft.com/office/powerpoint/2010/main" val="24510511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sz="1200" b="1" u="sng" dirty="0"/>
              <a:t>Teaching note</a:t>
            </a:r>
          </a:p>
          <a:p>
            <a:r>
              <a:rPr lang="en-GB" altLang="de-DE" sz="1200" dirty="0"/>
              <a:t>Colin Kaepernick – Nike 2018 (</a:t>
            </a:r>
            <a:r>
              <a:rPr lang="en-US" altLang="de-DE" sz="1200" dirty="0"/>
              <a:t>former quarterback for the San Francisco 49ers)</a:t>
            </a:r>
          </a:p>
          <a:p>
            <a:r>
              <a:rPr lang="en-US" altLang="de-DE" sz="1200" dirty="0"/>
              <a:t>Give background information about the financial success of the campaign: “</a:t>
            </a:r>
            <a:r>
              <a:rPr lang="en-US" altLang="de-DE" sz="1200" dirty="0">
                <a:hlinkClick r:id="rId3"/>
              </a:rPr>
              <a:t>Nike's stock reached an all-time high</a:t>
            </a:r>
            <a:r>
              <a:rPr lang="en-US" altLang="de-DE" sz="1200" dirty="0"/>
              <a:t> by mid-September. The athletics-gear company also saw hefty gains in sales revenue throughout the month.”</a:t>
            </a:r>
            <a:endParaRPr lang="en-GB" altLang="de-DE" sz="1200"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52</a:t>
            </a:fld>
            <a:endParaRPr lang="de-DE"/>
          </a:p>
        </p:txBody>
      </p:sp>
    </p:spTree>
    <p:extLst>
      <p:ext uri="{BB962C8B-B14F-4D97-AF65-F5344CB8AC3E}">
        <p14:creationId xmlns:p14="http://schemas.microsoft.com/office/powerpoint/2010/main" val="20308985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b="1" u="sng"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t>“The Kaepernick campaign, however, is resonating with the company's core customer base, such as millennial and Generation Z men, "in a way that is authentic, culturally relevant, experiential and emotionally engaging, […]” (</a:t>
            </a:r>
            <a:r>
              <a:rPr lang="en-GB" altLang="de-DE" dirty="0"/>
              <a:t>https://www.cbsnews.com/news/nike-stock-price-reaches-all-time-high-despite-colin-kaepernick-ad-boycott/)</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53</a:t>
            </a:fld>
            <a:endParaRPr lang="de-DE"/>
          </a:p>
        </p:txBody>
      </p:sp>
    </p:spTree>
    <p:extLst>
      <p:ext uri="{BB962C8B-B14F-4D97-AF65-F5344CB8AC3E}">
        <p14:creationId xmlns:p14="http://schemas.microsoft.com/office/powerpoint/2010/main" val="25464116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Discuss with the students what the difference between (authentic) purpose and activism is. You might also want to include business culture. For more background information check https://www.edelman.com/earned-brand</a:t>
            </a:r>
          </a:p>
        </p:txBody>
      </p:sp>
      <p:sp>
        <p:nvSpPr>
          <p:cNvPr id="4" name="Foliennummernplatzhalter 3"/>
          <p:cNvSpPr>
            <a:spLocks noGrp="1"/>
          </p:cNvSpPr>
          <p:nvPr>
            <p:ph type="sldNum" sz="quarter" idx="5"/>
          </p:nvPr>
        </p:nvSpPr>
        <p:spPr/>
        <p:txBody>
          <a:bodyPr/>
          <a:lstStyle/>
          <a:p>
            <a:fld id="{30C2BE08-7476-4428-A5DE-03C33B3CABCF}" type="slidenum">
              <a:rPr lang="de-DE" smtClean="0"/>
              <a:t>54</a:t>
            </a:fld>
            <a:endParaRPr lang="de-DE"/>
          </a:p>
        </p:txBody>
      </p:sp>
    </p:spTree>
    <p:extLst>
      <p:ext uri="{BB962C8B-B14F-4D97-AF65-F5344CB8AC3E}">
        <p14:creationId xmlns:p14="http://schemas.microsoft.com/office/powerpoint/2010/main" val="1432581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Discuss what students think of this organic tomato and what it has to do with doing business in a conscious way – or not.</a:t>
            </a:r>
          </a:p>
        </p:txBody>
      </p:sp>
      <p:sp>
        <p:nvSpPr>
          <p:cNvPr id="4" name="Foliennummernplatzhalter 3"/>
          <p:cNvSpPr>
            <a:spLocks noGrp="1"/>
          </p:cNvSpPr>
          <p:nvPr>
            <p:ph type="sldNum" sz="quarter" idx="5"/>
          </p:nvPr>
        </p:nvSpPr>
        <p:spPr/>
        <p:txBody>
          <a:bodyPr/>
          <a:lstStyle/>
          <a:p>
            <a:fld id="{30C2BE08-7476-4428-A5DE-03C33B3CABCF}" type="slidenum">
              <a:rPr lang="de-DE" smtClean="0"/>
              <a:t>55</a:t>
            </a:fld>
            <a:endParaRPr lang="de-DE"/>
          </a:p>
        </p:txBody>
      </p:sp>
    </p:spTree>
    <p:extLst>
      <p:ext uri="{BB962C8B-B14F-4D97-AF65-F5344CB8AC3E}">
        <p14:creationId xmlns:p14="http://schemas.microsoft.com/office/powerpoint/2010/main" val="25178214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The greenhouses of </a:t>
            </a:r>
            <a:r>
              <a:rPr lang="en-US" noProof="0" dirty="0" err="1"/>
              <a:t>Almeira</a:t>
            </a:r>
            <a:r>
              <a:rPr lang="en-US" noProof="0" dirty="0"/>
              <a:t>, Spain, are the largest production facilities for organic tomatoes in Europe. However, the working conditions for often times African immigrants there are not conscious at all and the natural landscape got destroyed. The waters close to the spot are polluted with plastic coverings from the greenhouses. = What looks conscious from the outside is not necessarily conscious inside.</a:t>
            </a:r>
          </a:p>
        </p:txBody>
      </p:sp>
      <p:sp>
        <p:nvSpPr>
          <p:cNvPr id="4" name="Foliennummernplatzhalter 3"/>
          <p:cNvSpPr>
            <a:spLocks noGrp="1"/>
          </p:cNvSpPr>
          <p:nvPr>
            <p:ph type="sldNum" sz="quarter" idx="5"/>
          </p:nvPr>
        </p:nvSpPr>
        <p:spPr/>
        <p:txBody>
          <a:bodyPr/>
          <a:lstStyle/>
          <a:p>
            <a:fld id="{30C2BE08-7476-4428-A5DE-03C33B3CABCF}" type="slidenum">
              <a:rPr lang="de-DE" smtClean="0"/>
              <a:t>56</a:t>
            </a:fld>
            <a:endParaRPr lang="de-DE"/>
          </a:p>
        </p:txBody>
      </p:sp>
    </p:spTree>
    <p:extLst>
      <p:ext uri="{BB962C8B-B14F-4D97-AF65-F5344CB8AC3E}">
        <p14:creationId xmlns:p14="http://schemas.microsoft.com/office/powerpoint/2010/main" val="36266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a:t>Read and </a:t>
            </a:r>
            <a:r>
              <a:rPr lang="de-DE" dirty="0" err="1"/>
              <a:t>discuss</a:t>
            </a:r>
            <a:r>
              <a:rPr lang="de-DE" dirty="0"/>
              <a:t> </a:t>
            </a:r>
            <a:r>
              <a:rPr lang="de-DE" dirty="0" err="1"/>
              <a:t>the</a:t>
            </a:r>
            <a:r>
              <a:rPr lang="de-DE" dirty="0"/>
              <a:t> „</a:t>
            </a:r>
            <a:r>
              <a:rPr lang="de-DE" dirty="0" err="1"/>
              <a:t>Conscious</a:t>
            </a:r>
            <a:r>
              <a:rPr lang="de-DE" dirty="0"/>
              <a:t> </a:t>
            </a:r>
            <a:r>
              <a:rPr lang="de-DE" dirty="0" err="1"/>
              <a:t>Capitalism</a:t>
            </a:r>
            <a:r>
              <a:rPr lang="de-DE" dirty="0"/>
              <a:t> Credo“ in </a:t>
            </a:r>
            <a:r>
              <a:rPr lang="de-DE" dirty="0" err="1"/>
              <a:t>class</a:t>
            </a:r>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8</a:t>
            </a:fld>
            <a:endParaRPr lang="de-DE"/>
          </a:p>
        </p:txBody>
      </p:sp>
    </p:spTree>
    <p:extLst>
      <p:ext uri="{BB962C8B-B14F-4D97-AF65-F5344CB8AC3E}">
        <p14:creationId xmlns:p14="http://schemas.microsoft.com/office/powerpoint/2010/main" val="3206435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de-DE" b="1" u="sng" dirty="0"/>
              <a:t>Teaching note</a:t>
            </a:r>
          </a:p>
          <a:p>
            <a:r>
              <a:rPr lang="en-US" altLang="de-DE" b="0" dirty="0"/>
              <a:t>The purpose washing definition is based on the following definition of greenwashing: “Greenwashing is </a:t>
            </a:r>
            <a:r>
              <a:rPr lang="en-US" altLang="de-DE" dirty="0"/>
              <a:t>the practice of making an unsubstantiated or misleading claim about the environmental benefits of a product, service, technology or company practice. </a:t>
            </a:r>
            <a:r>
              <a:rPr lang="en-US" altLang="de-DE" b="1" dirty="0"/>
              <a:t>Greenwashing</a:t>
            </a:r>
            <a:r>
              <a:rPr lang="en-US" altLang="de-DE" dirty="0"/>
              <a:t> can make a company appear to be more environmentally friendly than it really </a:t>
            </a:r>
            <a:r>
              <a:rPr lang="en-US" altLang="de-DE" dirty="0" err="1"/>
              <a:t>i</a:t>
            </a:r>
            <a:r>
              <a:rPr lang="en-US" altLang="de-DE" dirty="0"/>
              <a:t>.”s (</a:t>
            </a:r>
            <a:r>
              <a:rPr lang="en-GB" altLang="de-DE" dirty="0"/>
              <a:t>https://searchcrm.techtarget.com/definition/greenwashing)</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57</a:t>
            </a:fld>
            <a:endParaRPr lang="de-DE"/>
          </a:p>
        </p:txBody>
      </p:sp>
    </p:spTree>
    <p:extLst>
      <p:ext uri="{BB962C8B-B14F-4D97-AF65-F5344CB8AC3E}">
        <p14:creationId xmlns:p14="http://schemas.microsoft.com/office/powerpoint/2010/main" val="34769874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Teaching note</a:t>
            </a:r>
          </a:p>
          <a:p>
            <a:r>
              <a:rPr lang="en-US" noProof="0" dirty="0"/>
              <a:t>(for the German audience) – “</a:t>
            </a:r>
            <a:r>
              <a:rPr lang="en-US" noProof="0" dirty="0" err="1"/>
              <a:t>aboalarm</a:t>
            </a:r>
            <a:r>
              <a:rPr lang="en-US" noProof="0" dirty="0"/>
              <a:t>” (“subscription alarm”) collected subscription data and helped subscribers to cancel their subscription (magazines, mobile phones, fitness studio, gas/water/power, …). The company was bootstrapped and claimed to be “the good ones” supporting customers in cancelling subscriptions. It was then sold ” incl.  all customer data to “</a:t>
            </a:r>
            <a:r>
              <a:rPr lang="en-US" noProof="0" dirty="0" err="1"/>
              <a:t>verivox</a:t>
            </a:r>
            <a:r>
              <a:rPr lang="en-US" noProof="0" dirty="0"/>
              <a:t>” – a company that basically sells subscriptions based on price comparisons. The goal of this company is to sell as many subscriptions as possible.</a:t>
            </a:r>
          </a:p>
        </p:txBody>
      </p:sp>
      <p:sp>
        <p:nvSpPr>
          <p:cNvPr id="4" name="Foliennummernplatzhalter 3"/>
          <p:cNvSpPr>
            <a:spLocks noGrp="1"/>
          </p:cNvSpPr>
          <p:nvPr>
            <p:ph type="sldNum" sz="quarter" idx="5"/>
          </p:nvPr>
        </p:nvSpPr>
        <p:spPr/>
        <p:txBody>
          <a:bodyPr/>
          <a:lstStyle/>
          <a:p>
            <a:fld id="{30C2BE08-7476-4428-A5DE-03C33B3CABCF}" type="slidenum">
              <a:rPr lang="de-DE" smtClean="0"/>
              <a:t>58</a:t>
            </a:fld>
            <a:endParaRPr lang="de-DE"/>
          </a:p>
        </p:txBody>
      </p:sp>
    </p:spTree>
    <p:extLst>
      <p:ext uri="{BB962C8B-B14F-4D97-AF65-F5344CB8AC3E}">
        <p14:creationId xmlns:p14="http://schemas.microsoft.com/office/powerpoint/2010/main" val="37542137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59</a:t>
            </a:fld>
            <a:endParaRPr lang="de-DE"/>
          </a:p>
        </p:txBody>
      </p:sp>
    </p:spTree>
    <p:extLst>
      <p:ext uri="{BB962C8B-B14F-4D97-AF65-F5344CB8AC3E}">
        <p14:creationId xmlns:p14="http://schemas.microsoft.com/office/powerpoint/2010/main" val="38875762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b="1" u="sng"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dirty="0"/>
              <a:t>Watch/show https://www.youtube.com/watch?v=vudaAYx2IcE&amp;t=16s (15 mins) and discuss with millennial students about what they expect from work and leaders</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60</a:t>
            </a:fld>
            <a:endParaRPr lang="de-DE"/>
          </a:p>
        </p:txBody>
      </p:sp>
    </p:spTree>
    <p:extLst>
      <p:ext uri="{BB962C8B-B14F-4D97-AF65-F5344CB8AC3E}">
        <p14:creationId xmlns:p14="http://schemas.microsoft.com/office/powerpoint/2010/main" val="3943793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err="1"/>
              <a:t>Introduce</a:t>
            </a:r>
            <a:r>
              <a:rPr lang="de-DE" dirty="0"/>
              <a:t> </a:t>
            </a:r>
            <a:r>
              <a:rPr lang="de-DE" dirty="0" err="1"/>
              <a:t>these</a:t>
            </a:r>
            <a:r>
              <a:rPr lang="de-DE" dirty="0"/>
              <a:t> </a:t>
            </a:r>
            <a:r>
              <a:rPr lang="de-DE" dirty="0" err="1"/>
              <a:t>quotes</a:t>
            </a:r>
            <a:r>
              <a:rPr lang="de-DE" dirty="0"/>
              <a:t> and </a:t>
            </a:r>
            <a:r>
              <a:rPr lang="de-DE" dirty="0" err="1"/>
              <a:t>ask</a:t>
            </a:r>
            <a:r>
              <a:rPr lang="de-DE" dirty="0"/>
              <a:t> </a:t>
            </a:r>
            <a:r>
              <a:rPr lang="de-DE" dirty="0" err="1"/>
              <a:t>if</a:t>
            </a:r>
            <a:r>
              <a:rPr lang="de-DE" dirty="0"/>
              <a:t> </a:t>
            </a:r>
            <a:r>
              <a:rPr lang="de-DE" dirty="0" err="1"/>
              <a:t>students</a:t>
            </a:r>
            <a:r>
              <a:rPr lang="de-DE" dirty="0"/>
              <a:t> </a:t>
            </a:r>
            <a:r>
              <a:rPr lang="de-DE" dirty="0" err="1"/>
              <a:t>had</a:t>
            </a:r>
            <a:r>
              <a:rPr lang="de-DE" dirty="0"/>
              <a:t> </a:t>
            </a:r>
            <a:r>
              <a:rPr lang="de-DE" dirty="0" err="1"/>
              <a:t>experienced</a:t>
            </a:r>
            <a:r>
              <a:rPr lang="de-DE" dirty="0"/>
              <a:t> </a:t>
            </a:r>
            <a:r>
              <a:rPr lang="de-DE" dirty="0" err="1"/>
              <a:t>leaders</a:t>
            </a:r>
            <a:r>
              <a:rPr lang="de-DE" dirty="0"/>
              <a:t> </a:t>
            </a:r>
            <a:r>
              <a:rPr lang="de-DE" dirty="0" err="1"/>
              <a:t>with</a:t>
            </a:r>
            <a:r>
              <a:rPr lang="de-DE" dirty="0"/>
              <a:t> </a:t>
            </a:r>
            <a:r>
              <a:rPr lang="de-DE" dirty="0" err="1"/>
              <a:t>these</a:t>
            </a:r>
            <a:r>
              <a:rPr lang="de-DE" dirty="0"/>
              <a:t> </a:t>
            </a:r>
            <a:r>
              <a:rPr lang="de-DE" dirty="0" err="1"/>
              <a:t>qualities</a:t>
            </a:r>
            <a:r>
              <a:rPr lang="de-DE" dirty="0"/>
              <a:t> in e.g. </a:t>
            </a:r>
            <a:r>
              <a:rPr lang="de-DE" dirty="0" err="1"/>
              <a:t>internships</a:t>
            </a:r>
            <a:r>
              <a:rPr lang="de-DE" dirty="0"/>
              <a:t> </a:t>
            </a:r>
            <a:r>
              <a:rPr lang="de-DE" dirty="0" err="1"/>
              <a:t>or</a:t>
            </a:r>
            <a:r>
              <a:rPr lang="de-DE" dirty="0"/>
              <a:t> </a:t>
            </a:r>
            <a:r>
              <a:rPr lang="de-DE" dirty="0" err="1"/>
              <a:t>work</a:t>
            </a:r>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61</a:t>
            </a:fld>
            <a:endParaRPr lang="de-DE"/>
          </a:p>
        </p:txBody>
      </p:sp>
    </p:spTree>
    <p:extLst>
      <p:ext uri="{BB962C8B-B14F-4D97-AF65-F5344CB8AC3E}">
        <p14:creationId xmlns:p14="http://schemas.microsoft.com/office/powerpoint/2010/main" val="33054673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err="1"/>
              <a:t>Introduce</a:t>
            </a:r>
            <a:r>
              <a:rPr lang="de-DE" dirty="0"/>
              <a:t> </a:t>
            </a:r>
            <a:r>
              <a:rPr lang="de-DE" dirty="0" err="1"/>
              <a:t>these</a:t>
            </a:r>
            <a:r>
              <a:rPr lang="de-DE" dirty="0"/>
              <a:t> </a:t>
            </a:r>
            <a:r>
              <a:rPr lang="de-DE" dirty="0" err="1"/>
              <a:t>quotes</a:t>
            </a:r>
            <a:r>
              <a:rPr lang="de-DE" dirty="0"/>
              <a:t> and </a:t>
            </a:r>
            <a:r>
              <a:rPr lang="de-DE" dirty="0" err="1"/>
              <a:t>ask</a:t>
            </a:r>
            <a:r>
              <a:rPr lang="de-DE" dirty="0"/>
              <a:t> </a:t>
            </a:r>
            <a:r>
              <a:rPr lang="de-DE" dirty="0" err="1"/>
              <a:t>if</a:t>
            </a:r>
            <a:r>
              <a:rPr lang="de-DE" dirty="0"/>
              <a:t> </a:t>
            </a:r>
            <a:r>
              <a:rPr lang="de-DE" dirty="0" err="1"/>
              <a:t>students</a:t>
            </a:r>
            <a:r>
              <a:rPr lang="de-DE" dirty="0"/>
              <a:t> </a:t>
            </a:r>
            <a:r>
              <a:rPr lang="de-DE" dirty="0" err="1"/>
              <a:t>had</a:t>
            </a:r>
            <a:r>
              <a:rPr lang="de-DE" dirty="0"/>
              <a:t> </a:t>
            </a:r>
            <a:r>
              <a:rPr lang="de-DE" dirty="0" err="1"/>
              <a:t>experienced</a:t>
            </a:r>
            <a:r>
              <a:rPr lang="de-DE" dirty="0"/>
              <a:t> </a:t>
            </a:r>
            <a:r>
              <a:rPr lang="de-DE" dirty="0" err="1"/>
              <a:t>leaders</a:t>
            </a:r>
            <a:r>
              <a:rPr lang="de-DE" dirty="0"/>
              <a:t> </a:t>
            </a:r>
            <a:r>
              <a:rPr lang="de-DE" dirty="0" err="1"/>
              <a:t>with</a:t>
            </a:r>
            <a:r>
              <a:rPr lang="de-DE" dirty="0"/>
              <a:t> </a:t>
            </a:r>
            <a:r>
              <a:rPr lang="de-DE" dirty="0" err="1"/>
              <a:t>these</a:t>
            </a:r>
            <a:r>
              <a:rPr lang="de-DE" dirty="0"/>
              <a:t> </a:t>
            </a:r>
            <a:r>
              <a:rPr lang="de-DE" dirty="0" err="1"/>
              <a:t>qualities</a:t>
            </a:r>
            <a:r>
              <a:rPr lang="de-DE" dirty="0"/>
              <a:t> in e.g. </a:t>
            </a:r>
            <a:r>
              <a:rPr lang="de-DE" dirty="0" err="1"/>
              <a:t>internships</a:t>
            </a:r>
            <a:r>
              <a:rPr lang="de-DE" dirty="0"/>
              <a:t> </a:t>
            </a:r>
            <a:r>
              <a:rPr lang="de-DE" dirty="0" err="1"/>
              <a:t>or</a:t>
            </a:r>
            <a:r>
              <a:rPr lang="de-DE" dirty="0"/>
              <a:t> </a:t>
            </a:r>
            <a:r>
              <a:rPr lang="de-DE" dirty="0" err="1"/>
              <a:t>work</a:t>
            </a:r>
            <a:endParaRPr lang="de-DE"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62</a:t>
            </a:fld>
            <a:endParaRPr lang="de-DE"/>
          </a:p>
        </p:txBody>
      </p:sp>
    </p:spTree>
    <p:extLst>
      <p:ext uri="{BB962C8B-B14F-4D97-AF65-F5344CB8AC3E}">
        <p14:creationId xmlns:p14="http://schemas.microsoft.com/office/powerpoint/2010/main" val="681579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200" b="1" u="sng"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de-DE" sz="1200" dirty="0"/>
              <a:t>Example for “Make tough moral choices” from Mackey, Sisodia (2013) and Whole Foods Market: selling meat – 1</a:t>
            </a:r>
            <a:r>
              <a:rPr lang="en-GB" altLang="de-DE" sz="1200" baseline="30000" dirty="0"/>
              <a:t>st</a:t>
            </a:r>
            <a:r>
              <a:rPr lang="en-GB" altLang="de-DE" sz="1200" dirty="0"/>
              <a:t> educate about meat and health + increase animal welfare then 2</a:t>
            </a:r>
            <a:r>
              <a:rPr lang="en-GB" altLang="de-DE" sz="1200" baseline="30000" dirty="0"/>
              <a:t>nd</a:t>
            </a:r>
            <a:r>
              <a:rPr lang="en-GB" altLang="de-DE" sz="1200" dirty="0"/>
              <a:t> sell</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63</a:t>
            </a:fld>
            <a:endParaRPr lang="de-DE"/>
          </a:p>
        </p:txBody>
      </p:sp>
    </p:spTree>
    <p:extLst>
      <p:ext uri="{BB962C8B-B14F-4D97-AF65-F5344CB8AC3E}">
        <p14:creationId xmlns:p14="http://schemas.microsoft.com/office/powerpoint/2010/main" val="40068644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pPr marL="171450" indent="-171450">
              <a:buFont typeface="Arial" panose="020B0604020202020204" pitchFamily="34" charset="0"/>
              <a:buChar char="•"/>
            </a:pPr>
            <a:r>
              <a:rPr lang="de-DE" dirty="0" err="1"/>
              <a:t>For</a:t>
            </a:r>
            <a:r>
              <a:rPr lang="de-DE" dirty="0"/>
              <a:t> </a:t>
            </a:r>
            <a:r>
              <a:rPr lang="de-DE" dirty="0" err="1"/>
              <a:t>detailed</a:t>
            </a:r>
            <a:r>
              <a:rPr lang="de-DE" dirty="0"/>
              <a:t> </a:t>
            </a:r>
            <a:r>
              <a:rPr lang="de-DE" dirty="0" err="1"/>
              <a:t>background</a:t>
            </a:r>
            <a:r>
              <a:rPr lang="de-DE" dirty="0"/>
              <a:t> </a:t>
            </a:r>
            <a:r>
              <a:rPr lang="de-DE" dirty="0" err="1"/>
              <a:t>about</a:t>
            </a:r>
            <a:r>
              <a:rPr lang="de-DE" dirty="0"/>
              <a:t> Raj </a:t>
            </a:r>
            <a:r>
              <a:rPr lang="de-DE" dirty="0" err="1"/>
              <a:t>Sisodia‘s</a:t>
            </a:r>
            <a:r>
              <a:rPr lang="de-DE" dirty="0"/>
              <a:t> </a:t>
            </a:r>
            <a:r>
              <a:rPr lang="de-DE" dirty="0" err="1"/>
              <a:t>suggestion</a:t>
            </a:r>
            <a:r>
              <a:rPr lang="de-DE" dirty="0"/>
              <a:t> </a:t>
            </a:r>
            <a:r>
              <a:rPr lang="de-DE" dirty="0" err="1"/>
              <a:t>of</a:t>
            </a:r>
            <a:r>
              <a:rPr lang="de-DE" dirty="0"/>
              <a:t> a SELFLESS </a:t>
            </a:r>
            <a:r>
              <a:rPr lang="de-DE" dirty="0" err="1"/>
              <a:t>leader</a:t>
            </a:r>
            <a:r>
              <a:rPr lang="de-DE" dirty="0"/>
              <a:t> listen </a:t>
            </a:r>
            <a:r>
              <a:rPr lang="de-DE" dirty="0" err="1"/>
              <a:t>to</a:t>
            </a:r>
            <a:r>
              <a:rPr lang="de-DE" dirty="0"/>
              <a:t> </a:t>
            </a:r>
            <a:r>
              <a:rPr lang="de-DE" dirty="0" err="1"/>
              <a:t>the</a:t>
            </a:r>
            <a:r>
              <a:rPr lang="de-DE" dirty="0"/>
              <a:t> „</a:t>
            </a:r>
            <a:r>
              <a:rPr lang="de-DE" dirty="0" err="1"/>
              <a:t>Conscious</a:t>
            </a:r>
            <a:r>
              <a:rPr lang="de-DE" dirty="0"/>
              <a:t> </a:t>
            </a:r>
            <a:r>
              <a:rPr lang="de-DE" dirty="0" err="1"/>
              <a:t>Capitalists</a:t>
            </a:r>
            <a:r>
              <a:rPr lang="de-DE" dirty="0"/>
              <a:t>“ </a:t>
            </a:r>
            <a:r>
              <a:rPr lang="de-DE" dirty="0" err="1"/>
              <a:t>episodes</a:t>
            </a:r>
            <a:r>
              <a:rPr lang="de-DE" dirty="0"/>
              <a:t> #8 and #9 (https://www.theconsciouscapitalists.com/podcast/episode/4a43ad8e/episode-8-conscious-leadership-part-1 and https://www.theconsciouscapitalists.com/podcast/episode/4c75a950/episode-9-conscious-leadership-part-2).</a:t>
            </a:r>
          </a:p>
          <a:p>
            <a:pPr marL="171450" indent="-171450">
              <a:buFont typeface="Arial" panose="020B0604020202020204" pitchFamily="34" charset="0"/>
              <a:buChar char="•"/>
            </a:pPr>
            <a:r>
              <a:rPr lang="de-DE" dirty="0" err="1"/>
              <a:t>Students</a:t>
            </a:r>
            <a:r>
              <a:rPr lang="de-DE" dirty="0"/>
              <a:t> </a:t>
            </a:r>
            <a:r>
              <a:rPr lang="de-DE" dirty="0" err="1"/>
              <a:t>should</a:t>
            </a:r>
            <a:r>
              <a:rPr lang="de-DE" dirty="0"/>
              <a:t> listen </a:t>
            </a:r>
            <a:r>
              <a:rPr lang="de-DE" dirty="0" err="1"/>
              <a:t>to</a:t>
            </a:r>
            <a:r>
              <a:rPr lang="de-DE" dirty="0"/>
              <a:t> </a:t>
            </a:r>
            <a:r>
              <a:rPr lang="de-DE" dirty="0" err="1"/>
              <a:t>these</a:t>
            </a:r>
            <a:r>
              <a:rPr lang="de-DE" dirty="0"/>
              <a:t> </a:t>
            </a:r>
            <a:r>
              <a:rPr lang="de-DE" dirty="0" err="1"/>
              <a:t>two</a:t>
            </a:r>
            <a:r>
              <a:rPr lang="de-DE" dirty="0"/>
              <a:t> </a:t>
            </a:r>
            <a:r>
              <a:rPr lang="de-DE" dirty="0" err="1"/>
              <a:t>episodes</a:t>
            </a:r>
            <a:r>
              <a:rPr lang="de-DE" dirty="0"/>
              <a:t> </a:t>
            </a:r>
            <a:r>
              <a:rPr lang="de-DE" dirty="0" err="1"/>
              <a:t>as</a:t>
            </a:r>
            <a:r>
              <a:rPr lang="de-DE" dirty="0"/>
              <a:t> </a:t>
            </a:r>
            <a:r>
              <a:rPr lang="de-DE" dirty="0" err="1"/>
              <a:t>homework</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64</a:t>
            </a:fld>
            <a:endParaRPr lang="de-DE"/>
          </a:p>
        </p:txBody>
      </p:sp>
    </p:spTree>
    <p:extLst>
      <p:ext uri="{BB962C8B-B14F-4D97-AF65-F5344CB8AC3E}">
        <p14:creationId xmlns:p14="http://schemas.microsoft.com/office/powerpoint/2010/main" val="11446170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endParaRPr lang="de-DE" b="1" dirty="0"/>
          </a:p>
          <a:p>
            <a:r>
              <a:rPr lang="de-DE" dirty="0"/>
              <a:t>Watch https://www.youtube.com/watch?v=8_CeFiUkV7s&amp;t=2s and </a:t>
            </a:r>
            <a:r>
              <a:rPr lang="de-DE" dirty="0" err="1"/>
              <a:t>discuss</a:t>
            </a:r>
            <a:r>
              <a:rPr lang="de-DE" dirty="0"/>
              <a:t> – </a:t>
            </a:r>
            <a:r>
              <a:rPr lang="de-DE" dirty="0" err="1"/>
              <a:t>then</a:t>
            </a:r>
            <a:r>
              <a:rPr lang="de-DE" dirty="0"/>
              <a:t> </a:t>
            </a:r>
            <a:r>
              <a:rPr lang="de-DE" dirty="0" err="1"/>
              <a:t>show</a:t>
            </a:r>
            <a:r>
              <a:rPr lang="de-DE" dirty="0"/>
              <a:t> </a:t>
            </a:r>
            <a:r>
              <a:rPr lang="de-DE" dirty="0" err="1"/>
              <a:t>the</a:t>
            </a:r>
            <a:r>
              <a:rPr lang="de-DE" dirty="0"/>
              <a:t> </a:t>
            </a:r>
            <a:r>
              <a:rPr lang="de-DE" dirty="0" err="1"/>
              <a:t>slide</a:t>
            </a:r>
            <a:r>
              <a:rPr lang="de-DE" dirty="0"/>
              <a:t> </a:t>
            </a:r>
            <a:r>
              <a:rPr lang="de-DE" dirty="0" err="1"/>
              <a:t>as</a:t>
            </a:r>
            <a:r>
              <a:rPr lang="de-DE" dirty="0"/>
              <a:t> a </a:t>
            </a:r>
            <a:r>
              <a:rPr lang="de-DE" dirty="0" err="1"/>
              <a:t>summary</a:t>
            </a:r>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65</a:t>
            </a:fld>
            <a:endParaRPr lang="de-DE"/>
          </a:p>
        </p:txBody>
      </p:sp>
    </p:spTree>
    <p:extLst>
      <p:ext uri="{BB962C8B-B14F-4D97-AF65-F5344CB8AC3E}">
        <p14:creationId xmlns:p14="http://schemas.microsoft.com/office/powerpoint/2010/main" val="9902680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67</a:t>
            </a:fld>
            <a:endParaRPr lang="de-DE"/>
          </a:p>
        </p:txBody>
      </p:sp>
    </p:spTree>
    <p:extLst>
      <p:ext uri="{BB962C8B-B14F-4D97-AF65-F5344CB8AC3E}">
        <p14:creationId xmlns:p14="http://schemas.microsoft.com/office/powerpoint/2010/main" val="2491845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Not all students might be convinced at this stage of the course that “conscious” and “business” is a promising fit. Share these points from a consumers’ perspective.</a:t>
            </a:r>
          </a:p>
        </p:txBody>
      </p:sp>
      <p:sp>
        <p:nvSpPr>
          <p:cNvPr id="4" name="Foliennummernplatzhalter 3"/>
          <p:cNvSpPr>
            <a:spLocks noGrp="1"/>
          </p:cNvSpPr>
          <p:nvPr>
            <p:ph type="sldNum" sz="quarter" idx="5"/>
          </p:nvPr>
        </p:nvSpPr>
        <p:spPr/>
        <p:txBody>
          <a:bodyPr/>
          <a:lstStyle/>
          <a:p>
            <a:fld id="{30C2BE08-7476-4428-A5DE-03C33B3CABCF}" type="slidenum">
              <a:rPr lang="de-DE" smtClean="0"/>
              <a:t>9</a:t>
            </a:fld>
            <a:endParaRPr lang="de-DE"/>
          </a:p>
        </p:txBody>
      </p:sp>
    </p:spTree>
    <p:extLst>
      <p:ext uri="{BB962C8B-B14F-4D97-AF65-F5344CB8AC3E}">
        <p14:creationId xmlns:p14="http://schemas.microsoft.com/office/powerpoint/2010/main" val="15055523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noProof="0" dirty="0"/>
              <a:t>Teaching note</a:t>
            </a:r>
          </a:p>
          <a:p>
            <a:r>
              <a:rPr lang="en-US" noProof="0" dirty="0"/>
              <a:t>Use this Whole Foods Market Stakeholder Map to introduce the concept of stakeholder maps and let the students create their own stakeholder maps for their companies.</a:t>
            </a:r>
          </a:p>
        </p:txBody>
      </p:sp>
      <p:sp>
        <p:nvSpPr>
          <p:cNvPr id="4" name="Foliennummernplatzhalter 3"/>
          <p:cNvSpPr>
            <a:spLocks noGrp="1"/>
          </p:cNvSpPr>
          <p:nvPr>
            <p:ph type="sldNum" sz="quarter" idx="5"/>
          </p:nvPr>
        </p:nvSpPr>
        <p:spPr/>
        <p:txBody>
          <a:bodyPr/>
          <a:lstStyle/>
          <a:p>
            <a:fld id="{30C2BE08-7476-4428-A5DE-03C33B3CABCF}" type="slidenum">
              <a:rPr lang="de-DE" smtClean="0"/>
              <a:t>69</a:t>
            </a:fld>
            <a:endParaRPr lang="de-DE"/>
          </a:p>
        </p:txBody>
      </p:sp>
    </p:spTree>
    <p:extLst>
      <p:ext uri="{BB962C8B-B14F-4D97-AF65-F5344CB8AC3E}">
        <p14:creationId xmlns:p14="http://schemas.microsoft.com/office/powerpoint/2010/main" val="23517443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Teaching </a:t>
            </a:r>
            <a:r>
              <a:rPr lang="de-DE" b="1" dirty="0" err="1"/>
              <a:t>note</a:t>
            </a:r>
            <a:endParaRPr lang="de-DE" b="1" dirty="0"/>
          </a:p>
          <a:p>
            <a:r>
              <a:rPr lang="de-DE" dirty="0" err="1"/>
              <a:t>Structure</a:t>
            </a:r>
            <a:r>
              <a:rPr lang="de-DE" dirty="0"/>
              <a:t> </a:t>
            </a:r>
            <a:r>
              <a:rPr lang="de-DE" dirty="0" err="1"/>
              <a:t>based</a:t>
            </a:r>
            <a:r>
              <a:rPr lang="de-DE" dirty="0"/>
              <a:t> on </a:t>
            </a:r>
            <a:r>
              <a:rPr lang="de-DE" dirty="0" err="1"/>
              <a:t>Mackey</a:t>
            </a:r>
            <a:r>
              <a:rPr lang="de-DE" dirty="0"/>
              <a:t>, </a:t>
            </a:r>
            <a:r>
              <a:rPr lang="de-DE" dirty="0" err="1"/>
              <a:t>Sisodia</a:t>
            </a:r>
            <a:r>
              <a:rPr lang="de-DE" dirty="0"/>
              <a:t> (2013)</a:t>
            </a:r>
          </a:p>
        </p:txBody>
      </p:sp>
      <p:sp>
        <p:nvSpPr>
          <p:cNvPr id="4" name="Foliennummernplatzhalter 3"/>
          <p:cNvSpPr>
            <a:spLocks noGrp="1"/>
          </p:cNvSpPr>
          <p:nvPr>
            <p:ph type="sldNum" sz="quarter" idx="5"/>
          </p:nvPr>
        </p:nvSpPr>
        <p:spPr/>
        <p:txBody>
          <a:bodyPr/>
          <a:lstStyle/>
          <a:p>
            <a:fld id="{30C2BE08-7476-4428-A5DE-03C33B3CABCF}" type="slidenum">
              <a:rPr lang="de-DE" smtClean="0"/>
              <a:t>70</a:t>
            </a:fld>
            <a:endParaRPr lang="de-DE"/>
          </a:p>
        </p:txBody>
      </p:sp>
    </p:spTree>
    <p:extLst>
      <p:ext uri="{BB962C8B-B14F-4D97-AF65-F5344CB8AC3E}">
        <p14:creationId xmlns:p14="http://schemas.microsoft.com/office/powerpoint/2010/main" val="15467199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noProof="0" dirty="0"/>
              <a:t>Teaching note</a:t>
            </a:r>
          </a:p>
          <a:p>
            <a:r>
              <a:rPr lang="en-US" noProof="0" dirty="0"/>
              <a:t>Explain how a special relationship with customers can be created when a “cooperative” is chosen as a company form. Customers then become members of the company with certain rights and benefits. </a:t>
            </a:r>
          </a:p>
        </p:txBody>
      </p:sp>
      <p:sp>
        <p:nvSpPr>
          <p:cNvPr id="4" name="Foliennummernplatzhalter 3"/>
          <p:cNvSpPr>
            <a:spLocks noGrp="1"/>
          </p:cNvSpPr>
          <p:nvPr>
            <p:ph type="sldNum" sz="quarter" idx="5"/>
          </p:nvPr>
        </p:nvSpPr>
        <p:spPr/>
        <p:txBody>
          <a:bodyPr/>
          <a:lstStyle/>
          <a:p>
            <a:fld id="{30C2BE08-7476-4428-A5DE-03C33B3CABCF}" type="slidenum">
              <a:rPr lang="de-DE" smtClean="0"/>
              <a:t>73</a:t>
            </a:fld>
            <a:endParaRPr lang="de-DE"/>
          </a:p>
        </p:txBody>
      </p:sp>
    </p:spTree>
    <p:extLst>
      <p:ext uri="{BB962C8B-B14F-4D97-AF65-F5344CB8AC3E}">
        <p14:creationId xmlns:p14="http://schemas.microsoft.com/office/powerpoint/2010/main" val="21890703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b="1" dirty="0"/>
              <a:t>Teaching</a:t>
            </a:r>
            <a:r>
              <a:rPr lang="en-GB" altLang="de-DE" dirty="0"/>
              <a:t> </a:t>
            </a:r>
            <a:r>
              <a:rPr lang="en-GB" altLang="de-DE" b="1" dirty="0"/>
              <a:t>note</a:t>
            </a:r>
          </a:p>
          <a:p>
            <a:r>
              <a:rPr lang="en-GB" altLang="de-DE" dirty="0"/>
              <a:t>Examples for intensifying the customer relationship</a:t>
            </a:r>
          </a:p>
          <a:p>
            <a:r>
              <a:rPr lang="en-GB" altLang="de-DE" dirty="0"/>
              <a:t>Jeff Bezos used to put an empty chair in meetings representing the customer (which is usually not part of a company meeting)</a:t>
            </a:r>
          </a:p>
          <a:p>
            <a:r>
              <a:rPr lang="en-GB" altLang="de-DE" dirty="0"/>
              <a:t>Whole Foods Market: Customers are not customers but friends / guests</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74</a:t>
            </a:fld>
            <a:endParaRPr lang="de-DE"/>
          </a:p>
        </p:txBody>
      </p:sp>
    </p:spTree>
    <p:extLst>
      <p:ext uri="{BB962C8B-B14F-4D97-AF65-F5344CB8AC3E}">
        <p14:creationId xmlns:p14="http://schemas.microsoft.com/office/powerpoint/2010/main" val="26467388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b="1" dirty="0"/>
              <a:t>Teaching note</a:t>
            </a:r>
          </a:p>
          <a:p>
            <a:r>
              <a:rPr lang="en-GB" altLang="de-DE" dirty="0"/>
              <a:t>Conscious companies sometimes try to educate the customer to make better decisions by e.g. pricing meat with what it really costs and tell the customer to by less meat since its production has negative impacts.</a:t>
            </a:r>
          </a:p>
          <a:p>
            <a:r>
              <a:rPr lang="en-GB" altLang="de-DE" dirty="0"/>
              <a:t>It also works the other way round: customers educate companies by e.g. creating s***storms on social media when a company makes highly questionable packaging decisions (s. photo on the right)</a:t>
            </a:r>
          </a:p>
          <a:p>
            <a:r>
              <a:rPr lang="en-GB" altLang="de-DE" dirty="0"/>
              <a:t>Ultimately the customer decides what to buy – and wants to have this freedom</a:t>
            </a:r>
          </a:p>
          <a:p>
            <a:endParaRPr lang="en-GB" altLang="de-DE"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75</a:t>
            </a:fld>
            <a:endParaRPr lang="de-DE"/>
          </a:p>
        </p:txBody>
      </p:sp>
    </p:spTree>
    <p:extLst>
      <p:ext uri="{BB962C8B-B14F-4D97-AF65-F5344CB8AC3E}">
        <p14:creationId xmlns:p14="http://schemas.microsoft.com/office/powerpoint/2010/main" val="31656057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altLang="de-DE" b="1" dirty="0"/>
              <a:t>Teaching note</a:t>
            </a:r>
          </a:p>
          <a:p>
            <a:r>
              <a:rPr lang="en-GB" altLang="de-DE" dirty="0"/>
              <a:t>Start this chapter with showing the plain numbers, which asks students to be alert and guess what these numbers could be for.</a:t>
            </a:r>
          </a:p>
          <a:p>
            <a:r>
              <a:rPr lang="en-GB" altLang="de-DE" dirty="0"/>
              <a:t>- Happy employees are 12% more productive</a:t>
            </a:r>
          </a:p>
          <a:p>
            <a:r>
              <a:rPr lang="en-GB" altLang="de-DE" dirty="0"/>
              <a:t>- Gallup: 15% of </a:t>
            </a:r>
            <a:r>
              <a:rPr lang="en-GB" altLang="de-DE" dirty="0" err="1"/>
              <a:t>emplyees</a:t>
            </a:r>
            <a:r>
              <a:rPr lang="en-GB" altLang="de-DE" dirty="0"/>
              <a:t> very engaged, 61% engaged, 24% actively disengaged (Germany)</a:t>
            </a:r>
          </a:p>
          <a:p>
            <a:r>
              <a:rPr lang="en-GB" altLang="de-DE" dirty="0"/>
              <a:t>- Yearly loss because of unhappy employees in the U.S.A. estimated to account for 450-550 b US$</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77</a:t>
            </a:fld>
            <a:endParaRPr lang="de-DE"/>
          </a:p>
        </p:txBody>
      </p:sp>
    </p:spTree>
    <p:extLst>
      <p:ext uri="{BB962C8B-B14F-4D97-AF65-F5344CB8AC3E}">
        <p14:creationId xmlns:p14="http://schemas.microsoft.com/office/powerpoint/2010/main" val="9525327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tLang="de-DE" b="1" u="sng" dirty="0"/>
              <a:t>Teaching note</a:t>
            </a:r>
            <a:br>
              <a:rPr lang="en-US" altLang="de-DE" dirty="0"/>
            </a:br>
            <a:r>
              <a:rPr lang="en-US" altLang="de-DE" dirty="0"/>
              <a:t>Gallup researchers write: “The bulk of employees worldwide -- 63% -- are "not engaged," meaning they lack motivation and are less likely to invest discretionary effort in organizational goals or outcomes. And 24% are "actively disengaged," indicating they are unhappy and unproductive at work and liable to spread negativity to coworkers. In rough numbers, this translates into 900 million not engaged and 340 million actively disengaged workers around the globe.” See: </a:t>
            </a:r>
            <a:r>
              <a:rPr lang="en-GB" altLang="de-DE" dirty="0"/>
              <a:t>http://www.gallup.com/poll/165269/worldwide-employees-engaged-work.aspx</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78</a:t>
            </a:fld>
            <a:endParaRPr lang="de-DE"/>
          </a:p>
        </p:txBody>
      </p:sp>
    </p:spTree>
    <p:extLst>
      <p:ext uri="{BB962C8B-B14F-4D97-AF65-F5344CB8AC3E}">
        <p14:creationId xmlns:p14="http://schemas.microsoft.com/office/powerpoint/2010/main" val="37322560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t>http://idealatwork.com/job-calling/</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79</a:t>
            </a:fld>
            <a:endParaRPr lang="de-DE"/>
          </a:p>
        </p:txBody>
      </p:sp>
    </p:spTree>
    <p:extLst>
      <p:ext uri="{BB962C8B-B14F-4D97-AF65-F5344CB8AC3E}">
        <p14:creationId xmlns:p14="http://schemas.microsoft.com/office/powerpoint/2010/main" val="5949015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Original not </a:t>
            </a:r>
            <a:r>
              <a:rPr lang="de-DE" dirty="0" err="1"/>
              <a:t>available</a:t>
            </a:r>
            <a:r>
              <a:rPr lang="de-DE" dirty="0"/>
              <a:t> </a:t>
            </a:r>
            <a:r>
              <a:rPr lang="de-DE" dirty="0" err="1"/>
              <a:t>any</a:t>
            </a:r>
            <a:r>
              <a:rPr lang="de-DE" dirty="0"/>
              <a:t> </a:t>
            </a:r>
            <a:r>
              <a:rPr lang="de-DE" dirty="0" err="1"/>
              <a:t>more</a:t>
            </a:r>
            <a:r>
              <a:rPr lang="de-DE" dirty="0"/>
              <a:t> (</a:t>
            </a:r>
            <a:r>
              <a:rPr lang="en-GB" sz="1200" b="0" i="0" dirty="0">
                <a:latin typeface="+mn-lt"/>
                <a:hlinkClick r:id="rId3"/>
              </a:rPr>
              <a:t>http://reviews.greatplacetowork.com/rankings/2016-best-workplaces-for-millennials</a:t>
            </a:r>
            <a:r>
              <a:rPr lang="en-GB" sz="1200" b="0" i="0" dirty="0">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latin typeface="+mn-lt"/>
              </a:rPr>
              <a:t>See the most recent lists at https://www.greatplacetowork.com/best-workplaces </a:t>
            </a:r>
          </a:p>
        </p:txBody>
      </p:sp>
      <p:sp>
        <p:nvSpPr>
          <p:cNvPr id="4" name="Foliennummernplatzhalter 3"/>
          <p:cNvSpPr>
            <a:spLocks noGrp="1"/>
          </p:cNvSpPr>
          <p:nvPr>
            <p:ph type="sldNum" sz="quarter" idx="5"/>
          </p:nvPr>
        </p:nvSpPr>
        <p:spPr/>
        <p:txBody>
          <a:bodyPr/>
          <a:lstStyle/>
          <a:p>
            <a:fld id="{30C2BE08-7476-4428-A5DE-03C33B3CABCF}" type="slidenum">
              <a:rPr lang="de-DE" smtClean="0"/>
              <a:t>80</a:t>
            </a:fld>
            <a:endParaRPr lang="de-DE"/>
          </a:p>
        </p:txBody>
      </p:sp>
    </p:spTree>
    <p:extLst>
      <p:ext uri="{BB962C8B-B14F-4D97-AF65-F5344CB8AC3E}">
        <p14:creationId xmlns:p14="http://schemas.microsoft.com/office/powerpoint/2010/main" val="566646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r>
              <a:rPr lang="de-DE" b="1" u="sng" dirty="0"/>
              <a:t>:</a:t>
            </a:r>
          </a:p>
          <a:p>
            <a:r>
              <a:rPr lang="de-DE" dirty="0" err="1"/>
              <a:t>Discuss</a:t>
            </a:r>
            <a:r>
              <a:rPr lang="de-DE" dirty="0"/>
              <a:t> </a:t>
            </a:r>
            <a:r>
              <a:rPr lang="de-DE" dirty="0" err="1"/>
              <a:t>with</a:t>
            </a:r>
            <a:r>
              <a:rPr lang="de-DE" dirty="0"/>
              <a:t> </a:t>
            </a:r>
            <a:r>
              <a:rPr lang="de-DE" dirty="0" err="1"/>
              <a:t>students</a:t>
            </a:r>
            <a:r>
              <a:rPr lang="de-DE" dirty="0"/>
              <a:t> </a:t>
            </a:r>
            <a:r>
              <a:rPr lang="de-DE" dirty="0" err="1"/>
              <a:t>the</a:t>
            </a:r>
            <a:r>
              <a:rPr lang="de-DE" dirty="0"/>
              <a:t> </a:t>
            </a:r>
            <a:r>
              <a:rPr lang="de-DE" dirty="0" err="1"/>
              <a:t>impact</a:t>
            </a:r>
            <a:r>
              <a:rPr lang="de-DE" dirty="0"/>
              <a:t> </a:t>
            </a:r>
            <a:r>
              <a:rPr lang="de-DE" dirty="0" err="1"/>
              <a:t>of</a:t>
            </a:r>
            <a:r>
              <a:rPr lang="de-DE" dirty="0"/>
              <a:t> business-</a:t>
            </a:r>
            <a:r>
              <a:rPr lang="de-DE" dirty="0" err="1"/>
              <a:t>banks</a:t>
            </a:r>
            <a:r>
              <a:rPr lang="de-DE" dirty="0"/>
              <a:t> </a:t>
            </a:r>
            <a:r>
              <a:rPr lang="de-DE" dirty="0" err="1"/>
              <a:t>relationships</a:t>
            </a:r>
            <a:r>
              <a:rPr lang="de-DE" dirty="0"/>
              <a:t> and </a:t>
            </a:r>
            <a:r>
              <a:rPr lang="de-DE" dirty="0" err="1"/>
              <a:t>what</a:t>
            </a:r>
            <a:r>
              <a:rPr lang="de-DE" dirty="0"/>
              <a:t> </a:t>
            </a:r>
            <a:r>
              <a:rPr lang="de-DE" dirty="0" err="1"/>
              <a:t>choices</a:t>
            </a:r>
            <a:r>
              <a:rPr lang="de-DE" dirty="0"/>
              <a:t> </a:t>
            </a:r>
            <a:r>
              <a:rPr lang="de-DE" dirty="0" err="1"/>
              <a:t>could</a:t>
            </a:r>
            <a:r>
              <a:rPr lang="de-DE" dirty="0"/>
              <a:t> </a:t>
            </a:r>
            <a:r>
              <a:rPr lang="de-DE" dirty="0" err="1"/>
              <a:t>be</a:t>
            </a:r>
            <a:r>
              <a:rPr lang="de-DE" dirty="0"/>
              <a:t> </a:t>
            </a:r>
            <a:r>
              <a:rPr lang="de-DE" dirty="0" err="1"/>
              <a:t>made</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82</a:t>
            </a:fld>
            <a:endParaRPr lang="de-DE"/>
          </a:p>
        </p:txBody>
      </p:sp>
    </p:spTree>
    <p:extLst>
      <p:ext uri="{BB962C8B-B14F-4D97-AF65-F5344CB8AC3E}">
        <p14:creationId xmlns:p14="http://schemas.microsoft.com/office/powerpoint/2010/main" val="195110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10</a:t>
            </a:fld>
            <a:endParaRPr lang="de-DE"/>
          </a:p>
        </p:txBody>
      </p:sp>
    </p:spTree>
    <p:extLst>
      <p:ext uri="{BB962C8B-B14F-4D97-AF65-F5344CB8AC3E}">
        <p14:creationId xmlns:p14="http://schemas.microsoft.com/office/powerpoint/2010/main" val="27313915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u="sng" dirty="0"/>
              <a:t>Teaching </a:t>
            </a:r>
            <a:r>
              <a:rPr lang="de-DE" b="1" u="sng" dirty="0" err="1"/>
              <a:t>note</a:t>
            </a:r>
            <a:r>
              <a:rPr lang="de-DE" b="1" u="sng" dirty="0"/>
              <a:t>:</a:t>
            </a:r>
          </a:p>
          <a:p>
            <a:r>
              <a:rPr lang="de-DE" dirty="0" err="1"/>
              <a:t>If</a:t>
            </a:r>
            <a:r>
              <a:rPr lang="de-DE" dirty="0"/>
              <a:t> </a:t>
            </a:r>
            <a:r>
              <a:rPr lang="de-DE" dirty="0" err="1"/>
              <a:t>applicable</a:t>
            </a:r>
            <a:r>
              <a:rPr lang="de-DE" dirty="0"/>
              <a:t>, a </a:t>
            </a:r>
            <a:r>
              <a:rPr lang="de-DE" dirty="0" err="1"/>
              <a:t>small</a:t>
            </a:r>
            <a:r>
              <a:rPr lang="de-DE" dirty="0"/>
              <a:t> </a:t>
            </a:r>
            <a:r>
              <a:rPr lang="de-DE" dirty="0" err="1"/>
              <a:t>intro</a:t>
            </a:r>
            <a:r>
              <a:rPr lang="de-DE" dirty="0"/>
              <a:t> </a:t>
            </a:r>
            <a:r>
              <a:rPr lang="de-DE" dirty="0" err="1"/>
              <a:t>into</a:t>
            </a:r>
            <a:r>
              <a:rPr lang="de-DE" dirty="0"/>
              <a:t> Impact </a:t>
            </a:r>
            <a:r>
              <a:rPr lang="de-DE" dirty="0" err="1"/>
              <a:t>Investing</a:t>
            </a:r>
            <a:r>
              <a:rPr lang="de-DE" dirty="0"/>
              <a:t> </a:t>
            </a:r>
            <a:r>
              <a:rPr lang="de-DE" dirty="0" err="1"/>
              <a:t>could</a:t>
            </a:r>
            <a:r>
              <a:rPr lang="de-DE" dirty="0"/>
              <a:t> </a:t>
            </a:r>
            <a:r>
              <a:rPr lang="de-DE" dirty="0" err="1"/>
              <a:t>be</a:t>
            </a:r>
            <a:r>
              <a:rPr lang="de-DE" dirty="0"/>
              <a:t> </a:t>
            </a:r>
            <a:r>
              <a:rPr lang="de-DE" dirty="0" err="1"/>
              <a:t>placed</a:t>
            </a:r>
            <a:r>
              <a:rPr lang="de-DE" dirty="0"/>
              <a:t> </a:t>
            </a:r>
            <a:r>
              <a:rPr lang="de-DE" dirty="0" err="1"/>
              <a:t>here</a:t>
            </a:r>
            <a:r>
              <a:rPr lang="de-DE" dirty="0"/>
              <a:t>. This </a:t>
            </a:r>
            <a:r>
              <a:rPr lang="de-DE" dirty="0" err="1"/>
              <a:t>often</a:t>
            </a:r>
            <a:r>
              <a:rPr lang="de-DE" dirty="0"/>
              <a:t> </a:t>
            </a:r>
            <a:r>
              <a:rPr lang="de-DE" dirty="0" err="1"/>
              <a:t>times</a:t>
            </a:r>
            <a:r>
              <a:rPr lang="de-DE" dirty="0"/>
              <a:t> </a:t>
            </a:r>
            <a:r>
              <a:rPr lang="de-DE" dirty="0" err="1"/>
              <a:t>can</a:t>
            </a:r>
            <a:r>
              <a:rPr lang="de-DE" dirty="0"/>
              <a:t> </a:t>
            </a:r>
            <a:r>
              <a:rPr lang="de-DE" dirty="0" err="1"/>
              <a:t>be</a:t>
            </a:r>
            <a:r>
              <a:rPr lang="de-DE" dirty="0"/>
              <a:t> </a:t>
            </a:r>
            <a:r>
              <a:rPr lang="de-DE" dirty="0" err="1"/>
              <a:t>very</a:t>
            </a:r>
            <a:r>
              <a:rPr lang="de-DE" dirty="0"/>
              <a:t> </a:t>
            </a:r>
            <a:r>
              <a:rPr lang="de-DE" dirty="0" err="1"/>
              <a:t>well</a:t>
            </a:r>
            <a:r>
              <a:rPr lang="de-DE" dirty="0"/>
              <a:t> </a:t>
            </a:r>
            <a:r>
              <a:rPr lang="de-DE" dirty="0" err="1"/>
              <a:t>refer</a:t>
            </a:r>
            <a:r>
              <a:rPr lang="de-DE" dirty="0"/>
              <a:t> </a:t>
            </a:r>
            <a:r>
              <a:rPr lang="de-DE" dirty="0" err="1"/>
              <a:t>to</a:t>
            </a:r>
            <a:r>
              <a:rPr lang="de-DE" dirty="0"/>
              <a:t> a </a:t>
            </a:r>
            <a:r>
              <a:rPr lang="de-DE" dirty="0" err="1"/>
              <a:t>finance</a:t>
            </a:r>
            <a:r>
              <a:rPr lang="de-DE" dirty="0"/>
              <a:t> </a:t>
            </a:r>
            <a:r>
              <a:rPr lang="de-DE" dirty="0" err="1"/>
              <a:t>course</a:t>
            </a:r>
            <a:r>
              <a:rPr lang="de-DE" dirty="0"/>
              <a:t> </a:t>
            </a:r>
            <a:r>
              <a:rPr lang="de-DE" dirty="0" err="1"/>
              <a:t>taught</a:t>
            </a:r>
            <a:r>
              <a:rPr lang="de-DE" dirty="0"/>
              <a:t> in </a:t>
            </a:r>
            <a:r>
              <a:rPr lang="de-DE" dirty="0" err="1"/>
              <a:t>the</a:t>
            </a:r>
            <a:r>
              <a:rPr lang="de-DE" dirty="0"/>
              <a:t> same </a:t>
            </a:r>
            <a:r>
              <a:rPr lang="de-DE" dirty="0" err="1"/>
              <a:t>program</a:t>
            </a:r>
            <a:r>
              <a:rPr lang="de-DE" dirty="0"/>
              <a:t>. </a:t>
            </a:r>
            <a:r>
              <a:rPr lang="de-DE" dirty="0" err="1"/>
              <a:t>Students</a:t>
            </a:r>
            <a:r>
              <a:rPr lang="de-DE" dirty="0"/>
              <a:t> </a:t>
            </a:r>
            <a:r>
              <a:rPr lang="de-DE" dirty="0" err="1"/>
              <a:t>are</a:t>
            </a:r>
            <a:r>
              <a:rPr lang="de-DE" dirty="0"/>
              <a:t> </a:t>
            </a:r>
            <a:r>
              <a:rPr lang="de-DE" dirty="0" err="1"/>
              <a:t>then</a:t>
            </a:r>
            <a:r>
              <a:rPr lang="de-DE" dirty="0"/>
              <a:t> </a:t>
            </a:r>
            <a:r>
              <a:rPr lang="de-DE" dirty="0" err="1"/>
              <a:t>able</a:t>
            </a:r>
            <a:r>
              <a:rPr lang="de-DE" dirty="0"/>
              <a:t> </a:t>
            </a:r>
            <a:r>
              <a:rPr lang="de-DE" dirty="0" err="1"/>
              <a:t>to</a:t>
            </a:r>
            <a:r>
              <a:rPr lang="de-DE" dirty="0"/>
              <a:t> </a:t>
            </a:r>
            <a:r>
              <a:rPr lang="de-DE" dirty="0" err="1"/>
              <a:t>see</a:t>
            </a:r>
            <a:r>
              <a:rPr lang="de-DE" dirty="0"/>
              <a:t>, </a:t>
            </a:r>
            <a:r>
              <a:rPr lang="de-DE" dirty="0" err="1"/>
              <a:t>what</a:t>
            </a:r>
            <a:r>
              <a:rPr lang="de-DE" dirty="0"/>
              <a:t> </a:t>
            </a:r>
            <a:r>
              <a:rPr lang="de-DE" dirty="0" err="1"/>
              <a:t>is</a:t>
            </a:r>
            <a:r>
              <a:rPr lang="de-DE" dirty="0"/>
              <a:t> </a:t>
            </a:r>
            <a:r>
              <a:rPr lang="de-DE" dirty="0" err="1"/>
              <a:t>maybe</a:t>
            </a:r>
            <a:r>
              <a:rPr lang="de-DE" dirty="0"/>
              <a:t> </a:t>
            </a:r>
            <a:r>
              <a:rPr lang="de-DE" dirty="0" err="1"/>
              <a:t>missing</a:t>
            </a:r>
            <a:r>
              <a:rPr lang="de-DE" dirty="0"/>
              <a:t> in </a:t>
            </a:r>
            <a:r>
              <a:rPr lang="de-DE" dirty="0" err="1"/>
              <a:t>the</a:t>
            </a:r>
            <a:r>
              <a:rPr lang="de-DE" dirty="0"/>
              <a:t> </a:t>
            </a:r>
            <a:r>
              <a:rPr lang="de-DE" dirty="0" err="1"/>
              <a:t>finance</a:t>
            </a:r>
            <a:r>
              <a:rPr lang="de-DE" dirty="0"/>
              <a:t> </a:t>
            </a:r>
            <a:r>
              <a:rPr lang="de-DE" dirty="0" err="1"/>
              <a:t>course</a:t>
            </a:r>
            <a:r>
              <a:rPr lang="de-DE" dirty="0"/>
              <a:t> and </a:t>
            </a:r>
            <a:r>
              <a:rPr lang="de-DE" dirty="0" err="1"/>
              <a:t>reflect</a:t>
            </a:r>
            <a:r>
              <a:rPr lang="de-DE" dirty="0"/>
              <a:t> on </a:t>
            </a:r>
            <a:r>
              <a:rPr lang="de-DE" dirty="0" err="1"/>
              <a:t>what</a:t>
            </a:r>
            <a:r>
              <a:rPr lang="de-DE" dirty="0"/>
              <a:t> </a:t>
            </a:r>
            <a:r>
              <a:rPr lang="de-DE" dirty="0" err="1"/>
              <a:t>is</a:t>
            </a:r>
            <a:r>
              <a:rPr lang="de-DE" dirty="0"/>
              <a:t> </a:t>
            </a:r>
            <a:r>
              <a:rPr lang="de-DE" dirty="0" err="1"/>
              <a:t>taught</a:t>
            </a:r>
            <a:r>
              <a:rPr lang="de-DE" dirty="0"/>
              <a:t> and </a:t>
            </a:r>
            <a:r>
              <a:rPr lang="de-DE" dirty="0" err="1"/>
              <a:t>potentially</a:t>
            </a:r>
            <a:r>
              <a:rPr lang="de-DE" dirty="0"/>
              <a:t> </a:t>
            </a:r>
            <a:r>
              <a:rPr lang="de-DE" dirty="0" err="1"/>
              <a:t>missing</a:t>
            </a:r>
            <a:r>
              <a:rPr lang="de-DE" dirty="0"/>
              <a:t> in </a:t>
            </a:r>
            <a:r>
              <a:rPr lang="de-DE" dirty="0" err="1"/>
              <a:t>corresponding</a:t>
            </a:r>
            <a:r>
              <a:rPr lang="de-DE" dirty="0"/>
              <a:t> </a:t>
            </a:r>
            <a:r>
              <a:rPr lang="de-DE" dirty="0" err="1"/>
              <a:t>courses</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83</a:t>
            </a:fld>
            <a:endParaRPr lang="de-DE"/>
          </a:p>
        </p:txBody>
      </p:sp>
    </p:spTree>
    <p:extLst>
      <p:ext uri="{BB962C8B-B14F-4D97-AF65-F5344CB8AC3E}">
        <p14:creationId xmlns:p14="http://schemas.microsoft.com/office/powerpoint/2010/main" val="6381666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84</a:t>
            </a:fld>
            <a:endParaRPr lang="de-DE"/>
          </a:p>
        </p:txBody>
      </p:sp>
    </p:spTree>
    <p:extLst>
      <p:ext uri="{BB962C8B-B14F-4D97-AF65-F5344CB8AC3E}">
        <p14:creationId xmlns:p14="http://schemas.microsoft.com/office/powerpoint/2010/main" val="94432374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u="sng" dirty="0"/>
              <a:t>Teaching 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dirty="0"/>
              <a:t>POSCO is a multinational steel-making company headquartered in Pohang, South Korea</a:t>
            </a:r>
            <a:endParaRPr lang="en-GB" altLang="de-DE" dirty="0"/>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87</a:t>
            </a:fld>
            <a:endParaRPr lang="de-DE"/>
          </a:p>
        </p:txBody>
      </p:sp>
    </p:spTree>
    <p:extLst>
      <p:ext uri="{BB962C8B-B14F-4D97-AF65-F5344CB8AC3E}">
        <p14:creationId xmlns:p14="http://schemas.microsoft.com/office/powerpoint/2010/main" val="35201727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r>
              <a:rPr lang="de-DE" dirty="0"/>
              <a:t>Win-win-</a:t>
            </a:r>
            <a:r>
              <a:rPr lang="de-DE" dirty="0" err="1"/>
              <a:t>win</a:t>
            </a:r>
            <a:r>
              <a:rPr lang="de-DE" dirty="0"/>
              <a:t> = Company, NPO/NGO, </a:t>
            </a:r>
            <a:r>
              <a:rPr lang="de-DE" dirty="0" err="1"/>
              <a:t>local</a:t>
            </a:r>
            <a:r>
              <a:rPr lang="de-DE" dirty="0"/>
              <a:t> Community</a:t>
            </a:r>
          </a:p>
        </p:txBody>
      </p:sp>
      <p:sp>
        <p:nvSpPr>
          <p:cNvPr id="4" name="Foliennummernplatzhalter 3"/>
          <p:cNvSpPr>
            <a:spLocks noGrp="1"/>
          </p:cNvSpPr>
          <p:nvPr>
            <p:ph type="sldNum" sz="quarter" idx="5"/>
          </p:nvPr>
        </p:nvSpPr>
        <p:spPr/>
        <p:txBody>
          <a:bodyPr/>
          <a:lstStyle/>
          <a:p>
            <a:fld id="{30C2BE08-7476-4428-A5DE-03C33B3CABCF}" type="slidenum">
              <a:rPr lang="de-DE" smtClean="0"/>
              <a:t>90</a:t>
            </a:fld>
            <a:endParaRPr lang="de-DE"/>
          </a:p>
        </p:txBody>
      </p:sp>
    </p:spTree>
    <p:extLst>
      <p:ext uri="{BB962C8B-B14F-4D97-AF65-F5344CB8AC3E}">
        <p14:creationId xmlns:p14="http://schemas.microsoft.com/office/powerpoint/2010/main" val="34954473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Since environmental topics are constantly discussed in this class you can here refer to the examples which were already discussed or start a new </a:t>
            </a:r>
            <a:r>
              <a:rPr lang="en-US" noProof="0" dirty="0" err="1"/>
              <a:t>discussen</a:t>
            </a:r>
            <a:r>
              <a:rPr lang="en-US" noProof="0" dirty="0"/>
              <a:t> e.g. about marine health (left) or point out that there is a lot that should be done at home and you should not always only point to other countries to take care of environmental protection (right)</a:t>
            </a:r>
          </a:p>
        </p:txBody>
      </p:sp>
      <p:sp>
        <p:nvSpPr>
          <p:cNvPr id="4" name="Foliennummernplatzhalter 3"/>
          <p:cNvSpPr>
            <a:spLocks noGrp="1"/>
          </p:cNvSpPr>
          <p:nvPr>
            <p:ph type="sldNum" sz="quarter" idx="5"/>
          </p:nvPr>
        </p:nvSpPr>
        <p:spPr/>
        <p:txBody>
          <a:bodyPr/>
          <a:lstStyle/>
          <a:p>
            <a:fld id="{30C2BE08-7476-4428-A5DE-03C33B3CABCF}" type="slidenum">
              <a:rPr lang="de-DE" smtClean="0"/>
              <a:t>92</a:t>
            </a:fld>
            <a:endParaRPr lang="de-DE"/>
          </a:p>
        </p:txBody>
      </p:sp>
    </p:spTree>
    <p:extLst>
      <p:ext uri="{BB962C8B-B14F-4D97-AF65-F5344CB8AC3E}">
        <p14:creationId xmlns:p14="http://schemas.microsoft.com/office/powerpoint/2010/main" val="23125337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94</a:t>
            </a:fld>
            <a:endParaRPr lang="de-DE"/>
          </a:p>
        </p:txBody>
      </p:sp>
    </p:spTree>
    <p:extLst>
      <p:ext uri="{BB962C8B-B14F-4D97-AF65-F5344CB8AC3E}">
        <p14:creationId xmlns:p14="http://schemas.microsoft.com/office/powerpoint/2010/main" val="25477552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95</a:t>
            </a:fld>
            <a:endParaRPr lang="de-DE"/>
          </a:p>
        </p:txBody>
      </p:sp>
    </p:spTree>
    <p:extLst>
      <p:ext uri="{BB962C8B-B14F-4D97-AF65-F5344CB8AC3E}">
        <p14:creationId xmlns:p14="http://schemas.microsoft.com/office/powerpoint/2010/main" val="12306879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sz="1200" dirty="0"/>
              <a:t>Making tough decisions with care: Downsizing – let teams vote for reducing hours all together instead of letting someone go.</a:t>
            </a:r>
          </a:p>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100</a:t>
            </a:fld>
            <a:endParaRPr lang="de-DE"/>
          </a:p>
        </p:txBody>
      </p:sp>
    </p:spTree>
    <p:extLst>
      <p:ext uri="{BB962C8B-B14F-4D97-AF65-F5344CB8AC3E}">
        <p14:creationId xmlns:p14="http://schemas.microsoft.com/office/powerpoint/2010/main" val="35412333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104</a:t>
            </a:fld>
            <a:endParaRPr lang="de-DE"/>
          </a:p>
        </p:txBody>
      </p:sp>
    </p:spTree>
    <p:extLst>
      <p:ext uri="{BB962C8B-B14F-4D97-AF65-F5344CB8AC3E}">
        <p14:creationId xmlns:p14="http://schemas.microsoft.com/office/powerpoint/2010/main" val="751808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u="sng" dirty="0"/>
              <a:t>Teaching </a:t>
            </a:r>
            <a:r>
              <a:rPr lang="de-DE" b="1" u="sng" dirty="0" err="1"/>
              <a:t>note</a:t>
            </a:r>
            <a:endParaRPr lang="de-DE"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Go </a:t>
            </a:r>
            <a:r>
              <a:rPr lang="de-DE" dirty="0" err="1"/>
              <a:t>to</a:t>
            </a:r>
            <a:r>
              <a:rPr lang="de-DE" dirty="0"/>
              <a:t> </a:t>
            </a:r>
            <a:r>
              <a:rPr lang="en-GB" sz="1200" b="0" dirty="0">
                <a:latin typeface="+mn-lt"/>
                <a:hlinkClick r:id="rId3"/>
              </a:rPr>
              <a:t>http://hereistoday.com/</a:t>
            </a:r>
            <a:r>
              <a:rPr lang="en-GB" sz="1200" b="0" dirty="0">
                <a:latin typeface="+mn-lt"/>
              </a:rPr>
              <a:t> </a:t>
            </a:r>
            <a:r>
              <a:rPr lang="de-DE" sz="1200" b="0" dirty="0">
                <a:latin typeface="+mn-lt"/>
              </a:rPr>
              <a:t>and </a:t>
            </a:r>
            <a:r>
              <a:rPr lang="de-DE" sz="1200" b="0" dirty="0" err="1">
                <a:latin typeface="+mn-lt"/>
              </a:rPr>
              <a:t>click</a:t>
            </a:r>
            <a:r>
              <a:rPr lang="de-DE" sz="1200" b="0" dirty="0">
                <a:latin typeface="+mn-lt"/>
              </a:rPr>
              <a:t> </a:t>
            </a:r>
            <a:r>
              <a:rPr lang="de-DE" sz="1200" b="0" dirty="0" err="1">
                <a:latin typeface="+mn-lt"/>
              </a:rPr>
              <a:t>through</a:t>
            </a:r>
            <a:r>
              <a:rPr lang="de-DE" sz="1200" b="0" dirty="0">
                <a:latin typeface="+mn-lt"/>
              </a:rPr>
              <a:t> </a:t>
            </a:r>
            <a:r>
              <a:rPr lang="de-DE" sz="1200" b="0" dirty="0" err="1">
                <a:latin typeface="+mn-lt"/>
              </a:rPr>
              <a:t>the</a:t>
            </a:r>
            <a:r>
              <a:rPr lang="de-DE" sz="1200" b="0" dirty="0">
                <a:latin typeface="+mn-lt"/>
              </a:rPr>
              <a:t> </a:t>
            </a:r>
            <a:r>
              <a:rPr lang="de-DE" sz="1200" b="0" dirty="0" err="1">
                <a:latin typeface="+mn-lt"/>
              </a:rPr>
              <a:t>whole</a:t>
            </a:r>
            <a:r>
              <a:rPr lang="de-DE" sz="1200" b="0" dirty="0">
                <a:latin typeface="+mn-lt"/>
              </a:rPr>
              <a:t> </a:t>
            </a:r>
            <a:r>
              <a:rPr lang="de-DE" sz="1200" b="0" dirty="0" err="1">
                <a:latin typeface="+mn-lt"/>
              </a:rPr>
              <a:t>animation</a:t>
            </a:r>
            <a:r>
              <a:rPr lang="de-DE" sz="1200" b="0" dirty="0">
                <a:latin typeface="+mn-lt"/>
              </a:rPr>
              <a:t>. </a:t>
            </a:r>
            <a:r>
              <a:rPr lang="de-DE" sz="1200" b="0" dirty="0" err="1">
                <a:latin typeface="+mn-lt"/>
              </a:rPr>
              <a:t>Discuss</a:t>
            </a:r>
            <a:r>
              <a:rPr lang="de-DE" sz="1200" b="0" dirty="0">
                <a:latin typeface="+mn-lt"/>
              </a:rPr>
              <a:t> </a:t>
            </a:r>
            <a:r>
              <a:rPr lang="de-DE" sz="1200" b="0" dirty="0" err="1">
                <a:latin typeface="+mn-lt"/>
              </a:rPr>
              <a:t>what</a:t>
            </a:r>
            <a:r>
              <a:rPr lang="de-DE" sz="1200" b="0" dirty="0">
                <a:latin typeface="+mn-lt"/>
              </a:rPr>
              <a:t> </a:t>
            </a:r>
            <a:r>
              <a:rPr lang="de-DE" sz="1200" b="0" dirty="0" err="1">
                <a:latin typeface="+mn-lt"/>
              </a:rPr>
              <a:t>this</a:t>
            </a:r>
            <a:r>
              <a:rPr lang="de-DE" sz="1200" b="0" dirty="0">
                <a:latin typeface="+mn-lt"/>
              </a:rPr>
              <a:t> </a:t>
            </a:r>
            <a:r>
              <a:rPr lang="de-DE" sz="1200" b="0" dirty="0" err="1">
                <a:latin typeface="+mn-lt"/>
              </a:rPr>
              <a:t>perspective</a:t>
            </a:r>
            <a:r>
              <a:rPr lang="de-DE" sz="1200" b="0" dirty="0">
                <a:latin typeface="+mn-lt"/>
              </a:rPr>
              <a:t> </a:t>
            </a:r>
            <a:r>
              <a:rPr lang="de-DE" sz="1200" b="0" dirty="0" err="1">
                <a:latin typeface="+mn-lt"/>
              </a:rPr>
              <a:t>means</a:t>
            </a:r>
            <a:r>
              <a:rPr lang="de-DE" sz="1200" b="0" dirty="0">
                <a:latin typeface="+mn-lt"/>
              </a:rPr>
              <a:t> </a:t>
            </a:r>
            <a:r>
              <a:rPr lang="de-DE" sz="1200" b="0" dirty="0" err="1">
                <a:latin typeface="+mn-lt"/>
              </a:rPr>
              <a:t>for</a:t>
            </a:r>
            <a:r>
              <a:rPr lang="de-DE" sz="1200" b="0" dirty="0">
                <a:latin typeface="+mn-lt"/>
              </a:rPr>
              <a:t> </a:t>
            </a:r>
            <a:r>
              <a:rPr lang="de-DE" sz="1200" b="0" dirty="0" err="1">
                <a:latin typeface="+mn-lt"/>
              </a:rPr>
              <a:t>the</a:t>
            </a:r>
            <a:r>
              <a:rPr lang="de-DE" sz="1200" b="0" dirty="0">
                <a:latin typeface="+mn-lt"/>
              </a:rPr>
              <a:t> </a:t>
            </a:r>
            <a:r>
              <a:rPr lang="de-DE" sz="1200" b="0" dirty="0" err="1">
                <a:latin typeface="+mn-lt"/>
              </a:rPr>
              <a:t>impact</a:t>
            </a:r>
            <a:r>
              <a:rPr lang="de-DE" sz="1200" b="0" dirty="0">
                <a:latin typeface="+mn-lt"/>
              </a:rPr>
              <a:t> </a:t>
            </a:r>
            <a:r>
              <a:rPr lang="de-DE" sz="1200" b="0" dirty="0" err="1">
                <a:latin typeface="+mn-lt"/>
              </a:rPr>
              <a:t>of</a:t>
            </a:r>
            <a:r>
              <a:rPr lang="de-DE" sz="1200" b="0" dirty="0">
                <a:latin typeface="+mn-lt"/>
              </a:rPr>
              <a:t> </a:t>
            </a:r>
            <a:r>
              <a:rPr lang="de-DE" sz="1200" b="0" dirty="0" err="1">
                <a:latin typeface="+mn-lt"/>
              </a:rPr>
              <a:t>humans</a:t>
            </a:r>
            <a:r>
              <a:rPr lang="de-DE" sz="1200" b="0" dirty="0">
                <a:latin typeface="+mn-lt"/>
              </a:rPr>
              <a:t> on </a:t>
            </a:r>
            <a:r>
              <a:rPr lang="de-DE" sz="1200" b="0" dirty="0" err="1">
                <a:latin typeface="+mn-lt"/>
              </a:rPr>
              <a:t>life</a:t>
            </a:r>
            <a:r>
              <a:rPr lang="de-DE" sz="1200" b="0" dirty="0">
                <a:latin typeface="+mn-lt"/>
              </a:rPr>
              <a:t> on </a:t>
            </a:r>
            <a:r>
              <a:rPr lang="de-DE" sz="1200" b="0" dirty="0" err="1">
                <a:latin typeface="+mn-lt"/>
              </a:rPr>
              <a:t>the</a:t>
            </a:r>
            <a:r>
              <a:rPr lang="de-DE" sz="1200" b="0" dirty="0">
                <a:latin typeface="+mn-lt"/>
              </a:rPr>
              <a:t> planet. </a:t>
            </a:r>
            <a:r>
              <a:rPr lang="de-DE" sz="1200" b="0" dirty="0" err="1">
                <a:latin typeface="+mn-lt"/>
              </a:rPr>
              <a:t>Make</a:t>
            </a:r>
            <a:r>
              <a:rPr lang="de-DE" sz="1200" b="0" dirty="0">
                <a:latin typeface="+mn-lt"/>
              </a:rPr>
              <a:t> </a:t>
            </a:r>
            <a:r>
              <a:rPr lang="de-DE" sz="1200" b="0" dirty="0" err="1">
                <a:latin typeface="+mn-lt"/>
              </a:rPr>
              <a:t>sure</a:t>
            </a:r>
            <a:r>
              <a:rPr lang="de-DE" sz="1200" b="0" dirty="0">
                <a:latin typeface="+mn-lt"/>
              </a:rPr>
              <a:t> </a:t>
            </a:r>
            <a:r>
              <a:rPr lang="de-DE" sz="1200" b="0" dirty="0" err="1">
                <a:latin typeface="+mn-lt"/>
              </a:rPr>
              <a:t>that</a:t>
            </a:r>
            <a:r>
              <a:rPr lang="de-DE" sz="1200" b="0" dirty="0">
                <a:latin typeface="+mn-lt"/>
              </a:rPr>
              <a:t> </a:t>
            </a:r>
            <a:r>
              <a:rPr lang="de-DE" sz="1200" b="0" dirty="0" err="1">
                <a:latin typeface="+mn-lt"/>
              </a:rPr>
              <a:t>students</a:t>
            </a:r>
            <a:r>
              <a:rPr lang="de-DE" sz="1200" b="0" dirty="0">
                <a:latin typeface="+mn-lt"/>
              </a:rPr>
              <a:t> </a:t>
            </a:r>
            <a:r>
              <a:rPr lang="de-DE" sz="1200" b="0" dirty="0" err="1">
                <a:latin typeface="+mn-lt"/>
              </a:rPr>
              <a:t>understand</a:t>
            </a:r>
            <a:r>
              <a:rPr lang="de-DE" sz="1200" b="0" dirty="0">
                <a:latin typeface="+mn-lt"/>
              </a:rPr>
              <a:t>, </a:t>
            </a:r>
            <a:r>
              <a:rPr lang="de-DE" sz="1200" b="0" dirty="0" err="1">
                <a:latin typeface="+mn-lt"/>
              </a:rPr>
              <a:t>that</a:t>
            </a:r>
            <a:r>
              <a:rPr lang="de-DE" sz="1200" b="0" dirty="0">
                <a:latin typeface="+mn-lt"/>
              </a:rPr>
              <a:t> </a:t>
            </a:r>
            <a:r>
              <a:rPr lang="de-DE" sz="1200" b="0" dirty="0" err="1">
                <a:latin typeface="+mn-lt"/>
              </a:rPr>
              <a:t>earth</a:t>
            </a:r>
            <a:r>
              <a:rPr lang="de-DE" sz="1200" b="0" dirty="0">
                <a:latin typeface="+mn-lt"/>
              </a:rPr>
              <a:t> </a:t>
            </a:r>
            <a:r>
              <a:rPr lang="de-DE" sz="1200" b="0" dirty="0" err="1">
                <a:latin typeface="+mn-lt"/>
              </a:rPr>
              <a:t>doesn‘t</a:t>
            </a:r>
            <a:r>
              <a:rPr lang="de-DE" sz="1200" b="0" dirty="0">
                <a:latin typeface="+mn-lt"/>
              </a:rPr>
              <a:t> </a:t>
            </a:r>
            <a:r>
              <a:rPr lang="de-DE" sz="1200" b="0" dirty="0" err="1">
                <a:latin typeface="+mn-lt"/>
              </a:rPr>
              <a:t>need</a:t>
            </a:r>
            <a:r>
              <a:rPr lang="de-DE" sz="1200" b="0" dirty="0">
                <a:latin typeface="+mn-lt"/>
              </a:rPr>
              <a:t> </a:t>
            </a:r>
            <a:r>
              <a:rPr lang="de-DE" sz="1200" b="0" dirty="0" err="1">
                <a:latin typeface="+mn-lt"/>
              </a:rPr>
              <a:t>us</a:t>
            </a:r>
            <a:r>
              <a:rPr lang="de-DE" sz="1200" b="0" dirty="0">
                <a:latin typeface="+mn-lt"/>
              </a:rPr>
              <a:t> but </a:t>
            </a:r>
            <a:r>
              <a:rPr lang="de-DE" sz="1200" b="0" dirty="0" err="1">
                <a:latin typeface="+mn-lt"/>
              </a:rPr>
              <a:t>we</a:t>
            </a:r>
            <a:r>
              <a:rPr lang="de-DE" sz="1200" b="0" dirty="0">
                <a:latin typeface="+mn-lt"/>
              </a:rPr>
              <a:t> </a:t>
            </a:r>
            <a:r>
              <a:rPr lang="de-DE" sz="1200" b="0" dirty="0" err="1">
                <a:latin typeface="+mn-lt"/>
              </a:rPr>
              <a:t>need</a:t>
            </a:r>
            <a:r>
              <a:rPr lang="de-DE" sz="1200" b="0" dirty="0">
                <a:latin typeface="+mn-lt"/>
              </a:rPr>
              <a:t> </a:t>
            </a:r>
            <a:r>
              <a:rPr lang="de-DE" sz="1200" b="0" dirty="0" err="1">
                <a:latin typeface="+mn-lt"/>
              </a:rPr>
              <a:t>earth</a:t>
            </a:r>
            <a:r>
              <a:rPr lang="de-DE" sz="1200" b="0" dirty="0">
                <a:latin typeface="+mn-lt"/>
              </a:rPr>
              <a:t> </a:t>
            </a:r>
            <a:r>
              <a:rPr lang="de-DE" sz="1200" b="0" dirty="0" err="1">
                <a:latin typeface="+mn-lt"/>
              </a:rPr>
              <a:t>to</a:t>
            </a:r>
            <a:r>
              <a:rPr lang="de-DE" sz="1200" b="0" dirty="0">
                <a:latin typeface="+mn-lt"/>
              </a:rPr>
              <a:t> </a:t>
            </a:r>
            <a:r>
              <a:rPr lang="de-DE" sz="1200" b="0" dirty="0" err="1">
                <a:latin typeface="+mn-lt"/>
              </a:rPr>
              <a:t>be</a:t>
            </a:r>
            <a:r>
              <a:rPr lang="de-DE" sz="1200" b="0" dirty="0">
                <a:latin typeface="+mn-lt"/>
              </a:rPr>
              <a:t> </a:t>
            </a:r>
            <a:r>
              <a:rPr lang="de-DE" sz="1200" b="0" dirty="0" err="1">
                <a:latin typeface="+mn-lt"/>
              </a:rPr>
              <a:t>able</a:t>
            </a:r>
            <a:r>
              <a:rPr lang="de-DE" sz="1200" b="0" dirty="0">
                <a:latin typeface="+mn-lt"/>
              </a:rPr>
              <a:t> </a:t>
            </a:r>
            <a:r>
              <a:rPr lang="de-DE" sz="1200" b="0" dirty="0" err="1">
                <a:latin typeface="+mn-lt"/>
              </a:rPr>
              <a:t>to</a:t>
            </a:r>
            <a:r>
              <a:rPr lang="de-DE" sz="1200" b="0" dirty="0">
                <a:latin typeface="+mn-lt"/>
              </a:rPr>
              <a:t> </a:t>
            </a:r>
            <a:r>
              <a:rPr lang="de-DE" sz="1200" b="0" dirty="0" err="1">
                <a:latin typeface="+mn-lt"/>
              </a:rPr>
              <a:t>survive</a:t>
            </a:r>
            <a:r>
              <a:rPr lang="de-DE" sz="1200" b="0" dirty="0">
                <a:latin typeface="+mn-lt"/>
              </a:rPr>
              <a:t>. </a:t>
            </a:r>
            <a:r>
              <a:rPr lang="de-DE" sz="1200" b="0" dirty="0" err="1">
                <a:latin typeface="+mn-lt"/>
              </a:rPr>
              <a:t>You</a:t>
            </a:r>
            <a:r>
              <a:rPr lang="de-DE" sz="1200" b="0" dirty="0">
                <a:latin typeface="+mn-lt"/>
              </a:rPr>
              <a:t> </a:t>
            </a:r>
            <a:r>
              <a:rPr lang="de-DE" sz="1200" b="0" dirty="0" err="1">
                <a:latin typeface="+mn-lt"/>
              </a:rPr>
              <a:t>could</a:t>
            </a:r>
            <a:r>
              <a:rPr lang="de-DE" sz="1200" b="0" dirty="0">
                <a:latin typeface="+mn-lt"/>
              </a:rPr>
              <a:t> </a:t>
            </a:r>
            <a:r>
              <a:rPr lang="de-DE" sz="1200" b="0" dirty="0" err="1">
                <a:latin typeface="+mn-lt"/>
              </a:rPr>
              <a:t>add</a:t>
            </a:r>
            <a:r>
              <a:rPr lang="de-DE" sz="1200" b="0" dirty="0">
                <a:latin typeface="+mn-lt"/>
              </a:rPr>
              <a:t> </a:t>
            </a:r>
            <a:r>
              <a:rPr lang="de-DE" sz="1200" b="0" dirty="0" err="1">
                <a:latin typeface="+mn-lt"/>
              </a:rPr>
              <a:t>this</a:t>
            </a:r>
            <a:r>
              <a:rPr lang="de-DE" sz="1200" b="0" dirty="0">
                <a:latin typeface="+mn-lt"/>
              </a:rPr>
              <a:t> </a:t>
            </a:r>
            <a:r>
              <a:rPr lang="de-DE" sz="1200" b="0" dirty="0" err="1">
                <a:latin typeface="+mn-lt"/>
              </a:rPr>
              <a:t>article</a:t>
            </a:r>
            <a:r>
              <a:rPr lang="de-DE" sz="1200" b="0" dirty="0">
                <a:latin typeface="+mn-lt"/>
              </a:rPr>
              <a:t>: https://www.linkedin.com/pulse/sustainability-dead-make-room-regenerative-business-schmidkonz/ </a:t>
            </a:r>
            <a:r>
              <a:rPr lang="de-DE" sz="1200" b="0" dirty="0" err="1">
                <a:latin typeface="+mn-lt"/>
              </a:rPr>
              <a:t>For</a:t>
            </a:r>
            <a:r>
              <a:rPr lang="de-DE" sz="1200" b="0" dirty="0">
                <a:latin typeface="+mn-lt"/>
              </a:rPr>
              <a:t> a </a:t>
            </a:r>
            <a:r>
              <a:rPr lang="de-DE" sz="1200" b="0" dirty="0" err="1">
                <a:latin typeface="+mn-lt"/>
              </a:rPr>
              <a:t>longer</a:t>
            </a:r>
            <a:r>
              <a:rPr lang="de-DE" sz="1200" b="0" dirty="0">
                <a:latin typeface="+mn-lt"/>
              </a:rPr>
              <a:t> </a:t>
            </a:r>
            <a:r>
              <a:rPr lang="de-DE" sz="1200" b="0" dirty="0" err="1">
                <a:latin typeface="+mn-lt"/>
              </a:rPr>
              <a:t>read</a:t>
            </a:r>
            <a:r>
              <a:rPr lang="de-DE" sz="1200" b="0" dirty="0">
                <a:latin typeface="+mn-lt"/>
              </a:rPr>
              <a:t> </a:t>
            </a:r>
            <a:r>
              <a:rPr lang="de-DE" sz="1200" b="0" dirty="0" err="1">
                <a:latin typeface="+mn-lt"/>
              </a:rPr>
              <a:t>use</a:t>
            </a:r>
            <a:r>
              <a:rPr lang="de-DE" sz="1200" b="0" dirty="0">
                <a:latin typeface="+mn-lt"/>
              </a:rPr>
              <a:t> https://theamericanscholar.org/what-the-earth-knows/</a:t>
            </a:r>
            <a:endParaRPr lang="en-GB" sz="1200" b="0" dirty="0">
              <a:latin typeface="+mn-lt"/>
            </a:endParaRPr>
          </a:p>
        </p:txBody>
      </p:sp>
      <p:sp>
        <p:nvSpPr>
          <p:cNvPr id="4" name="Foliennummernplatzhalter 3"/>
          <p:cNvSpPr>
            <a:spLocks noGrp="1"/>
          </p:cNvSpPr>
          <p:nvPr>
            <p:ph type="sldNum" sz="quarter" idx="5"/>
          </p:nvPr>
        </p:nvSpPr>
        <p:spPr/>
        <p:txBody>
          <a:bodyPr/>
          <a:lstStyle/>
          <a:p>
            <a:fld id="{30C2BE08-7476-4428-A5DE-03C33B3CABCF}" type="slidenum">
              <a:rPr lang="de-DE" smtClean="0"/>
              <a:t>107</a:t>
            </a:fld>
            <a:endParaRPr lang="de-DE"/>
          </a:p>
        </p:txBody>
      </p:sp>
    </p:spTree>
    <p:extLst>
      <p:ext uri="{BB962C8B-B14F-4D97-AF65-F5344CB8AC3E}">
        <p14:creationId xmlns:p14="http://schemas.microsoft.com/office/powerpoint/2010/main" val="270775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de-DE" b="1" u="sng" dirty="0"/>
              <a:t>Teaching note</a:t>
            </a:r>
          </a:p>
          <a:p>
            <a:r>
              <a:rPr lang="de-DE" dirty="0"/>
              <a:t>Read </a:t>
            </a:r>
            <a:r>
              <a:rPr lang="de-DE" dirty="0" err="1"/>
              <a:t>this</a:t>
            </a:r>
            <a:r>
              <a:rPr lang="de-DE" dirty="0"/>
              <a:t> </a:t>
            </a:r>
            <a:r>
              <a:rPr lang="de-DE" dirty="0" err="1"/>
              <a:t>statement</a:t>
            </a:r>
            <a:r>
              <a:rPr lang="de-DE" dirty="0"/>
              <a:t> </a:t>
            </a:r>
            <a:r>
              <a:rPr lang="de-DE" dirty="0" err="1"/>
              <a:t>by</a:t>
            </a:r>
            <a:r>
              <a:rPr lang="de-DE" dirty="0"/>
              <a:t> Fred </a:t>
            </a:r>
            <a:r>
              <a:rPr lang="de-DE" dirty="0" err="1"/>
              <a:t>Kofman</a:t>
            </a:r>
            <a:r>
              <a:rPr lang="de-DE" dirty="0"/>
              <a:t> </a:t>
            </a:r>
            <a:r>
              <a:rPr lang="de-DE" dirty="0" err="1"/>
              <a:t>sentence</a:t>
            </a:r>
            <a:r>
              <a:rPr lang="de-DE" dirty="0"/>
              <a:t> </a:t>
            </a:r>
            <a:r>
              <a:rPr lang="de-DE" dirty="0" err="1"/>
              <a:t>by</a:t>
            </a:r>
            <a:r>
              <a:rPr lang="de-DE" dirty="0"/>
              <a:t> </a:t>
            </a:r>
            <a:r>
              <a:rPr lang="de-DE" dirty="0" err="1"/>
              <a:t>sentence</a:t>
            </a:r>
            <a:r>
              <a:rPr lang="de-DE" dirty="0"/>
              <a:t> and </a:t>
            </a:r>
            <a:r>
              <a:rPr lang="de-DE" dirty="0" err="1"/>
              <a:t>discuss</a:t>
            </a:r>
            <a:r>
              <a:rPr lang="de-DE" dirty="0"/>
              <a:t> </a:t>
            </a:r>
            <a:r>
              <a:rPr lang="de-DE" dirty="0" err="1"/>
              <a:t>with</a:t>
            </a:r>
            <a:r>
              <a:rPr lang="de-DE" dirty="0"/>
              <a:t> </a:t>
            </a:r>
            <a:r>
              <a:rPr lang="de-DE" dirty="0" err="1"/>
              <a:t>the</a:t>
            </a:r>
            <a:r>
              <a:rPr lang="de-DE" dirty="0"/>
              <a:t> </a:t>
            </a:r>
            <a:r>
              <a:rPr lang="de-DE" dirty="0" err="1"/>
              <a:t>students</a:t>
            </a:r>
            <a:r>
              <a:rPr lang="de-DE" dirty="0"/>
              <a:t>.</a:t>
            </a:r>
          </a:p>
        </p:txBody>
      </p:sp>
      <p:sp>
        <p:nvSpPr>
          <p:cNvPr id="4" name="Foliennummernplatzhalter 3"/>
          <p:cNvSpPr>
            <a:spLocks noGrp="1"/>
          </p:cNvSpPr>
          <p:nvPr>
            <p:ph type="sldNum" sz="quarter" idx="5"/>
          </p:nvPr>
        </p:nvSpPr>
        <p:spPr/>
        <p:txBody>
          <a:bodyPr/>
          <a:lstStyle/>
          <a:p>
            <a:fld id="{30C2BE08-7476-4428-A5DE-03C33B3CABCF}" type="slidenum">
              <a:rPr lang="de-DE" smtClean="0"/>
              <a:t>11</a:t>
            </a:fld>
            <a:endParaRPr lang="de-DE"/>
          </a:p>
        </p:txBody>
      </p:sp>
    </p:spTree>
    <p:extLst>
      <p:ext uri="{BB962C8B-B14F-4D97-AF65-F5344CB8AC3E}">
        <p14:creationId xmlns:p14="http://schemas.microsoft.com/office/powerpoint/2010/main" val="43624730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0C2BE08-7476-4428-A5DE-03C33B3CABCF}" type="slidenum">
              <a:rPr lang="de-DE" smtClean="0"/>
              <a:t>108</a:t>
            </a:fld>
            <a:endParaRPr lang="de-DE"/>
          </a:p>
        </p:txBody>
      </p:sp>
    </p:spTree>
    <p:extLst>
      <p:ext uri="{BB962C8B-B14F-4D97-AF65-F5344CB8AC3E}">
        <p14:creationId xmlns:p14="http://schemas.microsoft.com/office/powerpoint/2010/main" val="21387399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u="sng" noProof="0" dirty="0"/>
              <a:t>Teaching note</a:t>
            </a:r>
          </a:p>
          <a:p>
            <a:r>
              <a:rPr lang="en-US" noProof="0" dirty="0"/>
              <a:t>Briefly introduce the four tenets of conscious capitalism and make sure that students understand the additional points on the right.</a:t>
            </a:r>
          </a:p>
        </p:txBody>
      </p:sp>
      <p:sp>
        <p:nvSpPr>
          <p:cNvPr id="4" name="Foliennummernplatzhalter 3"/>
          <p:cNvSpPr>
            <a:spLocks noGrp="1"/>
          </p:cNvSpPr>
          <p:nvPr>
            <p:ph type="sldNum" sz="quarter" idx="5"/>
          </p:nvPr>
        </p:nvSpPr>
        <p:spPr/>
        <p:txBody>
          <a:bodyPr/>
          <a:lstStyle/>
          <a:p>
            <a:fld id="{30C2BE08-7476-4428-A5DE-03C33B3CABCF}" type="slidenum">
              <a:rPr lang="de-DE" smtClean="0"/>
              <a:t>12</a:t>
            </a:fld>
            <a:endParaRPr lang="de-DE"/>
          </a:p>
        </p:txBody>
      </p:sp>
    </p:spTree>
    <p:extLst>
      <p:ext uri="{BB962C8B-B14F-4D97-AF65-F5344CB8AC3E}">
        <p14:creationId xmlns:p14="http://schemas.microsoft.com/office/powerpoint/2010/main" val="711560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D732-7916-4FBA-987E-3CF1D450FA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a:extLst>
              <a:ext uri="{FF2B5EF4-FFF2-40B4-BE49-F238E27FC236}">
                <a16:creationId xmlns:a16="http://schemas.microsoft.com/office/drawing/2014/main" id="{D724A7EC-6F49-4DD8-9118-E60C06B809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a:extLst>
              <a:ext uri="{FF2B5EF4-FFF2-40B4-BE49-F238E27FC236}">
                <a16:creationId xmlns:a16="http://schemas.microsoft.com/office/drawing/2014/main" id="{BF95540C-795D-4F09-A24C-53353711BC88}"/>
              </a:ext>
            </a:extLst>
          </p:cNvPr>
          <p:cNvSpPr>
            <a:spLocks noGrp="1"/>
          </p:cNvSpPr>
          <p:nvPr>
            <p:ph type="dt" sz="half" idx="10"/>
          </p:nvPr>
        </p:nvSpPr>
        <p:spPr/>
        <p:txBody>
          <a:bodyPr/>
          <a:lstStyle/>
          <a:p>
            <a:fld id="{9DBFD809-3B92-45F0-87DE-17172B4E9690}" type="datetime1">
              <a:rPr lang="nl-NL" smtClean="0"/>
              <a:t>17-1-2024</a:t>
            </a:fld>
            <a:endParaRPr lang="nl-NL"/>
          </a:p>
        </p:txBody>
      </p:sp>
      <p:sp>
        <p:nvSpPr>
          <p:cNvPr id="5" name="Footer Placeholder 4">
            <a:extLst>
              <a:ext uri="{FF2B5EF4-FFF2-40B4-BE49-F238E27FC236}">
                <a16:creationId xmlns:a16="http://schemas.microsoft.com/office/drawing/2014/main" id="{214512CA-D5EE-4F8D-A6D1-38A28E84D4DB}"/>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D75E36D-D065-4DE8-8EAD-DCC12E259A5E}"/>
              </a:ext>
            </a:extLst>
          </p:cNvPr>
          <p:cNvSpPr>
            <a:spLocks noGrp="1"/>
          </p:cNvSpPr>
          <p:nvPr>
            <p:ph type="sldNum" sz="quarter" idx="12"/>
          </p:nvPr>
        </p:nvSpPr>
        <p:spPr/>
        <p:txBody>
          <a:bodyPr/>
          <a:lstStyle/>
          <a:p>
            <a:fld id="{BC1DBF59-FCF1-4C99-ADD5-833B8FF11D94}" type="slidenum">
              <a:rPr lang="nl-NL" smtClean="0"/>
              <a:t>‹Nr.›</a:t>
            </a:fld>
            <a:endParaRPr lang="nl-NL"/>
          </a:p>
        </p:txBody>
      </p:sp>
    </p:spTree>
    <p:extLst>
      <p:ext uri="{BB962C8B-B14F-4D97-AF65-F5344CB8AC3E}">
        <p14:creationId xmlns:p14="http://schemas.microsoft.com/office/powerpoint/2010/main" val="2558095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A7A9-65E1-43E2-92D2-EB3AFE02A635}"/>
              </a:ext>
            </a:extLst>
          </p:cNvPr>
          <p:cNvSpPr>
            <a:spLocks noGrp="1"/>
          </p:cNvSpPr>
          <p:nvPr>
            <p:ph type="title"/>
          </p:nvPr>
        </p:nvSpPr>
        <p:spPr/>
        <p:txBody>
          <a:bodyPr/>
          <a:lstStyle/>
          <a:p>
            <a:r>
              <a:rPr lang="en-US"/>
              <a:t>Click to edit Master title style</a:t>
            </a:r>
            <a:endParaRPr lang="nl-NL"/>
          </a:p>
        </p:txBody>
      </p:sp>
      <p:sp>
        <p:nvSpPr>
          <p:cNvPr id="3" name="Vertical Text Placeholder 2">
            <a:extLst>
              <a:ext uri="{FF2B5EF4-FFF2-40B4-BE49-F238E27FC236}">
                <a16:creationId xmlns:a16="http://schemas.microsoft.com/office/drawing/2014/main" id="{19D11ADC-840F-46A6-9AE9-65BC3125F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3513F40D-F425-4792-BF3C-5491A2996795}"/>
              </a:ext>
            </a:extLst>
          </p:cNvPr>
          <p:cNvSpPr>
            <a:spLocks noGrp="1"/>
          </p:cNvSpPr>
          <p:nvPr>
            <p:ph type="dt" sz="half" idx="10"/>
          </p:nvPr>
        </p:nvSpPr>
        <p:spPr/>
        <p:txBody>
          <a:bodyPr/>
          <a:lstStyle/>
          <a:p>
            <a:fld id="{B8BE0825-496D-48EE-906D-C4B467477D70}" type="datetime1">
              <a:rPr lang="nl-NL" smtClean="0"/>
              <a:t>17-1-2024</a:t>
            </a:fld>
            <a:endParaRPr lang="nl-NL"/>
          </a:p>
        </p:txBody>
      </p:sp>
      <p:sp>
        <p:nvSpPr>
          <p:cNvPr id="5" name="Footer Placeholder 4">
            <a:extLst>
              <a:ext uri="{FF2B5EF4-FFF2-40B4-BE49-F238E27FC236}">
                <a16:creationId xmlns:a16="http://schemas.microsoft.com/office/drawing/2014/main" id="{F0963073-5E5E-4DCA-BBE8-7A45D19DAC16}"/>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B94DAF72-587D-47C6-B6CF-A7AEB6731EA3}"/>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C98DA087-EACC-4163-89C6-5FEAD7C01DD9}"/>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1593599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D351A-DFCC-49DB-8C7E-5311EBBC59D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B522E166-EA33-4370-BE7B-7C9DC88B574D}"/>
              </a:ext>
            </a:extLst>
          </p:cNvPr>
          <p:cNvSpPr>
            <a:spLocks noGrp="1"/>
          </p:cNvSpPr>
          <p:nvPr>
            <p:ph type="dt" sz="half" idx="10"/>
          </p:nvPr>
        </p:nvSpPr>
        <p:spPr/>
        <p:txBody>
          <a:bodyPr/>
          <a:lstStyle/>
          <a:p>
            <a:fld id="{8FCECF02-5589-4D09-AAC6-A40FE14CCFEF}" type="datetime1">
              <a:rPr lang="nl-NL" smtClean="0"/>
              <a:t>17-1-2024</a:t>
            </a:fld>
            <a:endParaRPr lang="nl-NL"/>
          </a:p>
        </p:txBody>
      </p:sp>
      <p:sp>
        <p:nvSpPr>
          <p:cNvPr id="4" name="Footer Placeholder 3">
            <a:extLst>
              <a:ext uri="{FF2B5EF4-FFF2-40B4-BE49-F238E27FC236}">
                <a16:creationId xmlns:a16="http://schemas.microsoft.com/office/drawing/2014/main" id="{B470E268-F5D1-4BFA-89C7-BC81761316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C7F7E90-ADD4-4523-A589-5D0544DD19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AB2AB332-8B7E-46A9-81BE-A7C8A64D91F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710817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15836-3C30-46B3-AC32-32184EFACE94}"/>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0C2CE826-A37F-4AC1-9BE1-1F6175533032}"/>
              </a:ext>
            </a:extLst>
          </p:cNvPr>
          <p:cNvSpPr>
            <a:spLocks noGrp="1"/>
          </p:cNvSpPr>
          <p:nvPr>
            <p:ph type="dt" sz="half" idx="10"/>
          </p:nvPr>
        </p:nvSpPr>
        <p:spPr/>
        <p:txBody>
          <a:bodyPr/>
          <a:lstStyle/>
          <a:p>
            <a:fld id="{B93DD40B-976D-46A4-9CC8-5E8794C4D7D7}" type="datetime1">
              <a:rPr lang="nl-NL" smtClean="0"/>
              <a:t>17-1-2024</a:t>
            </a:fld>
            <a:endParaRPr lang="nl-NL"/>
          </a:p>
        </p:txBody>
      </p:sp>
      <p:sp>
        <p:nvSpPr>
          <p:cNvPr id="4" name="Footer Placeholder 3">
            <a:extLst>
              <a:ext uri="{FF2B5EF4-FFF2-40B4-BE49-F238E27FC236}">
                <a16:creationId xmlns:a16="http://schemas.microsoft.com/office/drawing/2014/main" id="{5D3B7CDC-D6D8-413E-B94F-44398EEF0F1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6FEA4A04-10DC-4A9E-9719-FA34C6AF249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C00C266C-CE31-45BF-A71A-1D8B66BDBBE0}"/>
              </a:ext>
            </a:extLst>
          </p:cNvPr>
          <p:cNvPicPr>
            <a:picLocks noChangeAspect="1"/>
          </p:cNvPicPr>
          <p:nvPr userDrawn="1"/>
        </p:nvPicPr>
        <p:blipFill>
          <a:blip r:embed="rId2"/>
          <a:stretch>
            <a:fillRect/>
          </a:stretch>
        </p:blipFill>
        <p:spPr>
          <a:xfrm>
            <a:off x="0" y="3178"/>
            <a:ext cx="12192000" cy="6851643"/>
          </a:xfrm>
          <a:prstGeom prst="rect">
            <a:avLst/>
          </a:prstGeom>
        </p:spPr>
      </p:pic>
    </p:spTree>
    <p:extLst>
      <p:ext uri="{BB962C8B-B14F-4D97-AF65-F5344CB8AC3E}">
        <p14:creationId xmlns:p14="http://schemas.microsoft.com/office/powerpoint/2010/main" val="2459177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B0022-96ED-4DD2-84BC-BCBF6E37B927}"/>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3760D3B8-0BEB-4F42-B662-3A8AD3E80B3E}"/>
              </a:ext>
            </a:extLst>
          </p:cNvPr>
          <p:cNvSpPr>
            <a:spLocks noGrp="1"/>
          </p:cNvSpPr>
          <p:nvPr>
            <p:ph type="dt" sz="half" idx="10"/>
          </p:nvPr>
        </p:nvSpPr>
        <p:spPr/>
        <p:txBody>
          <a:bodyPr/>
          <a:lstStyle/>
          <a:p>
            <a:fld id="{0655662E-3433-41AC-9C4C-AF45CA23F584}" type="datetime1">
              <a:rPr lang="nl-NL" smtClean="0"/>
              <a:t>17-1-2024</a:t>
            </a:fld>
            <a:endParaRPr lang="nl-NL"/>
          </a:p>
        </p:txBody>
      </p:sp>
      <p:sp>
        <p:nvSpPr>
          <p:cNvPr id="4" name="Footer Placeholder 3">
            <a:extLst>
              <a:ext uri="{FF2B5EF4-FFF2-40B4-BE49-F238E27FC236}">
                <a16:creationId xmlns:a16="http://schemas.microsoft.com/office/drawing/2014/main" id="{6400C17B-CE54-4038-854C-2C3DBD81F638}"/>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714E0C8E-42AE-4EC8-A793-158E3318712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BC1B9812-D52B-4AD2-9512-B0199C0198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5415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03862-AD3E-48D0-9AC7-DA607304EFEF}"/>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70728E66-DB1E-4D57-B0F1-41F2B8775F58}"/>
              </a:ext>
            </a:extLst>
          </p:cNvPr>
          <p:cNvSpPr>
            <a:spLocks noGrp="1"/>
          </p:cNvSpPr>
          <p:nvPr>
            <p:ph type="dt" sz="half" idx="10"/>
          </p:nvPr>
        </p:nvSpPr>
        <p:spPr/>
        <p:txBody>
          <a:bodyPr/>
          <a:lstStyle/>
          <a:p>
            <a:fld id="{E9EDB2DF-D579-4C33-8E60-6C708EAD32DF}" type="datetime1">
              <a:rPr lang="nl-NL" smtClean="0"/>
              <a:t>17-1-2024</a:t>
            </a:fld>
            <a:endParaRPr lang="nl-NL"/>
          </a:p>
        </p:txBody>
      </p:sp>
      <p:sp>
        <p:nvSpPr>
          <p:cNvPr id="4" name="Footer Placeholder 3">
            <a:extLst>
              <a:ext uri="{FF2B5EF4-FFF2-40B4-BE49-F238E27FC236}">
                <a16:creationId xmlns:a16="http://schemas.microsoft.com/office/drawing/2014/main" id="{ACC0A6FA-E5E4-41F8-B748-DB3A55D7BB83}"/>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1DB4BDAE-3E11-48DB-AF9D-E1644B91395B}"/>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03CA4BF6-C2DA-49E5-A4E9-D9F00CC2A917}"/>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714275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BDDF-99F3-45C0-ADAD-2F93B3C11758}"/>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A28F1CD-98AD-4BF8-920F-C5C2A4F00D64}"/>
              </a:ext>
            </a:extLst>
          </p:cNvPr>
          <p:cNvSpPr>
            <a:spLocks noGrp="1"/>
          </p:cNvSpPr>
          <p:nvPr>
            <p:ph type="dt" sz="half" idx="10"/>
          </p:nvPr>
        </p:nvSpPr>
        <p:spPr/>
        <p:txBody>
          <a:bodyPr/>
          <a:lstStyle/>
          <a:p>
            <a:fld id="{6FF443DC-85F2-461F-AA17-2F0C5A74ACDE}" type="datetime1">
              <a:rPr lang="nl-NL" smtClean="0"/>
              <a:t>17-1-2024</a:t>
            </a:fld>
            <a:endParaRPr lang="nl-NL"/>
          </a:p>
        </p:txBody>
      </p:sp>
      <p:sp>
        <p:nvSpPr>
          <p:cNvPr id="4" name="Footer Placeholder 3">
            <a:extLst>
              <a:ext uri="{FF2B5EF4-FFF2-40B4-BE49-F238E27FC236}">
                <a16:creationId xmlns:a16="http://schemas.microsoft.com/office/drawing/2014/main" id="{FEB0BF26-D02A-4548-9CD7-198C0D40FB4B}"/>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81A15383-4F80-4697-BC7F-C00BB562A3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81926F24-ECF7-4589-AD26-DA46DEC83C22}"/>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3191439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D4FF64-2325-47EF-8CED-D417BDB4E10A}" type="datetime1">
              <a:rPr lang="nl-NL" smtClean="0"/>
              <a:t>17-1-2024</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580B2741-CA3E-4D07-B942-2D20B5449194}" type="slidenum">
              <a:rPr lang="nl-NL" smtClean="0"/>
              <a:t>‹Nr.›</a:t>
            </a:fld>
            <a:endParaRPr lang="nl-NL"/>
          </a:p>
        </p:txBody>
      </p:sp>
    </p:spTree>
    <p:extLst>
      <p:ext uri="{BB962C8B-B14F-4D97-AF65-F5344CB8AC3E}">
        <p14:creationId xmlns:p14="http://schemas.microsoft.com/office/powerpoint/2010/main" val="592555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88E7B-06AB-4AF0-9EA7-DBC4671E8D7E}"/>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45FBBADF-AD01-4BA9-9060-D46181651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71D232DB-7768-49D3-B5CE-B2F0AEEC8919}"/>
              </a:ext>
            </a:extLst>
          </p:cNvPr>
          <p:cNvSpPr>
            <a:spLocks noGrp="1"/>
          </p:cNvSpPr>
          <p:nvPr>
            <p:ph type="dt" sz="half" idx="10"/>
          </p:nvPr>
        </p:nvSpPr>
        <p:spPr/>
        <p:txBody>
          <a:bodyPr/>
          <a:lstStyle/>
          <a:p>
            <a:fld id="{71FAA669-EDA3-4634-A0BB-92A85054F772}" type="datetime1">
              <a:rPr lang="nl-NL" smtClean="0"/>
              <a:t>17-1-2024</a:t>
            </a:fld>
            <a:endParaRPr lang="nl-NL"/>
          </a:p>
        </p:txBody>
      </p:sp>
      <p:sp>
        <p:nvSpPr>
          <p:cNvPr id="5" name="Footer Placeholder 4">
            <a:extLst>
              <a:ext uri="{FF2B5EF4-FFF2-40B4-BE49-F238E27FC236}">
                <a16:creationId xmlns:a16="http://schemas.microsoft.com/office/drawing/2014/main" id="{BDE9F1FA-1ADF-4454-BBC1-13B43F5C6000}"/>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1D96240F-DE27-4418-BEFF-89EF791E03BC}"/>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2F8CAF6C-04C3-44E7-9456-E2850E950AAC}"/>
              </a:ext>
            </a:extLst>
          </p:cNvPr>
          <p:cNvPicPr>
            <a:picLocks noChangeAspect="1"/>
          </p:cNvPicPr>
          <p:nvPr userDrawn="1"/>
        </p:nvPicPr>
        <p:blipFill>
          <a:blip r:embed="rId2"/>
          <a:stretch>
            <a:fillRect/>
          </a:stretch>
        </p:blipFill>
        <p:spPr>
          <a:xfrm>
            <a:off x="0" y="7257"/>
            <a:ext cx="12192000" cy="6843486"/>
          </a:xfrm>
          <a:prstGeom prst="rect">
            <a:avLst/>
          </a:prstGeom>
        </p:spPr>
      </p:pic>
    </p:spTree>
    <p:extLst>
      <p:ext uri="{BB962C8B-B14F-4D97-AF65-F5344CB8AC3E}">
        <p14:creationId xmlns:p14="http://schemas.microsoft.com/office/powerpoint/2010/main" val="208655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17C81-C791-49E8-9753-8DD207F4B4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a:extLst>
              <a:ext uri="{FF2B5EF4-FFF2-40B4-BE49-F238E27FC236}">
                <a16:creationId xmlns:a16="http://schemas.microsoft.com/office/drawing/2014/main" id="{B1FEFC11-AA36-4B6E-BC6E-9750E59B8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D2727-A234-4E29-900E-0126EE40C136}"/>
              </a:ext>
            </a:extLst>
          </p:cNvPr>
          <p:cNvSpPr>
            <a:spLocks noGrp="1"/>
          </p:cNvSpPr>
          <p:nvPr>
            <p:ph type="dt" sz="half" idx="10"/>
          </p:nvPr>
        </p:nvSpPr>
        <p:spPr/>
        <p:txBody>
          <a:bodyPr/>
          <a:lstStyle/>
          <a:p>
            <a:fld id="{9FFD3921-B2F7-4760-A361-A2C19C6BD67A}" type="datetime1">
              <a:rPr lang="nl-NL" smtClean="0"/>
              <a:t>17-1-2024</a:t>
            </a:fld>
            <a:endParaRPr lang="nl-NL"/>
          </a:p>
        </p:txBody>
      </p:sp>
      <p:sp>
        <p:nvSpPr>
          <p:cNvPr id="5" name="Footer Placeholder 4">
            <a:extLst>
              <a:ext uri="{FF2B5EF4-FFF2-40B4-BE49-F238E27FC236}">
                <a16:creationId xmlns:a16="http://schemas.microsoft.com/office/drawing/2014/main" id="{B0A31787-1E7D-49E8-A072-7FB683378C65}"/>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C71DC1E3-A3FF-4C5A-9FCF-91BB827D31E7}"/>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15A49B41-1AB3-48F0-B811-5B2A9DFFAEB6}"/>
              </a:ext>
            </a:extLst>
          </p:cNvPr>
          <p:cNvPicPr>
            <a:picLocks noChangeAspect="1"/>
          </p:cNvPicPr>
          <p:nvPr userDrawn="1"/>
        </p:nvPicPr>
        <p:blipFill>
          <a:blip r:embed="rId2"/>
          <a:stretch>
            <a:fillRect/>
          </a:stretch>
        </p:blipFill>
        <p:spPr>
          <a:xfrm>
            <a:off x="0" y="1588"/>
            <a:ext cx="12192000" cy="6854823"/>
          </a:xfrm>
          <a:prstGeom prst="rect">
            <a:avLst/>
          </a:prstGeom>
        </p:spPr>
      </p:pic>
    </p:spTree>
    <p:extLst>
      <p:ext uri="{BB962C8B-B14F-4D97-AF65-F5344CB8AC3E}">
        <p14:creationId xmlns:p14="http://schemas.microsoft.com/office/powerpoint/2010/main" val="2176042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F053B-5320-4639-90CC-984F057E129B}"/>
              </a:ext>
            </a:extLst>
          </p:cNvPr>
          <p:cNvSpPr>
            <a:spLocks noGrp="1"/>
          </p:cNvSpPr>
          <p:nvPr>
            <p:ph type="title"/>
          </p:nvPr>
        </p:nvSpPr>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A672E858-1C19-44AC-9E11-8809E881DF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a:extLst>
              <a:ext uri="{FF2B5EF4-FFF2-40B4-BE49-F238E27FC236}">
                <a16:creationId xmlns:a16="http://schemas.microsoft.com/office/drawing/2014/main" id="{078131AB-B6F3-4280-8955-6865685F0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a:extLst>
              <a:ext uri="{FF2B5EF4-FFF2-40B4-BE49-F238E27FC236}">
                <a16:creationId xmlns:a16="http://schemas.microsoft.com/office/drawing/2014/main" id="{C810D5C5-8231-42C1-8F15-4C00E0393F5A}"/>
              </a:ext>
            </a:extLst>
          </p:cNvPr>
          <p:cNvSpPr>
            <a:spLocks noGrp="1"/>
          </p:cNvSpPr>
          <p:nvPr>
            <p:ph type="dt" sz="half" idx="10"/>
          </p:nvPr>
        </p:nvSpPr>
        <p:spPr/>
        <p:txBody>
          <a:bodyPr/>
          <a:lstStyle/>
          <a:p>
            <a:fld id="{071860B0-9029-45B8-8F4C-2E5993FED6F8}" type="datetime1">
              <a:rPr lang="nl-NL" smtClean="0"/>
              <a:t>17-1-2024</a:t>
            </a:fld>
            <a:endParaRPr lang="nl-NL"/>
          </a:p>
        </p:txBody>
      </p:sp>
      <p:sp>
        <p:nvSpPr>
          <p:cNvPr id="6" name="Footer Placeholder 5">
            <a:extLst>
              <a:ext uri="{FF2B5EF4-FFF2-40B4-BE49-F238E27FC236}">
                <a16:creationId xmlns:a16="http://schemas.microsoft.com/office/drawing/2014/main" id="{6E303533-E9DE-4896-83F8-1CF6CCCAC27E}"/>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41A20589-17ED-4158-9D33-B6B48EE3AAC0}"/>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419BD918-851C-453E-9EF0-B8E97AFE01C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8385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DAF-DA24-424B-BDC9-C3274A5311CA}"/>
              </a:ext>
            </a:extLst>
          </p:cNvPr>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a:extLst>
              <a:ext uri="{FF2B5EF4-FFF2-40B4-BE49-F238E27FC236}">
                <a16:creationId xmlns:a16="http://schemas.microsoft.com/office/drawing/2014/main" id="{C2A029E8-83D7-409A-AB89-1F6A4D4B0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66C482-12CB-41DE-B64B-E8402900DF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a:extLst>
              <a:ext uri="{FF2B5EF4-FFF2-40B4-BE49-F238E27FC236}">
                <a16:creationId xmlns:a16="http://schemas.microsoft.com/office/drawing/2014/main" id="{EED7B8F9-3F76-4455-AA0E-C806C40E9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573CC7-B3B5-427B-8D55-43D121DDC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a:extLst>
              <a:ext uri="{FF2B5EF4-FFF2-40B4-BE49-F238E27FC236}">
                <a16:creationId xmlns:a16="http://schemas.microsoft.com/office/drawing/2014/main" id="{17702904-CD4F-42C4-B986-C7C79CD243CB}"/>
              </a:ext>
            </a:extLst>
          </p:cNvPr>
          <p:cNvSpPr>
            <a:spLocks noGrp="1"/>
          </p:cNvSpPr>
          <p:nvPr>
            <p:ph type="dt" sz="half" idx="10"/>
          </p:nvPr>
        </p:nvSpPr>
        <p:spPr/>
        <p:txBody>
          <a:bodyPr/>
          <a:lstStyle/>
          <a:p>
            <a:fld id="{F89929DC-D144-43C2-8AC6-1C2A5EE91109}" type="datetime1">
              <a:rPr lang="nl-NL" smtClean="0"/>
              <a:t>17-1-2024</a:t>
            </a:fld>
            <a:endParaRPr lang="nl-NL"/>
          </a:p>
        </p:txBody>
      </p:sp>
      <p:sp>
        <p:nvSpPr>
          <p:cNvPr id="8" name="Footer Placeholder 7">
            <a:extLst>
              <a:ext uri="{FF2B5EF4-FFF2-40B4-BE49-F238E27FC236}">
                <a16:creationId xmlns:a16="http://schemas.microsoft.com/office/drawing/2014/main" id="{0F54FD75-36E5-4123-9D34-932EECE6C369}"/>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EEEF493-F5A6-47E1-BF85-32F2B96D1B82}"/>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11" name="Picture 10">
            <a:extLst>
              <a:ext uri="{FF2B5EF4-FFF2-40B4-BE49-F238E27FC236}">
                <a16:creationId xmlns:a16="http://schemas.microsoft.com/office/drawing/2014/main" id="{DE43B215-E2C7-44EC-A23A-AE613119821D}"/>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88342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8F81E-74AF-4B6B-BB8D-C1031A82D7D1}"/>
              </a:ext>
            </a:extLst>
          </p:cNvPr>
          <p:cNvSpPr>
            <a:spLocks noGrp="1"/>
          </p:cNvSpPr>
          <p:nvPr>
            <p:ph type="title"/>
          </p:nvPr>
        </p:nvSpPr>
        <p:spPr/>
        <p:txBody>
          <a:bodyPr/>
          <a:lstStyle/>
          <a:p>
            <a:r>
              <a:rPr lang="en-US"/>
              <a:t>Click to edit Master title style</a:t>
            </a:r>
            <a:endParaRPr lang="nl-NL"/>
          </a:p>
        </p:txBody>
      </p:sp>
      <p:sp>
        <p:nvSpPr>
          <p:cNvPr id="3" name="Date Placeholder 2">
            <a:extLst>
              <a:ext uri="{FF2B5EF4-FFF2-40B4-BE49-F238E27FC236}">
                <a16:creationId xmlns:a16="http://schemas.microsoft.com/office/drawing/2014/main" id="{1074A799-728A-4A73-AED4-84D2B9A07237}"/>
              </a:ext>
            </a:extLst>
          </p:cNvPr>
          <p:cNvSpPr>
            <a:spLocks noGrp="1"/>
          </p:cNvSpPr>
          <p:nvPr>
            <p:ph type="dt" sz="half" idx="10"/>
          </p:nvPr>
        </p:nvSpPr>
        <p:spPr/>
        <p:txBody>
          <a:bodyPr/>
          <a:lstStyle/>
          <a:p>
            <a:fld id="{A0CA39B5-5EA4-493C-8BF0-255BB6BC538F}" type="datetime1">
              <a:rPr lang="nl-NL" smtClean="0"/>
              <a:t>17-1-2024</a:t>
            </a:fld>
            <a:endParaRPr lang="nl-NL"/>
          </a:p>
        </p:txBody>
      </p:sp>
      <p:sp>
        <p:nvSpPr>
          <p:cNvPr id="4" name="Footer Placeholder 3">
            <a:extLst>
              <a:ext uri="{FF2B5EF4-FFF2-40B4-BE49-F238E27FC236}">
                <a16:creationId xmlns:a16="http://schemas.microsoft.com/office/drawing/2014/main" id="{B6A9C831-2E28-4966-A8A9-0D8D13C7C746}"/>
              </a:ext>
            </a:extLst>
          </p:cNvPr>
          <p:cNvSpPr>
            <a:spLocks noGrp="1"/>
          </p:cNvSpPr>
          <p:nvPr>
            <p:ph type="ftr" sz="quarter" idx="11"/>
          </p:nvPr>
        </p:nvSpPr>
        <p:spPr/>
        <p:txBody>
          <a:bodyPr/>
          <a:lstStyle/>
          <a:p>
            <a:endParaRPr lang="nl-NL"/>
          </a:p>
        </p:txBody>
      </p:sp>
      <p:sp>
        <p:nvSpPr>
          <p:cNvPr id="5" name="Slide Number Placeholder 4">
            <a:extLst>
              <a:ext uri="{FF2B5EF4-FFF2-40B4-BE49-F238E27FC236}">
                <a16:creationId xmlns:a16="http://schemas.microsoft.com/office/drawing/2014/main" id="{50D3D87B-6208-45CD-9E7B-A7CC57D1486A}"/>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7" name="Picture 6">
            <a:extLst>
              <a:ext uri="{FF2B5EF4-FFF2-40B4-BE49-F238E27FC236}">
                <a16:creationId xmlns:a16="http://schemas.microsoft.com/office/drawing/2014/main" id="{BEC203C7-FE5B-4D65-A8F4-CAB31FF245DB}"/>
              </a:ext>
            </a:extLst>
          </p:cNvPr>
          <p:cNvPicPr>
            <a:picLocks noChangeAspect="1"/>
          </p:cNvPicPr>
          <p:nvPr userDrawn="1"/>
        </p:nvPicPr>
        <p:blipFill>
          <a:blip r:embed="rId2"/>
          <a:stretch>
            <a:fillRect/>
          </a:stretch>
        </p:blipFill>
        <p:spPr>
          <a:xfrm>
            <a:off x="0" y="7257"/>
            <a:ext cx="12192000" cy="6843486"/>
          </a:xfrm>
          <a:prstGeom prst="rect">
            <a:avLst/>
          </a:prstGeom>
        </p:spPr>
      </p:pic>
      <p:pic>
        <p:nvPicPr>
          <p:cNvPr id="9" name="Picture 8">
            <a:extLst>
              <a:ext uri="{FF2B5EF4-FFF2-40B4-BE49-F238E27FC236}">
                <a16:creationId xmlns:a16="http://schemas.microsoft.com/office/drawing/2014/main" id="{E4DBAE0D-0496-4A2D-B9C0-68609623C80A}"/>
              </a:ext>
            </a:extLst>
          </p:cNvPr>
          <p:cNvPicPr>
            <a:picLocks noChangeAspect="1"/>
          </p:cNvPicPr>
          <p:nvPr userDrawn="1"/>
        </p:nvPicPr>
        <p:blipFill>
          <a:blip r:embed="rId3"/>
          <a:stretch>
            <a:fillRect/>
          </a:stretch>
        </p:blipFill>
        <p:spPr>
          <a:xfrm>
            <a:off x="0" y="3628"/>
            <a:ext cx="12192000" cy="6850743"/>
          </a:xfrm>
          <a:prstGeom prst="rect">
            <a:avLst/>
          </a:prstGeom>
        </p:spPr>
      </p:pic>
    </p:spTree>
    <p:extLst>
      <p:ext uri="{BB962C8B-B14F-4D97-AF65-F5344CB8AC3E}">
        <p14:creationId xmlns:p14="http://schemas.microsoft.com/office/powerpoint/2010/main" val="38134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4C84-6835-4110-8AEB-79907C0D2E3C}"/>
              </a:ext>
            </a:extLst>
          </p:cNvPr>
          <p:cNvSpPr>
            <a:spLocks noGrp="1"/>
          </p:cNvSpPr>
          <p:nvPr>
            <p:ph type="dt" sz="half" idx="10"/>
          </p:nvPr>
        </p:nvSpPr>
        <p:spPr/>
        <p:txBody>
          <a:bodyPr/>
          <a:lstStyle/>
          <a:p>
            <a:fld id="{43B9868B-B3C9-46EF-B8D8-91E21D97684E}" type="datetime1">
              <a:rPr lang="nl-NL" smtClean="0"/>
              <a:t>17-1-2024</a:t>
            </a:fld>
            <a:endParaRPr lang="nl-NL"/>
          </a:p>
        </p:txBody>
      </p:sp>
      <p:sp>
        <p:nvSpPr>
          <p:cNvPr id="3" name="Footer Placeholder 2">
            <a:extLst>
              <a:ext uri="{FF2B5EF4-FFF2-40B4-BE49-F238E27FC236}">
                <a16:creationId xmlns:a16="http://schemas.microsoft.com/office/drawing/2014/main" id="{5D889364-0BAD-40BA-809F-D8BCC6114063}"/>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F5BE4DD9-7789-43A2-944E-4029E19316D4}"/>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6" name="Picture 5">
            <a:extLst>
              <a:ext uri="{FF2B5EF4-FFF2-40B4-BE49-F238E27FC236}">
                <a16:creationId xmlns:a16="http://schemas.microsoft.com/office/drawing/2014/main" id="{C78D77AB-7FB5-47BB-8B68-F3791188F7A5}"/>
              </a:ext>
            </a:extLst>
          </p:cNvPr>
          <p:cNvPicPr>
            <a:picLocks noChangeAspect="1"/>
          </p:cNvPicPr>
          <p:nvPr userDrawn="1"/>
        </p:nvPicPr>
        <p:blipFill>
          <a:blip r:embed="rId2"/>
          <a:stretch>
            <a:fillRect/>
          </a:stretch>
        </p:blipFill>
        <p:spPr>
          <a:xfrm>
            <a:off x="6444" y="0"/>
            <a:ext cx="12179111" cy="6858000"/>
          </a:xfrm>
          <a:prstGeom prst="rect">
            <a:avLst/>
          </a:prstGeom>
        </p:spPr>
      </p:pic>
    </p:spTree>
    <p:extLst>
      <p:ext uri="{BB962C8B-B14F-4D97-AF65-F5344CB8AC3E}">
        <p14:creationId xmlns:p14="http://schemas.microsoft.com/office/powerpoint/2010/main" val="281694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EB984-4FCC-4C94-9711-EBAB0FF0F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a:extLst>
              <a:ext uri="{FF2B5EF4-FFF2-40B4-BE49-F238E27FC236}">
                <a16:creationId xmlns:a16="http://schemas.microsoft.com/office/drawing/2014/main" id="{DB22700D-F58D-4C18-8EBF-8C73AC40D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a:extLst>
              <a:ext uri="{FF2B5EF4-FFF2-40B4-BE49-F238E27FC236}">
                <a16:creationId xmlns:a16="http://schemas.microsoft.com/office/drawing/2014/main" id="{A0CDDFFF-21E2-412A-8480-1B035D4EF6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E895BD-3E50-4004-A27A-E0D8769D7023}"/>
              </a:ext>
            </a:extLst>
          </p:cNvPr>
          <p:cNvSpPr>
            <a:spLocks noGrp="1"/>
          </p:cNvSpPr>
          <p:nvPr>
            <p:ph type="dt" sz="half" idx="10"/>
          </p:nvPr>
        </p:nvSpPr>
        <p:spPr/>
        <p:txBody>
          <a:bodyPr/>
          <a:lstStyle/>
          <a:p>
            <a:fld id="{2967F4DA-9C55-4967-8F35-E67B00A0FE86}" type="datetime1">
              <a:rPr lang="nl-NL" smtClean="0"/>
              <a:t>17-1-2024</a:t>
            </a:fld>
            <a:endParaRPr lang="nl-NL"/>
          </a:p>
        </p:txBody>
      </p:sp>
      <p:sp>
        <p:nvSpPr>
          <p:cNvPr id="6" name="Footer Placeholder 5">
            <a:extLst>
              <a:ext uri="{FF2B5EF4-FFF2-40B4-BE49-F238E27FC236}">
                <a16:creationId xmlns:a16="http://schemas.microsoft.com/office/drawing/2014/main" id="{F07B33E5-4EA7-4CB3-B3C6-D7F4D63D7EBF}"/>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1C6C5E9E-8B3A-46B3-960C-6990909ACFFF}"/>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C7E6857F-29F5-404A-BD68-8038EFB3AC27}"/>
              </a:ext>
            </a:extLst>
          </p:cNvPr>
          <p:cNvPicPr>
            <a:picLocks noChangeAspect="1"/>
          </p:cNvPicPr>
          <p:nvPr userDrawn="1"/>
        </p:nvPicPr>
        <p:blipFill>
          <a:blip r:embed="rId2"/>
          <a:stretch>
            <a:fillRect/>
          </a:stretch>
        </p:blipFill>
        <p:spPr>
          <a:xfrm>
            <a:off x="0" y="3628"/>
            <a:ext cx="12192000" cy="6850743"/>
          </a:xfrm>
          <a:prstGeom prst="rect">
            <a:avLst/>
          </a:prstGeom>
        </p:spPr>
      </p:pic>
    </p:spTree>
    <p:extLst>
      <p:ext uri="{BB962C8B-B14F-4D97-AF65-F5344CB8AC3E}">
        <p14:creationId xmlns:p14="http://schemas.microsoft.com/office/powerpoint/2010/main" val="276592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9474D-A441-4AA2-AEBA-EB300AE85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a:extLst>
              <a:ext uri="{FF2B5EF4-FFF2-40B4-BE49-F238E27FC236}">
                <a16:creationId xmlns:a16="http://schemas.microsoft.com/office/drawing/2014/main" id="{43C35BDE-76CB-49DF-9086-AB2EDFD27E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a:extLst>
              <a:ext uri="{FF2B5EF4-FFF2-40B4-BE49-F238E27FC236}">
                <a16:creationId xmlns:a16="http://schemas.microsoft.com/office/drawing/2014/main" id="{5044CF78-F740-4722-A51B-8C1C7318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694D4B-3D0D-44F8-A070-41E2A734AC17}"/>
              </a:ext>
            </a:extLst>
          </p:cNvPr>
          <p:cNvSpPr>
            <a:spLocks noGrp="1"/>
          </p:cNvSpPr>
          <p:nvPr>
            <p:ph type="dt" sz="half" idx="10"/>
          </p:nvPr>
        </p:nvSpPr>
        <p:spPr/>
        <p:txBody>
          <a:bodyPr/>
          <a:lstStyle/>
          <a:p>
            <a:fld id="{088192D6-9B8C-4E6C-BDCD-A120DAEDD4E9}" type="datetime1">
              <a:rPr lang="nl-NL" smtClean="0"/>
              <a:t>17-1-2024</a:t>
            </a:fld>
            <a:endParaRPr lang="nl-NL"/>
          </a:p>
        </p:txBody>
      </p:sp>
      <p:sp>
        <p:nvSpPr>
          <p:cNvPr id="6" name="Footer Placeholder 5">
            <a:extLst>
              <a:ext uri="{FF2B5EF4-FFF2-40B4-BE49-F238E27FC236}">
                <a16:creationId xmlns:a16="http://schemas.microsoft.com/office/drawing/2014/main" id="{F9E34C62-A03B-4FE7-A7BB-6533EADF401A}"/>
              </a:ext>
            </a:extLst>
          </p:cNvPr>
          <p:cNvSpPr>
            <a:spLocks noGrp="1"/>
          </p:cNvSpPr>
          <p:nvPr>
            <p:ph type="ftr" sz="quarter" idx="11"/>
          </p:nvPr>
        </p:nvSpPr>
        <p:spPr/>
        <p:txBody>
          <a:bodyPr/>
          <a:lstStyle/>
          <a:p>
            <a:endParaRPr lang="nl-NL"/>
          </a:p>
        </p:txBody>
      </p:sp>
      <p:sp>
        <p:nvSpPr>
          <p:cNvPr id="7" name="Slide Number Placeholder 6">
            <a:extLst>
              <a:ext uri="{FF2B5EF4-FFF2-40B4-BE49-F238E27FC236}">
                <a16:creationId xmlns:a16="http://schemas.microsoft.com/office/drawing/2014/main" id="{876D920F-28CA-4585-926E-20E28BA19545}"/>
              </a:ext>
            </a:extLst>
          </p:cNvPr>
          <p:cNvSpPr>
            <a:spLocks noGrp="1"/>
          </p:cNvSpPr>
          <p:nvPr>
            <p:ph type="sldNum" sz="quarter" idx="12"/>
          </p:nvPr>
        </p:nvSpPr>
        <p:spPr/>
        <p:txBody>
          <a:bodyPr/>
          <a:lstStyle/>
          <a:p>
            <a:fld id="{BC1DBF59-FCF1-4C99-ADD5-833B8FF11D94}" type="slidenum">
              <a:rPr lang="nl-NL" smtClean="0"/>
              <a:t>‹Nr.›</a:t>
            </a:fld>
            <a:endParaRPr lang="nl-NL"/>
          </a:p>
        </p:txBody>
      </p:sp>
      <p:pic>
        <p:nvPicPr>
          <p:cNvPr id="9" name="Picture 8">
            <a:extLst>
              <a:ext uri="{FF2B5EF4-FFF2-40B4-BE49-F238E27FC236}">
                <a16:creationId xmlns:a16="http://schemas.microsoft.com/office/drawing/2014/main" id="{F3DA720C-FE57-43A9-AD3B-E7C18EE7DE8A}"/>
              </a:ext>
            </a:extLst>
          </p:cNvPr>
          <p:cNvPicPr>
            <a:picLocks noChangeAspect="1"/>
          </p:cNvPicPr>
          <p:nvPr userDrawn="1"/>
        </p:nvPicPr>
        <p:blipFill>
          <a:blip r:embed="rId2"/>
          <a:stretch>
            <a:fillRect/>
          </a:stretch>
        </p:blipFill>
        <p:spPr>
          <a:xfrm>
            <a:off x="0" y="10885"/>
            <a:ext cx="12192000" cy="6836229"/>
          </a:xfrm>
          <a:prstGeom prst="rect">
            <a:avLst/>
          </a:prstGeom>
        </p:spPr>
      </p:pic>
    </p:spTree>
    <p:extLst>
      <p:ext uri="{BB962C8B-B14F-4D97-AF65-F5344CB8AC3E}">
        <p14:creationId xmlns:p14="http://schemas.microsoft.com/office/powerpoint/2010/main" val="1478435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556EC9-29C3-4C22-92BC-1630064C26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a:extLst>
              <a:ext uri="{FF2B5EF4-FFF2-40B4-BE49-F238E27FC236}">
                <a16:creationId xmlns:a16="http://schemas.microsoft.com/office/drawing/2014/main" id="{29BD37BC-B0A3-4DE2-AE26-CB0FE0818E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a:extLst>
              <a:ext uri="{FF2B5EF4-FFF2-40B4-BE49-F238E27FC236}">
                <a16:creationId xmlns:a16="http://schemas.microsoft.com/office/drawing/2014/main" id="{ED078B5A-A85C-4564-A942-D6FEC0839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27C0B-4543-45D7-A62C-51ABED1F0206}" type="datetime1">
              <a:rPr lang="nl-NL" smtClean="0"/>
              <a:t>17-1-2024</a:t>
            </a:fld>
            <a:endParaRPr lang="nl-NL"/>
          </a:p>
        </p:txBody>
      </p:sp>
      <p:sp>
        <p:nvSpPr>
          <p:cNvPr id="5" name="Footer Placeholder 4">
            <a:extLst>
              <a:ext uri="{FF2B5EF4-FFF2-40B4-BE49-F238E27FC236}">
                <a16:creationId xmlns:a16="http://schemas.microsoft.com/office/drawing/2014/main" id="{B08CEFD0-5E81-4565-95DB-A7503F640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a:extLst>
              <a:ext uri="{FF2B5EF4-FFF2-40B4-BE49-F238E27FC236}">
                <a16:creationId xmlns:a16="http://schemas.microsoft.com/office/drawing/2014/main" id="{24A7BF15-3CE6-4DCE-BE3A-742F2016FF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DBF59-FCF1-4C99-ADD5-833B8FF11D94}" type="slidenum">
              <a:rPr lang="nl-NL" smtClean="0"/>
              <a:t>‹Nr.›</a:t>
            </a:fld>
            <a:endParaRPr lang="nl-NL"/>
          </a:p>
        </p:txBody>
      </p:sp>
      <p:pic>
        <p:nvPicPr>
          <p:cNvPr id="8" name="Picture 7">
            <a:extLst>
              <a:ext uri="{FF2B5EF4-FFF2-40B4-BE49-F238E27FC236}">
                <a16:creationId xmlns:a16="http://schemas.microsoft.com/office/drawing/2014/main" id="{967AA199-73E2-46B6-8ADB-B80C5F2D5E78}"/>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108016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3A5BD2-A348-44DC-81DC-9892AAFE0E6B}" type="datetime1">
              <a:rPr lang="nl-NL" smtClean="0"/>
              <a:t>17-1-2024</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0B2741-CA3E-4D07-B942-2D20B5449194}" type="slidenum">
              <a:rPr lang="nl-NL" smtClean="0"/>
              <a:t>‹Nr.›</a:t>
            </a:fld>
            <a:endParaRPr lang="nl-NL"/>
          </a:p>
        </p:txBody>
      </p:sp>
      <p:sp>
        <p:nvSpPr>
          <p:cNvPr id="7" name="Rectangle 6">
            <a:extLst>
              <a:ext uri="{FF2B5EF4-FFF2-40B4-BE49-F238E27FC236}">
                <a16:creationId xmlns:a16="http://schemas.microsoft.com/office/drawing/2014/main" id="{B71F5F68-3A88-4097-A411-E3A714030022}"/>
              </a:ext>
            </a:extLst>
          </p:cNvPr>
          <p:cNvSpPr/>
          <p:nvPr userDrawn="1"/>
        </p:nvSpPr>
        <p:spPr>
          <a:xfrm>
            <a:off x="9982200" y="0"/>
            <a:ext cx="2209800" cy="796925"/>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12549224"/>
      </p:ext>
    </p:extLst>
  </p:cSld>
  <p:clrMap bg1="lt1" tx1="dk1" bg2="lt2" tx2="dk2" accent1="accent1" accent2="accent2" accent3="accent3" accent4="accent4" accent5="accent5" accent6="accent6" hlink="hlink" folHlink="folHlink"/>
  <p:sldLayoutIdLst>
    <p:sldLayoutId id="214748367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7.jpg"/></Relationships>
</file>

<file path=ppt/slides/_rels/slide1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www.theconsciouscapitalists.com/podcast/episode/4b736c33/episode-6-conscious-culture-part-1" TargetMode="External"/><Relationship Id="rId2" Type="http://schemas.openxmlformats.org/officeDocument/2006/relationships/image" Target="../media/image98.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theconsciouscapitalists.com/podcast/episode/4aab0a34/episode-7-conscious-culture-part-2"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hyperlink" Target="https://www.consciouscapitalism.org/" TargetMode="External"/><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hereistoday.com/" TargetMode="External"/></Relationships>
</file>

<file path=ppt/slides/_rels/slide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theconsciouscapitalists.com/podcast/episode/49e16fa6/episode-1-introducing-the-conscious-capitalists-podcast"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0.jp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theconsciouscapitalists.com/podcast/episode/1d846094/episode-55-employee-owners-create-wealth-and-drive-value"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3.png"/><Relationship Id="rId4" Type="http://schemas.openxmlformats.org/officeDocument/2006/relationships/hyperlink" Target="https://www.patagonia.com/company-info.html"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lifegate.com/yvon-chouinard-2" TargetMode="External"/><Relationship Id="rId5" Type="http://schemas.openxmlformats.org/officeDocument/2006/relationships/hyperlink" Target="https://en.wikipedia.org/wiki/Yvon_Chouinard" TargetMode="Externa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eu.patagonia.com/de/de/stories/dont-buy-this-jacket-black-friday-and-the-new-york-times/story-18615.html" TargetMode="Externa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patagonia.com/hom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ornwear.patagonia.c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ornwear.patagonia.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patagonia.com/ownershi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patagoniaworks.com/press/2016/9/6/let-my-people-go-surfi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youtube.com/@patagonia"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theconsciouscapitalists.com/podcast/episode/4b665b5c/episode-3-purpose-at-work-part-2" TargetMode="External"/><Relationship Id="rId4" Type="http://schemas.openxmlformats.org/officeDocument/2006/relationships/hyperlink" Target="https://www.theconsciouscapitalists.com/podcast/episode/4d47c29f/episode-2-purpose-at-work"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hyperlink" Target="https://www.deutschlandfunkkultur.de/oeko-unternehmer-christian-kroll-wir-wollen-eine-milliarde-100.html" TargetMode="Externa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ecosia.zendesk.com/hc/en-us/articles/360013117973-How-does-Ecosia-guide-you-to-greener-search-result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hyperlink" Target="https://ecosia.zendesk.com/hc/en-us/articles/204798431-Is-Ecosia-s-search-partner-Bing-CO2-neutra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8" Type="http://schemas.openxmlformats.org/officeDocument/2006/relationships/hyperlink" Target="http://usambaratravels.com/" TargetMode="External"/><Relationship Id="rId13" Type="http://schemas.openxmlformats.org/officeDocument/2006/relationships/hyperlink" Target="https://www.orangutans-sos.org/" TargetMode="External"/><Relationship Id="rId18" Type="http://schemas.openxmlformats.org/officeDocument/2006/relationships/hyperlink" Target="https://www.treeaid.org.uk/" TargetMode="External"/><Relationship Id="rId3" Type="http://schemas.openxmlformats.org/officeDocument/2006/relationships/image" Target="../media/image59.jpg"/><Relationship Id="rId21" Type="http://schemas.openxmlformats.org/officeDocument/2006/relationships/hyperlink" Target="https://de.blog.ecosia.org/baeume-fuer-den-regenwald/" TargetMode="External"/><Relationship Id="rId7" Type="http://schemas.openxmlformats.org/officeDocument/2006/relationships/hyperlink" Target="http://www.greenethiopia.org/cms/en/" TargetMode="External"/><Relationship Id="rId12" Type="http://schemas.openxmlformats.org/officeDocument/2006/relationships/hyperlink" Target="https://www.purprojet.com/" TargetMode="External"/><Relationship Id="rId17" Type="http://schemas.openxmlformats.org/officeDocument/2006/relationships/hyperlink" Target="https://www.nature.org/en-us/" TargetMode="External"/><Relationship Id="rId2" Type="http://schemas.openxmlformats.org/officeDocument/2006/relationships/notesSlide" Target="../notesSlides/notesSlide42.xml"/><Relationship Id="rId16" Type="http://schemas.openxmlformats.org/officeDocument/2006/relationships/hyperlink" Target="http://www.janegoodall.org/" TargetMode="External"/><Relationship Id="rId20" Type="http://schemas.openxmlformats.org/officeDocument/2006/relationships/hyperlink" Target="https://ecosia.zendesk.com/hc/en-us/articles/115002296049-Does-Ecosia-accept-donations-" TargetMode="External"/><Relationship Id="rId1" Type="http://schemas.openxmlformats.org/officeDocument/2006/relationships/slideLayout" Target="../slideLayouts/slideLayout2.xml"/><Relationship Id="rId6" Type="http://schemas.openxmlformats.org/officeDocument/2006/relationships/hyperlink" Target="https://fairventures.org/" TargetMode="External"/><Relationship Id="rId11" Type="http://schemas.openxmlformats.org/officeDocument/2006/relationships/hyperlink" Target="http://www.pactomataatlantica.org.br/" TargetMode="External"/><Relationship Id="rId5" Type="http://schemas.openxmlformats.org/officeDocument/2006/relationships/hyperlink" Target="https://edenprojects.org/" TargetMode="External"/><Relationship Id="rId15" Type="http://schemas.openxmlformats.org/officeDocument/2006/relationships/hyperlink" Target="https://www.highatlasfoundation.org/" TargetMode="External"/><Relationship Id="rId10" Type="http://schemas.openxmlformats.org/officeDocument/2006/relationships/hyperlink" Target="https://www.hommesetterre.com/" TargetMode="External"/><Relationship Id="rId19" Type="http://schemas.openxmlformats.org/officeDocument/2006/relationships/hyperlink" Target="https://trees.org/" TargetMode="External"/><Relationship Id="rId4" Type="http://schemas.openxmlformats.org/officeDocument/2006/relationships/hyperlink" Target="https://www.alvelal.net/" TargetMode="External"/><Relationship Id="rId9" Type="http://schemas.openxmlformats.org/officeDocument/2006/relationships/hyperlink" Target="http://www.fundaciondia.org/" TargetMode="External"/><Relationship Id="rId14" Type="http://schemas.openxmlformats.org/officeDocument/2006/relationships/hyperlink" Target="http://www.greenbeltmovement.org/" TargetMode="External"/><Relationship Id="rId22" Type="http://schemas.openxmlformats.org/officeDocument/2006/relationships/image" Target="../media/image18.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ideo" Target="file:///C:\Users\CSZ\Documents\Munich%20Business%20School\Veranstaltungen\_Erfolgsfaktor%20Happiness\_conscious%20business\videos\Nike%20-%20Dream%20Crazy_Colin%20Kaepernick_2018.mp4" TargetMode="External"/><Relationship Id="rId6" Type="http://schemas.openxmlformats.org/officeDocument/2006/relationships/image" Target="../media/image18.png"/><Relationship Id="rId5" Type="http://schemas.openxmlformats.org/officeDocument/2006/relationships/hyperlink" Target="https://www.youtube.com/watch?v=-grjIUWKoBA" TargetMode="Externa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buzzfeednews.com/article/leticiamiranda/colin-kaepernicks-controversial-ad-campaign-gave-nike-a-big" TargetMode="External"/><Relationship Id="rId5" Type="http://schemas.openxmlformats.org/officeDocument/2006/relationships/hyperlink" Target="https://www.elle.com/fashion/a22968834/nike-campaign-colin-kaepernick/" TargetMode="External"/><Relationship Id="rId4" Type="http://schemas.openxmlformats.org/officeDocument/2006/relationships/image" Target="../media/image63.jp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cbsnews.com/news/nike-stock-price-reaches-all-time-high-despite-colin-kaepernick-ad-boycot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5.png"/></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0.jpg"/><Relationship Id="rId4" Type="http://schemas.openxmlformats.org/officeDocument/2006/relationships/image" Target="../media/image69.jpg"/></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74.png"/><Relationship Id="rId4" Type="http://schemas.openxmlformats.org/officeDocument/2006/relationships/image" Target="../media/image73.png"/></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azquotes.com/quote/500242"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www.theconsciouscapitalists.com/podcast/episode/4c75a950/episode-9-conscious-leadership-part-2" TargetMode="External"/><Relationship Id="rId2" Type="http://schemas.openxmlformats.org/officeDocument/2006/relationships/hyperlink" Target="https://www.theconsciouscapitalists.com/podcast/episode/4a43ad8e/episode-8-conscious-leadership-part-1" TargetMode="Externa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www.wholefoodsmarket.com/mission-values/core-values/declaration-interdependenc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0.png"/></Relationships>
</file>

<file path=ppt/slides/_rels/slide7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www.gallup.com/poll/165269/worldwide-employees-engaged-work.aspx"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consciouscapitalism.org/philosophy"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greatplacetowork.com/best-workplaces"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minutehack.com/opinions/the-benefits-of-conscious-capitalis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conecomm.com/"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92.png"/></Relationships>
</file>

<file path=ppt/slides/_rels/slide93.xml.rels><?xml version="1.0" encoding="UTF-8" standalone="yes"?>
<Relationships xmlns="http://schemas.openxmlformats.org/package/2006/relationships"><Relationship Id="rId3" Type="http://schemas.openxmlformats.org/officeDocument/2006/relationships/hyperlink" Target="https://www.theconsciouscapitalists.com/podcast/episode/49cab8be/episode-4-stakeholders-part-1" TargetMode="External"/><Relationship Id="rId2" Type="http://schemas.openxmlformats.org/officeDocument/2006/relationships/image" Target="../media/image9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s://www.theconsciouscapitalists.com/podcast/episode/47e40d44/episode-5-stakeholders-part-2"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knowledge.wharton.upenn.edu/article/how-netflix-built-its-company-culture/" TargetMode="External"/></Relationships>
</file>

<file path=ppt/slides/_rels/slide9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F1F8B36-B6B5-53F8-556C-E73F3100EC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444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6AF1ED2-5826-9AAC-30B4-F33A87068532}"/>
              </a:ext>
            </a:extLst>
          </p:cNvPr>
          <p:cNvSpPr/>
          <p:nvPr/>
        </p:nvSpPr>
        <p:spPr>
          <a:xfrm>
            <a:off x="704007" y="2125029"/>
            <a:ext cx="5923370" cy="407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marL="342900" indent="-342900" eaLnBrk="1" hangingPunct="1">
              <a:buFontTx/>
              <a:buAutoNum type="arabicPeriod"/>
              <a:defRPr/>
            </a:pPr>
            <a:r>
              <a:rPr lang="en-US" sz="1800" dirty="0">
                <a:latin typeface="+mn-lt"/>
              </a:rPr>
              <a:t>Transition / Introduction</a:t>
            </a:r>
          </a:p>
          <a:p>
            <a:pPr marL="342900" indent="-342900" eaLnBrk="1" hangingPunct="1">
              <a:buFontTx/>
              <a:buAutoNum type="arabicPeriod"/>
              <a:defRPr/>
            </a:pPr>
            <a:r>
              <a:rPr lang="en-US" sz="1800" b="1" dirty="0">
                <a:latin typeface="+mn-lt"/>
              </a:rPr>
              <a:t>The four tenets of conscious capitalism</a:t>
            </a:r>
          </a:p>
          <a:p>
            <a:pPr marL="342900" indent="-342900" eaLnBrk="1" hangingPunct="1">
              <a:buFontTx/>
              <a:buAutoNum type="arabicPeriod"/>
              <a:defRPr/>
            </a:pPr>
            <a:r>
              <a:rPr lang="en-US" sz="1800" dirty="0">
                <a:latin typeface="+mn-lt"/>
              </a:rPr>
              <a:t>1</a:t>
            </a:r>
            <a:r>
              <a:rPr lang="en-US" sz="1800" baseline="30000" dirty="0">
                <a:latin typeface="+mn-lt"/>
              </a:rPr>
              <a:t>st</a:t>
            </a:r>
            <a:r>
              <a:rPr lang="en-US" sz="1800" dirty="0">
                <a:latin typeface="+mn-lt"/>
              </a:rPr>
              <a:t> tenet: Higher Purpose</a:t>
            </a:r>
          </a:p>
          <a:p>
            <a:pPr marL="342900" indent="-342900" eaLnBrk="1" hangingPunct="1">
              <a:buFontTx/>
              <a:buAutoNum type="arabicPeriod"/>
              <a:defRPr/>
            </a:pPr>
            <a:r>
              <a:rPr lang="en-US" sz="1800" dirty="0">
                <a:latin typeface="+mn-lt"/>
              </a:rPr>
              <a:t>2</a:t>
            </a:r>
            <a:r>
              <a:rPr lang="en-US" sz="1800" baseline="30000" dirty="0">
                <a:latin typeface="+mn-lt"/>
              </a:rPr>
              <a:t>nd</a:t>
            </a:r>
            <a:r>
              <a:rPr lang="en-US" sz="1800" dirty="0">
                <a:latin typeface="+mn-lt"/>
              </a:rPr>
              <a:t> tenet: Conscious Leadership</a:t>
            </a:r>
          </a:p>
          <a:p>
            <a:pPr marL="342900" indent="-342900" eaLnBrk="1" hangingPunct="1">
              <a:buFontTx/>
              <a:buAutoNum type="arabicPeriod"/>
              <a:defRPr/>
            </a:pPr>
            <a:r>
              <a:rPr lang="en-US" sz="1800" dirty="0">
                <a:latin typeface="+mn-lt"/>
              </a:rPr>
              <a:t>3</a:t>
            </a:r>
            <a:r>
              <a:rPr lang="en-US" sz="1800" baseline="30000" dirty="0">
                <a:latin typeface="+mn-lt"/>
              </a:rPr>
              <a:t>rd</a:t>
            </a:r>
            <a:r>
              <a:rPr lang="en-US" sz="1800" dirty="0">
                <a:latin typeface="+mn-lt"/>
              </a:rPr>
              <a:t> tenet: Stakeholder integration</a:t>
            </a:r>
          </a:p>
          <a:p>
            <a:pPr marL="342900" indent="-342900" eaLnBrk="1" hangingPunct="1">
              <a:buFontTx/>
              <a:buAutoNum type="arabicPeriod"/>
              <a:defRPr/>
            </a:pPr>
            <a:r>
              <a:rPr lang="en-US" sz="1800" dirty="0">
                <a:latin typeface="+mn-lt"/>
              </a:rPr>
              <a:t>4</a:t>
            </a:r>
            <a:r>
              <a:rPr lang="en-US" sz="1800" baseline="30000" dirty="0">
                <a:latin typeface="+mn-lt"/>
              </a:rPr>
              <a:t>th</a:t>
            </a:r>
            <a:r>
              <a:rPr lang="en-US" sz="1800" dirty="0">
                <a:latin typeface="+mn-lt"/>
              </a:rPr>
              <a:t> tenet: Conscious culture and management</a:t>
            </a:r>
          </a:p>
          <a:p>
            <a:pPr marL="342900" indent="-342900" eaLnBrk="1" hangingPunct="1">
              <a:buFontTx/>
              <a:buAutoNum type="arabicPeriod"/>
              <a:defRPr/>
            </a:pPr>
            <a:r>
              <a:rPr lang="en-US" sz="1800" dirty="0">
                <a:latin typeface="+mn-lt"/>
              </a:rPr>
              <a:t>Summary: Key questions</a:t>
            </a:r>
          </a:p>
          <a:p>
            <a:pPr marL="342900" indent="-342900" eaLnBrk="1" hangingPunct="1">
              <a:buFontTx/>
              <a:buAutoNum type="arabicPeriod"/>
              <a:defRPr/>
            </a:pPr>
            <a:r>
              <a:rPr lang="en-US" sz="1800" dirty="0">
                <a:latin typeface="+mn-lt"/>
              </a:rPr>
              <a:t>Reading recommendations and contact</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10</a:t>
            </a:fld>
            <a:endParaRPr lang="nl-NL"/>
          </a:p>
        </p:txBody>
      </p:sp>
      <p:pic>
        <p:nvPicPr>
          <p:cNvPr id="6" name="Picture 2">
            <a:extLst>
              <a:ext uri="{FF2B5EF4-FFF2-40B4-BE49-F238E27FC236}">
                <a16:creationId xmlns:a16="http://schemas.microsoft.com/office/drawing/2014/main" id="{60C1D23E-D61E-7598-7932-43B50D7548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8378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Qualities of conscious cultures: TACTILE (III)</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100</a:t>
            </a:fld>
            <a:endParaRPr lang="nl-NL"/>
          </a:p>
        </p:txBody>
      </p:sp>
      <p:sp>
        <p:nvSpPr>
          <p:cNvPr id="5" name="Rectangle 20">
            <a:extLst>
              <a:ext uri="{FF2B5EF4-FFF2-40B4-BE49-F238E27FC236}">
                <a16:creationId xmlns:a16="http://schemas.microsoft.com/office/drawing/2014/main" id="{3ED558CB-AFBD-29C8-4804-DF181C3836D1}"/>
              </a:ext>
            </a:extLst>
          </p:cNvPr>
          <p:cNvSpPr>
            <a:spLocks noChangeArrowheads="1"/>
          </p:cNvSpPr>
          <p:nvPr/>
        </p:nvSpPr>
        <p:spPr bwMode="auto">
          <a:xfrm>
            <a:off x="4724401" y="2214562"/>
            <a:ext cx="5105400" cy="762000"/>
          </a:xfrm>
          <a:prstGeom prst="rect">
            <a:avLst/>
          </a:prstGeom>
          <a:no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342900" lvl="2" indent="-342900">
              <a:spcBef>
                <a:spcPct val="20000"/>
              </a:spcBef>
              <a:buFontTx/>
              <a:buBlip>
                <a:blip r:embed="rId3"/>
              </a:buBlip>
              <a:defRPr/>
            </a:pPr>
            <a:r>
              <a:rPr lang="en-US" altLang="de-DE" sz="1600" b="0" dirty="0">
                <a:latin typeface="+mn-lt"/>
                <a:cs typeface="+mn-cs"/>
              </a:rPr>
              <a:t>Conscious cultures are marked by genuine care for all stakeholders.</a:t>
            </a:r>
          </a:p>
          <a:p>
            <a:pPr marL="342900" lvl="2" indent="-342900">
              <a:spcBef>
                <a:spcPct val="20000"/>
              </a:spcBef>
              <a:buFontTx/>
              <a:buBlip>
                <a:blip r:embed="rId3"/>
              </a:buBlip>
              <a:defRPr/>
            </a:pPr>
            <a:r>
              <a:rPr lang="en-US" altLang="de-DE" sz="1600" b="0" dirty="0">
                <a:latin typeface="+mn-lt"/>
              </a:rPr>
              <a:t>Caring results in caring.</a:t>
            </a:r>
          </a:p>
          <a:p>
            <a:pPr marL="342900" lvl="2" indent="-342900">
              <a:spcBef>
                <a:spcPct val="20000"/>
              </a:spcBef>
              <a:buFontTx/>
              <a:buBlip>
                <a:blip r:embed="rId3"/>
              </a:buBlip>
              <a:defRPr/>
            </a:pPr>
            <a:r>
              <a:rPr lang="en-US" altLang="de-DE" sz="1600" b="0" dirty="0">
                <a:latin typeface="+mn-lt"/>
              </a:rPr>
              <a:t>Thoughtful, authentic, considerate and compassionate behavior.</a:t>
            </a:r>
          </a:p>
          <a:p>
            <a:pPr marL="342900" lvl="2" indent="-342900">
              <a:spcBef>
                <a:spcPct val="20000"/>
              </a:spcBef>
              <a:buFontTx/>
              <a:buBlip>
                <a:blip r:embed="rId3"/>
              </a:buBlip>
              <a:defRPr/>
            </a:pPr>
            <a:endParaRPr lang="en-US" altLang="de-DE" sz="1600" b="0" dirty="0">
              <a:latin typeface="+mn-lt"/>
              <a:cs typeface="+mn-cs"/>
            </a:endParaRPr>
          </a:p>
          <a:p>
            <a:pPr lvl="2">
              <a:spcBef>
                <a:spcPct val="20000"/>
              </a:spcBef>
              <a:defRPr/>
            </a:pPr>
            <a:endParaRPr lang="en-US" altLang="de-DE" sz="1600" b="0" dirty="0">
              <a:latin typeface="+mn-lt"/>
            </a:endParaRPr>
          </a:p>
          <a:p>
            <a:pPr marL="3175" lvl="2" indent="0">
              <a:spcBef>
                <a:spcPct val="20000"/>
              </a:spcBef>
              <a:buFontTx/>
              <a:buNone/>
              <a:defRPr/>
            </a:pPr>
            <a:r>
              <a:rPr lang="en-US" altLang="de-DE" sz="1600" b="0" dirty="0">
                <a:latin typeface="+mn-lt"/>
              </a:rPr>
              <a:t>Elements of caring in a conscious business:</a:t>
            </a:r>
          </a:p>
          <a:p>
            <a:pPr lvl="2">
              <a:spcBef>
                <a:spcPct val="20000"/>
              </a:spcBef>
              <a:defRPr/>
            </a:pPr>
            <a:r>
              <a:rPr lang="en-US" altLang="de-DE" sz="1600" b="0" dirty="0">
                <a:latin typeface="+mn-lt"/>
              </a:rPr>
              <a:t>Banishing fear</a:t>
            </a:r>
          </a:p>
          <a:p>
            <a:pPr lvl="2">
              <a:spcBef>
                <a:spcPct val="20000"/>
              </a:spcBef>
              <a:defRPr/>
            </a:pPr>
            <a:r>
              <a:rPr lang="en-US" altLang="de-DE" sz="1600" b="0" dirty="0">
                <a:latin typeface="+mn-lt"/>
              </a:rPr>
              <a:t>Creating more care (by hiring people with a high degree of emotional competence)</a:t>
            </a:r>
          </a:p>
          <a:p>
            <a:pPr lvl="2">
              <a:spcBef>
                <a:spcPct val="20000"/>
              </a:spcBef>
              <a:defRPr/>
            </a:pPr>
            <a:r>
              <a:rPr lang="en-US" altLang="de-DE" sz="1600" b="0" dirty="0">
                <a:latin typeface="+mn-lt"/>
              </a:rPr>
              <a:t>Using appreciations (by e.g. starting a meeting with a round of appreciations)</a:t>
            </a:r>
          </a:p>
          <a:p>
            <a:pPr lvl="2">
              <a:spcBef>
                <a:spcPct val="20000"/>
              </a:spcBef>
              <a:defRPr/>
            </a:pPr>
            <a:r>
              <a:rPr lang="en-US" altLang="de-DE" sz="1600" b="0" dirty="0">
                <a:latin typeface="+mn-lt"/>
              </a:rPr>
              <a:t>Making tough decisions with care.</a:t>
            </a:r>
          </a:p>
          <a:p>
            <a:pPr lvl="2">
              <a:spcBef>
                <a:spcPct val="20000"/>
              </a:spcBef>
              <a:defRPr/>
            </a:pPr>
            <a:endParaRPr lang="en-US" altLang="de-DE" sz="1600" b="0" dirty="0">
              <a:latin typeface="+mn-lt"/>
            </a:endParaRPr>
          </a:p>
        </p:txBody>
      </p:sp>
      <p:sp>
        <p:nvSpPr>
          <p:cNvPr id="6" name="Rectangle 2">
            <a:extLst>
              <a:ext uri="{FF2B5EF4-FFF2-40B4-BE49-F238E27FC236}">
                <a16:creationId xmlns:a16="http://schemas.microsoft.com/office/drawing/2014/main" id="{26264CDA-770D-1DED-5F51-E1A273825011}"/>
              </a:ext>
            </a:extLst>
          </p:cNvPr>
          <p:cNvSpPr>
            <a:spLocks noChangeArrowheads="1"/>
          </p:cNvSpPr>
          <p:nvPr/>
        </p:nvSpPr>
        <p:spPr bwMode="auto">
          <a:xfrm>
            <a:off x="1447801" y="1968500"/>
            <a:ext cx="2133600" cy="4343400"/>
          </a:xfrm>
          <a:prstGeom prst="rect">
            <a:avLst/>
          </a:prstGeom>
          <a:solidFill>
            <a:srgbClr val="99CCFF"/>
          </a:solid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spcBef>
                <a:spcPct val="50000"/>
              </a:spcBef>
              <a:defRPr/>
            </a:pPr>
            <a:endParaRPr lang="de-DE" altLang="de-DE" sz="1600" b="0" dirty="0">
              <a:latin typeface="+mn-lt"/>
            </a:endParaRPr>
          </a:p>
        </p:txBody>
      </p:sp>
      <p:sp>
        <p:nvSpPr>
          <p:cNvPr id="7" name="Line 13">
            <a:extLst>
              <a:ext uri="{FF2B5EF4-FFF2-40B4-BE49-F238E27FC236}">
                <a16:creationId xmlns:a16="http://schemas.microsoft.com/office/drawing/2014/main" id="{2848E4AF-720B-FA9C-0A5B-1E84B6BDB766}"/>
              </a:ext>
            </a:extLst>
          </p:cNvPr>
          <p:cNvSpPr>
            <a:spLocks noChangeShapeType="1"/>
          </p:cNvSpPr>
          <p:nvPr/>
        </p:nvSpPr>
        <p:spPr bwMode="auto">
          <a:xfrm>
            <a:off x="4800601" y="2062162"/>
            <a:ext cx="5029200" cy="0"/>
          </a:xfrm>
          <a:prstGeom prst="line">
            <a:avLst/>
          </a:prstGeom>
          <a:noFill/>
          <a:ln w="9525">
            <a:solidFill>
              <a:schemeClr val="tx1"/>
            </a:solidFill>
            <a:round/>
            <a:headEnd/>
            <a:tailEnd/>
          </a:ln>
          <a:effectLst/>
        </p:spPr>
        <p:txBody>
          <a:bodyPr wrap="none" lIns="90000" tIns="46800" rIns="90000" bIns="46800" anchor="ctr"/>
          <a:lstStyle/>
          <a:p>
            <a:pPr>
              <a:defRPr/>
            </a:pPr>
            <a:endParaRPr lang="en-GB" sz="1600">
              <a:latin typeface="+mn-lt"/>
            </a:endParaRPr>
          </a:p>
        </p:txBody>
      </p:sp>
      <p:sp>
        <p:nvSpPr>
          <p:cNvPr id="8" name="AutoShape 22">
            <a:extLst>
              <a:ext uri="{FF2B5EF4-FFF2-40B4-BE49-F238E27FC236}">
                <a16:creationId xmlns:a16="http://schemas.microsoft.com/office/drawing/2014/main" id="{571319D1-8471-94C8-DD76-9A96D22D8434}"/>
              </a:ext>
            </a:extLst>
          </p:cNvPr>
          <p:cNvSpPr>
            <a:spLocks noChangeArrowheads="1"/>
          </p:cNvSpPr>
          <p:nvPr/>
        </p:nvSpPr>
        <p:spPr bwMode="auto">
          <a:xfrm>
            <a:off x="1828801" y="2214562"/>
            <a:ext cx="2514600" cy="685800"/>
          </a:xfrm>
          <a:prstGeom prst="homePlate">
            <a:avLst>
              <a:gd name="adj" fmla="val 32864"/>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de-DE" altLang="de-DE" i="0" dirty="0" err="1">
                <a:latin typeface="+mn-lt"/>
              </a:rPr>
              <a:t>Caring</a:t>
            </a:r>
            <a:endParaRPr lang="en-US" altLang="de-DE" dirty="0">
              <a:latin typeface="+mn-lt"/>
            </a:endParaRPr>
          </a:p>
        </p:txBody>
      </p:sp>
      <p:sp>
        <p:nvSpPr>
          <p:cNvPr id="9" name="Textfeld 8">
            <a:extLst>
              <a:ext uri="{FF2B5EF4-FFF2-40B4-BE49-F238E27FC236}">
                <a16:creationId xmlns:a16="http://schemas.microsoft.com/office/drawing/2014/main" id="{3AF2B8DA-D957-BE8B-DF6C-16907AA8A1C4}"/>
              </a:ext>
            </a:extLst>
          </p:cNvPr>
          <p:cNvSpPr txBox="1"/>
          <p:nvPr/>
        </p:nvSpPr>
        <p:spPr>
          <a:xfrm>
            <a:off x="8851901" y="6235700"/>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10" name="Grafik 9">
            <a:extLst>
              <a:ext uri="{FF2B5EF4-FFF2-40B4-BE49-F238E27FC236}">
                <a16:creationId xmlns:a16="http://schemas.microsoft.com/office/drawing/2014/main" id="{59B5AAF7-E4F1-5538-DD68-D26741920AC3}"/>
              </a:ext>
            </a:extLst>
          </p:cNvPr>
          <p:cNvPicPr>
            <a:picLocks noChangeAspect="1"/>
          </p:cNvPicPr>
          <p:nvPr/>
        </p:nvPicPr>
        <p:blipFill>
          <a:blip r:embed="rId4"/>
          <a:stretch>
            <a:fillRect/>
          </a:stretch>
        </p:blipFill>
        <p:spPr>
          <a:xfrm>
            <a:off x="1841501" y="4265612"/>
            <a:ext cx="2501900" cy="1254125"/>
          </a:xfrm>
          <a:prstGeom prst="rect">
            <a:avLst/>
          </a:prstGeom>
          <a:ln>
            <a:noFill/>
          </a:ln>
          <a:effectLst>
            <a:outerShdw blurRad="292100" dist="139700" dir="2700000" algn="tl" rotWithShape="0">
              <a:srgbClr val="333333">
                <a:alpha val="65000"/>
              </a:srgbClr>
            </a:outerShdw>
          </a:effectLst>
        </p:spPr>
      </p:pic>
      <p:pic>
        <p:nvPicPr>
          <p:cNvPr id="11" name="Picture 2">
            <a:extLst>
              <a:ext uri="{FF2B5EF4-FFF2-40B4-BE49-F238E27FC236}">
                <a16:creationId xmlns:a16="http://schemas.microsoft.com/office/drawing/2014/main" id="{F13A6239-0ABE-C41C-A9C4-97AE410E79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62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Qualities of conscious cultures: TACTILE (IV)</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101</a:t>
            </a:fld>
            <a:endParaRPr lang="nl-NL"/>
          </a:p>
        </p:txBody>
      </p:sp>
      <p:sp>
        <p:nvSpPr>
          <p:cNvPr id="5" name="Rectangle 21">
            <a:extLst>
              <a:ext uri="{FF2B5EF4-FFF2-40B4-BE49-F238E27FC236}">
                <a16:creationId xmlns:a16="http://schemas.microsoft.com/office/drawing/2014/main" id="{AAC5ACA4-C352-7B43-52FE-CF491C40EB90}"/>
              </a:ext>
            </a:extLst>
          </p:cNvPr>
          <p:cNvSpPr>
            <a:spLocks noChangeArrowheads="1"/>
          </p:cNvSpPr>
          <p:nvPr/>
        </p:nvSpPr>
        <p:spPr bwMode="auto">
          <a:xfrm>
            <a:off x="4902200" y="4293394"/>
            <a:ext cx="5105400" cy="762000"/>
          </a:xfrm>
          <a:prstGeom prst="rect">
            <a:avLst/>
          </a:prstGeom>
          <a:no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342900" lvl="2" indent="-342900">
              <a:spcBef>
                <a:spcPct val="20000"/>
              </a:spcBef>
              <a:buFontTx/>
              <a:buBlip>
                <a:blip r:embed="rId2"/>
              </a:buBlip>
              <a:defRPr/>
            </a:pPr>
            <a:r>
              <a:rPr lang="en-US" altLang="de-DE" sz="1600" b="0" dirty="0">
                <a:latin typeface="+mn-lt"/>
                <a:cs typeface="+mn-cs"/>
              </a:rPr>
              <a:t>Strict adherence to truth telling and honesty.</a:t>
            </a:r>
          </a:p>
          <a:p>
            <a:pPr marL="342900" lvl="2" indent="-342900">
              <a:spcBef>
                <a:spcPct val="20000"/>
              </a:spcBef>
              <a:buFontTx/>
              <a:buBlip>
                <a:blip r:embed="rId2"/>
              </a:buBlip>
              <a:defRPr/>
            </a:pPr>
            <a:r>
              <a:rPr lang="en-US" altLang="de-DE" sz="1600" b="0" dirty="0">
                <a:latin typeface="+mn-lt"/>
                <a:cs typeface="+mn-cs"/>
              </a:rPr>
              <a:t>Conscious companies forgive lapses in judgment, but do not tolerate lapses in integrity.</a:t>
            </a:r>
          </a:p>
          <a:p>
            <a:pPr marL="342900" lvl="2" indent="-342900">
              <a:spcBef>
                <a:spcPct val="20000"/>
              </a:spcBef>
              <a:buFontTx/>
              <a:buBlip>
                <a:blip r:embed="rId2"/>
              </a:buBlip>
              <a:defRPr/>
            </a:pPr>
            <a:r>
              <a:rPr lang="en-US" altLang="de-DE" sz="1600" b="0" dirty="0">
                <a:latin typeface="+mn-lt"/>
                <a:cs typeface="+mn-cs"/>
              </a:rPr>
              <a:t>Set global standards that exceed local governmentally set requirements.</a:t>
            </a:r>
          </a:p>
          <a:p>
            <a:pPr marL="342900" lvl="2" indent="-342900">
              <a:spcBef>
                <a:spcPct val="20000"/>
              </a:spcBef>
              <a:buFontTx/>
              <a:buBlip>
                <a:blip r:embed="rId2"/>
              </a:buBlip>
              <a:defRPr/>
            </a:pPr>
            <a:r>
              <a:rPr lang="en-US" altLang="de-DE" sz="1600" b="0" dirty="0">
                <a:latin typeface="+mn-lt"/>
                <a:cs typeface="+mn-cs"/>
              </a:rPr>
              <a:t>Guided by what is ethically right, not merely by what is legally required or socially acceptable.</a:t>
            </a:r>
          </a:p>
        </p:txBody>
      </p:sp>
      <p:sp>
        <p:nvSpPr>
          <p:cNvPr id="6" name="Rectangle 20">
            <a:extLst>
              <a:ext uri="{FF2B5EF4-FFF2-40B4-BE49-F238E27FC236}">
                <a16:creationId xmlns:a16="http://schemas.microsoft.com/office/drawing/2014/main" id="{ADEEFC1F-2967-FB0A-450A-64885048BD50}"/>
              </a:ext>
            </a:extLst>
          </p:cNvPr>
          <p:cNvSpPr>
            <a:spLocks noChangeArrowheads="1"/>
          </p:cNvSpPr>
          <p:nvPr/>
        </p:nvSpPr>
        <p:spPr bwMode="auto">
          <a:xfrm>
            <a:off x="4902200" y="2312194"/>
            <a:ext cx="5105400" cy="762000"/>
          </a:xfrm>
          <a:prstGeom prst="rect">
            <a:avLst/>
          </a:prstGeom>
          <a:no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342900" lvl="2" indent="-342900">
              <a:spcBef>
                <a:spcPct val="20000"/>
              </a:spcBef>
              <a:buFontTx/>
              <a:buBlip>
                <a:blip r:embed="rId2"/>
              </a:buBlip>
              <a:defRPr/>
            </a:pPr>
            <a:r>
              <a:rPr lang="en-US" altLang="de-DE" sz="1600" b="0" dirty="0">
                <a:latin typeface="+mn-lt"/>
                <a:cs typeface="+mn-cs"/>
              </a:rPr>
              <a:t>The (business) world is already transparent.</a:t>
            </a:r>
          </a:p>
          <a:p>
            <a:pPr marL="342900" lvl="2" indent="-342900">
              <a:spcBef>
                <a:spcPct val="20000"/>
              </a:spcBef>
              <a:buFontTx/>
              <a:buBlip>
                <a:blip r:embed="rId2"/>
              </a:buBlip>
              <a:defRPr/>
            </a:pPr>
            <a:r>
              <a:rPr lang="en-US" altLang="de-DE" sz="1600" b="0" dirty="0">
                <a:latin typeface="+mn-lt"/>
                <a:cs typeface="+mn-cs"/>
              </a:rPr>
              <a:t>Hiding information is nearly impossible.</a:t>
            </a:r>
          </a:p>
          <a:p>
            <a:pPr marL="342900" lvl="2" indent="-342900">
              <a:spcBef>
                <a:spcPct val="20000"/>
              </a:spcBef>
              <a:buFontTx/>
              <a:buBlip>
                <a:blip r:embed="rId2"/>
              </a:buBlip>
              <a:defRPr/>
            </a:pPr>
            <a:r>
              <a:rPr lang="en-US" altLang="de-DE" sz="1600" b="0" dirty="0">
                <a:latin typeface="+mn-lt"/>
                <a:cs typeface="+mn-cs"/>
              </a:rPr>
              <a:t>Conscious culture includes open financial books, salary information, and strategic plans.</a:t>
            </a:r>
          </a:p>
        </p:txBody>
      </p:sp>
      <p:sp>
        <p:nvSpPr>
          <p:cNvPr id="7" name="Rectangle 2">
            <a:extLst>
              <a:ext uri="{FF2B5EF4-FFF2-40B4-BE49-F238E27FC236}">
                <a16:creationId xmlns:a16="http://schemas.microsoft.com/office/drawing/2014/main" id="{B527810D-4C83-9095-A43F-52A3A94F4E50}"/>
              </a:ext>
            </a:extLst>
          </p:cNvPr>
          <p:cNvSpPr>
            <a:spLocks noChangeArrowheads="1"/>
          </p:cNvSpPr>
          <p:nvPr/>
        </p:nvSpPr>
        <p:spPr bwMode="auto">
          <a:xfrm>
            <a:off x="1625600" y="1854994"/>
            <a:ext cx="2133600" cy="43434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b="1">
                <a:solidFill>
                  <a:schemeClr val="tx1"/>
                </a:solidFill>
                <a:latin typeface="Arial" panose="020B0604020202020204" pitchFamily="34" charset="0"/>
                <a:cs typeface="Arial" panose="020B0604020202020204" pitchFamily="34" charset="0"/>
              </a:defRPr>
            </a:lvl1pPr>
            <a:lvl2pPr marL="1588">
              <a:defRPr sz="1400" b="1">
                <a:solidFill>
                  <a:schemeClr val="tx1"/>
                </a:solidFill>
                <a:latin typeface="Arial" panose="020B0604020202020204" pitchFamily="34" charset="0"/>
                <a:cs typeface="Arial" panose="020B0604020202020204" pitchFamily="34" charset="0"/>
              </a:defRPr>
            </a:lvl2pPr>
            <a:lvl3pPr marL="190500" indent="-4763">
              <a:defRPr sz="1400" b="1">
                <a:solidFill>
                  <a:schemeClr val="tx1"/>
                </a:solidFill>
                <a:latin typeface="Arial" panose="020B0604020202020204" pitchFamily="34" charset="0"/>
                <a:cs typeface="Arial" panose="020B0604020202020204" pitchFamily="34" charset="0"/>
              </a:defRPr>
            </a:lvl3pPr>
            <a:lvl4pPr marL="187325" indent="4763">
              <a:defRPr sz="1400" b="1">
                <a:solidFill>
                  <a:schemeClr val="tx1"/>
                </a:solidFill>
                <a:latin typeface="Arial" panose="020B0604020202020204" pitchFamily="34" charset="0"/>
                <a:cs typeface="Arial" panose="020B0604020202020204" pitchFamily="34" charset="0"/>
              </a:defRPr>
            </a:lvl4pPr>
            <a:lvl5pPr marL="574675" indent="-1588">
              <a:defRPr sz="1400" b="1">
                <a:solidFill>
                  <a:schemeClr val="tx1"/>
                </a:solidFill>
                <a:latin typeface="Arial" panose="020B0604020202020204" pitchFamily="34" charset="0"/>
                <a:cs typeface="Arial" panose="020B0604020202020204" pitchFamily="34" charset="0"/>
              </a:defRPr>
            </a:lvl5pPr>
            <a:lvl6pPr marL="1031875" indent="-15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1489075" indent="-15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1946275" indent="-15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2403475" indent="-15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pPr lvl="1">
              <a:spcBef>
                <a:spcPct val="50000"/>
              </a:spcBef>
            </a:pPr>
            <a:endParaRPr lang="de-DE" altLang="de-DE" b="0"/>
          </a:p>
        </p:txBody>
      </p:sp>
      <p:sp>
        <p:nvSpPr>
          <p:cNvPr id="8" name="Line 13">
            <a:extLst>
              <a:ext uri="{FF2B5EF4-FFF2-40B4-BE49-F238E27FC236}">
                <a16:creationId xmlns:a16="http://schemas.microsoft.com/office/drawing/2014/main" id="{15FD59EE-ED82-3BD3-3E5C-D9ADC364C4E6}"/>
              </a:ext>
            </a:extLst>
          </p:cNvPr>
          <p:cNvSpPr>
            <a:spLocks noChangeShapeType="1"/>
          </p:cNvSpPr>
          <p:nvPr/>
        </p:nvSpPr>
        <p:spPr bwMode="auto">
          <a:xfrm>
            <a:off x="4978400" y="2159794"/>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9" name="AutoShape 22">
            <a:extLst>
              <a:ext uri="{FF2B5EF4-FFF2-40B4-BE49-F238E27FC236}">
                <a16:creationId xmlns:a16="http://schemas.microsoft.com/office/drawing/2014/main" id="{483917D8-9801-9937-7010-E53624110142}"/>
              </a:ext>
            </a:extLst>
          </p:cNvPr>
          <p:cNvSpPr>
            <a:spLocks noChangeArrowheads="1"/>
          </p:cNvSpPr>
          <p:nvPr/>
        </p:nvSpPr>
        <p:spPr bwMode="auto">
          <a:xfrm>
            <a:off x="2006600" y="2312194"/>
            <a:ext cx="2514600" cy="685800"/>
          </a:xfrm>
          <a:prstGeom prst="homePlate">
            <a:avLst>
              <a:gd name="adj" fmla="val 3286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b="1">
                <a:solidFill>
                  <a:schemeClr val="tx1"/>
                </a:solidFill>
                <a:latin typeface="Arial" panose="020B0604020202020204" pitchFamily="34" charset="0"/>
                <a:cs typeface="Arial" panose="020B0604020202020204" pitchFamily="34" charset="0"/>
              </a:defRPr>
            </a:lvl1pPr>
            <a:lvl2pPr marL="742950" indent="-285750">
              <a:defRPr sz="1400" b="1">
                <a:solidFill>
                  <a:schemeClr val="tx1"/>
                </a:solidFill>
                <a:latin typeface="Arial" panose="020B0604020202020204" pitchFamily="34" charset="0"/>
                <a:cs typeface="Arial" panose="020B0604020202020204" pitchFamily="34" charset="0"/>
              </a:defRPr>
            </a:lvl2pPr>
            <a:lvl3pPr marL="190500" indent="-187325">
              <a:defRPr sz="1400" b="1">
                <a:solidFill>
                  <a:schemeClr val="tx1"/>
                </a:solidFill>
                <a:latin typeface="Arial" panose="020B0604020202020204" pitchFamily="34" charset="0"/>
                <a:cs typeface="Arial" panose="020B0604020202020204" pitchFamily="34" charset="0"/>
              </a:defRPr>
            </a:lvl3pPr>
            <a:lvl4pPr marL="379413" indent="-187325">
              <a:defRPr sz="1400" b="1">
                <a:solidFill>
                  <a:schemeClr val="tx1"/>
                </a:solidFill>
                <a:latin typeface="Arial" panose="020B0604020202020204" pitchFamily="34" charset="0"/>
                <a:cs typeface="Arial" panose="020B0604020202020204" pitchFamily="34" charset="0"/>
              </a:defRPr>
            </a:lvl4pPr>
            <a:lvl5pPr marL="574675" indent="-193675">
              <a:defRPr sz="1400" b="1">
                <a:solidFill>
                  <a:schemeClr val="tx1"/>
                </a:solidFill>
                <a:latin typeface="Arial" panose="020B0604020202020204" pitchFamily="34" charset="0"/>
                <a:cs typeface="Arial" panose="020B0604020202020204" pitchFamily="34" charset="0"/>
              </a:defRPr>
            </a:lvl5pPr>
            <a:lvl6pPr marL="10318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14890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19462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24034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pPr>
              <a:spcBef>
                <a:spcPct val="20000"/>
              </a:spcBef>
            </a:pPr>
            <a:r>
              <a:rPr lang="de-DE" altLang="de-DE"/>
              <a:t>Transparency</a:t>
            </a:r>
            <a:endParaRPr lang="en-US" altLang="de-DE" sz="1600" i="1"/>
          </a:p>
        </p:txBody>
      </p:sp>
      <p:sp>
        <p:nvSpPr>
          <p:cNvPr id="10" name="AutoShape 23">
            <a:extLst>
              <a:ext uri="{FF2B5EF4-FFF2-40B4-BE49-F238E27FC236}">
                <a16:creationId xmlns:a16="http://schemas.microsoft.com/office/drawing/2014/main" id="{8177A0B8-4C26-33EA-FF5A-3544922A32EB}"/>
              </a:ext>
            </a:extLst>
          </p:cNvPr>
          <p:cNvSpPr>
            <a:spLocks noChangeArrowheads="1"/>
          </p:cNvSpPr>
          <p:nvPr/>
        </p:nvSpPr>
        <p:spPr bwMode="auto">
          <a:xfrm>
            <a:off x="2006600" y="4293394"/>
            <a:ext cx="2514600" cy="685800"/>
          </a:xfrm>
          <a:prstGeom prst="homePlate">
            <a:avLst>
              <a:gd name="adj" fmla="val 3286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b="1">
                <a:solidFill>
                  <a:schemeClr val="tx1"/>
                </a:solidFill>
                <a:latin typeface="Arial" panose="020B0604020202020204" pitchFamily="34" charset="0"/>
                <a:cs typeface="Arial" panose="020B0604020202020204" pitchFamily="34" charset="0"/>
              </a:defRPr>
            </a:lvl1pPr>
            <a:lvl2pPr marL="742950" indent="-285750">
              <a:defRPr sz="1400" b="1">
                <a:solidFill>
                  <a:schemeClr val="tx1"/>
                </a:solidFill>
                <a:latin typeface="Arial" panose="020B0604020202020204" pitchFamily="34" charset="0"/>
                <a:cs typeface="Arial" panose="020B0604020202020204" pitchFamily="34" charset="0"/>
              </a:defRPr>
            </a:lvl2pPr>
            <a:lvl3pPr marL="190500" indent="-187325">
              <a:defRPr sz="1400" b="1">
                <a:solidFill>
                  <a:schemeClr val="tx1"/>
                </a:solidFill>
                <a:latin typeface="Arial" panose="020B0604020202020204" pitchFamily="34" charset="0"/>
                <a:cs typeface="Arial" panose="020B0604020202020204" pitchFamily="34" charset="0"/>
              </a:defRPr>
            </a:lvl3pPr>
            <a:lvl4pPr marL="379413" indent="-187325">
              <a:defRPr sz="1400" b="1">
                <a:solidFill>
                  <a:schemeClr val="tx1"/>
                </a:solidFill>
                <a:latin typeface="Arial" panose="020B0604020202020204" pitchFamily="34" charset="0"/>
                <a:cs typeface="Arial" panose="020B0604020202020204" pitchFamily="34" charset="0"/>
              </a:defRPr>
            </a:lvl4pPr>
            <a:lvl5pPr marL="574675" indent="-193675">
              <a:defRPr sz="1400" b="1">
                <a:solidFill>
                  <a:schemeClr val="tx1"/>
                </a:solidFill>
                <a:latin typeface="Arial" panose="020B0604020202020204" pitchFamily="34" charset="0"/>
                <a:cs typeface="Arial" panose="020B0604020202020204" pitchFamily="34" charset="0"/>
              </a:defRPr>
            </a:lvl5pPr>
            <a:lvl6pPr marL="10318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14890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19462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24034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pPr>
              <a:spcBef>
                <a:spcPct val="20000"/>
              </a:spcBef>
            </a:pPr>
            <a:r>
              <a:rPr lang="de-DE" altLang="de-DE"/>
              <a:t>Integrity</a:t>
            </a:r>
            <a:endParaRPr lang="en-US" altLang="de-DE" sz="1600" i="1"/>
          </a:p>
        </p:txBody>
      </p:sp>
      <p:sp>
        <p:nvSpPr>
          <p:cNvPr id="11" name="Textfeld 10">
            <a:extLst>
              <a:ext uri="{FF2B5EF4-FFF2-40B4-BE49-F238E27FC236}">
                <a16:creationId xmlns:a16="http://schemas.microsoft.com/office/drawing/2014/main" id="{04FAA458-CEEF-38B2-D5D1-EACF5A44F9F1}"/>
              </a:ext>
            </a:extLst>
          </p:cNvPr>
          <p:cNvSpPr txBox="1"/>
          <p:nvPr/>
        </p:nvSpPr>
        <p:spPr>
          <a:xfrm>
            <a:off x="7785100" y="6424613"/>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3" name="Picture 2">
            <a:extLst>
              <a:ext uri="{FF2B5EF4-FFF2-40B4-BE49-F238E27FC236}">
                <a16:creationId xmlns:a16="http://schemas.microsoft.com/office/drawing/2014/main" id="{04487446-F2F0-331D-2419-B67331008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7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Qualities of conscious cultures: TACTILE (V)</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102</a:t>
            </a:fld>
            <a:endParaRPr lang="nl-NL"/>
          </a:p>
        </p:txBody>
      </p:sp>
      <p:sp>
        <p:nvSpPr>
          <p:cNvPr id="5" name="Rectangle 21">
            <a:extLst>
              <a:ext uri="{FF2B5EF4-FFF2-40B4-BE49-F238E27FC236}">
                <a16:creationId xmlns:a16="http://schemas.microsoft.com/office/drawing/2014/main" id="{0E971858-2B64-2DB5-1560-C7A940D12148}"/>
              </a:ext>
            </a:extLst>
          </p:cNvPr>
          <p:cNvSpPr>
            <a:spLocks noChangeArrowheads="1"/>
          </p:cNvSpPr>
          <p:nvPr/>
        </p:nvSpPr>
        <p:spPr bwMode="auto">
          <a:xfrm>
            <a:off x="5080000" y="4361657"/>
            <a:ext cx="5105400" cy="762000"/>
          </a:xfrm>
          <a:prstGeom prst="rect">
            <a:avLst/>
          </a:prstGeom>
          <a:no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342900" lvl="2" indent="-342900">
              <a:spcBef>
                <a:spcPct val="20000"/>
              </a:spcBef>
              <a:buFontTx/>
              <a:buBlip>
                <a:blip r:embed="rId2"/>
              </a:buBlip>
              <a:defRPr/>
            </a:pPr>
            <a:r>
              <a:rPr lang="en-US" altLang="de-DE" sz="1600" b="0" dirty="0">
                <a:latin typeface="+mn-lt"/>
                <a:cs typeface="+mn-cs"/>
              </a:rPr>
              <a:t>No class system – everybody treated with respect and dignity.</a:t>
            </a:r>
          </a:p>
          <a:p>
            <a:pPr marL="342900" lvl="2" indent="-342900">
              <a:spcBef>
                <a:spcPct val="20000"/>
              </a:spcBef>
              <a:buFontTx/>
              <a:buBlip>
                <a:blip r:embed="rId2"/>
              </a:buBlip>
              <a:defRPr/>
            </a:pPr>
            <a:r>
              <a:rPr lang="en-US" altLang="de-DE" sz="1600" b="0" dirty="0">
                <a:latin typeface="+mn-lt"/>
                <a:cs typeface="+mn-cs"/>
              </a:rPr>
              <a:t>Salary differential between top and front line is smaller.</a:t>
            </a:r>
          </a:p>
          <a:p>
            <a:pPr marL="342900" lvl="2" indent="-342900">
              <a:spcBef>
                <a:spcPct val="20000"/>
              </a:spcBef>
              <a:buFontTx/>
              <a:buBlip>
                <a:blip r:embed="rId2"/>
              </a:buBlip>
              <a:defRPr/>
            </a:pPr>
            <a:r>
              <a:rPr lang="en-US" altLang="de-DE" sz="1600" b="0" dirty="0">
                <a:latin typeface="+mn-lt"/>
                <a:cs typeface="+mn-cs"/>
              </a:rPr>
              <a:t>Senior executives generally do not enjoy special privileges and perks.</a:t>
            </a:r>
          </a:p>
          <a:p>
            <a:pPr marL="342900" lvl="2" indent="-342900">
              <a:spcBef>
                <a:spcPct val="20000"/>
              </a:spcBef>
              <a:buFontTx/>
              <a:buBlip>
                <a:blip r:embed="rId2"/>
              </a:buBlip>
              <a:defRPr/>
            </a:pPr>
            <a:r>
              <a:rPr lang="en-US" altLang="de-DE" sz="1600" b="0" dirty="0">
                <a:latin typeface="+mn-lt"/>
                <a:cs typeface="+mn-cs"/>
              </a:rPr>
              <a:t>Open door policy enabling informal ways of communication with leadership team.</a:t>
            </a:r>
          </a:p>
          <a:p>
            <a:pPr marL="342900" lvl="2" indent="-342900">
              <a:spcBef>
                <a:spcPct val="20000"/>
              </a:spcBef>
              <a:buFontTx/>
              <a:buBlip>
                <a:blip r:embed="rId2"/>
              </a:buBlip>
              <a:defRPr/>
            </a:pPr>
            <a:endParaRPr lang="en-US" altLang="de-DE" sz="1600" b="0" dirty="0">
              <a:latin typeface="+mn-lt"/>
              <a:cs typeface="+mn-cs"/>
            </a:endParaRPr>
          </a:p>
        </p:txBody>
      </p:sp>
      <p:sp>
        <p:nvSpPr>
          <p:cNvPr id="6" name="Rectangle 20">
            <a:extLst>
              <a:ext uri="{FF2B5EF4-FFF2-40B4-BE49-F238E27FC236}">
                <a16:creationId xmlns:a16="http://schemas.microsoft.com/office/drawing/2014/main" id="{3E074002-0ED1-7AE2-916E-1DF026D29676}"/>
              </a:ext>
            </a:extLst>
          </p:cNvPr>
          <p:cNvSpPr>
            <a:spLocks noChangeArrowheads="1"/>
          </p:cNvSpPr>
          <p:nvPr/>
        </p:nvSpPr>
        <p:spPr bwMode="auto">
          <a:xfrm>
            <a:off x="5080000" y="2380457"/>
            <a:ext cx="5105400" cy="762000"/>
          </a:xfrm>
          <a:prstGeom prst="rect">
            <a:avLst/>
          </a:prstGeom>
          <a:no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342900" lvl="2" indent="-342900">
              <a:spcBef>
                <a:spcPct val="20000"/>
              </a:spcBef>
              <a:buFontTx/>
              <a:buBlip>
                <a:blip r:embed="rId2"/>
              </a:buBlip>
              <a:defRPr/>
            </a:pPr>
            <a:r>
              <a:rPr lang="en-US" altLang="de-DE" sz="1600" b="0" dirty="0">
                <a:latin typeface="+mn-lt"/>
                <a:cs typeface="+mn-cs"/>
              </a:rPr>
              <a:t>All stakeholders are loyal to each other and the company.</a:t>
            </a:r>
          </a:p>
          <a:p>
            <a:pPr marL="342900" lvl="2" indent="-342900">
              <a:spcBef>
                <a:spcPct val="20000"/>
              </a:spcBef>
              <a:buFontTx/>
              <a:buBlip>
                <a:blip r:embed="rId2"/>
              </a:buBlip>
              <a:defRPr/>
            </a:pPr>
            <a:r>
              <a:rPr lang="en-US" altLang="de-DE" sz="1600" b="0" dirty="0">
                <a:latin typeface="+mn-lt"/>
                <a:cs typeface="+mn-cs"/>
              </a:rPr>
              <a:t>Patient and mutual understanding in unusual situations.</a:t>
            </a:r>
          </a:p>
        </p:txBody>
      </p:sp>
      <p:sp>
        <p:nvSpPr>
          <p:cNvPr id="7" name="Rectangle 2">
            <a:extLst>
              <a:ext uri="{FF2B5EF4-FFF2-40B4-BE49-F238E27FC236}">
                <a16:creationId xmlns:a16="http://schemas.microsoft.com/office/drawing/2014/main" id="{954BDED1-B448-4508-E026-A142F9626744}"/>
              </a:ext>
            </a:extLst>
          </p:cNvPr>
          <p:cNvSpPr>
            <a:spLocks noChangeArrowheads="1"/>
          </p:cNvSpPr>
          <p:nvPr/>
        </p:nvSpPr>
        <p:spPr bwMode="auto">
          <a:xfrm>
            <a:off x="1803400" y="1923257"/>
            <a:ext cx="2133600" cy="43434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1400" b="1">
                <a:solidFill>
                  <a:schemeClr val="tx1"/>
                </a:solidFill>
                <a:latin typeface="Arial" panose="020B0604020202020204" pitchFamily="34" charset="0"/>
                <a:cs typeface="Arial" panose="020B0604020202020204" pitchFamily="34" charset="0"/>
              </a:defRPr>
            </a:lvl1pPr>
            <a:lvl2pPr marL="1588">
              <a:defRPr sz="1400" b="1">
                <a:solidFill>
                  <a:schemeClr val="tx1"/>
                </a:solidFill>
                <a:latin typeface="Arial" panose="020B0604020202020204" pitchFamily="34" charset="0"/>
                <a:cs typeface="Arial" panose="020B0604020202020204" pitchFamily="34" charset="0"/>
              </a:defRPr>
            </a:lvl2pPr>
            <a:lvl3pPr marL="190500" indent="-4763">
              <a:defRPr sz="1400" b="1">
                <a:solidFill>
                  <a:schemeClr val="tx1"/>
                </a:solidFill>
                <a:latin typeface="Arial" panose="020B0604020202020204" pitchFamily="34" charset="0"/>
                <a:cs typeface="Arial" panose="020B0604020202020204" pitchFamily="34" charset="0"/>
              </a:defRPr>
            </a:lvl3pPr>
            <a:lvl4pPr marL="187325" indent="4763">
              <a:defRPr sz="1400" b="1">
                <a:solidFill>
                  <a:schemeClr val="tx1"/>
                </a:solidFill>
                <a:latin typeface="Arial" panose="020B0604020202020204" pitchFamily="34" charset="0"/>
                <a:cs typeface="Arial" panose="020B0604020202020204" pitchFamily="34" charset="0"/>
              </a:defRPr>
            </a:lvl4pPr>
            <a:lvl5pPr marL="574675" indent="-1588">
              <a:defRPr sz="1400" b="1">
                <a:solidFill>
                  <a:schemeClr val="tx1"/>
                </a:solidFill>
                <a:latin typeface="Arial" panose="020B0604020202020204" pitchFamily="34" charset="0"/>
                <a:cs typeface="Arial" panose="020B0604020202020204" pitchFamily="34" charset="0"/>
              </a:defRPr>
            </a:lvl5pPr>
            <a:lvl6pPr marL="1031875" indent="-15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1489075" indent="-15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1946275" indent="-15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2403475" indent="-1588"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pPr lvl="1">
              <a:spcBef>
                <a:spcPct val="50000"/>
              </a:spcBef>
            </a:pPr>
            <a:endParaRPr lang="de-DE" altLang="de-DE" b="0"/>
          </a:p>
        </p:txBody>
      </p:sp>
      <p:sp>
        <p:nvSpPr>
          <p:cNvPr id="8" name="Line 13">
            <a:extLst>
              <a:ext uri="{FF2B5EF4-FFF2-40B4-BE49-F238E27FC236}">
                <a16:creationId xmlns:a16="http://schemas.microsoft.com/office/drawing/2014/main" id="{319876F4-F212-48C7-BE84-FE2D4C758ABA}"/>
              </a:ext>
            </a:extLst>
          </p:cNvPr>
          <p:cNvSpPr>
            <a:spLocks noChangeShapeType="1"/>
          </p:cNvSpPr>
          <p:nvPr/>
        </p:nvSpPr>
        <p:spPr bwMode="auto">
          <a:xfrm>
            <a:off x="5156200" y="2228057"/>
            <a:ext cx="5029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p>
            <a:endParaRPr lang="de-DE"/>
          </a:p>
        </p:txBody>
      </p:sp>
      <p:sp>
        <p:nvSpPr>
          <p:cNvPr id="9" name="AutoShape 22">
            <a:extLst>
              <a:ext uri="{FF2B5EF4-FFF2-40B4-BE49-F238E27FC236}">
                <a16:creationId xmlns:a16="http://schemas.microsoft.com/office/drawing/2014/main" id="{FF7BC9C5-6D94-1A20-364F-0C1B3FFF4521}"/>
              </a:ext>
            </a:extLst>
          </p:cNvPr>
          <p:cNvSpPr>
            <a:spLocks noChangeArrowheads="1"/>
          </p:cNvSpPr>
          <p:nvPr/>
        </p:nvSpPr>
        <p:spPr bwMode="auto">
          <a:xfrm>
            <a:off x="2184400" y="2380457"/>
            <a:ext cx="2514600" cy="685800"/>
          </a:xfrm>
          <a:prstGeom prst="homePlate">
            <a:avLst>
              <a:gd name="adj" fmla="val 3286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b="1">
                <a:solidFill>
                  <a:schemeClr val="tx1"/>
                </a:solidFill>
                <a:latin typeface="Arial" panose="020B0604020202020204" pitchFamily="34" charset="0"/>
                <a:cs typeface="Arial" panose="020B0604020202020204" pitchFamily="34" charset="0"/>
              </a:defRPr>
            </a:lvl1pPr>
            <a:lvl2pPr marL="742950" indent="-285750">
              <a:defRPr sz="1400" b="1">
                <a:solidFill>
                  <a:schemeClr val="tx1"/>
                </a:solidFill>
                <a:latin typeface="Arial" panose="020B0604020202020204" pitchFamily="34" charset="0"/>
                <a:cs typeface="Arial" panose="020B0604020202020204" pitchFamily="34" charset="0"/>
              </a:defRPr>
            </a:lvl2pPr>
            <a:lvl3pPr marL="190500" indent="-187325">
              <a:defRPr sz="1400" b="1">
                <a:solidFill>
                  <a:schemeClr val="tx1"/>
                </a:solidFill>
                <a:latin typeface="Arial" panose="020B0604020202020204" pitchFamily="34" charset="0"/>
                <a:cs typeface="Arial" panose="020B0604020202020204" pitchFamily="34" charset="0"/>
              </a:defRPr>
            </a:lvl3pPr>
            <a:lvl4pPr marL="379413" indent="-187325">
              <a:defRPr sz="1400" b="1">
                <a:solidFill>
                  <a:schemeClr val="tx1"/>
                </a:solidFill>
                <a:latin typeface="Arial" panose="020B0604020202020204" pitchFamily="34" charset="0"/>
                <a:cs typeface="Arial" panose="020B0604020202020204" pitchFamily="34" charset="0"/>
              </a:defRPr>
            </a:lvl4pPr>
            <a:lvl5pPr marL="574675" indent="-193675">
              <a:defRPr sz="1400" b="1">
                <a:solidFill>
                  <a:schemeClr val="tx1"/>
                </a:solidFill>
                <a:latin typeface="Arial" panose="020B0604020202020204" pitchFamily="34" charset="0"/>
                <a:cs typeface="Arial" panose="020B0604020202020204" pitchFamily="34" charset="0"/>
              </a:defRPr>
            </a:lvl5pPr>
            <a:lvl6pPr marL="10318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14890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19462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24034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pPr>
              <a:spcBef>
                <a:spcPct val="20000"/>
              </a:spcBef>
            </a:pPr>
            <a:r>
              <a:rPr lang="de-DE" altLang="de-DE"/>
              <a:t>Loyalty</a:t>
            </a:r>
            <a:endParaRPr lang="en-US" altLang="de-DE" sz="1600" i="1"/>
          </a:p>
        </p:txBody>
      </p:sp>
      <p:sp>
        <p:nvSpPr>
          <p:cNvPr id="10" name="AutoShape 23">
            <a:extLst>
              <a:ext uri="{FF2B5EF4-FFF2-40B4-BE49-F238E27FC236}">
                <a16:creationId xmlns:a16="http://schemas.microsoft.com/office/drawing/2014/main" id="{F2CA84DF-F6DA-8B51-14A8-BCAC846796CC}"/>
              </a:ext>
            </a:extLst>
          </p:cNvPr>
          <p:cNvSpPr>
            <a:spLocks noChangeArrowheads="1"/>
          </p:cNvSpPr>
          <p:nvPr/>
        </p:nvSpPr>
        <p:spPr bwMode="auto">
          <a:xfrm>
            <a:off x="2184400" y="4361657"/>
            <a:ext cx="2514600" cy="685800"/>
          </a:xfrm>
          <a:prstGeom prst="homePlate">
            <a:avLst>
              <a:gd name="adj" fmla="val 32864"/>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400" b="1">
                <a:solidFill>
                  <a:schemeClr val="tx1"/>
                </a:solidFill>
                <a:latin typeface="Arial" panose="020B0604020202020204" pitchFamily="34" charset="0"/>
                <a:cs typeface="Arial" panose="020B0604020202020204" pitchFamily="34" charset="0"/>
              </a:defRPr>
            </a:lvl1pPr>
            <a:lvl2pPr marL="742950" indent="-285750">
              <a:defRPr sz="1400" b="1">
                <a:solidFill>
                  <a:schemeClr val="tx1"/>
                </a:solidFill>
                <a:latin typeface="Arial" panose="020B0604020202020204" pitchFamily="34" charset="0"/>
                <a:cs typeface="Arial" panose="020B0604020202020204" pitchFamily="34" charset="0"/>
              </a:defRPr>
            </a:lvl2pPr>
            <a:lvl3pPr marL="190500" indent="-187325">
              <a:defRPr sz="1400" b="1">
                <a:solidFill>
                  <a:schemeClr val="tx1"/>
                </a:solidFill>
                <a:latin typeface="Arial" panose="020B0604020202020204" pitchFamily="34" charset="0"/>
                <a:cs typeface="Arial" panose="020B0604020202020204" pitchFamily="34" charset="0"/>
              </a:defRPr>
            </a:lvl3pPr>
            <a:lvl4pPr marL="379413" indent="-187325">
              <a:defRPr sz="1400" b="1">
                <a:solidFill>
                  <a:schemeClr val="tx1"/>
                </a:solidFill>
                <a:latin typeface="Arial" panose="020B0604020202020204" pitchFamily="34" charset="0"/>
                <a:cs typeface="Arial" panose="020B0604020202020204" pitchFamily="34" charset="0"/>
              </a:defRPr>
            </a:lvl4pPr>
            <a:lvl5pPr marL="574675" indent="-193675">
              <a:defRPr sz="1400" b="1">
                <a:solidFill>
                  <a:schemeClr val="tx1"/>
                </a:solidFill>
                <a:latin typeface="Arial" panose="020B0604020202020204" pitchFamily="34" charset="0"/>
                <a:cs typeface="Arial" panose="020B0604020202020204" pitchFamily="34" charset="0"/>
              </a:defRPr>
            </a:lvl5pPr>
            <a:lvl6pPr marL="10318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6pPr>
            <a:lvl7pPr marL="14890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7pPr>
            <a:lvl8pPr marL="19462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8pPr>
            <a:lvl9pPr marL="2403475" indent="-193675" eaLnBrk="0" fontAlgn="base" hangingPunct="0">
              <a:spcBef>
                <a:spcPct val="0"/>
              </a:spcBef>
              <a:spcAft>
                <a:spcPct val="0"/>
              </a:spcAft>
              <a:defRPr sz="1400" b="1">
                <a:solidFill>
                  <a:schemeClr val="tx1"/>
                </a:solidFill>
                <a:latin typeface="Arial" panose="020B0604020202020204" pitchFamily="34" charset="0"/>
                <a:cs typeface="Arial" panose="020B0604020202020204" pitchFamily="34" charset="0"/>
              </a:defRPr>
            </a:lvl9pPr>
          </a:lstStyle>
          <a:p>
            <a:pPr>
              <a:spcBef>
                <a:spcPct val="20000"/>
              </a:spcBef>
            </a:pPr>
            <a:r>
              <a:rPr lang="de-DE" altLang="de-DE"/>
              <a:t>Egalitarianism</a:t>
            </a:r>
            <a:endParaRPr lang="en-US" altLang="de-DE" i="1"/>
          </a:p>
        </p:txBody>
      </p:sp>
      <p:sp>
        <p:nvSpPr>
          <p:cNvPr id="11" name="Textfeld 10">
            <a:extLst>
              <a:ext uri="{FF2B5EF4-FFF2-40B4-BE49-F238E27FC236}">
                <a16:creationId xmlns:a16="http://schemas.microsoft.com/office/drawing/2014/main" id="{2B28E75B-0065-81A9-D41D-4A848B95B446}"/>
              </a:ext>
            </a:extLst>
          </p:cNvPr>
          <p:cNvSpPr txBox="1"/>
          <p:nvPr/>
        </p:nvSpPr>
        <p:spPr>
          <a:xfrm>
            <a:off x="7785100" y="6424613"/>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12" name="Picture 2">
            <a:extLst>
              <a:ext uri="{FF2B5EF4-FFF2-40B4-BE49-F238E27FC236}">
                <a16:creationId xmlns:a16="http://schemas.microsoft.com/office/drawing/2014/main" id="{692B5FCC-F160-6F19-4B8F-C01A38070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41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761D6-AEFB-CB47-2926-EE9331E685FE}"/>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16AD6F26-64FF-C9AA-C1F2-83C5CC5C1C03}"/>
              </a:ext>
            </a:extLst>
          </p:cNvPr>
          <p:cNvSpPr>
            <a:spLocks noGrp="1"/>
          </p:cNvSpPr>
          <p:nvPr>
            <p:ph type="sldNum" sz="quarter" idx="12"/>
          </p:nvPr>
        </p:nvSpPr>
        <p:spPr/>
        <p:txBody>
          <a:bodyPr/>
          <a:lstStyle/>
          <a:p>
            <a:fld id="{BC1DBF59-FCF1-4C99-ADD5-833B8FF11D94}" type="slidenum">
              <a:rPr lang="nl-NL" smtClean="0"/>
              <a:t>103</a:t>
            </a:fld>
            <a:endParaRPr lang="nl-NL"/>
          </a:p>
        </p:txBody>
      </p:sp>
      <p:pic>
        <p:nvPicPr>
          <p:cNvPr id="6" name="Grafik 5">
            <a:extLst>
              <a:ext uri="{FF2B5EF4-FFF2-40B4-BE49-F238E27FC236}">
                <a16:creationId xmlns:a16="http://schemas.microsoft.com/office/drawing/2014/main" id="{26BB279E-791E-7B49-A971-03D2EE1517B5}"/>
              </a:ext>
            </a:extLst>
          </p:cNvPr>
          <p:cNvPicPr>
            <a:picLocks noChangeAspect="1"/>
          </p:cNvPicPr>
          <p:nvPr/>
        </p:nvPicPr>
        <p:blipFill>
          <a:blip r:embed="rId2"/>
          <a:stretch>
            <a:fillRect/>
          </a:stretch>
        </p:blipFill>
        <p:spPr>
          <a:xfrm>
            <a:off x="2143395" y="2040364"/>
            <a:ext cx="7905210" cy="2777271"/>
          </a:xfrm>
          <a:prstGeom prst="rect">
            <a:avLst/>
          </a:prstGeom>
        </p:spPr>
      </p:pic>
      <p:sp>
        <p:nvSpPr>
          <p:cNvPr id="8" name="Textfeld 7">
            <a:extLst>
              <a:ext uri="{FF2B5EF4-FFF2-40B4-BE49-F238E27FC236}">
                <a16:creationId xmlns:a16="http://schemas.microsoft.com/office/drawing/2014/main" id="{A082E4D6-731E-DFD5-24F7-FBC770AA815D}"/>
              </a:ext>
            </a:extLst>
          </p:cNvPr>
          <p:cNvSpPr txBox="1"/>
          <p:nvPr/>
        </p:nvSpPr>
        <p:spPr>
          <a:xfrm>
            <a:off x="2143395" y="4874279"/>
            <a:ext cx="7905210" cy="646331"/>
          </a:xfrm>
          <a:prstGeom prst="rect">
            <a:avLst/>
          </a:prstGeom>
          <a:noFill/>
        </p:spPr>
        <p:txBody>
          <a:bodyPr wrap="square">
            <a:spAutoFit/>
          </a:bodyPr>
          <a:lstStyle/>
          <a:p>
            <a:r>
              <a:rPr lang="de-DE" sz="1200" dirty="0"/>
              <a:t>Part 1 </a:t>
            </a:r>
            <a:r>
              <a:rPr lang="de-DE" sz="1200" dirty="0">
                <a:hlinkClick r:id="rId3"/>
              </a:rPr>
              <a:t>https://www.theconsciouscapitalists.com/podcast/episode/4b736c33/episode-6-conscious-culture-part-1</a:t>
            </a:r>
            <a:endParaRPr lang="de-DE" sz="1200" dirty="0"/>
          </a:p>
          <a:p>
            <a:endParaRPr lang="de-DE" sz="1200" dirty="0"/>
          </a:p>
          <a:p>
            <a:r>
              <a:rPr lang="de-DE" sz="1200" dirty="0"/>
              <a:t>Part 2 </a:t>
            </a:r>
            <a:r>
              <a:rPr lang="de-DE" sz="1200" dirty="0">
                <a:hlinkClick r:id="rId4"/>
              </a:rPr>
              <a:t>https://www.theconsciouscapitalists.com/podcast/episode/4aab0a34/episode-7-conscious-culture-part-2</a:t>
            </a:r>
            <a:r>
              <a:rPr lang="de-DE" sz="1200" dirty="0"/>
              <a:t> </a:t>
            </a:r>
          </a:p>
        </p:txBody>
      </p:sp>
      <p:pic>
        <p:nvPicPr>
          <p:cNvPr id="3" name="Picture 2">
            <a:extLst>
              <a:ext uri="{FF2B5EF4-FFF2-40B4-BE49-F238E27FC236}">
                <a16:creationId xmlns:a16="http://schemas.microsoft.com/office/drawing/2014/main" id="{3723FC18-7F68-2877-34D5-497C60DB26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42719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A131270B-D75B-72C8-FF92-22F4CDB21AF1}"/>
              </a:ext>
            </a:extLst>
          </p:cNvPr>
          <p:cNvSpPr/>
          <p:nvPr/>
        </p:nvSpPr>
        <p:spPr>
          <a:xfrm>
            <a:off x="704007" y="4026649"/>
            <a:ext cx="5923370" cy="407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marL="342900" indent="-342900" eaLnBrk="1" hangingPunct="1">
              <a:buFontTx/>
              <a:buAutoNum type="arabicPeriod"/>
              <a:defRPr/>
            </a:pPr>
            <a:r>
              <a:rPr lang="en-US" sz="1800" dirty="0">
                <a:latin typeface="+mn-lt"/>
              </a:rPr>
              <a:t>Transition / Introduction</a:t>
            </a:r>
          </a:p>
          <a:p>
            <a:pPr marL="342900" indent="-342900" eaLnBrk="1" hangingPunct="1">
              <a:buFontTx/>
              <a:buAutoNum type="arabicPeriod"/>
              <a:defRPr/>
            </a:pPr>
            <a:r>
              <a:rPr lang="en-US" sz="1800" dirty="0">
                <a:latin typeface="+mn-lt"/>
              </a:rPr>
              <a:t>The four tenets of conscious capitalism</a:t>
            </a:r>
          </a:p>
          <a:p>
            <a:pPr marL="342900" indent="-342900" eaLnBrk="1" hangingPunct="1">
              <a:buFontTx/>
              <a:buAutoNum type="arabicPeriod"/>
              <a:defRPr/>
            </a:pPr>
            <a:r>
              <a:rPr lang="en-US" sz="1800" dirty="0">
                <a:latin typeface="+mn-lt"/>
              </a:rPr>
              <a:t>1</a:t>
            </a:r>
            <a:r>
              <a:rPr lang="en-US" sz="1800" baseline="30000" dirty="0">
                <a:latin typeface="+mn-lt"/>
              </a:rPr>
              <a:t>st</a:t>
            </a:r>
            <a:r>
              <a:rPr lang="en-US" sz="1800" dirty="0">
                <a:latin typeface="+mn-lt"/>
              </a:rPr>
              <a:t> tenet: Higher Purpose</a:t>
            </a:r>
          </a:p>
          <a:p>
            <a:pPr marL="342900" indent="-342900" eaLnBrk="1" hangingPunct="1">
              <a:buFontTx/>
              <a:buAutoNum type="arabicPeriod"/>
              <a:defRPr/>
            </a:pPr>
            <a:r>
              <a:rPr lang="en-US" sz="1800" dirty="0">
                <a:latin typeface="+mn-lt"/>
              </a:rPr>
              <a:t>2</a:t>
            </a:r>
            <a:r>
              <a:rPr lang="en-US" sz="1800" baseline="30000" dirty="0">
                <a:latin typeface="+mn-lt"/>
              </a:rPr>
              <a:t>nd</a:t>
            </a:r>
            <a:r>
              <a:rPr lang="en-US" sz="1800" dirty="0">
                <a:latin typeface="+mn-lt"/>
              </a:rPr>
              <a:t> tenet: Conscious Leadership</a:t>
            </a:r>
          </a:p>
          <a:p>
            <a:pPr marL="342900" indent="-342900" eaLnBrk="1" hangingPunct="1">
              <a:buFontTx/>
              <a:buAutoNum type="arabicPeriod"/>
              <a:defRPr/>
            </a:pPr>
            <a:r>
              <a:rPr lang="en-US" sz="1800" dirty="0">
                <a:latin typeface="+mn-lt"/>
              </a:rPr>
              <a:t>3</a:t>
            </a:r>
            <a:r>
              <a:rPr lang="en-US" sz="1800" baseline="30000" dirty="0">
                <a:latin typeface="+mn-lt"/>
              </a:rPr>
              <a:t>rd</a:t>
            </a:r>
            <a:r>
              <a:rPr lang="en-US" sz="1800" dirty="0">
                <a:latin typeface="+mn-lt"/>
              </a:rPr>
              <a:t> tenet: Stakeholder integration</a:t>
            </a:r>
          </a:p>
          <a:p>
            <a:pPr marL="342900" indent="-342900" eaLnBrk="1" hangingPunct="1">
              <a:buFontTx/>
              <a:buAutoNum type="arabicPeriod"/>
              <a:defRPr/>
            </a:pPr>
            <a:r>
              <a:rPr lang="en-US" sz="1800" dirty="0">
                <a:latin typeface="+mn-lt"/>
              </a:rPr>
              <a:t>4</a:t>
            </a:r>
            <a:r>
              <a:rPr lang="en-US" sz="1800" baseline="30000" dirty="0">
                <a:latin typeface="+mn-lt"/>
              </a:rPr>
              <a:t>th</a:t>
            </a:r>
            <a:r>
              <a:rPr lang="en-US" sz="1800" dirty="0">
                <a:latin typeface="+mn-lt"/>
              </a:rPr>
              <a:t> tenet: Conscious culture and management</a:t>
            </a:r>
          </a:p>
          <a:p>
            <a:pPr marL="342900" indent="-342900" eaLnBrk="1" hangingPunct="1">
              <a:buFontTx/>
              <a:buAutoNum type="arabicPeriod"/>
              <a:defRPr/>
            </a:pPr>
            <a:r>
              <a:rPr lang="en-US" sz="1800" b="1" dirty="0">
                <a:latin typeface="+mn-lt"/>
              </a:rPr>
              <a:t>Summary: Key questions</a:t>
            </a:r>
          </a:p>
          <a:p>
            <a:pPr marL="342900" indent="-342900" eaLnBrk="1" hangingPunct="1">
              <a:buFontTx/>
              <a:buAutoNum type="arabicPeriod"/>
              <a:defRPr/>
            </a:pPr>
            <a:r>
              <a:rPr lang="en-US" sz="1800" dirty="0">
                <a:latin typeface="+mn-lt"/>
              </a:rPr>
              <a:t>Reading recommendations and contact</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104</a:t>
            </a:fld>
            <a:endParaRPr lang="nl-NL"/>
          </a:p>
        </p:txBody>
      </p:sp>
      <p:pic>
        <p:nvPicPr>
          <p:cNvPr id="6" name="Picture 2">
            <a:extLst>
              <a:ext uri="{FF2B5EF4-FFF2-40B4-BE49-F238E27FC236}">
                <a16:creationId xmlns:a16="http://schemas.microsoft.com/office/drawing/2014/main" id="{A8D0BB4A-389C-81AE-05B6-2C1E3DF7E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5172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Traditional capitalism to conscious capitalism</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105</a:t>
            </a:fld>
            <a:endParaRPr lang="nl-NL"/>
          </a:p>
        </p:txBody>
      </p:sp>
      <p:sp>
        <p:nvSpPr>
          <p:cNvPr id="5" name="Rectangle 2">
            <a:extLst>
              <a:ext uri="{FF2B5EF4-FFF2-40B4-BE49-F238E27FC236}">
                <a16:creationId xmlns:a16="http://schemas.microsoft.com/office/drawing/2014/main" id="{3A60DF14-894F-B479-EFAE-C09A810BC17C}"/>
              </a:ext>
            </a:extLst>
          </p:cNvPr>
          <p:cNvSpPr>
            <a:spLocks noChangeArrowheads="1"/>
          </p:cNvSpPr>
          <p:nvPr/>
        </p:nvSpPr>
        <p:spPr bwMode="auto">
          <a:xfrm>
            <a:off x="6451600" y="2235200"/>
            <a:ext cx="3352800" cy="381000"/>
          </a:xfrm>
          <a:prstGeom prst="rect">
            <a:avLst/>
          </a:prstGeom>
          <a:solidFill>
            <a:srgbClr val="99CCFF"/>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a:defRPr/>
            </a:pPr>
            <a:r>
              <a:rPr lang="de-DE" altLang="de-DE" sz="1600" dirty="0">
                <a:latin typeface="+mj-lt"/>
              </a:rPr>
              <a:t>… </a:t>
            </a:r>
            <a:r>
              <a:rPr lang="de-DE" altLang="de-DE" sz="1600" dirty="0" err="1">
                <a:latin typeface="+mj-lt"/>
              </a:rPr>
              <a:t>to</a:t>
            </a:r>
            <a:endParaRPr lang="de-DE" altLang="de-DE" sz="1600" dirty="0">
              <a:latin typeface="+mj-lt"/>
            </a:endParaRPr>
          </a:p>
        </p:txBody>
      </p:sp>
      <p:sp>
        <p:nvSpPr>
          <p:cNvPr id="6" name="Rectangle 5">
            <a:extLst>
              <a:ext uri="{FF2B5EF4-FFF2-40B4-BE49-F238E27FC236}">
                <a16:creationId xmlns:a16="http://schemas.microsoft.com/office/drawing/2014/main" id="{8A46658F-5EAB-E104-B79C-47379D33E188}"/>
              </a:ext>
            </a:extLst>
          </p:cNvPr>
          <p:cNvSpPr>
            <a:spLocks noChangeArrowheads="1"/>
          </p:cNvSpPr>
          <p:nvPr/>
        </p:nvSpPr>
        <p:spPr bwMode="auto">
          <a:xfrm>
            <a:off x="2032000" y="2235200"/>
            <a:ext cx="3352800" cy="381000"/>
          </a:xfrm>
          <a:prstGeom prst="rect">
            <a:avLst/>
          </a:prstGeom>
          <a:solidFill>
            <a:srgbClr val="99CCFF"/>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a:defRPr/>
            </a:pPr>
            <a:r>
              <a:rPr lang="de-DE" altLang="de-DE" sz="1600" dirty="0" err="1">
                <a:latin typeface="+mj-lt"/>
              </a:rPr>
              <a:t>From</a:t>
            </a:r>
            <a:r>
              <a:rPr lang="de-DE" altLang="de-DE" sz="1600" dirty="0">
                <a:latin typeface="+mj-lt"/>
              </a:rPr>
              <a:t> …</a:t>
            </a:r>
          </a:p>
        </p:txBody>
      </p:sp>
      <p:sp>
        <p:nvSpPr>
          <p:cNvPr id="7" name="Freeform 6">
            <a:extLst>
              <a:ext uri="{FF2B5EF4-FFF2-40B4-BE49-F238E27FC236}">
                <a16:creationId xmlns:a16="http://schemas.microsoft.com/office/drawing/2014/main" id="{9A974A4E-AB2C-BA6A-C1C1-1060E5A84DCD}"/>
              </a:ext>
            </a:extLst>
          </p:cNvPr>
          <p:cNvSpPr>
            <a:spLocks/>
          </p:cNvSpPr>
          <p:nvPr/>
        </p:nvSpPr>
        <p:spPr bwMode="auto">
          <a:xfrm>
            <a:off x="5805488" y="2235200"/>
            <a:ext cx="228600" cy="3886200"/>
          </a:xfrm>
          <a:custGeom>
            <a:avLst/>
            <a:gdLst>
              <a:gd name="T0" fmla="*/ 0 w 241"/>
              <a:gd name="T1" fmla="*/ 0 h 1441"/>
              <a:gd name="T2" fmla="*/ 0 w 241"/>
              <a:gd name="T3" fmla="*/ 2147483646 h 1441"/>
              <a:gd name="T4" fmla="*/ 2147483646 w 241"/>
              <a:gd name="T5" fmla="*/ 2147483646 h 1441"/>
              <a:gd name="T6" fmla="*/ 0 w 241"/>
              <a:gd name="T7" fmla="*/ 0 h 14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1" h="1441">
                <a:moveTo>
                  <a:pt x="0" y="0"/>
                </a:moveTo>
                <a:lnTo>
                  <a:pt x="0" y="1440"/>
                </a:lnTo>
                <a:lnTo>
                  <a:pt x="240" y="720"/>
                </a:lnTo>
                <a:lnTo>
                  <a:pt x="0" y="0"/>
                </a:lnTo>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sp>
        <p:nvSpPr>
          <p:cNvPr id="8" name="Rectangle 7">
            <a:extLst>
              <a:ext uri="{FF2B5EF4-FFF2-40B4-BE49-F238E27FC236}">
                <a16:creationId xmlns:a16="http://schemas.microsoft.com/office/drawing/2014/main" id="{2C5E3392-F609-9032-B858-BAECBE1F1256}"/>
              </a:ext>
            </a:extLst>
          </p:cNvPr>
          <p:cNvSpPr>
            <a:spLocks noChangeArrowheads="1"/>
          </p:cNvSpPr>
          <p:nvPr/>
        </p:nvSpPr>
        <p:spPr bwMode="auto">
          <a:xfrm>
            <a:off x="2032000" y="2616200"/>
            <a:ext cx="3352800" cy="3505200"/>
          </a:xfrm>
          <a:prstGeom prst="rect">
            <a:avLst/>
          </a:prstGeom>
          <a:solidFill>
            <a:schemeClr val="bg1"/>
          </a:solidFill>
          <a:ln w="9525">
            <a:solidFill>
              <a:schemeClr val="tx1"/>
            </a:solidFill>
            <a:miter lim="800000"/>
            <a:headEnd/>
            <a:tailEnd/>
          </a:ln>
          <a:effec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en-US" altLang="de-DE" b="0" i="0" dirty="0">
                <a:latin typeface="+mj-lt"/>
              </a:rPr>
              <a:t>Profit focus</a:t>
            </a:r>
          </a:p>
          <a:p>
            <a:pPr>
              <a:defRPr/>
            </a:pPr>
            <a:r>
              <a:rPr lang="en-US" altLang="de-DE" b="0" i="0">
                <a:latin typeface="+mj-lt"/>
              </a:rPr>
              <a:t>Only shareholders </a:t>
            </a:r>
            <a:r>
              <a:rPr lang="en-US" altLang="de-DE" b="0" i="0" dirty="0">
                <a:latin typeface="+mj-lt"/>
              </a:rPr>
              <a:t>win</a:t>
            </a:r>
          </a:p>
          <a:p>
            <a:pPr>
              <a:defRPr/>
            </a:pPr>
            <a:r>
              <a:rPr lang="en-US" altLang="de-DE" b="0" i="0" dirty="0">
                <a:latin typeface="+mj-lt"/>
              </a:rPr>
              <a:t>Short-term</a:t>
            </a:r>
          </a:p>
          <a:p>
            <a:pPr>
              <a:defRPr/>
            </a:pPr>
            <a:r>
              <a:rPr lang="en-US" altLang="de-DE" b="0" i="0" dirty="0">
                <a:latin typeface="+mj-lt"/>
              </a:rPr>
              <a:t>Zero sum</a:t>
            </a:r>
          </a:p>
          <a:p>
            <a:pPr>
              <a:defRPr/>
            </a:pPr>
            <a:r>
              <a:rPr lang="en-US" altLang="de-DE" b="0" i="0" dirty="0">
                <a:latin typeface="+mj-lt"/>
              </a:rPr>
              <a:t>Self-centered</a:t>
            </a:r>
          </a:p>
          <a:p>
            <a:pPr>
              <a:defRPr/>
            </a:pPr>
            <a:r>
              <a:rPr lang="en-US" altLang="de-DE" b="0" i="0" dirty="0">
                <a:latin typeface="+mj-lt"/>
              </a:rPr>
              <a:t>Conflict of interest</a:t>
            </a:r>
          </a:p>
          <a:p>
            <a:pPr>
              <a:defRPr/>
            </a:pPr>
            <a:r>
              <a:rPr lang="en-US" altLang="de-DE" b="0" i="0" dirty="0">
                <a:latin typeface="+mj-lt"/>
              </a:rPr>
              <a:t>Parasitic</a:t>
            </a:r>
          </a:p>
          <a:p>
            <a:pPr>
              <a:defRPr/>
            </a:pPr>
            <a:r>
              <a:rPr lang="en-US" altLang="de-DE" b="0" i="0" dirty="0">
                <a:latin typeface="+mj-lt"/>
              </a:rPr>
              <a:t>Exploitative</a:t>
            </a:r>
          </a:p>
          <a:p>
            <a:pPr>
              <a:defRPr/>
            </a:pPr>
            <a:r>
              <a:rPr lang="en-US" altLang="de-DE" b="0" i="0" dirty="0">
                <a:latin typeface="+mj-lt"/>
              </a:rPr>
              <a:t>Trade-offs</a:t>
            </a:r>
          </a:p>
          <a:p>
            <a:pPr>
              <a:defRPr/>
            </a:pPr>
            <a:r>
              <a:rPr lang="en-US" altLang="de-DE" b="0" i="0" dirty="0">
                <a:latin typeface="+mj-lt"/>
              </a:rPr>
              <a:t>Disliked</a:t>
            </a:r>
          </a:p>
          <a:p>
            <a:pPr>
              <a:defRPr/>
            </a:pPr>
            <a:r>
              <a:rPr lang="en-US" altLang="de-DE" b="0" i="0" dirty="0">
                <a:latin typeface="+mj-lt"/>
              </a:rPr>
              <a:t>Not trusted</a:t>
            </a:r>
          </a:p>
          <a:p>
            <a:pPr>
              <a:defRPr/>
            </a:pPr>
            <a:endParaRPr lang="en-US" altLang="de-DE" b="0" dirty="0">
              <a:latin typeface="+mj-lt"/>
            </a:endParaRPr>
          </a:p>
        </p:txBody>
      </p:sp>
      <p:sp>
        <p:nvSpPr>
          <p:cNvPr id="9" name="Rectangle 8">
            <a:extLst>
              <a:ext uri="{FF2B5EF4-FFF2-40B4-BE49-F238E27FC236}">
                <a16:creationId xmlns:a16="http://schemas.microsoft.com/office/drawing/2014/main" id="{3C706A2B-9CB2-D6DA-19D0-E0E3FD72FE47}"/>
              </a:ext>
            </a:extLst>
          </p:cNvPr>
          <p:cNvSpPr>
            <a:spLocks noChangeArrowheads="1"/>
          </p:cNvSpPr>
          <p:nvPr/>
        </p:nvSpPr>
        <p:spPr bwMode="auto">
          <a:xfrm>
            <a:off x="6451600" y="2616200"/>
            <a:ext cx="3352800" cy="3505200"/>
          </a:xfrm>
          <a:prstGeom prst="rect">
            <a:avLst/>
          </a:prstGeom>
          <a:solidFill>
            <a:schemeClr val="bg1"/>
          </a:solidFill>
          <a:ln w="9525">
            <a:solidFill>
              <a:schemeClr val="tx1"/>
            </a:solidFill>
            <a:miter lim="800000"/>
            <a:headEnd/>
            <a:tailEnd/>
          </a:ln>
          <a:effec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en-US" altLang="de-DE" b="0" i="0" dirty="0">
                <a:latin typeface="+mj-lt"/>
              </a:rPr>
              <a:t>Purpose focus</a:t>
            </a:r>
          </a:p>
          <a:p>
            <a:pPr>
              <a:defRPr/>
            </a:pPr>
            <a:r>
              <a:rPr lang="en-US" altLang="de-DE" b="0" i="0" dirty="0">
                <a:latin typeface="+mj-lt"/>
              </a:rPr>
              <a:t>All stakeholders win</a:t>
            </a:r>
          </a:p>
          <a:p>
            <a:pPr>
              <a:defRPr/>
            </a:pPr>
            <a:r>
              <a:rPr lang="en-US" altLang="de-DE" b="0" i="0" dirty="0">
                <a:latin typeface="+mj-lt"/>
              </a:rPr>
              <a:t>Long-term</a:t>
            </a:r>
          </a:p>
          <a:p>
            <a:pPr>
              <a:defRPr/>
            </a:pPr>
            <a:r>
              <a:rPr lang="en-US" altLang="de-DE" b="0" i="0" dirty="0">
                <a:latin typeface="+mj-lt"/>
              </a:rPr>
              <a:t>Win-win-win-win</a:t>
            </a:r>
          </a:p>
          <a:p>
            <a:pPr>
              <a:defRPr/>
            </a:pPr>
            <a:r>
              <a:rPr lang="en-US" altLang="de-DE" b="0" i="0" dirty="0">
                <a:latin typeface="+mj-lt"/>
              </a:rPr>
              <a:t>Holistic</a:t>
            </a:r>
          </a:p>
          <a:p>
            <a:pPr>
              <a:defRPr/>
            </a:pPr>
            <a:r>
              <a:rPr lang="en-US" altLang="de-DE" b="0" i="0" dirty="0">
                <a:latin typeface="+mj-lt"/>
              </a:rPr>
              <a:t>Harmony of Interests</a:t>
            </a:r>
          </a:p>
          <a:p>
            <a:pPr>
              <a:defRPr/>
            </a:pPr>
            <a:r>
              <a:rPr lang="en-US" altLang="de-DE" b="0" i="0" dirty="0">
                <a:latin typeface="+mj-lt"/>
              </a:rPr>
              <a:t>Mutualistic</a:t>
            </a:r>
          </a:p>
          <a:p>
            <a:pPr>
              <a:defRPr/>
            </a:pPr>
            <a:r>
              <a:rPr lang="en-US" altLang="de-DE" b="0" i="0" dirty="0">
                <a:latin typeface="+mj-lt"/>
              </a:rPr>
              <a:t>Creating value</a:t>
            </a:r>
          </a:p>
          <a:p>
            <a:pPr>
              <a:defRPr/>
            </a:pPr>
            <a:r>
              <a:rPr lang="en-US" altLang="de-DE" b="0" i="0" dirty="0">
                <a:latin typeface="+mj-lt"/>
              </a:rPr>
              <a:t>Synergies</a:t>
            </a:r>
          </a:p>
          <a:p>
            <a:pPr>
              <a:defRPr/>
            </a:pPr>
            <a:r>
              <a:rPr lang="en-US" altLang="de-DE" b="0" i="0" dirty="0">
                <a:latin typeface="+mj-lt"/>
              </a:rPr>
              <a:t>Valued / Loved</a:t>
            </a:r>
          </a:p>
          <a:p>
            <a:pPr>
              <a:defRPr/>
            </a:pPr>
            <a:r>
              <a:rPr lang="en-US" altLang="de-DE" b="0" i="0" dirty="0">
                <a:latin typeface="+mj-lt"/>
              </a:rPr>
              <a:t>Trusted</a:t>
            </a:r>
          </a:p>
          <a:p>
            <a:pPr>
              <a:defRPr/>
            </a:pPr>
            <a:endParaRPr lang="en-US" altLang="de-DE" b="0" dirty="0">
              <a:latin typeface="+mj-lt"/>
            </a:endParaRPr>
          </a:p>
        </p:txBody>
      </p:sp>
      <p:sp>
        <p:nvSpPr>
          <p:cNvPr id="10" name="Textfeld 9">
            <a:extLst>
              <a:ext uri="{FF2B5EF4-FFF2-40B4-BE49-F238E27FC236}">
                <a16:creationId xmlns:a16="http://schemas.microsoft.com/office/drawing/2014/main" id="{A6326BFF-08CB-28C0-41BC-BBC53959EC49}"/>
              </a:ext>
            </a:extLst>
          </p:cNvPr>
          <p:cNvSpPr txBox="1"/>
          <p:nvPr/>
        </p:nvSpPr>
        <p:spPr>
          <a:xfrm>
            <a:off x="8477250" y="6307138"/>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3" name="Picture 2">
            <a:extLst>
              <a:ext uri="{FF2B5EF4-FFF2-40B4-BE49-F238E27FC236}">
                <a16:creationId xmlns:a16="http://schemas.microsoft.com/office/drawing/2014/main" id="{92FCC736-FA5F-C2C1-EFB9-8D9C2AC215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18386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The four tenets of Conscious Capitalism</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106</a:t>
            </a:fld>
            <a:endParaRPr lang="nl-NL"/>
          </a:p>
        </p:txBody>
      </p:sp>
      <p:pic>
        <p:nvPicPr>
          <p:cNvPr id="5" name="Picture 2" descr="Conscious Capitalism Principles">
            <a:extLst>
              <a:ext uri="{FF2B5EF4-FFF2-40B4-BE49-F238E27FC236}">
                <a16:creationId xmlns:a16="http://schemas.microsoft.com/office/drawing/2014/main" id="{73D12577-AB11-CE6A-0FB5-619169F6D9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25" y="1871663"/>
            <a:ext cx="4476750"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1702B696-437C-863E-FA2F-F04CF79A8A8E}"/>
              </a:ext>
            </a:extLst>
          </p:cNvPr>
          <p:cNvSpPr/>
          <p:nvPr/>
        </p:nvSpPr>
        <p:spPr>
          <a:xfrm>
            <a:off x="6318250" y="6308725"/>
            <a:ext cx="1657826" cy="184666"/>
          </a:xfrm>
          <a:prstGeom prst="rect">
            <a:avLst/>
          </a:prstGeom>
        </p:spPr>
        <p:txBody>
          <a:bodyPr wrap="none">
            <a:spAutoFit/>
          </a:bodyPr>
          <a:lstStyle/>
          <a:p>
            <a:pPr>
              <a:defRPr/>
            </a:pPr>
            <a:r>
              <a:rPr lang="en-GB" sz="600" b="0" i="1" dirty="0">
                <a:latin typeface="+mn-lt"/>
              </a:rPr>
              <a:t>Source: </a:t>
            </a:r>
            <a:r>
              <a:rPr lang="en-GB" sz="600" b="0" i="1" dirty="0">
                <a:latin typeface="+mn-lt"/>
                <a:hlinkClick r:id="rId3"/>
              </a:rPr>
              <a:t>https://www.consciouscapitalism.org/</a:t>
            </a:r>
            <a:r>
              <a:rPr lang="en-GB" sz="600" b="0" i="1" dirty="0">
                <a:latin typeface="+mn-lt"/>
              </a:rPr>
              <a:t> </a:t>
            </a:r>
          </a:p>
        </p:txBody>
      </p:sp>
    </p:spTree>
    <p:extLst>
      <p:ext uri="{BB962C8B-B14F-4D97-AF65-F5344CB8AC3E}">
        <p14:creationId xmlns:p14="http://schemas.microsoft.com/office/powerpoint/2010/main" val="36739166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normAutofit fontScale="90000"/>
          </a:bodyPr>
          <a:lstStyle/>
          <a:p>
            <a:r>
              <a:rPr lang="en-GB" altLang="de-DE" dirty="0"/>
              <a:t>The concept of geologic time – and the importance of environmental protection for survival of the human species</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107</a:t>
            </a:fld>
            <a:endParaRPr lang="nl-NL"/>
          </a:p>
        </p:txBody>
      </p:sp>
      <p:pic>
        <p:nvPicPr>
          <p:cNvPr id="5" name="Grafik 3">
            <a:extLst>
              <a:ext uri="{FF2B5EF4-FFF2-40B4-BE49-F238E27FC236}">
                <a16:creationId xmlns:a16="http://schemas.microsoft.com/office/drawing/2014/main" id="{DF634338-FD8A-03D7-B2AE-96AB017273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62387" y="2633663"/>
            <a:ext cx="4467225"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09570E59-C720-4E31-39B9-731A9802CEC6}"/>
              </a:ext>
            </a:extLst>
          </p:cNvPr>
          <p:cNvSpPr/>
          <p:nvPr/>
        </p:nvSpPr>
        <p:spPr>
          <a:xfrm>
            <a:off x="6710362" y="6078538"/>
            <a:ext cx="1728787" cy="277812"/>
          </a:xfrm>
          <a:prstGeom prst="rect">
            <a:avLst/>
          </a:prstGeom>
        </p:spPr>
        <p:txBody>
          <a:bodyPr wrap="none">
            <a:spAutoFit/>
          </a:bodyPr>
          <a:lstStyle/>
          <a:p>
            <a:pPr>
              <a:defRPr/>
            </a:pPr>
            <a:r>
              <a:rPr lang="en-GB" sz="1200" b="0" dirty="0">
                <a:latin typeface="+mn-lt"/>
                <a:hlinkClick r:id="rId4"/>
              </a:rPr>
              <a:t>http://hereistoday.com/</a:t>
            </a:r>
            <a:r>
              <a:rPr lang="en-GB" sz="1200" b="0" dirty="0">
                <a:latin typeface="+mn-lt"/>
              </a:rPr>
              <a:t> </a:t>
            </a:r>
          </a:p>
        </p:txBody>
      </p:sp>
      <p:pic>
        <p:nvPicPr>
          <p:cNvPr id="3" name="Picture 2">
            <a:extLst>
              <a:ext uri="{FF2B5EF4-FFF2-40B4-BE49-F238E27FC236}">
                <a16:creationId xmlns:a16="http://schemas.microsoft.com/office/drawing/2014/main" id="{0B7CF6C2-C6C7-E4FD-DAA9-9FAA70B9D8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6151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C87523EE-BB50-146F-A8CD-6EACD9247880}"/>
              </a:ext>
            </a:extLst>
          </p:cNvPr>
          <p:cNvSpPr/>
          <p:nvPr/>
        </p:nvSpPr>
        <p:spPr>
          <a:xfrm>
            <a:off x="704007" y="4406973"/>
            <a:ext cx="5923370" cy="407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marL="342900" indent="-342900" eaLnBrk="1" hangingPunct="1">
              <a:buFontTx/>
              <a:buAutoNum type="arabicPeriod"/>
              <a:defRPr/>
            </a:pPr>
            <a:r>
              <a:rPr lang="en-US" sz="1800" dirty="0">
                <a:latin typeface="+mn-lt"/>
              </a:rPr>
              <a:t>Transition / Introduction</a:t>
            </a:r>
          </a:p>
          <a:p>
            <a:pPr marL="342900" indent="-342900" eaLnBrk="1" hangingPunct="1">
              <a:buFontTx/>
              <a:buAutoNum type="arabicPeriod"/>
              <a:defRPr/>
            </a:pPr>
            <a:r>
              <a:rPr lang="en-US" sz="1800" dirty="0">
                <a:latin typeface="+mn-lt"/>
              </a:rPr>
              <a:t>The four tenets of conscious capitalism</a:t>
            </a:r>
          </a:p>
          <a:p>
            <a:pPr marL="342900" indent="-342900" eaLnBrk="1" hangingPunct="1">
              <a:buFontTx/>
              <a:buAutoNum type="arabicPeriod"/>
              <a:defRPr/>
            </a:pPr>
            <a:r>
              <a:rPr lang="en-US" sz="1800" dirty="0">
                <a:latin typeface="+mn-lt"/>
              </a:rPr>
              <a:t>1</a:t>
            </a:r>
            <a:r>
              <a:rPr lang="en-US" sz="1800" baseline="30000" dirty="0">
                <a:latin typeface="+mn-lt"/>
              </a:rPr>
              <a:t>st</a:t>
            </a:r>
            <a:r>
              <a:rPr lang="en-US" sz="1800" dirty="0">
                <a:latin typeface="+mn-lt"/>
              </a:rPr>
              <a:t> tenet: Higher Purpose</a:t>
            </a:r>
          </a:p>
          <a:p>
            <a:pPr marL="342900" indent="-342900" eaLnBrk="1" hangingPunct="1">
              <a:buFontTx/>
              <a:buAutoNum type="arabicPeriod"/>
              <a:defRPr/>
            </a:pPr>
            <a:r>
              <a:rPr lang="en-US" sz="1800" dirty="0">
                <a:latin typeface="+mn-lt"/>
              </a:rPr>
              <a:t>2</a:t>
            </a:r>
            <a:r>
              <a:rPr lang="en-US" sz="1800" baseline="30000" dirty="0">
                <a:latin typeface="+mn-lt"/>
              </a:rPr>
              <a:t>nd</a:t>
            </a:r>
            <a:r>
              <a:rPr lang="en-US" sz="1800" dirty="0">
                <a:latin typeface="+mn-lt"/>
              </a:rPr>
              <a:t> tenet: Conscious Leadership</a:t>
            </a:r>
          </a:p>
          <a:p>
            <a:pPr marL="342900" indent="-342900" eaLnBrk="1" hangingPunct="1">
              <a:buFontTx/>
              <a:buAutoNum type="arabicPeriod"/>
              <a:defRPr/>
            </a:pPr>
            <a:r>
              <a:rPr lang="en-US" sz="1800" dirty="0">
                <a:latin typeface="+mn-lt"/>
              </a:rPr>
              <a:t>3</a:t>
            </a:r>
            <a:r>
              <a:rPr lang="en-US" sz="1800" baseline="30000" dirty="0">
                <a:latin typeface="+mn-lt"/>
              </a:rPr>
              <a:t>rd</a:t>
            </a:r>
            <a:r>
              <a:rPr lang="en-US" sz="1800" dirty="0">
                <a:latin typeface="+mn-lt"/>
              </a:rPr>
              <a:t> tenet: Stakeholder integration</a:t>
            </a:r>
          </a:p>
          <a:p>
            <a:pPr marL="342900" indent="-342900" eaLnBrk="1" hangingPunct="1">
              <a:buFontTx/>
              <a:buAutoNum type="arabicPeriod"/>
              <a:defRPr/>
            </a:pPr>
            <a:r>
              <a:rPr lang="en-US" sz="1800" dirty="0">
                <a:latin typeface="+mn-lt"/>
              </a:rPr>
              <a:t>4</a:t>
            </a:r>
            <a:r>
              <a:rPr lang="en-US" sz="1800" baseline="30000" dirty="0">
                <a:latin typeface="+mn-lt"/>
              </a:rPr>
              <a:t>th</a:t>
            </a:r>
            <a:r>
              <a:rPr lang="en-US" sz="1800" dirty="0">
                <a:latin typeface="+mn-lt"/>
              </a:rPr>
              <a:t> tenet: Conscious culture and management</a:t>
            </a:r>
          </a:p>
          <a:p>
            <a:pPr marL="342900" indent="-342900" eaLnBrk="1" hangingPunct="1">
              <a:buFontTx/>
              <a:buAutoNum type="arabicPeriod"/>
              <a:defRPr/>
            </a:pPr>
            <a:r>
              <a:rPr lang="en-US" sz="1800" dirty="0">
                <a:latin typeface="+mn-lt"/>
              </a:rPr>
              <a:t>Summary: Key questions</a:t>
            </a:r>
          </a:p>
          <a:p>
            <a:pPr marL="342900" indent="-342900" eaLnBrk="1" hangingPunct="1">
              <a:buFontTx/>
              <a:buAutoNum type="arabicPeriod"/>
              <a:defRPr/>
            </a:pPr>
            <a:r>
              <a:rPr lang="en-US" sz="1800" b="1" dirty="0">
                <a:latin typeface="+mn-lt"/>
              </a:rPr>
              <a:t>Reading recommendations and contact</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108</a:t>
            </a:fld>
            <a:endParaRPr lang="nl-NL"/>
          </a:p>
        </p:txBody>
      </p:sp>
      <p:pic>
        <p:nvPicPr>
          <p:cNvPr id="6" name="Picture 2">
            <a:extLst>
              <a:ext uri="{FF2B5EF4-FFF2-40B4-BE49-F238E27FC236}">
                <a16:creationId xmlns:a16="http://schemas.microsoft.com/office/drawing/2014/main" id="{58D52474-B451-8734-E216-28A4EB4977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95185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5750490" cy="4351338"/>
          </a:xfrm>
        </p:spPr>
        <p:txBody>
          <a:bodyPr>
            <a:normAutofit lnSpcReduction="10000"/>
          </a:bodyPr>
          <a:lstStyle/>
          <a:p>
            <a:r>
              <a:rPr lang="en-GB" altLang="de-DE" b="1" dirty="0"/>
              <a:t>John Mackey, Rajendra Sisodia</a:t>
            </a:r>
          </a:p>
          <a:p>
            <a:endParaRPr lang="en-GB" altLang="de-DE" dirty="0"/>
          </a:p>
          <a:p>
            <a:r>
              <a:rPr lang="en-US" altLang="de-DE" dirty="0"/>
              <a:t>Paperback : 368 pages</a:t>
            </a:r>
          </a:p>
          <a:p>
            <a:endParaRPr lang="en-US" altLang="de-DE" dirty="0"/>
          </a:p>
          <a:p>
            <a:r>
              <a:rPr lang="en-US" altLang="de-DE" dirty="0"/>
              <a:t>ISBN-10 : 1625271751</a:t>
            </a:r>
          </a:p>
          <a:p>
            <a:r>
              <a:rPr lang="en-US" altLang="de-DE" dirty="0"/>
              <a:t>ISBN-13 : 978-1625271754</a:t>
            </a:r>
          </a:p>
          <a:p>
            <a:endParaRPr lang="en-US" altLang="de-DE" dirty="0"/>
          </a:p>
          <a:p>
            <a:r>
              <a:rPr lang="en-US" altLang="de-DE" dirty="0"/>
              <a:t>Publisher: Harvard Business Review Press; 1st Edition (January 7, 2014)</a:t>
            </a:r>
            <a:endParaRPr lang="en-GB" altLang="de-DE"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109</a:t>
            </a:fld>
            <a:endParaRPr lang="nl-NL"/>
          </a:p>
        </p:txBody>
      </p:sp>
      <p:pic>
        <p:nvPicPr>
          <p:cNvPr id="5" name="Grafik 4" descr="Ein Bild, das Essen, Schild enthält.&#10;&#10;Automatisch generierte Beschreibung">
            <a:extLst>
              <a:ext uri="{FF2B5EF4-FFF2-40B4-BE49-F238E27FC236}">
                <a16:creationId xmlns:a16="http://schemas.microsoft.com/office/drawing/2014/main" id="{6BD06162-0BC5-FD1C-013A-5D0FFD592241}"/>
              </a:ext>
            </a:extLst>
          </p:cNvPr>
          <p:cNvPicPr>
            <a:picLocks noChangeAspect="1"/>
          </p:cNvPicPr>
          <p:nvPr/>
        </p:nvPicPr>
        <p:blipFill>
          <a:blip r:embed="rId2"/>
          <a:stretch>
            <a:fillRect/>
          </a:stretch>
        </p:blipFill>
        <p:spPr>
          <a:xfrm>
            <a:off x="7190014" y="1603375"/>
            <a:ext cx="3162300" cy="4752975"/>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815C0123-570E-8F68-DBB9-9ECBAD0A1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62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The foundations of conscious businesses</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a:lnSpc>
                <a:spcPct val="150000"/>
              </a:lnSpc>
            </a:pPr>
            <a:r>
              <a:rPr lang="en-US" altLang="de-DE" sz="2000" dirty="0"/>
              <a:t>“A conscious business promotes </a:t>
            </a:r>
            <a:r>
              <a:rPr lang="en-US" altLang="de-DE" sz="2000" b="1" dirty="0"/>
              <a:t>mindfulness for all of its stakeholders</a:t>
            </a:r>
            <a:r>
              <a:rPr lang="en-US" altLang="de-DE" sz="2000" dirty="0"/>
              <a:t>. Employees are encouraged to investigate the world with rigorous scientific reasoning, and to reflect on their role in it with equally rigorous moral reasoning. They are invited to contemplate their own selves, finding </a:t>
            </a:r>
            <a:r>
              <a:rPr lang="en-US" altLang="de-DE" sz="2000" b="1" dirty="0"/>
              <a:t>what it means to live with virtue, meaning, and happiness</a:t>
            </a:r>
            <a:r>
              <a:rPr lang="en-US" altLang="de-DE" sz="2000" dirty="0"/>
              <a:t>. They are also asked to think of their </a:t>
            </a:r>
            <a:r>
              <a:rPr lang="en-US" altLang="de-DE" sz="2000" b="1" dirty="0"/>
              <a:t>colleagues as human beings, rather than as “human resources.”</a:t>
            </a:r>
            <a:r>
              <a:rPr lang="en-US" altLang="de-DE" sz="2000" dirty="0"/>
              <a:t> Finally, they are required to understand their </a:t>
            </a:r>
            <a:r>
              <a:rPr lang="en-US" altLang="de-DE" sz="2000" b="1" dirty="0"/>
              <a:t>customers</a:t>
            </a:r>
            <a:r>
              <a:rPr lang="en-US" altLang="de-DE" sz="2000" dirty="0"/>
              <a:t>, offering them products and services that support their growth and well-being. A </a:t>
            </a:r>
            <a:r>
              <a:rPr lang="en-US" altLang="de-DE" sz="2000" b="1" dirty="0"/>
              <a:t>conscious business </a:t>
            </a:r>
            <a:r>
              <a:rPr lang="en-US" altLang="de-DE" sz="2000" dirty="0"/>
              <a:t>fosters peace and happiness in individuals, respect and solidarity in the community, and mission accomplishment in the organization.” </a:t>
            </a:r>
            <a:endParaRPr lang="de-DE" sz="2000"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11</a:t>
            </a:fld>
            <a:endParaRPr lang="nl-NL"/>
          </a:p>
        </p:txBody>
      </p:sp>
      <p:sp>
        <p:nvSpPr>
          <p:cNvPr id="5" name="Textfeld 4">
            <a:extLst>
              <a:ext uri="{FF2B5EF4-FFF2-40B4-BE49-F238E27FC236}">
                <a16:creationId xmlns:a16="http://schemas.microsoft.com/office/drawing/2014/main" id="{27E863C1-962F-F49C-6EF6-6E4293078633}"/>
              </a:ext>
            </a:extLst>
          </p:cNvPr>
          <p:cNvSpPr txBox="1"/>
          <p:nvPr/>
        </p:nvSpPr>
        <p:spPr>
          <a:xfrm>
            <a:off x="7990127" y="6448425"/>
            <a:ext cx="2563813" cy="185738"/>
          </a:xfrm>
          <a:prstGeom prst="rect">
            <a:avLst/>
          </a:prstGeom>
          <a:noFill/>
        </p:spPr>
        <p:txBody>
          <a:bodyPr>
            <a:spAutoFit/>
          </a:bodyPr>
          <a:lstStyle/>
          <a:p>
            <a:pPr algn="r">
              <a:defRPr/>
            </a:pPr>
            <a:r>
              <a:rPr lang="en-GB" sz="600" b="0" i="1" dirty="0">
                <a:latin typeface="+mj-lt"/>
              </a:rPr>
              <a:t>Source: </a:t>
            </a:r>
            <a:r>
              <a:rPr lang="en-GB" sz="600" b="0" i="1" dirty="0" err="1">
                <a:latin typeface="+mj-lt"/>
              </a:rPr>
              <a:t>Kofman</a:t>
            </a:r>
            <a:r>
              <a:rPr lang="en-GB" sz="600" b="0" i="1" dirty="0">
                <a:latin typeface="+mj-lt"/>
              </a:rPr>
              <a:t> 2006</a:t>
            </a:r>
          </a:p>
        </p:txBody>
      </p:sp>
      <p:pic>
        <p:nvPicPr>
          <p:cNvPr id="6" name="Picture 2">
            <a:extLst>
              <a:ext uri="{FF2B5EF4-FFF2-40B4-BE49-F238E27FC236}">
                <a16:creationId xmlns:a16="http://schemas.microsoft.com/office/drawing/2014/main" id="{E8676652-F787-7E77-2303-89423E785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21769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7554238" cy="4351338"/>
          </a:xfrm>
        </p:spPr>
        <p:txBody>
          <a:bodyPr>
            <a:normAutofit fontScale="92500" lnSpcReduction="10000"/>
          </a:bodyPr>
          <a:lstStyle/>
          <a:p>
            <a:r>
              <a:rPr lang="en-GB" altLang="de-DE" b="1" dirty="0"/>
              <a:t>Nicolas </a:t>
            </a:r>
            <a:r>
              <a:rPr lang="en-GB" altLang="de-DE" b="1" dirty="0" err="1"/>
              <a:t>Stahlhofer</a:t>
            </a:r>
            <a:r>
              <a:rPr lang="en-GB" altLang="de-DE" b="1" dirty="0"/>
              <a:t>, Christian Schmidkonz, Patricia Kraft</a:t>
            </a:r>
          </a:p>
          <a:p>
            <a:endParaRPr lang="en-GB" altLang="de-DE" dirty="0"/>
          </a:p>
          <a:p>
            <a:r>
              <a:rPr lang="en-GB" altLang="de-DE" dirty="0"/>
              <a:t>Publisher: Springer; 1st ed. 2018 edition (November 25, 2017) </a:t>
            </a:r>
          </a:p>
          <a:p>
            <a:r>
              <a:rPr lang="en-GB" altLang="de-DE" dirty="0"/>
              <a:t>Series: CSR, Sustainability, Ethics &amp; Governance</a:t>
            </a:r>
          </a:p>
          <a:p>
            <a:r>
              <a:rPr lang="en-GB" altLang="de-DE" dirty="0"/>
              <a:t>Hardcover: 122 pages </a:t>
            </a:r>
          </a:p>
          <a:p>
            <a:r>
              <a:rPr lang="en-GB" altLang="de-DE" dirty="0"/>
              <a:t>Language: English </a:t>
            </a:r>
          </a:p>
          <a:p>
            <a:r>
              <a:rPr lang="en-GB" altLang="de-DE" dirty="0"/>
              <a:t>ISBN-10: 3319697382 </a:t>
            </a:r>
          </a:p>
          <a:p>
            <a:r>
              <a:rPr lang="en-GB" altLang="de-DE" dirty="0"/>
              <a:t>ISBN-13: 978-3319697383 </a:t>
            </a:r>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110</a:t>
            </a:fld>
            <a:endParaRPr lang="nl-NL"/>
          </a:p>
        </p:txBody>
      </p:sp>
      <p:pic>
        <p:nvPicPr>
          <p:cNvPr id="5" name="Grafik 4">
            <a:extLst>
              <a:ext uri="{FF2B5EF4-FFF2-40B4-BE49-F238E27FC236}">
                <a16:creationId xmlns:a16="http://schemas.microsoft.com/office/drawing/2014/main" id="{C7B7F407-767B-C31E-E153-4EE456D71463}"/>
              </a:ext>
            </a:extLst>
          </p:cNvPr>
          <p:cNvPicPr>
            <a:picLocks noChangeAspect="1"/>
          </p:cNvPicPr>
          <p:nvPr/>
        </p:nvPicPr>
        <p:blipFill>
          <a:blip r:embed="rId2"/>
          <a:stretch>
            <a:fillRect/>
          </a:stretch>
        </p:blipFill>
        <p:spPr>
          <a:xfrm>
            <a:off x="8610600" y="1739446"/>
            <a:ext cx="2891518" cy="4351338"/>
          </a:xfrm>
          <a:prstGeom prst="rect">
            <a:avLst/>
          </a:prstGeom>
          <a:ln>
            <a:noFill/>
          </a:ln>
          <a:effectLst>
            <a:outerShdw blurRad="292100" dist="139700" dir="2700000" algn="tl" rotWithShape="0">
              <a:srgbClr val="333333">
                <a:alpha val="65000"/>
              </a:srgbClr>
            </a:outerShdw>
          </a:effectLst>
        </p:spPr>
      </p:pic>
      <p:pic>
        <p:nvPicPr>
          <p:cNvPr id="6" name="Grafik 8">
            <a:extLst>
              <a:ext uri="{FF2B5EF4-FFF2-40B4-BE49-F238E27FC236}">
                <a16:creationId xmlns:a16="http://schemas.microsoft.com/office/drawing/2014/main" id="{F8678571-1C02-1562-3306-C0A647BC5A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6716" y="4482646"/>
            <a:ext cx="1608137" cy="160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79473F42-2A0B-4AA0-3C0A-BDC79D06F3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890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a:xfrm>
            <a:off x="838200" y="1825625"/>
            <a:ext cx="5856514" cy="4351338"/>
          </a:xfrm>
        </p:spPr>
        <p:txBody>
          <a:bodyPr>
            <a:normAutofit fontScale="92500" lnSpcReduction="10000"/>
          </a:bodyPr>
          <a:lstStyle/>
          <a:p>
            <a:r>
              <a:rPr lang="en-GB" altLang="de-DE" b="1" dirty="0"/>
              <a:t>Paul Polman, Andrew Winston</a:t>
            </a:r>
          </a:p>
          <a:p>
            <a:endParaRPr lang="en-GB" altLang="de-DE" dirty="0"/>
          </a:p>
          <a:p>
            <a:r>
              <a:rPr lang="en-US" altLang="de-DE" dirty="0"/>
              <a:t>Publisher: ‎ Harvard Business Review Press (5 Oct. 2021)</a:t>
            </a:r>
          </a:p>
          <a:p>
            <a:endParaRPr lang="en-US" altLang="de-DE" dirty="0"/>
          </a:p>
          <a:p>
            <a:r>
              <a:rPr lang="en-US" altLang="de-DE" dirty="0"/>
              <a:t>Hardcover </a:t>
            </a:r>
            <a:r>
              <a:rPr lang="ar-SA" altLang="de-DE" dirty="0">
                <a:cs typeface="Calibri" panose="020F0502020204030204" pitchFamily="34" charset="0"/>
              </a:rPr>
              <a:t>‏</a:t>
            </a:r>
            <a:r>
              <a:rPr lang="en-US" altLang="de-DE" dirty="0"/>
              <a:t> : ‎ 352 pages</a:t>
            </a:r>
          </a:p>
          <a:p>
            <a:endParaRPr lang="en-US" altLang="de-DE" dirty="0"/>
          </a:p>
          <a:p>
            <a:r>
              <a:rPr lang="en-US" altLang="de-DE" dirty="0"/>
              <a:t>ISBN-10 </a:t>
            </a:r>
            <a:r>
              <a:rPr lang="ar-SA" altLang="de-DE" dirty="0">
                <a:cs typeface="Calibri" panose="020F0502020204030204" pitchFamily="34" charset="0"/>
              </a:rPr>
              <a:t>‏</a:t>
            </a:r>
            <a:r>
              <a:rPr lang="en-US" altLang="de-DE" dirty="0"/>
              <a:t> : ‎ 1647821304</a:t>
            </a:r>
          </a:p>
          <a:p>
            <a:endParaRPr lang="en-US" altLang="de-DE" dirty="0"/>
          </a:p>
          <a:p>
            <a:r>
              <a:rPr lang="en-US" altLang="de-DE" dirty="0"/>
              <a:t>ISBN-13 </a:t>
            </a:r>
            <a:r>
              <a:rPr lang="ar-SA" altLang="de-DE" dirty="0">
                <a:cs typeface="Calibri" panose="020F0502020204030204" pitchFamily="34" charset="0"/>
              </a:rPr>
              <a:t>‏</a:t>
            </a:r>
            <a:r>
              <a:rPr lang="en-US" altLang="de-DE" dirty="0"/>
              <a:t> : ‎ 978-1647821302 </a:t>
            </a:r>
            <a:endParaRPr lang="en-GB" altLang="de-DE" dirty="0"/>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111</a:t>
            </a:fld>
            <a:endParaRPr lang="nl-NL"/>
          </a:p>
        </p:txBody>
      </p:sp>
      <p:pic>
        <p:nvPicPr>
          <p:cNvPr id="5" name="Picture 5" descr="Diagram, text&#10;&#10;Description automatically generated">
            <a:extLst>
              <a:ext uri="{FF2B5EF4-FFF2-40B4-BE49-F238E27FC236}">
                <a16:creationId xmlns:a16="http://schemas.microsoft.com/office/drawing/2014/main" id="{B22DE0AE-7840-206F-6338-DBB0655E4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7807" y="1135063"/>
            <a:ext cx="3605213"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5333F152-3233-8E5C-BF93-2EA2EADEE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6037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59C119-AB24-C9A7-736F-CAF68C76B8E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1194F253-34C1-B83B-267D-DC713F1FEAC1}"/>
              </a:ext>
            </a:extLst>
          </p:cNvPr>
          <p:cNvSpPr>
            <a:spLocks noGrp="1"/>
          </p:cNvSpPr>
          <p:nvPr>
            <p:ph idx="1"/>
          </p:nvPr>
        </p:nvSpPr>
        <p:spPr/>
        <p:txBody>
          <a:bodyPr>
            <a:normAutofit fontScale="77500" lnSpcReduction="20000"/>
          </a:bodyPr>
          <a:lstStyle/>
          <a:p>
            <a:pPr marL="0" indent="0">
              <a:buFontTx/>
              <a:buNone/>
              <a:defRPr/>
            </a:pPr>
            <a:r>
              <a:rPr lang="en-GB" sz="1600" b="1" dirty="0"/>
              <a:t>Books:</a:t>
            </a:r>
          </a:p>
          <a:p>
            <a:pPr>
              <a:defRPr/>
            </a:pPr>
            <a:r>
              <a:rPr lang="en-US" sz="1600" dirty="0"/>
              <a:t>Barrett, Richard (2014): The Value-Driven Organization – Unleashing Human Potential for Performance and Profit, Oxon</a:t>
            </a:r>
          </a:p>
          <a:p>
            <a:pPr>
              <a:defRPr/>
            </a:pPr>
            <a:r>
              <a:rPr lang="de-DE" altLang="de-DE" sz="1600" dirty="0" err="1"/>
              <a:t>Birkinshaw</a:t>
            </a:r>
            <a:r>
              <a:rPr lang="de-DE" altLang="de-DE" sz="1600" dirty="0"/>
              <a:t>, J., Foss, N.J. and Lindenberg, S.: </a:t>
            </a:r>
            <a:r>
              <a:rPr lang="de-DE" altLang="de-DE" sz="1600" dirty="0" err="1"/>
              <a:t>Combining</a:t>
            </a:r>
            <a:r>
              <a:rPr lang="de-DE" altLang="de-DE" sz="1600" dirty="0"/>
              <a:t> Purpose </a:t>
            </a:r>
            <a:r>
              <a:rPr lang="de-DE" altLang="de-DE" sz="1600" dirty="0" err="1"/>
              <a:t>with</a:t>
            </a:r>
            <a:r>
              <a:rPr lang="de-DE" altLang="de-DE" sz="1600" dirty="0"/>
              <a:t> Profits, MIT Sloan Management Review, Spring 2014, p. 49-56</a:t>
            </a:r>
            <a:endParaRPr lang="de-DE" sz="1600" dirty="0"/>
          </a:p>
          <a:p>
            <a:pPr>
              <a:defRPr/>
            </a:pPr>
            <a:r>
              <a:rPr lang="en-US" sz="1600" b="1" dirty="0"/>
              <a:t>Chouinard, Yvon (2006): Let My People Go Surfing: The Education of a Reluctant Businessman, New York</a:t>
            </a:r>
          </a:p>
          <a:p>
            <a:pPr>
              <a:defRPr/>
            </a:pPr>
            <a:r>
              <a:rPr lang="en-US" sz="1600" dirty="0"/>
              <a:t>Frankl, Viktor F. (2021): Man’s Search for Meaning, London</a:t>
            </a:r>
            <a:endParaRPr lang="de-DE" sz="1600" dirty="0"/>
          </a:p>
          <a:p>
            <a:pPr>
              <a:defRPr/>
            </a:pPr>
            <a:r>
              <a:rPr lang="en-US" sz="1600" dirty="0"/>
              <a:t>Hurst, Aaron (2014): The Purpose Economy – How Your Desire for Impact, Personal Growth and Community Is Changing the World, Boise</a:t>
            </a:r>
          </a:p>
          <a:p>
            <a:pPr>
              <a:defRPr/>
            </a:pPr>
            <a:r>
              <a:rPr lang="en-US" sz="1600" dirty="0"/>
              <a:t>Kahneman, Daniel (2011): Thinking, fast and slow, New York</a:t>
            </a:r>
            <a:endParaRPr lang="de-DE" sz="1600" dirty="0"/>
          </a:p>
          <a:p>
            <a:pPr>
              <a:defRPr/>
            </a:pPr>
            <a:r>
              <a:rPr lang="en-US" sz="1600" dirty="0" err="1"/>
              <a:t>Kofman</a:t>
            </a:r>
            <a:r>
              <a:rPr lang="en-US" sz="1600" dirty="0"/>
              <a:t>, Fred (2006): Conscious Business – How to Build Value Through Values, Boulder</a:t>
            </a:r>
            <a:endParaRPr lang="de-DE" sz="1600" dirty="0"/>
          </a:p>
          <a:p>
            <a:pPr>
              <a:defRPr/>
            </a:pPr>
            <a:r>
              <a:rPr lang="en-US" sz="1600" b="1" dirty="0"/>
              <a:t>Mackey, John and Raj Sisodia (2014): Conscious Capitalism – Liberating the Heroic Spirit of Business, Boston</a:t>
            </a:r>
          </a:p>
          <a:p>
            <a:pPr>
              <a:defRPr/>
            </a:pPr>
            <a:r>
              <a:rPr lang="en-US" sz="1600" dirty="0"/>
              <a:t>Polman, Paul and Andrew Winston (2021): Net Positive – How Courageous Companies Thrive By Giving More Than They Take, Boston</a:t>
            </a:r>
          </a:p>
          <a:p>
            <a:pPr>
              <a:defRPr/>
            </a:pPr>
            <a:r>
              <a:rPr lang="de-DE" altLang="de-DE" sz="1600" dirty="0" err="1"/>
              <a:t>Reiman</a:t>
            </a:r>
            <a:r>
              <a:rPr lang="de-DE" altLang="de-DE" sz="1600" dirty="0"/>
              <a:t>, Joey (2013): The Story </a:t>
            </a:r>
            <a:r>
              <a:rPr lang="de-DE" altLang="de-DE" sz="1600" dirty="0" err="1"/>
              <a:t>of</a:t>
            </a:r>
            <a:r>
              <a:rPr lang="de-DE" altLang="de-DE" sz="1600" dirty="0"/>
              <a:t> Purpose – The Path </a:t>
            </a:r>
            <a:r>
              <a:rPr lang="de-DE" altLang="de-DE" sz="1600" dirty="0" err="1"/>
              <a:t>to</a:t>
            </a:r>
            <a:r>
              <a:rPr lang="de-DE" altLang="de-DE" sz="1600" dirty="0"/>
              <a:t> </a:t>
            </a:r>
            <a:r>
              <a:rPr lang="de-DE" altLang="de-DE" sz="1600" dirty="0" err="1"/>
              <a:t>Creating</a:t>
            </a:r>
            <a:r>
              <a:rPr lang="de-DE" altLang="de-DE" sz="1600" dirty="0"/>
              <a:t> a </a:t>
            </a:r>
            <a:r>
              <a:rPr lang="de-DE" altLang="de-DE" sz="1600" dirty="0" err="1"/>
              <a:t>Brighter</a:t>
            </a:r>
            <a:r>
              <a:rPr lang="de-DE" altLang="de-DE" sz="1600" dirty="0"/>
              <a:t> Brand, a </a:t>
            </a:r>
            <a:r>
              <a:rPr lang="de-DE" altLang="de-DE" sz="1600" dirty="0" err="1"/>
              <a:t>Greater</a:t>
            </a:r>
            <a:r>
              <a:rPr lang="de-DE" altLang="de-DE" sz="1600" dirty="0"/>
              <a:t> Company, and a Lasting Legacy, New Jersey</a:t>
            </a:r>
            <a:endParaRPr lang="en-US" sz="1600" dirty="0"/>
          </a:p>
          <a:p>
            <a:pPr>
              <a:defRPr/>
            </a:pPr>
            <a:r>
              <a:rPr lang="de-DE" sz="1600" dirty="0" err="1"/>
              <a:t>Sinek</a:t>
            </a:r>
            <a:r>
              <a:rPr lang="de-DE" sz="1600" dirty="0"/>
              <a:t>, Simon (2009): Start </a:t>
            </a:r>
            <a:r>
              <a:rPr lang="de-DE" sz="1600" dirty="0" err="1"/>
              <a:t>With</a:t>
            </a:r>
            <a:r>
              <a:rPr lang="de-DE" sz="1600" dirty="0"/>
              <a:t> </a:t>
            </a:r>
            <a:r>
              <a:rPr lang="de-DE" sz="1600" dirty="0" err="1"/>
              <a:t>Why</a:t>
            </a:r>
            <a:r>
              <a:rPr lang="de-DE" sz="1600" dirty="0"/>
              <a:t> – </a:t>
            </a:r>
            <a:r>
              <a:rPr lang="de-DE" sz="1600" dirty="0" err="1"/>
              <a:t>How</a:t>
            </a:r>
            <a:r>
              <a:rPr lang="de-DE" sz="1600" dirty="0"/>
              <a:t> Great Leaders Inspire </a:t>
            </a:r>
            <a:r>
              <a:rPr lang="de-DE" sz="1600" dirty="0" err="1"/>
              <a:t>Everyone</a:t>
            </a:r>
            <a:r>
              <a:rPr lang="de-DE" sz="1600" dirty="0"/>
              <a:t> </a:t>
            </a:r>
            <a:r>
              <a:rPr lang="de-DE" sz="1600" dirty="0" err="1"/>
              <a:t>to</a:t>
            </a:r>
            <a:r>
              <a:rPr lang="de-DE" sz="1600" dirty="0"/>
              <a:t> Take Action, London</a:t>
            </a:r>
          </a:p>
          <a:p>
            <a:pPr>
              <a:defRPr/>
            </a:pPr>
            <a:r>
              <a:rPr lang="en-US" sz="1600" b="1" dirty="0"/>
              <a:t>Sisodia, Raj, David Wolfe and Jag </a:t>
            </a:r>
            <a:r>
              <a:rPr lang="en-US" sz="1600" b="1" dirty="0" err="1"/>
              <a:t>Sheth</a:t>
            </a:r>
            <a:r>
              <a:rPr lang="en-US" sz="1600" b="1" dirty="0"/>
              <a:t> (2014): Firms of Endearment – How World-Class Companies Profit from Passion and Purpose, Upper Saddle River</a:t>
            </a:r>
            <a:endParaRPr lang="de-DE" sz="1600" b="1" dirty="0"/>
          </a:p>
          <a:p>
            <a:pPr>
              <a:defRPr/>
            </a:pPr>
            <a:r>
              <a:rPr lang="en-US" sz="1600" dirty="0"/>
              <a:t>Tate, Carolyn (2015): Conscious Marketing – How to create an awesome business with a new approach to marketing, Milton</a:t>
            </a:r>
          </a:p>
          <a:p>
            <a:pPr>
              <a:defRPr/>
            </a:pPr>
            <a:r>
              <a:rPr lang="en-US" sz="1600" b="1" dirty="0" err="1"/>
              <a:t>Stahlhofer</a:t>
            </a:r>
            <a:r>
              <a:rPr lang="en-US" sz="1600" b="1" dirty="0"/>
              <a:t>, Nicolas, Christian Schmidkonz and Patricia Kraft (2018): Conscious Business in Germany, Cham</a:t>
            </a:r>
            <a:endParaRPr lang="de-DE" sz="1600" b="1" dirty="0"/>
          </a:p>
          <a:p>
            <a:pPr>
              <a:defRPr/>
            </a:pPr>
            <a:r>
              <a:rPr lang="en-US" sz="1600" dirty="0"/>
              <a:t>Tindell, Kip (2014): Uncontainable – How Passion, Commitment, and Conscious Capitalism Built a Business Where Everyone Thrives, New York</a:t>
            </a:r>
          </a:p>
        </p:txBody>
      </p:sp>
      <p:sp>
        <p:nvSpPr>
          <p:cNvPr id="4" name="Foliennummernplatzhalter 3">
            <a:extLst>
              <a:ext uri="{FF2B5EF4-FFF2-40B4-BE49-F238E27FC236}">
                <a16:creationId xmlns:a16="http://schemas.microsoft.com/office/drawing/2014/main" id="{4C5295BB-3190-0138-ECF9-C0136951700A}"/>
              </a:ext>
            </a:extLst>
          </p:cNvPr>
          <p:cNvSpPr>
            <a:spLocks noGrp="1"/>
          </p:cNvSpPr>
          <p:nvPr>
            <p:ph type="sldNum" sz="quarter" idx="12"/>
          </p:nvPr>
        </p:nvSpPr>
        <p:spPr/>
        <p:txBody>
          <a:bodyPr/>
          <a:lstStyle/>
          <a:p>
            <a:fld id="{BC1DBF59-FCF1-4C99-ADD5-833B8FF11D94}" type="slidenum">
              <a:rPr lang="nl-NL" smtClean="0"/>
              <a:t>112</a:t>
            </a:fld>
            <a:endParaRPr lang="nl-NL"/>
          </a:p>
        </p:txBody>
      </p:sp>
      <p:pic>
        <p:nvPicPr>
          <p:cNvPr id="5" name="Picture 2">
            <a:extLst>
              <a:ext uri="{FF2B5EF4-FFF2-40B4-BE49-F238E27FC236}">
                <a16:creationId xmlns:a16="http://schemas.microsoft.com/office/drawing/2014/main" id="{C902C03A-8AB9-8E43-C0A0-B82477CFF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934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el 1">
            <a:extLst>
              <a:ext uri="{FF2B5EF4-FFF2-40B4-BE49-F238E27FC236}">
                <a16:creationId xmlns:a16="http://schemas.microsoft.com/office/drawing/2014/main" id="{DD528007-330A-AEE7-2F65-F769FA5302DA}"/>
              </a:ext>
            </a:extLst>
          </p:cNvPr>
          <p:cNvSpPr>
            <a:spLocks noGrp="1" noChangeArrowheads="1"/>
          </p:cNvSpPr>
          <p:nvPr>
            <p:ph type="title"/>
          </p:nvPr>
        </p:nvSpPr>
        <p:spPr/>
        <p:txBody>
          <a:bodyPr/>
          <a:lstStyle/>
          <a:p>
            <a:pPr algn="ctr"/>
            <a:r>
              <a:rPr lang="de-DE" altLang="de-DE"/>
              <a:t>Prof. Dr. Christian Schmidkonz</a:t>
            </a:r>
          </a:p>
        </p:txBody>
      </p:sp>
      <p:sp>
        <p:nvSpPr>
          <p:cNvPr id="72707" name="Foliennummernplatzhalter 2">
            <a:extLst>
              <a:ext uri="{FF2B5EF4-FFF2-40B4-BE49-F238E27FC236}">
                <a16:creationId xmlns:a16="http://schemas.microsoft.com/office/drawing/2014/main" id="{00CBFA82-E68C-EDA6-7439-D8F13DAA6D37}"/>
              </a:ext>
            </a:extLst>
          </p:cNvPr>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spcBef>
                <a:spcPct val="0"/>
              </a:spcBef>
              <a:buFontTx/>
              <a:buNone/>
            </a:pPr>
            <a:fld id="{2F04450C-A838-41C2-8961-479A6E1E27BA}" type="slidenum">
              <a:rPr lang="de-DE" altLang="de-DE" smtClean="0">
                <a:solidFill>
                  <a:schemeClr val="bg1"/>
                </a:solidFill>
              </a:rPr>
              <a:pPr>
                <a:spcBef>
                  <a:spcPct val="0"/>
                </a:spcBef>
                <a:buFontTx/>
                <a:buNone/>
              </a:pPr>
              <a:t>113</a:t>
            </a:fld>
            <a:endParaRPr lang="de-DE" altLang="de-DE">
              <a:solidFill>
                <a:schemeClr val="bg1"/>
              </a:solidFill>
            </a:endParaRPr>
          </a:p>
        </p:txBody>
      </p:sp>
      <p:sp>
        <p:nvSpPr>
          <p:cNvPr id="72709" name="Abgerundetes Rechteck 11">
            <a:extLst>
              <a:ext uri="{FF2B5EF4-FFF2-40B4-BE49-F238E27FC236}">
                <a16:creationId xmlns:a16="http://schemas.microsoft.com/office/drawing/2014/main" id="{F43A96D7-B651-3299-0176-ED58349ECC22}"/>
              </a:ext>
            </a:extLst>
          </p:cNvPr>
          <p:cNvSpPr>
            <a:spLocks noChangeArrowheads="1"/>
          </p:cNvSpPr>
          <p:nvPr/>
        </p:nvSpPr>
        <p:spPr bwMode="auto">
          <a:xfrm>
            <a:off x="3106738" y="1792290"/>
            <a:ext cx="5980112" cy="3880924"/>
          </a:xfrm>
          <a:prstGeom prst="roundRect">
            <a:avLst>
              <a:gd name="adj" fmla="val 5537"/>
            </a:avLst>
          </a:prstGeom>
          <a:noFill/>
          <a:ln w="9525" algn="ctr">
            <a:solidFill>
              <a:srgbClr val="000066"/>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a:latin typeface="Arial" panose="020B0604020202020204" pitchFamily="34" charset="0"/>
            </a:endParaRPr>
          </a:p>
        </p:txBody>
      </p:sp>
      <p:graphicFrame>
        <p:nvGraphicFramePr>
          <p:cNvPr id="8" name="Tabelle 7">
            <a:extLst>
              <a:ext uri="{FF2B5EF4-FFF2-40B4-BE49-F238E27FC236}">
                <a16:creationId xmlns:a16="http://schemas.microsoft.com/office/drawing/2014/main" id="{1B18BE10-CC8A-BE01-F81A-47E5E2359CFD}"/>
              </a:ext>
            </a:extLst>
          </p:cNvPr>
          <p:cNvGraphicFramePr>
            <a:graphicFrameLocks noGrp="1"/>
          </p:cNvGraphicFramePr>
          <p:nvPr/>
        </p:nvGraphicFramePr>
        <p:xfrm>
          <a:off x="3937000" y="2078039"/>
          <a:ext cx="5626100" cy="4343399"/>
        </p:xfrm>
        <a:graphic>
          <a:graphicData uri="http://schemas.openxmlformats.org/drawingml/2006/table">
            <a:tbl>
              <a:tblPr/>
              <a:tblGrid>
                <a:gridCol w="5626100">
                  <a:extLst>
                    <a:ext uri="{9D8B030D-6E8A-4147-A177-3AD203B41FA5}">
                      <a16:colId xmlns:a16="http://schemas.microsoft.com/office/drawing/2014/main" val="20000"/>
                    </a:ext>
                  </a:extLst>
                </a:gridCol>
              </a:tblGrid>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1" i="0" u="none" strike="noStrike" cap="none" normalizeH="0" baseline="0" dirty="0" err="1">
                          <a:ln>
                            <a:noFill/>
                          </a:ln>
                          <a:solidFill>
                            <a:srgbClr val="002060"/>
                          </a:solidFill>
                          <a:effectLst/>
                          <a:latin typeface="+mn-lt"/>
                        </a:rPr>
                        <a:t>Munich</a:t>
                      </a:r>
                      <a:r>
                        <a:rPr kumimoji="0" lang="de-DE" sz="1400" b="1" i="0" u="none" strike="noStrike" cap="none" normalizeH="0" baseline="0" dirty="0">
                          <a:ln>
                            <a:noFill/>
                          </a:ln>
                          <a:solidFill>
                            <a:srgbClr val="002060"/>
                          </a:solidFill>
                          <a:effectLst/>
                          <a:latin typeface="+mn-lt"/>
                        </a:rPr>
                        <a:t> Business School</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795713">
                <a:tc>
                  <a:txBody>
                    <a:bodyPr/>
                    <a:lstStyle/>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Elsenheimerstraße 61</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80687 München</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a:ln>
                            <a:noFill/>
                          </a:ln>
                          <a:solidFill>
                            <a:srgbClr val="002060"/>
                          </a:solidFill>
                          <a:effectLst/>
                          <a:latin typeface="+mn-lt"/>
                        </a:rPr>
                        <a:t>GERMANY</a:t>
                      </a:r>
                      <a:endParaRPr kumimoji="0" lang="de-DE" sz="1400" b="0" i="0" u="none" strike="noStrike" cap="none" normalizeH="0" baseline="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560963">
                <a:tc>
                  <a:txBody>
                    <a:bodyPr/>
                    <a:lstStyle/>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dirty="0">
                          <a:ln>
                            <a:noFill/>
                          </a:ln>
                          <a:solidFill>
                            <a:srgbClr val="002060"/>
                          </a:solidFill>
                          <a:effectLst/>
                          <a:latin typeface="+mn-lt"/>
                        </a:rPr>
                        <a:t>Phone: +49 (0)89 54 76 78 - 14</a:t>
                      </a:r>
                    </a:p>
                    <a:p>
                      <a:pPr marL="0" marR="0" lvl="0" indent="0" algn="l" defTabSz="762000" rtl="0" eaLnBrk="0" fontAlgn="base" latinLnBrk="0" hangingPunct="0">
                        <a:lnSpc>
                          <a:spcPct val="110000"/>
                        </a:lnSpc>
                        <a:spcBef>
                          <a:spcPct val="0"/>
                        </a:spcBef>
                        <a:spcAft>
                          <a:spcPct val="0"/>
                        </a:spcAft>
                        <a:buClrTx/>
                        <a:buSzTx/>
                        <a:buFontTx/>
                        <a:buNone/>
                        <a:tabLst>
                          <a:tab pos="1905000" algn="l"/>
                        </a:tabLst>
                      </a:pPr>
                      <a:r>
                        <a:rPr kumimoji="0" lang="de-DE" sz="1400" b="0" i="0" u="none" strike="noStrike" cap="none" normalizeH="0" baseline="0" dirty="0">
                          <a:ln>
                            <a:noFill/>
                          </a:ln>
                          <a:solidFill>
                            <a:srgbClr val="002060"/>
                          </a:solidFill>
                          <a:effectLst/>
                          <a:latin typeface="+mn-lt"/>
                        </a:rPr>
                        <a:t>Fax: +49 (0)89 54 76 78 - 29</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872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de-DE" sz="1400" b="0" i="0" u="none" strike="noStrike" cap="none" normalizeH="0" baseline="0" dirty="0">
                          <a:ln>
                            <a:noFill/>
                          </a:ln>
                          <a:solidFill>
                            <a:srgbClr val="002060"/>
                          </a:solidFill>
                          <a:effectLst/>
                          <a:latin typeface="+mn-lt"/>
                        </a:rPr>
                      </a:br>
                      <a:r>
                        <a:rPr kumimoji="0" lang="de-DE" sz="1400" b="0" i="0" u="none" strike="noStrike" cap="none" normalizeH="0" baseline="0" dirty="0">
                          <a:ln>
                            <a:noFill/>
                          </a:ln>
                          <a:solidFill>
                            <a:srgbClr val="002060"/>
                          </a:solidFill>
                          <a:effectLst/>
                          <a:latin typeface="+mn-lt"/>
                        </a:rPr>
                        <a:t>Christian.Schmidkonz@munich-business-school.de</a:t>
                      </a:r>
                    </a:p>
                    <a:p>
                      <a:pPr marL="0" marR="0" lvl="0" indent="0" algn="l" defTabSz="914400" rtl="0" eaLnBrk="1" fontAlgn="base" latinLnBrk="0" hangingPunct="1">
                        <a:lnSpc>
                          <a:spcPct val="100000"/>
                        </a:lnSpc>
                        <a:spcBef>
                          <a:spcPct val="0"/>
                        </a:spcBef>
                        <a:spcAft>
                          <a:spcPct val="0"/>
                        </a:spcAft>
                        <a:buClrTx/>
                        <a:buSzTx/>
                        <a:buFontTx/>
                        <a:buNone/>
                        <a:tabLst/>
                      </a:pPr>
                      <a:r>
                        <a:rPr kumimoji="0" lang="de-DE" sz="1400" b="0" i="0" u="none" strike="noStrike" cap="none" normalizeH="0" baseline="0" dirty="0">
                          <a:ln>
                            <a:noFill/>
                          </a:ln>
                          <a:solidFill>
                            <a:srgbClr val="002060"/>
                          </a:solidFill>
                          <a:effectLst/>
                          <a:latin typeface="+mn-lt"/>
                        </a:rPr>
                        <a:t>www.munich-business-school.de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2060"/>
                        </a:solidFill>
                        <a:effectLst/>
                        <a:latin typeface="+mn-lt"/>
                      </a:endParaRPr>
                    </a:p>
                    <a:p>
                      <a:pPr marL="0" marR="0" lvl="0" indent="0" algn="l" defTabSz="914400" rtl="0" eaLnBrk="0" fontAlgn="base" latinLnBrk="0" hangingPunct="0">
                        <a:lnSpc>
                          <a:spcPct val="110000"/>
                        </a:lnSpc>
                        <a:spcBef>
                          <a:spcPct val="0"/>
                        </a:spcBef>
                        <a:spcAft>
                          <a:spcPct val="0"/>
                        </a:spcAft>
                        <a:buClrTx/>
                        <a:buSzTx/>
                        <a:buFontTx/>
                        <a:buNone/>
                        <a:tabLst/>
                        <a:defRPr/>
                      </a:pPr>
                      <a:r>
                        <a:rPr kumimoji="0" lang="de-DE" sz="1400" b="1" i="0" u="none" strike="noStrike" kern="1200" cap="none" normalizeH="0" baseline="0" dirty="0">
                          <a:ln>
                            <a:noFill/>
                          </a:ln>
                          <a:solidFill>
                            <a:srgbClr val="FF9900"/>
                          </a:solidFill>
                          <a:effectLst/>
                          <a:latin typeface="+mn-lt"/>
                          <a:ea typeface="+mn-ea"/>
                          <a:cs typeface="+mn-cs"/>
                        </a:rPr>
                        <a:t>LinkedIn:</a:t>
                      </a:r>
                      <a:br>
                        <a:rPr kumimoji="0" lang="de-DE" sz="1400" b="1" i="0" u="none" strike="noStrike" kern="1200" cap="none" normalizeH="0" baseline="0" dirty="0">
                          <a:ln>
                            <a:noFill/>
                          </a:ln>
                          <a:solidFill>
                            <a:srgbClr val="FF9900"/>
                          </a:solidFill>
                          <a:effectLst/>
                          <a:latin typeface="+mn-lt"/>
                          <a:ea typeface="+mn-ea"/>
                          <a:cs typeface="+mn-cs"/>
                        </a:rPr>
                      </a:br>
                      <a:r>
                        <a:rPr kumimoji="0" lang="de-DE" sz="1400" b="0" i="0" u="none" strike="noStrike" kern="1200" cap="none" normalizeH="0" baseline="0" dirty="0">
                          <a:ln>
                            <a:noFill/>
                          </a:ln>
                          <a:solidFill>
                            <a:srgbClr val="FF9900"/>
                          </a:solidFill>
                          <a:effectLst/>
                          <a:latin typeface="+mn-lt"/>
                          <a:ea typeface="+mn-ea"/>
                          <a:cs typeface="+mn-cs"/>
                        </a:rPr>
                        <a:t>http://de.linkedin.com/in/schmidkonz/</a:t>
                      </a: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371561">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400" b="0" i="0" u="none" strike="noStrike" cap="none" normalizeH="0" baseline="0" dirty="0">
                        <a:ln>
                          <a:noFill/>
                        </a:ln>
                        <a:solidFill>
                          <a:srgbClr val="000000"/>
                        </a:solidFill>
                        <a:effectLst/>
                        <a:latin typeface="+mn-lt"/>
                      </a:endParaRPr>
                    </a:p>
                  </a:txBody>
                  <a:tcPr marT="45731" marB="45731"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F1DFCC-07DC-803E-8A77-E12A3A4D380B}"/>
              </a:ext>
            </a:extLst>
          </p:cNvPr>
          <p:cNvSpPr>
            <a:spLocks noGrp="1"/>
          </p:cNvSpPr>
          <p:nvPr>
            <p:ph type="title"/>
          </p:nvPr>
        </p:nvSpPr>
        <p:spPr/>
        <p:txBody>
          <a:bodyPr/>
          <a:lstStyle/>
          <a:p>
            <a:endParaRPr lang="de-DE"/>
          </a:p>
        </p:txBody>
      </p:sp>
      <p:sp>
        <p:nvSpPr>
          <p:cNvPr id="3" name="Foliennummernplatzhalter 2">
            <a:extLst>
              <a:ext uri="{FF2B5EF4-FFF2-40B4-BE49-F238E27FC236}">
                <a16:creationId xmlns:a16="http://schemas.microsoft.com/office/drawing/2014/main" id="{FEAF6702-BCF1-FF85-079A-0612E2D1A996}"/>
              </a:ext>
            </a:extLst>
          </p:cNvPr>
          <p:cNvSpPr>
            <a:spLocks noGrp="1"/>
          </p:cNvSpPr>
          <p:nvPr>
            <p:ph type="sldNum" sz="quarter" idx="12"/>
          </p:nvPr>
        </p:nvSpPr>
        <p:spPr/>
        <p:txBody>
          <a:bodyPr/>
          <a:lstStyle/>
          <a:p>
            <a:fld id="{BC1DBF59-FCF1-4C99-ADD5-833B8FF11D94}" type="slidenum">
              <a:rPr lang="nl-NL" smtClean="0"/>
              <a:t>114</a:t>
            </a:fld>
            <a:endParaRPr lang="nl-NL"/>
          </a:p>
        </p:txBody>
      </p:sp>
      <p:pic>
        <p:nvPicPr>
          <p:cNvPr id="4" name="Picture 2">
            <a:extLst>
              <a:ext uri="{FF2B5EF4-FFF2-40B4-BE49-F238E27FC236}">
                <a16:creationId xmlns:a16="http://schemas.microsoft.com/office/drawing/2014/main" id="{E8DCB7C5-C835-1575-2CEB-2CA6C95C9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4044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The four tenets </a:t>
            </a:r>
            <a:r>
              <a:rPr lang="en-GB" altLang="de-DE" b="0" i="1" dirty="0"/>
              <a:t>(</a:t>
            </a:r>
            <a:r>
              <a:rPr lang="en-GB" altLang="de-DE" b="0" i="1" dirty="0" err="1"/>
              <a:t>Grundsätze</a:t>
            </a:r>
            <a:r>
              <a:rPr lang="en-GB" altLang="de-DE" b="0" i="1" dirty="0"/>
              <a:t>)</a:t>
            </a:r>
            <a:r>
              <a:rPr lang="en-GB" altLang="de-DE" dirty="0"/>
              <a:t> of Conscious Capitalism</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a:xfrm>
            <a:off x="6096000" y="1825625"/>
            <a:ext cx="5257800" cy="4351338"/>
          </a:xfrm>
        </p:spPr>
        <p:txBody>
          <a:bodyPr>
            <a:normAutofit/>
          </a:bodyPr>
          <a:lstStyle/>
          <a:p>
            <a:pPr marL="0" indent="0">
              <a:buFontTx/>
              <a:buNone/>
              <a:defRPr/>
            </a:pPr>
            <a:endParaRPr lang="en-GB" altLang="de-DE" sz="2000" dirty="0"/>
          </a:p>
          <a:p>
            <a:pPr>
              <a:defRPr/>
            </a:pPr>
            <a:r>
              <a:rPr lang="en-GB" altLang="de-DE" sz="2000" dirty="0"/>
              <a:t>Interconnected and mutually reinforcing</a:t>
            </a:r>
          </a:p>
          <a:p>
            <a:pPr>
              <a:defRPr/>
            </a:pPr>
            <a:r>
              <a:rPr lang="en-GB" altLang="de-DE" sz="2000" dirty="0"/>
              <a:t>Foundational, not tactics or strategies</a:t>
            </a:r>
          </a:p>
          <a:p>
            <a:pPr>
              <a:defRPr/>
            </a:pPr>
            <a:r>
              <a:rPr lang="en-GB" altLang="de-DE" sz="2000" dirty="0"/>
              <a:t>Represent the essential elements of an integrated business philosophy that must be understood holistically to be effectively manifested</a:t>
            </a:r>
          </a:p>
          <a:p>
            <a:endParaRPr lang="de-DE" sz="2000"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12</a:t>
            </a:fld>
            <a:endParaRPr lang="nl-NL"/>
          </a:p>
        </p:txBody>
      </p:sp>
      <p:sp>
        <p:nvSpPr>
          <p:cNvPr id="5" name="Textfeld 4">
            <a:extLst>
              <a:ext uri="{FF2B5EF4-FFF2-40B4-BE49-F238E27FC236}">
                <a16:creationId xmlns:a16="http://schemas.microsoft.com/office/drawing/2014/main" id="{5AA070ED-A796-2F5E-3775-1ABBFDC06F98}"/>
              </a:ext>
            </a:extLst>
          </p:cNvPr>
          <p:cNvSpPr txBox="1"/>
          <p:nvPr/>
        </p:nvSpPr>
        <p:spPr>
          <a:xfrm>
            <a:off x="9072584" y="6420198"/>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grpSp>
        <p:nvGrpSpPr>
          <p:cNvPr id="6" name="Gruppieren 1">
            <a:extLst>
              <a:ext uri="{FF2B5EF4-FFF2-40B4-BE49-F238E27FC236}">
                <a16:creationId xmlns:a16="http://schemas.microsoft.com/office/drawing/2014/main" id="{E22F7AD8-F5A8-BBC8-E886-43C6B68CBF6C}"/>
              </a:ext>
            </a:extLst>
          </p:cNvPr>
          <p:cNvGrpSpPr>
            <a:grpSpLocks/>
          </p:cNvGrpSpPr>
          <p:nvPr/>
        </p:nvGrpSpPr>
        <p:grpSpPr bwMode="auto">
          <a:xfrm>
            <a:off x="1165007" y="1976547"/>
            <a:ext cx="4403725" cy="3757613"/>
            <a:chOff x="2916238" y="2636838"/>
            <a:chExt cx="2935287" cy="2505075"/>
          </a:xfrm>
        </p:grpSpPr>
        <p:sp>
          <p:nvSpPr>
            <p:cNvPr id="7" name="Isosceles Triangle 39">
              <a:extLst>
                <a:ext uri="{FF2B5EF4-FFF2-40B4-BE49-F238E27FC236}">
                  <a16:creationId xmlns:a16="http://schemas.microsoft.com/office/drawing/2014/main" id="{F6578B29-5651-F69B-5EDA-4AD28CA98C20}"/>
                </a:ext>
              </a:extLst>
            </p:cNvPr>
            <p:cNvSpPr/>
            <p:nvPr/>
          </p:nvSpPr>
          <p:spPr>
            <a:xfrm>
              <a:off x="3661170" y="2636838"/>
              <a:ext cx="1447539" cy="1238250"/>
            </a:xfrm>
            <a:prstGeom prst="triangle">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500">
                  <a:ea typeface="Calibri" charset="0"/>
                  <a:cs typeface="Times New Roman" charset="0"/>
                </a:rPr>
                <a:t> </a:t>
              </a:r>
            </a:p>
          </p:txBody>
        </p:sp>
        <p:sp>
          <p:nvSpPr>
            <p:cNvPr id="8" name="Isosceles Triangle 41">
              <a:extLst>
                <a:ext uri="{FF2B5EF4-FFF2-40B4-BE49-F238E27FC236}">
                  <a16:creationId xmlns:a16="http://schemas.microsoft.com/office/drawing/2014/main" id="{181D0116-E0A0-DB11-9F64-BDEBE1349F86}"/>
                </a:ext>
              </a:extLst>
            </p:cNvPr>
            <p:cNvSpPr/>
            <p:nvPr/>
          </p:nvSpPr>
          <p:spPr>
            <a:xfrm rot="10800000">
              <a:off x="3656861" y="3890401"/>
              <a:ext cx="1447800" cy="1238250"/>
            </a:xfrm>
            <a:prstGeom prst="triangle">
              <a:avLst/>
            </a:prstGeom>
            <a:solidFill>
              <a:srgbClr val="FF9900"/>
            </a:solid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1000"/>
                </a:spcAft>
                <a:defRPr/>
              </a:pPr>
              <a:r>
                <a:rPr lang="de-DE" sz="1500">
                  <a:ea typeface="Calibri" charset="0"/>
                  <a:cs typeface="Times New Roman" charset="0"/>
                </a:rPr>
                <a:t> </a:t>
              </a:r>
            </a:p>
          </p:txBody>
        </p:sp>
        <p:sp>
          <p:nvSpPr>
            <p:cNvPr id="9" name="Isosceles Triangle 42">
              <a:extLst>
                <a:ext uri="{FF2B5EF4-FFF2-40B4-BE49-F238E27FC236}">
                  <a16:creationId xmlns:a16="http://schemas.microsoft.com/office/drawing/2014/main" id="{FFDAF460-E63A-CC0C-F15B-8039B3932EE2}"/>
                </a:ext>
              </a:extLst>
            </p:cNvPr>
            <p:cNvSpPr/>
            <p:nvPr/>
          </p:nvSpPr>
          <p:spPr>
            <a:xfrm>
              <a:off x="4403986" y="3903663"/>
              <a:ext cx="1447539" cy="1238250"/>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lgn="ctr">
                <a:lnSpc>
                  <a:spcPct val="115000"/>
                </a:lnSpc>
                <a:spcAft>
                  <a:spcPts val="1000"/>
                </a:spcAft>
                <a:defRPr/>
              </a:pPr>
              <a:r>
                <a:rPr lang="de-DE" sz="1500" dirty="0" err="1">
                  <a:ea typeface="Calibri" charset="0"/>
                  <a:cs typeface="Times New Roman" charset="0"/>
                </a:rPr>
                <a:t>Conscious</a:t>
              </a:r>
              <a:r>
                <a:rPr lang="de-DE" sz="1500" dirty="0">
                  <a:ea typeface="Calibri" charset="0"/>
                  <a:cs typeface="Times New Roman" charset="0"/>
                </a:rPr>
                <a:t> </a:t>
              </a:r>
              <a:r>
                <a:rPr lang="de-DE" sz="1500" dirty="0" err="1">
                  <a:ea typeface="Calibri" charset="0"/>
                  <a:cs typeface="Times New Roman" charset="0"/>
                </a:rPr>
                <a:t>culture</a:t>
              </a:r>
              <a:r>
                <a:rPr lang="de-DE" sz="1500" dirty="0">
                  <a:ea typeface="Calibri" charset="0"/>
                  <a:cs typeface="Times New Roman" charset="0"/>
                </a:rPr>
                <a:t> </a:t>
              </a:r>
              <a:r>
                <a:rPr lang="de-DE" sz="1500" dirty="0" err="1">
                  <a:ea typeface="Calibri" charset="0"/>
                  <a:cs typeface="Times New Roman" charset="0"/>
                </a:rPr>
                <a:t>and</a:t>
              </a:r>
              <a:r>
                <a:rPr lang="de-DE" sz="1500" dirty="0">
                  <a:ea typeface="Calibri" charset="0"/>
                  <a:cs typeface="Times New Roman" charset="0"/>
                </a:rPr>
                <a:t> </a:t>
              </a:r>
              <a:r>
                <a:rPr lang="de-DE" sz="1500" dirty="0" err="1">
                  <a:ea typeface="Calibri" charset="0"/>
                  <a:cs typeface="Times New Roman" charset="0"/>
                </a:rPr>
                <a:t>management</a:t>
              </a:r>
              <a:endParaRPr lang="de-DE" sz="1500" dirty="0">
                <a:ea typeface="Calibri" charset="0"/>
                <a:cs typeface="Times New Roman" charset="0"/>
              </a:endParaRPr>
            </a:p>
          </p:txBody>
        </p:sp>
        <p:sp>
          <p:nvSpPr>
            <p:cNvPr id="10" name="Isosceles Triangle 43">
              <a:extLst>
                <a:ext uri="{FF2B5EF4-FFF2-40B4-BE49-F238E27FC236}">
                  <a16:creationId xmlns:a16="http://schemas.microsoft.com/office/drawing/2014/main" id="{6B553FFA-8D44-CE5C-F8D2-CD8D08EE2DCD}"/>
                </a:ext>
              </a:extLst>
            </p:cNvPr>
            <p:cNvSpPr/>
            <p:nvPr/>
          </p:nvSpPr>
          <p:spPr>
            <a:xfrm>
              <a:off x="2916238" y="3900488"/>
              <a:ext cx="1447539" cy="1238250"/>
            </a:xfrm>
            <a:prstGeom prst="triangle">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500" dirty="0" err="1">
                  <a:solidFill>
                    <a:srgbClr val="FFFFFF"/>
                  </a:solidFill>
                  <a:ea typeface="Calibri" charset="0"/>
                  <a:cs typeface="Times New Roman" charset="0"/>
                </a:rPr>
                <a:t>Conscious</a:t>
              </a:r>
              <a:r>
                <a:rPr lang="de-DE" sz="1500" dirty="0">
                  <a:solidFill>
                    <a:srgbClr val="FFFFFF"/>
                  </a:solidFill>
                  <a:ea typeface="Calibri" charset="0"/>
                  <a:cs typeface="Times New Roman" charset="0"/>
                </a:rPr>
                <a:t> </a:t>
              </a:r>
              <a:r>
                <a:rPr lang="de-DE" sz="1500" dirty="0" err="1">
                  <a:solidFill>
                    <a:srgbClr val="FFFFFF"/>
                  </a:solidFill>
                  <a:ea typeface="Calibri" charset="0"/>
                  <a:cs typeface="Times New Roman" charset="0"/>
                </a:rPr>
                <a:t>leadership</a:t>
              </a:r>
              <a:endParaRPr lang="de-DE" sz="1500" dirty="0">
                <a:ea typeface="Calibri" charset="0"/>
                <a:cs typeface="Times New Roman" charset="0"/>
              </a:endParaRPr>
            </a:p>
          </p:txBody>
        </p:sp>
        <p:sp>
          <p:nvSpPr>
            <p:cNvPr id="11" name="Rectangle 59">
              <a:extLst>
                <a:ext uri="{FF2B5EF4-FFF2-40B4-BE49-F238E27FC236}">
                  <a16:creationId xmlns:a16="http://schemas.microsoft.com/office/drawing/2014/main" id="{FD00888B-8BFC-565D-40A2-BF9CCF974E1D}"/>
                </a:ext>
              </a:extLst>
            </p:cNvPr>
            <p:cNvSpPr/>
            <p:nvPr/>
          </p:nvSpPr>
          <p:spPr>
            <a:xfrm>
              <a:off x="3873396" y="3941836"/>
              <a:ext cx="1034415" cy="532130"/>
            </a:xfrm>
            <a:prstGeom prst="rect">
              <a:avLst/>
            </a:prstGeom>
            <a:noFill/>
            <a:ln>
              <a:noFill/>
            </a:ln>
            <a:scene3d>
              <a:camera prst="orthographicFront">
                <a:rot lat="0" lon="0" rev="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0" tIns="0" rIns="0" bIns="0" anchor="ctr">
              <a:flatTx/>
            </a:bodyPr>
            <a:lstStyle/>
            <a:p>
              <a:pPr algn="ctr">
                <a:lnSpc>
                  <a:spcPct val="115000"/>
                </a:lnSpc>
                <a:spcAft>
                  <a:spcPts val="0"/>
                </a:spcAft>
                <a:defRPr/>
              </a:pPr>
              <a:r>
                <a:rPr lang="de-DE" sz="1500">
                  <a:ea typeface="Calibri" charset="0"/>
                  <a:cs typeface="Times New Roman" charset="0"/>
                </a:rPr>
                <a:t>Higher </a:t>
              </a:r>
              <a:r>
                <a:rPr lang="de-DE" sz="1500" err="1">
                  <a:ea typeface="Calibri" charset="0"/>
                  <a:cs typeface="Times New Roman" charset="0"/>
                </a:rPr>
                <a:t>purpose</a:t>
              </a:r>
              <a:endParaRPr lang="de-DE" sz="1500">
                <a:ea typeface="Calibri" charset="0"/>
                <a:cs typeface="Times New Roman" charset="0"/>
              </a:endParaRPr>
            </a:p>
            <a:p>
              <a:pPr>
                <a:lnSpc>
                  <a:spcPct val="115000"/>
                </a:lnSpc>
                <a:spcAft>
                  <a:spcPts val="0"/>
                </a:spcAft>
                <a:defRPr/>
              </a:pPr>
              <a:r>
                <a:rPr lang="de-DE" sz="1500">
                  <a:ea typeface="Calibri" charset="0"/>
                  <a:cs typeface="Times New Roman" charset="0"/>
                </a:rPr>
                <a:t> </a:t>
              </a:r>
            </a:p>
          </p:txBody>
        </p:sp>
        <p:sp>
          <p:nvSpPr>
            <p:cNvPr id="12" name="Rectangle 291">
              <a:extLst>
                <a:ext uri="{FF2B5EF4-FFF2-40B4-BE49-F238E27FC236}">
                  <a16:creationId xmlns:a16="http://schemas.microsoft.com/office/drawing/2014/main" id="{DF39DF4C-0E2E-448D-B87C-3E0B54E523B1}"/>
                </a:ext>
              </a:extLst>
            </p:cNvPr>
            <p:cNvSpPr/>
            <p:nvPr/>
          </p:nvSpPr>
          <p:spPr>
            <a:xfrm>
              <a:off x="3969090" y="3425297"/>
              <a:ext cx="844398" cy="335491"/>
            </a:xfrm>
            <a:prstGeom prst="rect">
              <a:avLst/>
            </a:prstGeom>
            <a:solidFill>
              <a:srgbClr val="3366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lnSpc>
                  <a:spcPct val="115000"/>
                </a:lnSpc>
                <a:spcAft>
                  <a:spcPts val="1000"/>
                </a:spcAft>
                <a:defRPr/>
              </a:pPr>
              <a:r>
                <a:rPr lang="de-DE" sz="1500" dirty="0">
                  <a:ea typeface="Calibri" charset="0"/>
                  <a:cs typeface="Times New Roman" charset="0"/>
                </a:rPr>
                <a:t>Stakeholder </a:t>
              </a:r>
              <a:r>
                <a:rPr lang="de-DE" sz="1500" dirty="0" err="1">
                  <a:ea typeface="Calibri" charset="0"/>
                  <a:cs typeface="Times New Roman" charset="0"/>
                </a:rPr>
                <a:t>integration</a:t>
              </a:r>
              <a:endParaRPr lang="de-DE" sz="1500" dirty="0">
                <a:ea typeface="Calibri" charset="0"/>
                <a:cs typeface="Times New Roman" charset="0"/>
              </a:endParaRPr>
            </a:p>
            <a:p>
              <a:pPr algn="ctr">
                <a:lnSpc>
                  <a:spcPct val="115000"/>
                </a:lnSpc>
                <a:spcAft>
                  <a:spcPts val="1000"/>
                </a:spcAft>
                <a:defRPr/>
              </a:pPr>
              <a:r>
                <a:rPr lang="de-DE" sz="1500" dirty="0">
                  <a:ea typeface="Calibri" charset="0"/>
                  <a:cs typeface="Times New Roman" charset="0"/>
                </a:rPr>
                <a:t> </a:t>
              </a:r>
            </a:p>
          </p:txBody>
        </p:sp>
      </p:grpSp>
      <p:pic>
        <p:nvPicPr>
          <p:cNvPr id="13" name="Picture 2">
            <a:extLst>
              <a:ext uri="{FF2B5EF4-FFF2-40B4-BE49-F238E27FC236}">
                <a16:creationId xmlns:a16="http://schemas.microsoft.com/office/drawing/2014/main" id="{C1A15F9E-E429-2EB1-9FE3-C70A5CDE4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626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1ACCB1-4E7A-2B0E-04D1-21994BF89AC6}"/>
              </a:ext>
            </a:extLst>
          </p:cNvPr>
          <p:cNvSpPr>
            <a:spLocks noGrp="1"/>
          </p:cNvSpPr>
          <p:nvPr>
            <p:ph type="title"/>
          </p:nvPr>
        </p:nvSpPr>
        <p:spPr/>
        <p:txBody>
          <a:bodyPr/>
          <a:lstStyle/>
          <a:p>
            <a:r>
              <a:rPr lang="de-DE" i="1" dirty="0"/>
              <a:t>Listen </a:t>
            </a:r>
            <a:r>
              <a:rPr lang="de-DE" i="1" dirty="0" err="1"/>
              <a:t>to</a:t>
            </a:r>
            <a:endParaRPr lang="de-DE" i="1" dirty="0"/>
          </a:p>
        </p:txBody>
      </p:sp>
      <p:sp>
        <p:nvSpPr>
          <p:cNvPr id="4" name="Foliennummernplatzhalter 3">
            <a:extLst>
              <a:ext uri="{FF2B5EF4-FFF2-40B4-BE49-F238E27FC236}">
                <a16:creationId xmlns:a16="http://schemas.microsoft.com/office/drawing/2014/main" id="{98BDB324-11B6-32F7-74AD-76638066329E}"/>
              </a:ext>
            </a:extLst>
          </p:cNvPr>
          <p:cNvSpPr>
            <a:spLocks noGrp="1"/>
          </p:cNvSpPr>
          <p:nvPr>
            <p:ph type="sldNum" sz="quarter" idx="12"/>
          </p:nvPr>
        </p:nvSpPr>
        <p:spPr/>
        <p:txBody>
          <a:bodyPr/>
          <a:lstStyle/>
          <a:p>
            <a:fld id="{BC1DBF59-FCF1-4C99-ADD5-833B8FF11D94}" type="slidenum">
              <a:rPr lang="nl-NL" smtClean="0"/>
              <a:t>13</a:t>
            </a:fld>
            <a:endParaRPr lang="nl-NL"/>
          </a:p>
        </p:txBody>
      </p:sp>
      <p:pic>
        <p:nvPicPr>
          <p:cNvPr id="6" name="Grafik 5">
            <a:extLst>
              <a:ext uri="{FF2B5EF4-FFF2-40B4-BE49-F238E27FC236}">
                <a16:creationId xmlns:a16="http://schemas.microsoft.com/office/drawing/2014/main" id="{7DA7A943-01FA-6FA9-5112-9711AF540B21}"/>
              </a:ext>
            </a:extLst>
          </p:cNvPr>
          <p:cNvPicPr>
            <a:picLocks noChangeAspect="1"/>
          </p:cNvPicPr>
          <p:nvPr/>
        </p:nvPicPr>
        <p:blipFill>
          <a:blip r:embed="rId2"/>
          <a:stretch>
            <a:fillRect/>
          </a:stretch>
        </p:blipFill>
        <p:spPr>
          <a:xfrm>
            <a:off x="2036262" y="2222696"/>
            <a:ext cx="8119476" cy="2720231"/>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B084FBC3-3460-48A7-75D0-8AAE6E939777}"/>
              </a:ext>
            </a:extLst>
          </p:cNvPr>
          <p:cNvSpPr txBox="1"/>
          <p:nvPr/>
        </p:nvSpPr>
        <p:spPr>
          <a:xfrm>
            <a:off x="2036262" y="5124028"/>
            <a:ext cx="8119476" cy="261610"/>
          </a:xfrm>
          <a:prstGeom prst="rect">
            <a:avLst/>
          </a:prstGeom>
          <a:noFill/>
        </p:spPr>
        <p:txBody>
          <a:bodyPr wrap="square" rtlCol="0">
            <a:spAutoFit/>
          </a:bodyPr>
          <a:lstStyle/>
          <a:p>
            <a:pPr algn="ctr"/>
            <a:r>
              <a:rPr lang="de-DE" sz="1100" dirty="0"/>
              <a:t>Liste at </a:t>
            </a:r>
            <a:r>
              <a:rPr lang="de-DE" sz="1100" dirty="0">
                <a:hlinkClick r:id="rId3"/>
              </a:rPr>
              <a:t>https://www.theconsciouscapitalists.com/podcast/episode/49e16fa6/episode-1-introducing-the-conscious-capitalists-podcast</a:t>
            </a:r>
            <a:r>
              <a:rPr lang="de-DE" sz="1100" dirty="0"/>
              <a:t> </a:t>
            </a:r>
          </a:p>
        </p:txBody>
      </p:sp>
      <p:pic>
        <p:nvPicPr>
          <p:cNvPr id="3" name="Picture 2">
            <a:extLst>
              <a:ext uri="{FF2B5EF4-FFF2-40B4-BE49-F238E27FC236}">
                <a16:creationId xmlns:a16="http://schemas.microsoft.com/office/drawing/2014/main" id="{A13A87B8-2618-B118-7786-400A656584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796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77BD8E6D-FBB3-998B-A2B4-FC9BE8D34584}"/>
              </a:ext>
            </a:extLst>
          </p:cNvPr>
          <p:cNvSpPr/>
          <p:nvPr/>
        </p:nvSpPr>
        <p:spPr>
          <a:xfrm>
            <a:off x="704007" y="2537721"/>
            <a:ext cx="5923370" cy="407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marL="342900" indent="-342900" eaLnBrk="1" hangingPunct="1">
              <a:buFontTx/>
              <a:buAutoNum type="arabicPeriod"/>
              <a:defRPr/>
            </a:pPr>
            <a:r>
              <a:rPr lang="en-US" sz="1800" dirty="0">
                <a:latin typeface="+mn-lt"/>
              </a:rPr>
              <a:t>Transition / Introduction</a:t>
            </a:r>
          </a:p>
          <a:p>
            <a:pPr marL="342900" indent="-342900" eaLnBrk="1" hangingPunct="1">
              <a:buFontTx/>
              <a:buAutoNum type="arabicPeriod"/>
              <a:defRPr/>
            </a:pPr>
            <a:r>
              <a:rPr lang="en-US" sz="1800" dirty="0">
                <a:latin typeface="+mn-lt"/>
              </a:rPr>
              <a:t>The four tenets of conscious capitalism</a:t>
            </a:r>
          </a:p>
          <a:p>
            <a:pPr marL="342900" indent="-342900" eaLnBrk="1" hangingPunct="1">
              <a:buFontTx/>
              <a:buAutoNum type="arabicPeriod"/>
              <a:defRPr/>
            </a:pPr>
            <a:r>
              <a:rPr lang="en-US" sz="1800" b="1" dirty="0">
                <a:latin typeface="+mn-lt"/>
              </a:rPr>
              <a:t>1</a:t>
            </a:r>
            <a:r>
              <a:rPr lang="en-US" sz="1800" b="1" baseline="30000" dirty="0">
                <a:latin typeface="+mn-lt"/>
              </a:rPr>
              <a:t>st</a:t>
            </a:r>
            <a:r>
              <a:rPr lang="en-US" sz="1800" b="1" dirty="0">
                <a:latin typeface="+mn-lt"/>
              </a:rPr>
              <a:t> tenet: Higher Purpose</a:t>
            </a:r>
          </a:p>
          <a:p>
            <a:pPr marL="342900" indent="-342900" eaLnBrk="1" hangingPunct="1">
              <a:buFontTx/>
              <a:buAutoNum type="arabicPeriod"/>
              <a:defRPr/>
            </a:pPr>
            <a:r>
              <a:rPr lang="en-US" sz="1800" dirty="0">
                <a:latin typeface="+mn-lt"/>
              </a:rPr>
              <a:t>2</a:t>
            </a:r>
            <a:r>
              <a:rPr lang="en-US" sz="1800" baseline="30000" dirty="0">
                <a:latin typeface="+mn-lt"/>
              </a:rPr>
              <a:t>nd</a:t>
            </a:r>
            <a:r>
              <a:rPr lang="en-US" sz="1800" dirty="0">
                <a:latin typeface="+mn-lt"/>
              </a:rPr>
              <a:t> tenet: Conscious Leadership</a:t>
            </a:r>
          </a:p>
          <a:p>
            <a:pPr marL="342900" indent="-342900" eaLnBrk="1" hangingPunct="1">
              <a:buFontTx/>
              <a:buAutoNum type="arabicPeriod"/>
              <a:defRPr/>
            </a:pPr>
            <a:r>
              <a:rPr lang="en-US" sz="1800" dirty="0">
                <a:latin typeface="+mn-lt"/>
              </a:rPr>
              <a:t>3</a:t>
            </a:r>
            <a:r>
              <a:rPr lang="en-US" sz="1800" baseline="30000" dirty="0">
                <a:latin typeface="+mn-lt"/>
              </a:rPr>
              <a:t>rd</a:t>
            </a:r>
            <a:r>
              <a:rPr lang="en-US" sz="1800" dirty="0">
                <a:latin typeface="+mn-lt"/>
              </a:rPr>
              <a:t> tenet: Stakeholder integration</a:t>
            </a:r>
          </a:p>
          <a:p>
            <a:pPr marL="342900" indent="-342900" eaLnBrk="1" hangingPunct="1">
              <a:buFontTx/>
              <a:buAutoNum type="arabicPeriod"/>
              <a:defRPr/>
            </a:pPr>
            <a:r>
              <a:rPr lang="en-US" sz="1800" dirty="0">
                <a:latin typeface="+mn-lt"/>
              </a:rPr>
              <a:t>4</a:t>
            </a:r>
            <a:r>
              <a:rPr lang="en-US" sz="1800" baseline="30000" dirty="0">
                <a:latin typeface="+mn-lt"/>
              </a:rPr>
              <a:t>th</a:t>
            </a:r>
            <a:r>
              <a:rPr lang="en-US" sz="1800" dirty="0">
                <a:latin typeface="+mn-lt"/>
              </a:rPr>
              <a:t> tenet: Conscious culture and management</a:t>
            </a:r>
          </a:p>
          <a:p>
            <a:pPr marL="342900" indent="-342900" eaLnBrk="1" hangingPunct="1">
              <a:buFontTx/>
              <a:buAutoNum type="arabicPeriod"/>
              <a:defRPr/>
            </a:pPr>
            <a:r>
              <a:rPr lang="en-US" sz="1800" dirty="0">
                <a:latin typeface="+mn-lt"/>
              </a:rPr>
              <a:t>Summary: Key questions</a:t>
            </a:r>
          </a:p>
          <a:p>
            <a:pPr marL="342900" indent="-342900" eaLnBrk="1" hangingPunct="1">
              <a:buFontTx/>
              <a:buAutoNum type="arabicPeriod"/>
              <a:defRPr/>
            </a:pPr>
            <a:r>
              <a:rPr lang="en-US" sz="1800" dirty="0">
                <a:latin typeface="+mn-lt"/>
              </a:rPr>
              <a:t>Reading recommendations and contact</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14</a:t>
            </a:fld>
            <a:endParaRPr lang="nl-NL"/>
          </a:p>
        </p:txBody>
      </p:sp>
      <p:pic>
        <p:nvPicPr>
          <p:cNvPr id="6" name="Picture 2">
            <a:extLst>
              <a:ext uri="{FF2B5EF4-FFF2-40B4-BE49-F238E27FC236}">
                <a16:creationId xmlns:a16="http://schemas.microsoft.com/office/drawing/2014/main" id="{8F03AEA8-0E47-0B48-7A72-75BAF6D70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447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de-DE" altLang="de-DE" dirty="0"/>
              <a:t>A Key </a:t>
            </a:r>
            <a:r>
              <a:rPr lang="de-DE" altLang="de-DE" dirty="0" err="1"/>
              <a:t>question</a:t>
            </a:r>
            <a:r>
              <a:rPr lang="de-DE" altLang="de-DE" dirty="0"/>
              <a:t>:</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pPr>
              <a:defRPr/>
            </a:pPr>
            <a:r>
              <a:rPr lang="de-DE" altLang="de-DE" sz="2800" b="1" dirty="0" err="1"/>
              <a:t>What</a:t>
            </a:r>
            <a:r>
              <a:rPr lang="de-DE" altLang="de-DE" sz="2800" b="1" dirty="0"/>
              <a:t> </a:t>
            </a:r>
            <a:r>
              <a:rPr lang="de-DE" altLang="de-DE" sz="2800" b="1" dirty="0" err="1"/>
              <a:t>are</a:t>
            </a:r>
            <a:r>
              <a:rPr lang="de-DE" altLang="de-DE" sz="2800" b="1" dirty="0"/>
              <a:t> </a:t>
            </a:r>
            <a:r>
              <a:rPr lang="de-DE" altLang="de-DE" sz="2800" b="1" dirty="0" err="1"/>
              <a:t>the</a:t>
            </a:r>
            <a:r>
              <a:rPr lang="de-DE" altLang="de-DE" sz="2800" b="1" dirty="0"/>
              <a:t> </a:t>
            </a:r>
            <a:r>
              <a:rPr lang="de-DE" altLang="de-DE" sz="2800" b="1" dirty="0" err="1"/>
              <a:t>two</a:t>
            </a:r>
            <a:r>
              <a:rPr lang="de-DE" altLang="de-DE" sz="2800" b="1" dirty="0"/>
              <a:t> </a:t>
            </a:r>
            <a:r>
              <a:rPr lang="de-DE" altLang="de-DE" sz="2800" b="1" dirty="0" err="1"/>
              <a:t>most</a:t>
            </a:r>
            <a:r>
              <a:rPr lang="de-DE" altLang="de-DE" sz="2800" b="1" dirty="0"/>
              <a:t> </a:t>
            </a:r>
            <a:r>
              <a:rPr lang="de-DE" altLang="de-DE" sz="2800" b="1" dirty="0" err="1"/>
              <a:t>important</a:t>
            </a:r>
            <a:r>
              <a:rPr lang="de-DE" altLang="de-DE" sz="2800" b="1" dirty="0"/>
              <a:t> </a:t>
            </a:r>
            <a:r>
              <a:rPr lang="de-DE" altLang="de-DE" sz="2800" b="1" dirty="0" err="1"/>
              <a:t>days</a:t>
            </a:r>
            <a:r>
              <a:rPr lang="de-DE" altLang="de-DE" sz="2800" b="1" dirty="0"/>
              <a:t> in </a:t>
            </a:r>
            <a:r>
              <a:rPr lang="de-DE" altLang="de-DE" sz="2800" b="1" dirty="0" err="1"/>
              <a:t>your</a:t>
            </a:r>
            <a:r>
              <a:rPr lang="de-DE" altLang="de-DE" sz="2800" b="1" dirty="0"/>
              <a:t> </a:t>
            </a:r>
            <a:r>
              <a:rPr lang="de-DE" altLang="de-DE" sz="2800" b="1" dirty="0" err="1"/>
              <a:t>life</a:t>
            </a:r>
            <a:r>
              <a:rPr lang="de-DE" altLang="de-DE" sz="2800" b="1" dirty="0"/>
              <a:t>?</a:t>
            </a:r>
            <a:r>
              <a:rPr lang="de-DE" altLang="de-DE" sz="2800" dirty="0"/>
              <a:t> </a:t>
            </a:r>
            <a:r>
              <a:rPr lang="de-DE" altLang="de-DE" sz="1800" dirty="0"/>
              <a:t>(</a:t>
            </a:r>
            <a:r>
              <a:rPr lang="de-DE" altLang="de-DE" sz="1800" dirty="0" err="1"/>
              <a:t>here</a:t>
            </a:r>
            <a:r>
              <a:rPr lang="de-DE" altLang="de-DE" sz="1800" dirty="0"/>
              <a:t>: Richard Leider; </a:t>
            </a:r>
            <a:r>
              <a:rPr lang="de-DE" altLang="de-DE" sz="1800" dirty="0" err="1"/>
              <a:t>most</a:t>
            </a:r>
            <a:r>
              <a:rPr lang="de-DE" altLang="de-DE" sz="1800" dirty="0"/>
              <a:t> </a:t>
            </a:r>
            <a:r>
              <a:rPr lang="de-DE" altLang="de-DE" sz="1800" dirty="0" err="1"/>
              <a:t>likely</a:t>
            </a:r>
            <a:r>
              <a:rPr lang="de-DE" altLang="de-DE" sz="1800" dirty="0"/>
              <a:t> not Mark Twain)</a:t>
            </a:r>
          </a:p>
          <a:p>
            <a:pPr>
              <a:defRPr/>
            </a:pPr>
            <a:endParaRPr lang="de-DE" altLang="de-DE" sz="2800" dirty="0"/>
          </a:p>
          <a:p>
            <a:pPr marL="0" indent="0">
              <a:buFontTx/>
              <a:buNone/>
              <a:defRPr/>
            </a:pPr>
            <a:r>
              <a:rPr lang="de-DE" altLang="de-DE" sz="2800" dirty="0"/>
              <a:t>	</a:t>
            </a:r>
          </a:p>
          <a:p>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15</a:t>
            </a:fld>
            <a:endParaRPr lang="nl-NL"/>
          </a:p>
        </p:txBody>
      </p:sp>
      <p:sp>
        <p:nvSpPr>
          <p:cNvPr id="5" name="Abgerundetes Rechteck 1">
            <a:extLst>
              <a:ext uri="{FF2B5EF4-FFF2-40B4-BE49-F238E27FC236}">
                <a16:creationId xmlns:a16="http://schemas.microsoft.com/office/drawing/2014/main" id="{2A8C35FA-149C-2DB4-45B5-11382D1A3626}"/>
              </a:ext>
            </a:extLst>
          </p:cNvPr>
          <p:cNvSpPr/>
          <p:nvPr/>
        </p:nvSpPr>
        <p:spPr bwMode="auto">
          <a:xfrm>
            <a:off x="2484437" y="2994721"/>
            <a:ext cx="6126163" cy="2552700"/>
          </a:xfrm>
          <a:prstGeom prst="roundRect">
            <a:avLst/>
          </a:prstGeom>
          <a:solidFill>
            <a:srgbClr val="000066"/>
          </a:solidFill>
          <a:ln w="38100" cap="flat" cmpd="sng" algn="ctr">
            <a:solidFill>
              <a:srgbClr val="FF9900"/>
            </a:solidFill>
            <a:prstDash val="solid"/>
            <a:round/>
            <a:headEnd type="none" w="med" len="med"/>
            <a:tailEnd type="none" w="med" len="med"/>
          </a:ln>
          <a:effectLst/>
        </p:spPr>
        <p:txBody>
          <a:bodyPr anchor="ctr"/>
          <a:lstStyle/>
          <a:p>
            <a:pPr marL="342900" indent="-342900" algn="ctr">
              <a:buFontTx/>
              <a:buAutoNum type="arabicPeriod"/>
              <a:defRPr/>
            </a:pPr>
            <a:r>
              <a:rPr lang="de-DE" altLang="de-DE" sz="1600" dirty="0">
                <a:solidFill>
                  <a:schemeClr val="bg1"/>
                </a:solidFill>
                <a:latin typeface="+mn-lt"/>
              </a:rPr>
              <a:t>The </a:t>
            </a:r>
            <a:r>
              <a:rPr lang="de-DE" altLang="de-DE" sz="1600" dirty="0" err="1">
                <a:solidFill>
                  <a:schemeClr val="bg1"/>
                </a:solidFill>
                <a:latin typeface="+mn-lt"/>
              </a:rPr>
              <a:t>day</a:t>
            </a:r>
            <a:r>
              <a:rPr lang="de-DE" altLang="de-DE" sz="1600" dirty="0">
                <a:solidFill>
                  <a:schemeClr val="bg1"/>
                </a:solidFill>
                <a:latin typeface="+mn-lt"/>
              </a:rPr>
              <a:t> </a:t>
            </a:r>
            <a:r>
              <a:rPr lang="de-DE" altLang="de-DE" sz="1600" dirty="0" err="1">
                <a:solidFill>
                  <a:schemeClr val="bg1"/>
                </a:solidFill>
                <a:latin typeface="+mn-lt"/>
              </a:rPr>
              <a:t>you</a:t>
            </a:r>
            <a:r>
              <a:rPr lang="de-DE" altLang="de-DE" sz="1600" dirty="0">
                <a:solidFill>
                  <a:schemeClr val="bg1"/>
                </a:solidFill>
                <a:latin typeface="+mn-lt"/>
              </a:rPr>
              <a:t> </a:t>
            </a:r>
            <a:r>
              <a:rPr lang="de-DE" altLang="de-DE" sz="1600" dirty="0" err="1">
                <a:solidFill>
                  <a:schemeClr val="bg1"/>
                </a:solidFill>
                <a:latin typeface="+mn-lt"/>
              </a:rPr>
              <a:t>were</a:t>
            </a:r>
            <a:r>
              <a:rPr lang="de-DE" altLang="de-DE" sz="1600" dirty="0">
                <a:solidFill>
                  <a:schemeClr val="bg1"/>
                </a:solidFill>
                <a:latin typeface="+mn-lt"/>
              </a:rPr>
              <a:t> </a:t>
            </a:r>
            <a:r>
              <a:rPr lang="de-DE" altLang="de-DE" sz="1600" dirty="0" err="1">
                <a:solidFill>
                  <a:schemeClr val="bg1"/>
                </a:solidFill>
                <a:latin typeface="+mn-lt"/>
              </a:rPr>
              <a:t>born</a:t>
            </a:r>
            <a:r>
              <a:rPr lang="de-DE" altLang="de-DE" sz="1600" dirty="0">
                <a:solidFill>
                  <a:schemeClr val="bg1"/>
                </a:solidFill>
                <a:latin typeface="+mn-lt"/>
              </a:rPr>
              <a:t>.</a:t>
            </a:r>
          </a:p>
          <a:p>
            <a:pPr marL="342900" indent="-342900" algn="ctr">
              <a:buFontTx/>
              <a:buAutoNum type="arabicPeriod"/>
              <a:defRPr/>
            </a:pPr>
            <a:endParaRPr lang="de-DE" altLang="de-DE" sz="1600" dirty="0">
              <a:latin typeface="+mn-lt"/>
            </a:endParaRPr>
          </a:p>
          <a:p>
            <a:pPr marL="342900" indent="-342900" algn="ctr">
              <a:buFontTx/>
              <a:buAutoNum type="arabicPeriod"/>
              <a:defRPr/>
            </a:pPr>
            <a:endParaRPr lang="de-DE" altLang="de-DE" sz="1600" dirty="0">
              <a:latin typeface="+mn-lt"/>
            </a:endParaRPr>
          </a:p>
          <a:p>
            <a:pPr algn="ctr">
              <a:defRPr/>
            </a:pPr>
            <a:r>
              <a:rPr lang="de-DE" altLang="de-DE" sz="1600" dirty="0">
                <a:solidFill>
                  <a:srgbClr val="FF9900"/>
                </a:solidFill>
                <a:latin typeface="+mn-lt"/>
              </a:rPr>
              <a:t>2. The </a:t>
            </a:r>
            <a:r>
              <a:rPr lang="de-DE" altLang="de-DE" sz="1600" dirty="0" err="1">
                <a:solidFill>
                  <a:srgbClr val="FF9900"/>
                </a:solidFill>
                <a:latin typeface="+mn-lt"/>
              </a:rPr>
              <a:t>day</a:t>
            </a:r>
            <a:r>
              <a:rPr lang="de-DE" altLang="de-DE" sz="1600" dirty="0">
                <a:solidFill>
                  <a:srgbClr val="FF9900"/>
                </a:solidFill>
                <a:latin typeface="+mn-lt"/>
              </a:rPr>
              <a:t> </a:t>
            </a:r>
            <a:r>
              <a:rPr lang="de-DE" altLang="de-DE" sz="1600" dirty="0" err="1">
                <a:solidFill>
                  <a:srgbClr val="FF9900"/>
                </a:solidFill>
                <a:latin typeface="+mn-lt"/>
              </a:rPr>
              <a:t>you</a:t>
            </a:r>
            <a:r>
              <a:rPr lang="de-DE" altLang="de-DE" sz="1600" dirty="0">
                <a:solidFill>
                  <a:srgbClr val="FF9900"/>
                </a:solidFill>
                <a:latin typeface="+mn-lt"/>
              </a:rPr>
              <a:t> </a:t>
            </a:r>
            <a:r>
              <a:rPr lang="de-DE" altLang="de-DE" sz="1600" dirty="0" err="1">
                <a:solidFill>
                  <a:srgbClr val="FF9900"/>
                </a:solidFill>
                <a:latin typeface="+mn-lt"/>
              </a:rPr>
              <a:t>realize</a:t>
            </a:r>
            <a:r>
              <a:rPr lang="de-DE" altLang="de-DE" sz="1600" dirty="0">
                <a:solidFill>
                  <a:srgbClr val="FF9900"/>
                </a:solidFill>
                <a:latin typeface="+mn-lt"/>
              </a:rPr>
              <a:t> </a:t>
            </a:r>
            <a:r>
              <a:rPr lang="de-DE" altLang="de-DE" sz="1600" i="1" dirty="0" err="1">
                <a:solidFill>
                  <a:srgbClr val="FF9900"/>
                </a:solidFill>
                <a:latin typeface="+mn-lt"/>
              </a:rPr>
              <a:t>why</a:t>
            </a:r>
            <a:r>
              <a:rPr lang="de-DE" altLang="de-DE" sz="1600" dirty="0">
                <a:solidFill>
                  <a:srgbClr val="FF9900"/>
                </a:solidFill>
                <a:latin typeface="+mn-lt"/>
              </a:rPr>
              <a:t> </a:t>
            </a:r>
            <a:r>
              <a:rPr lang="de-DE" altLang="de-DE" sz="1600" dirty="0" err="1">
                <a:solidFill>
                  <a:srgbClr val="FF9900"/>
                </a:solidFill>
                <a:latin typeface="+mn-lt"/>
              </a:rPr>
              <a:t>you</a:t>
            </a:r>
            <a:r>
              <a:rPr lang="de-DE" altLang="de-DE" sz="1600" dirty="0">
                <a:solidFill>
                  <a:srgbClr val="FF9900"/>
                </a:solidFill>
                <a:latin typeface="+mn-lt"/>
              </a:rPr>
              <a:t> </a:t>
            </a:r>
            <a:r>
              <a:rPr lang="de-DE" altLang="de-DE" sz="1600" dirty="0" err="1">
                <a:solidFill>
                  <a:srgbClr val="FF9900"/>
                </a:solidFill>
                <a:latin typeface="+mn-lt"/>
              </a:rPr>
              <a:t>were</a:t>
            </a:r>
            <a:r>
              <a:rPr lang="de-DE" altLang="de-DE" sz="1600" dirty="0">
                <a:solidFill>
                  <a:srgbClr val="FF9900"/>
                </a:solidFill>
                <a:latin typeface="+mn-lt"/>
              </a:rPr>
              <a:t> </a:t>
            </a:r>
            <a:r>
              <a:rPr lang="de-DE" altLang="de-DE" sz="1600" dirty="0" err="1">
                <a:solidFill>
                  <a:srgbClr val="FF9900"/>
                </a:solidFill>
                <a:latin typeface="+mn-lt"/>
              </a:rPr>
              <a:t>born</a:t>
            </a:r>
            <a:r>
              <a:rPr lang="de-DE" altLang="de-DE" sz="1600" dirty="0">
                <a:solidFill>
                  <a:srgbClr val="FF9900"/>
                </a:solidFill>
                <a:latin typeface="+mn-lt"/>
              </a:rPr>
              <a:t>.</a:t>
            </a:r>
            <a:endParaRPr lang="en-GB" sz="1600" dirty="0">
              <a:solidFill>
                <a:srgbClr val="FF9900"/>
              </a:solidFill>
              <a:latin typeface="+mn-lt"/>
            </a:endParaRPr>
          </a:p>
        </p:txBody>
      </p:sp>
      <p:pic>
        <p:nvPicPr>
          <p:cNvPr id="6" name="Picture 2">
            <a:extLst>
              <a:ext uri="{FF2B5EF4-FFF2-40B4-BE49-F238E27FC236}">
                <a16:creationId xmlns:a16="http://schemas.microsoft.com/office/drawing/2014/main" id="{78E2666B-7E13-2A00-D355-22D6B5D187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15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Vision, mission and purpose are not the same</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16</a:t>
            </a:fld>
            <a:endParaRPr lang="nl-NL"/>
          </a:p>
        </p:txBody>
      </p:sp>
      <p:sp>
        <p:nvSpPr>
          <p:cNvPr id="5" name="AutoShape 4">
            <a:extLst>
              <a:ext uri="{FF2B5EF4-FFF2-40B4-BE49-F238E27FC236}">
                <a16:creationId xmlns:a16="http://schemas.microsoft.com/office/drawing/2014/main" id="{903FE999-651A-083F-36EC-2C3AEBEB5226}"/>
              </a:ext>
            </a:extLst>
          </p:cNvPr>
          <p:cNvSpPr>
            <a:spLocks noChangeAspect="1" noChangeArrowheads="1"/>
          </p:cNvSpPr>
          <p:nvPr/>
        </p:nvSpPr>
        <p:spPr bwMode="auto">
          <a:xfrm flipV="1">
            <a:off x="4441825" y="3795713"/>
            <a:ext cx="3308350" cy="8540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4659 w 21600"/>
              <a:gd name="T13" fmla="*/ 4659 h 21600"/>
              <a:gd name="T14" fmla="*/ 16941 w 21600"/>
              <a:gd name="T15" fmla="*/ 16941 h 21600"/>
            </a:gdLst>
            <a:ahLst/>
            <a:cxnLst>
              <a:cxn ang="T8">
                <a:pos x="T0" y="T1"/>
              </a:cxn>
              <a:cxn ang="T9">
                <a:pos x="T2" y="T3"/>
              </a:cxn>
              <a:cxn ang="T10">
                <a:pos x="T4" y="T5"/>
              </a:cxn>
              <a:cxn ang="T11">
                <a:pos x="T6" y="T7"/>
              </a:cxn>
            </a:cxnLst>
            <a:rect l="T12" t="T13" r="T14" b="T15"/>
            <a:pathLst>
              <a:path w="21600" h="21600">
                <a:moveTo>
                  <a:pt x="0" y="0"/>
                </a:moveTo>
                <a:lnTo>
                  <a:pt x="5717" y="21600"/>
                </a:lnTo>
                <a:lnTo>
                  <a:pt x="15883" y="21600"/>
                </a:lnTo>
                <a:lnTo>
                  <a:pt x="21600" y="0"/>
                </a:lnTo>
                <a:lnTo>
                  <a:pt x="0" y="0"/>
                </a:lnTo>
                <a:close/>
              </a:path>
            </a:pathLst>
          </a:custGeom>
          <a:solidFill>
            <a:srgbClr val="99CCFF"/>
          </a:solidFill>
          <a:ln w="9525">
            <a:solidFill>
              <a:schemeClr val="tx1"/>
            </a:solidFill>
            <a:miter lim="800000"/>
            <a:headEnd/>
            <a:tailEnd/>
          </a:ln>
        </p:spPr>
        <p:txBody>
          <a:bodyPr rot="10800000" wrap="none" anchor="ctr"/>
          <a:lstStyle/>
          <a:p>
            <a:endParaRPr lang="de-DE"/>
          </a:p>
        </p:txBody>
      </p:sp>
      <p:sp>
        <p:nvSpPr>
          <p:cNvPr id="6" name="AutoShape 5">
            <a:extLst>
              <a:ext uri="{FF2B5EF4-FFF2-40B4-BE49-F238E27FC236}">
                <a16:creationId xmlns:a16="http://schemas.microsoft.com/office/drawing/2014/main" id="{C7C08137-4904-4F2E-4209-F5AA8A15FB78}"/>
              </a:ext>
            </a:extLst>
          </p:cNvPr>
          <p:cNvSpPr>
            <a:spLocks noChangeAspect="1" noChangeArrowheads="1"/>
          </p:cNvSpPr>
          <p:nvPr/>
        </p:nvSpPr>
        <p:spPr bwMode="auto">
          <a:xfrm flipV="1">
            <a:off x="3565525" y="4649788"/>
            <a:ext cx="5060950" cy="85248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669 w 21600"/>
              <a:gd name="T13" fmla="*/ 3669 h 21600"/>
              <a:gd name="T14" fmla="*/ 17931 w 21600"/>
              <a:gd name="T15" fmla="*/ 17931 h 21600"/>
            </a:gdLst>
            <a:ahLst/>
            <a:cxnLst>
              <a:cxn ang="T8">
                <a:pos x="T0" y="T1"/>
              </a:cxn>
              <a:cxn ang="T9">
                <a:pos x="T2" y="T3"/>
              </a:cxn>
              <a:cxn ang="T10">
                <a:pos x="T4" y="T5"/>
              </a:cxn>
              <a:cxn ang="T11">
                <a:pos x="T6" y="T7"/>
              </a:cxn>
            </a:cxnLst>
            <a:rect l="T12" t="T13" r="T14" b="T15"/>
            <a:pathLst>
              <a:path w="21600" h="21600">
                <a:moveTo>
                  <a:pt x="0" y="0"/>
                </a:moveTo>
                <a:lnTo>
                  <a:pt x="3738" y="21600"/>
                </a:lnTo>
                <a:lnTo>
                  <a:pt x="17862" y="21600"/>
                </a:lnTo>
                <a:lnTo>
                  <a:pt x="21600" y="0"/>
                </a:lnTo>
                <a:lnTo>
                  <a:pt x="0" y="0"/>
                </a:lnTo>
                <a:close/>
              </a:path>
            </a:pathLst>
          </a:custGeom>
          <a:solidFill>
            <a:srgbClr val="FF9900"/>
          </a:solidFill>
          <a:ln w="9525">
            <a:solidFill>
              <a:schemeClr val="tx1"/>
            </a:solidFill>
            <a:miter lim="800000"/>
            <a:headEnd/>
            <a:tailEnd/>
          </a:ln>
        </p:spPr>
        <p:txBody>
          <a:bodyPr rot="10800000" wrap="none" anchor="ctr"/>
          <a:lstStyle/>
          <a:p>
            <a:endParaRPr lang="de-DE"/>
          </a:p>
        </p:txBody>
      </p:sp>
      <p:sp>
        <p:nvSpPr>
          <p:cNvPr id="7" name="AutoShape 6">
            <a:extLst>
              <a:ext uri="{FF2B5EF4-FFF2-40B4-BE49-F238E27FC236}">
                <a16:creationId xmlns:a16="http://schemas.microsoft.com/office/drawing/2014/main" id="{4356739A-4647-3BA1-FD27-521DA40EC34A}"/>
              </a:ext>
            </a:extLst>
          </p:cNvPr>
          <p:cNvSpPr>
            <a:spLocks noChangeAspect="1" noChangeArrowheads="1"/>
          </p:cNvSpPr>
          <p:nvPr/>
        </p:nvSpPr>
        <p:spPr bwMode="auto">
          <a:xfrm flipV="1">
            <a:off x="2689225" y="5502275"/>
            <a:ext cx="6813550" cy="85407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0 h 21600"/>
              <a:gd name="T8" fmla="*/ 0 60000 65536"/>
              <a:gd name="T9" fmla="*/ 0 60000 65536"/>
              <a:gd name="T10" fmla="*/ 0 60000 65536"/>
              <a:gd name="T11" fmla="*/ 0 60000 65536"/>
              <a:gd name="T12" fmla="*/ 3192 w 21600"/>
              <a:gd name="T13" fmla="*/ 3192 h 21600"/>
              <a:gd name="T14" fmla="*/ 18408 w 21600"/>
              <a:gd name="T15" fmla="*/ 18408 h 21600"/>
            </a:gdLst>
            <a:ahLst/>
            <a:cxnLst>
              <a:cxn ang="T8">
                <a:pos x="T0" y="T1"/>
              </a:cxn>
              <a:cxn ang="T9">
                <a:pos x="T2" y="T3"/>
              </a:cxn>
              <a:cxn ang="T10">
                <a:pos x="T4" y="T5"/>
              </a:cxn>
              <a:cxn ang="T11">
                <a:pos x="T6" y="T7"/>
              </a:cxn>
            </a:cxnLst>
            <a:rect l="T12" t="T13" r="T14" b="T15"/>
            <a:pathLst>
              <a:path w="21600" h="21600">
                <a:moveTo>
                  <a:pt x="0" y="0"/>
                </a:moveTo>
                <a:lnTo>
                  <a:pt x="2783" y="21600"/>
                </a:lnTo>
                <a:lnTo>
                  <a:pt x="18817" y="21600"/>
                </a:lnTo>
                <a:lnTo>
                  <a:pt x="21600" y="0"/>
                </a:lnTo>
                <a:lnTo>
                  <a:pt x="0" y="0"/>
                </a:lnTo>
                <a:close/>
              </a:path>
            </a:pathLst>
          </a:cu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rot="10800000" wrap="none" anchor="ctr"/>
          <a:lstStyle/>
          <a:p>
            <a:endParaRPr lang="de-DE"/>
          </a:p>
        </p:txBody>
      </p:sp>
      <p:sp>
        <p:nvSpPr>
          <p:cNvPr id="8" name="Rectangle 7">
            <a:extLst>
              <a:ext uri="{FF2B5EF4-FFF2-40B4-BE49-F238E27FC236}">
                <a16:creationId xmlns:a16="http://schemas.microsoft.com/office/drawing/2014/main" id="{B4CDFD84-3832-62D7-38A0-F82B2AB852C5}"/>
              </a:ext>
            </a:extLst>
          </p:cNvPr>
          <p:cNvSpPr>
            <a:spLocks noChangeAspect="1" noChangeArrowheads="1"/>
          </p:cNvSpPr>
          <p:nvPr/>
        </p:nvSpPr>
        <p:spPr bwMode="auto">
          <a:xfrm>
            <a:off x="4781550" y="3978275"/>
            <a:ext cx="26289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90500" indent="-187325">
              <a:spcBef>
                <a:spcPct val="20000"/>
              </a:spcBef>
              <a:buChar char="-"/>
              <a:defRPr sz="1400">
                <a:solidFill>
                  <a:schemeClr val="tx1"/>
                </a:solidFill>
                <a:latin typeface="Calibri" panose="020F0502020204030204" pitchFamily="34" charset="0"/>
              </a:defRPr>
            </a:lvl3pPr>
            <a:lvl4pPr marL="384175" indent="192088">
              <a:spcBef>
                <a:spcPct val="20000"/>
              </a:spcBef>
              <a:buChar char="–"/>
              <a:defRPr sz="1200">
                <a:solidFill>
                  <a:schemeClr val="tx1"/>
                </a:solidFill>
                <a:latin typeface="Calibri" panose="020F0502020204030204" pitchFamily="34" charset="0"/>
              </a:defRPr>
            </a:lvl4pPr>
            <a:lvl5pPr marL="766763" indent="192088">
              <a:spcBef>
                <a:spcPct val="20000"/>
              </a:spcBef>
              <a:buChar char="»"/>
              <a:defRPr sz="1000">
                <a:solidFill>
                  <a:schemeClr val="tx1"/>
                </a:solidFill>
                <a:latin typeface="Calibri" panose="020F0502020204030204" pitchFamily="34" charset="0"/>
              </a:defRPr>
            </a:lvl5pPr>
            <a:lvl6pPr marL="1223963" indent="192088" eaLnBrk="0" fontAlgn="base" hangingPunct="0">
              <a:spcBef>
                <a:spcPct val="20000"/>
              </a:spcBef>
              <a:spcAft>
                <a:spcPct val="0"/>
              </a:spcAft>
              <a:buChar char="»"/>
              <a:defRPr sz="1000">
                <a:solidFill>
                  <a:schemeClr val="tx1"/>
                </a:solidFill>
                <a:latin typeface="Calibri" panose="020F0502020204030204" pitchFamily="34" charset="0"/>
              </a:defRPr>
            </a:lvl6pPr>
            <a:lvl7pPr marL="1681163" indent="192088" eaLnBrk="0" fontAlgn="base" hangingPunct="0">
              <a:spcBef>
                <a:spcPct val="20000"/>
              </a:spcBef>
              <a:spcAft>
                <a:spcPct val="0"/>
              </a:spcAft>
              <a:buChar char="»"/>
              <a:defRPr sz="1000">
                <a:solidFill>
                  <a:schemeClr val="tx1"/>
                </a:solidFill>
                <a:latin typeface="Calibri" panose="020F0502020204030204" pitchFamily="34" charset="0"/>
              </a:defRPr>
            </a:lvl7pPr>
            <a:lvl8pPr marL="2138363" indent="192088" eaLnBrk="0" fontAlgn="base" hangingPunct="0">
              <a:spcBef>
                <a:spcPct val="20000"/>
              </a:spcBef>
              <a:spcAft>
                <a:spcPct val="0"/>
              </a:spcAft>
              <a:buChar char="»"/>
              <a:defRPr sz="1000">
                <a:solidFill>
                  <a:schemeClr val="tx1"/>
                </a:solidFill>
                <a:latin typeface="Calibri" panose="020F0502020204030204" pitchFamily="34" charset="0"/>
              </a:defRPr>
            </a:lvl8pPr>
            <a:lvl9pPr marL="2595563" indent="192088" eaLnBrk="0" fontAlgn="base" hangingPunct="0">
              <a:spcBef>
                <a:spcPct val="20000"/>
              </a:spcBef>
              <a:spcAft>
                <a:spcPct val="0"/>
              </a:spcAft>
              <a:buChar char="»"/>
              <a:defRPr sz="1000">
                <a:solidFill>
                  <a:schemeClr val="tx1"/>
                </a:solidFill>
                <a:latin typeface="Calibri" panose="020F0502020204030204" pitchFamily="34" charset="0"/>
              </a:defRPr>
            </a:lvl9pPr>
          </a:lstStyle>
          <a:p>
            <a:pPr lvl="2" algn="ctr">
              <a:spcBef>
                <a:spcPct val="15000"/>
              </a:spcBef>
              <a:buFontTx/>
              <a:buNone/>
            </a:pPr>
            <a:r>
              <a:rPr lang="de-DE" altLang="de-DE">
                <a:latin typeface="Arial" panose="020B0604020202020204" pitchFamily="34" charset="0"/>
              </a:rPr>
              <a:t>Mission</a:t>
            </a:r>
          </a:p>
        </p:txBody>
      </p:sp>
      <p:sp>
        <p:nvSpPr>
          <p:cNvPr id="9" name="AutoShape 8">
            <a:extLst>
              <a:ext uri="{FF2B5EF4-FFF2-40B4-BE49-F238E27FC236}">
                <a16:creationId xmlns:a16="http://schemas.microsoft.com/office/drawing/2014/main" id="{60A06AB0-3BEF-85D2-16CC-80AA8D23EF8C}"/>
              </a:ext>
            </a:extLst>
          </p:cNvPr>
          <p:cNvSpPr>
            <a:spLocks noChangeAspect="1" noChangeArrowheads="1"/>
          </p:cNvSpPr>
          <p:nvPr/>
        </p:nvSpPr>
        <p:spPr bwMode="auto">
          <a:xfrm>
            <a:off x="5316538" y="3003550"/>
            <a:ext cx="1558925" cy="792163"/>
          </a:xfrm>
          <a:prstGeom prst="triangle">
            <a:avLst>
              <a:gd name="adj" fmla="val 50000"/>
            </a:avLst>
          </a:prstGeom>
          <a:solidFill>
            <a:srgbClr val="336699"/>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84175" indent="192088">
              <a:spcBef>
                <a:spcPct val="40000"/>
              </a:spcBef>
              <a:buChar char="–"/>
              <a:defRPr sz="1400">
                <a:solidFill>
                  <a:schemeClr val="tx1"/>
                </a:solidFill>
                <a:latin typeface="Arial" panose="020B0604020202020204" pitchFamily="34" charset="0"/>
              </a:defRPr>
            </a:lvl4pPr>
            <a:lvl5pPr marL="766763" indent="192088">
              <a:spcBef>
                <a:spcPct val="40000"/>
              </a:spcBef>
              <a:buChar char="-"/>
              <a:defRPr sz="1400">
                <a:solidFill>
                  <a:schemeClr val="tx1"/>
                </a:solidFill>
                <a:latin typeface="Arial" panose="020B0604020202020204" pitchFamily="34" charset="0"/>
              </a:defRPr>
            </a:lvl5pPr>
            <a:lvl6pPr marL="1223963" indent="192088" fontAlgn="base">
              <a:lnSpc>
                <a:spcPct val="90000"/>
              </a:lnSpc>
              <a:spcBef>
                <a:spcPct val="40000"/>
              </a:spcBef>
              <a:spcAft>
                <a:spcPct val="0"/>
              </a:spcAft>
              <a:buChar char="-"/>
              <a:defRPr sz="1400">
                <a:solidFill>
                  <a:schemeClr val="tx1"/>
                </a:solidFill>
                <a:latin typeface="Arial" panose="020B0604020202020204" pitchFamily="34" charset="0"/>
              </a:defRPr>
            </a:lvl6pPr>
            <a:lvl7pPr marL="1681163" indent="192088" fontAlgn="base">
              <a:lnSpc>
                <a:spcPct val="90000"/>
              </a:lnSpc>
              <a:spcBef>
                <a:spcPct val="40000"/>
              </a:spcBef>
              <a:spcAft>
                <a:spcPct val="0"/>
              </a:spcAft>
              <a:buChar char="-"/>
              <a:defRPr sz="1400">
                <a:solidFill>
                  <a:schemeClr val="tx1"/>
                </a:solidFill>
                <a:latin typeface="Arial" panose="020B0604020202020204" pitchFamily="34" charset="0"/>
              </a:defRPr>
            </a:lvl7pPr>
            <a:lvl8pPr marL="2138363" indent="192088" fontAlgn="base">
              <a:lnSpc>
                <a:spcPct val="90000"/>
              </a:lnSpc>
              <a:spcBef>
                <a:spcPct val="40000"/>
              </a:spcBef>
              <a:spcAft>
                <a:spcPct val="0"/>
              </a:spcAft>
              <a:buChar char="-"/>
              <a:defRPr sz="1400">
                <a:solidFill>
                  <a:schemeClr val="tx1"/>
                </a:solidFill>
                <a:latin typeface="Arial" panose="020B0604020202020204" pitchFamily="34" charset="0"/>
              </a:defRPr>
            </a:lvl8pPr>
            <a:lvl9pPr marL="2595563" indent="1920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2" algn="ctr">
              <a:spcBef>
                <a:spcPct val="15000"/>
              </a:spcBef>
              <a:buFontTx/>
              <a:buNone/>
              <a:defRPr/>
            </a:pPr>
            <a:r>
              <a:rPr lang="de-DE" altLang="de-DE" sz="1600" dirty="0">
                <a:solidFill>
                  <a:schemeClr val="bg1"/>
                </a:solidFill>
                <a:latin typeface="+mn-lt"/>
              </a:rPr>
              <a:t>Vision</a:t>
            </a:r>
          </a:p>
        </p:txBody>
      </p:sp>
      <p:sp>
        <p:nvSpPr>
          <p:cNvPr id="10" name="Rectangle 9">
            <a:extLst>
              <a:ext uri="{FF2B5EF4-FFF2-40B4-BE49-F238E27FC236}">
                <a16:creationId xmlns:a16="http://schemas.microsoft.com/office/drawing/2014/main" id="{C2DC59DA-9582-5079-3CE4-A1E376D27591}"/>
              </a:ext>
            </a:extLst>
          </p:cNvPr>
          <p:cNvSpPr>
            <a:spLocks noChangeAspect="1" noChangeArrowheads="1"/>
          </p:cNvSpPr>
          <p:nvPr/>
        </p:nvSpPr>
        <p:spPr bwMode="auto">
          <a:xfrm>
            <a:off x="4781550" y="4832350"/>
            <a:ext cx="26289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90500" indent="-187325">
              <a:spcBef>
                <a:spcPct val="20000"/>
              </a:spcBef>
              <a:buChar char="-"/>
              <a:defRPr sz="1400">
                <a:solidFill>
                  <a:schemeClr val="tx1"/>
                </a:solidFill>
                <a:latin typeface="Calibri" panose="020F0502020204030204" pitchFamily="34" charset="0"/>
              </a:defRPr>
            </a:lvl3pPr>
            <a:lvl4pPr marL="384175" indent="192088">
              <a:spcBef>
                <a:spcPct val="20000"/>
              </a:spcBef>
              <a:buChar char="–"/>
              <a:defRPr sz="1200">
                <a:solidFill>
                  <a:schemeClr val="tx1"/>
                </a:solidFill>
                <a:latin typeface="Calibri" panose="020F0502020204030204" pitchFamily="34" charset="0"/>
              </a:defRPr>
            </a:lvl4pPr>
            <a:lvl5pPr marL="766763" indent="192088">
              <a:spcBef>
                <a:spcPct val="20000"/>
              </a:spcBef>
              <a:buChar char="»"/>
              <a:defRPr sz="1000">
                <a:solidFill>
                  <a:schemeClr val="tx1"/>
                </a:solidFill>
                <a:latin typeface="Calibri" panose="020F0502020204030204" pitchFamily="34" charset="0"/>
              </a:defRPr>
            </a:lvl5pPr>
            <a:lvl6pPr marL="1223963" indent="192088" eaLnBrk="0" fontAlgn="base" hangingPunct="0">
              <a:spcBef>
                <a:spcPct val="20000"/>
              </a:spcBef>
              <a:spcAft>
                <a:spcPct val="0"/>
              </a:spcAft>
              <a:buChar char="»"/>
              <a:defRPr sz="1000">
                <a:solidFill>
                  <a:schemeClr val="tx1"/>
                </a:solidFill>
                <a:latin typeface="Calibri" panose="020F0502020204030204" pitchFamily="34" charset="0"/>
              </a:defRPr>
            </a:lvl6pPr>
            <a:lvl7pPr marL="1681163" indent="192088" eaLnBrk="0" fontAlgn="base" hangingPunct="0">
              <a:spcBef>
                <a:spcPct val="20000"/>
              </a:spcBef>
              <a:spcAft>
                <a:spcPct val="0"/>
              </a:spcAft>
              <a:buChar char="»"/>
              <a:defRPr sz="1000">
                <a:solidFill>
                  <a:schemeClr val="tx1"/>
                </a:solidFill>
                <a:latin typeface="Calibri" panose="020F0502020204030204" pitchFamily="34" charset="0"/>
              </a:defRPr>
            </a:lvl7pPr>
            <a:lvl8pPr marL="2138363" indent="192088" eaLnBrk="0" fontAlgn="base" hangingPunct="0">
              <a:spcBef>
                <a:spcPct val="20000"/>
              </a:spcBef>
              <a:spcAft>
                <a:spcPct val="0"/>
              </a:spcAft>
              <a:buChar char="»"/>
              <a:defRPr sz="1000">
                <a:solidFill>
                  <a:schemeClr val="tx1"/>
                </a:solidFill>
                <a:latin typeface="Calibri" panose="020F0502020204030204" pitchFamily="34" charset="0"/>
              </a:defRPr>
            </a:lvl8pPr>
            <a:lvl9pPr marL="2595563" indent="192088" eaLnBrk="0" fontAlgn="base" hangingPunct="0">
              <a:spcBef>
                <a:spcPct val="20000"/>
              </a:spcBef>
              <a:spcAft>
                <a:spcPct val="0"/>
              </a:spcAft>
              <a:buChar char="»"/>
              <a:defRPr sz="1000">
                <a:solidFill>
                  <a:schemeClr val="tx1"/>
                </a:solidFill>
                <a:latin typeface="Calibri" panose="020F0502020204030204" pitchFamily="34" charset="0"/>
              </a:defRPr>
            </a:lvl9pPr>
          </a:lstStyle>
          <a:p>
            <a:pPr lvl="2" algn="ctr">
              <a:spcBef>
                <a:spcPct val="15000"/>
              </a:spcBef>
              <a:buFontTx/>
              <a:buNone/>
            </a:pPr>
            <a:r>
              <a:rPr lang="de-DE" altLang="de-DE">
                <a:latin typeface="Arial" panose="020B0604020202020204" pitchFamily="34" charset="0"/>
              </a:rPr>
              <a:t>Purpose</a:t>
            </a:r>
          </a:p>
        </p:txBody>
      </p:sp>
      <p:sp>
        <p:nvSpPr>
          <p:cNvPr id="11" name="Rectangle 10">
            <a:extLst>
              <a:ext uri="{FF2B5EF4-FFF2-40B4-BE49-F238E27FC236}">
                <a16:creationId xmlns:a16="http://schemas.microsoft.com/office/drawing/2014/main" id="{02837FAE-84B7-F2F6-41E2-3AFD0F729972}"/>
              </a:ext>
            </a:extLst>
          </p:cNvPr>
          <p:cNvSpPr>
            <a:spLocks noChangeAspect="1" noChangeArrowheads="1"/>
          </p:cNvSpPr>
          <p:nvPr/>
        </p:nvSpPr>
        <p:spPr bwMode="auto">
          <a:xfrm>
            <a:off x="4781550" y="5686425"/>
            <a:ext cx="2628900"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90500" indent="-187325">
              <a:spcBef>
                <a:spcPct val="20000"/>
              </a:spcBef>
              <a:buChar char="-"/>
              <a:defRPr sz="1400">
                <a:solidFill>
                  <a:schemeClr val="tx1"/>
                </a:solidFill>
                <a:latin typeface="Calibri" panose="020F0502020204030204" pitchFamily="34" charset="0"/>
              </a:defRPr>
            </a:lvl3pPr>
            <a:lvl4pPr marL="384175" indent="192088">
              <a:spcBef>
                <a:spcPct val="20000"/>
              </a:spcBef>
              <a:buChar char="–"/>
              <a:defRPr sz="1200">
                <a:solidFill>
                  <a:schemeClr val="tx1"/>
                </a:solidFill>
                <a:latin typeface="Calibri" panose="020F0502020204030204" pitchFamily="34" charset="0"/>
              </a:defRPr>
            </a:lvl4pPr>
            <a:lvl5pPr marL="766763" indent="192088">
              <a:spcBef>
                <a:spcPct val="20000"/>
              </a:spcBef>
              <a:buChar char="»"/>
              <a:defRPr sz="1000">
                <a:solidFill>
                  <a:schemeClr val="tx1"/>
                </a:solidFill>
                <a:latin typeface="Calibri" panose="020F0502020204030204" pitchFamily="34" charset="0"/>
              </a:defRPr>
            </a:lvl5pPr>
            <a:lvl6pPr marL="1223963" indent="192088" eaLnBrk="0" fontAlgn="base" hangingPunct="0">
              <a:spcBef>
                <a:spcPct val="20000"/>
              </a:spcBef>
              <a:spcAft>
                <a:spcPct val="0"/>
              </a:spcAft>
              <a:buChar char="»"/>
              <a:defRPr sz="1000">
                <a:solidFill>
                  <a:schemeClr val="tx1"/>
                </a:solidFill>
                <a:latin typeface="Calibri" panose="020F0502020204030204" pitchFamily="34" charset="0"/>
              </a:defRPr>
            </a:lvl6pPr>
            <a:lvl7pPr marL="1681163" indent="192088" eaLnBrk="0" fontAlgn="base" hangingPunct="0">
              <a:spcBef>
                <a:spcPct val="20000"/>
              </a:spcBef>
              <a:spcAft>
                <a:spcPct val="0"/>
              </a:spcAft>
              <a:buChar char="»"/>
              <a:defRPr sz="1000">
                <a:solidFill>
                  <a:schemeClr val="tx1"/>
                </a:solidFill>
                <a:latin typeface="Calibri" panose="020F0502020204030204" pitchFamily="34" charset="0"/>
              </a:defRPr>
            </a:lvl7pPr>
            <a:lvl8pPr marL="2138363" indent="192088" eaLnBrk="0" fontAlgn="base" hangingPunct="0">
              <a:spcBef>
                <a:spcPct val="20000"/>
              </a:spcBef>
              <a:spcAft>
                <a:spcPct val="0"/>
              </a:spcAft>
              <a:buChar char="»"/>
              <a:defRPr sz="1000">
                <a:solidFill>
                  <a:schemeClr val="tx1"/>
                </a:solidFill>
                <a:latin typeface="Calibri" panose="020F0502020204030204" pitchFamily="34" charset="0"/>
              </a:defRPr>
            </a:lvl8pPr>
            <a:lvl9pPr marL="2595563" indent="192088" eaLnBrk="0" fontAlgn="base" hangingPunct="0">
              <a:spcBef>
                <a:spcPct val="20000"/>
              </a:spcBef>
              <a:spcAft>
                <a:spcPct val="0"/>
              </a:spcAft>
              <a:buChar char="»"/>
              <a:defRPr sz="1000">
                <a:solidFill>
                  <a:schemeClr val="tx1"/>
                </a:solidFill>
                <a:latin typeface="Calibri" panose="020F0502020204030204" pitchFamily="34" charset="0"/>
              </a:defRPr>
            </a:lvl9pPr>
          </a:lstStyle>
          <a:p>
            <a:pPr lvl="2" algn="ctr">
              <a:spcBef>
                <a:spcPct val="15000"/>
              </a:spcBef>
              <a:buFontTx/>
              <a:buNone/>
            </a:pPr>
            <a:r>
              <a:rPr lang="de-DE" altLang="de-DE">
                <a:latin typeface="Arial" panose="020B0604020202020204" pitchFamily="34" charset="0"/>
              </a:rPr>
              <a:t>Identity / Values</a:t>
            </a:r>
          </a:p>
        </p:txBody>
      </p:sp>
      <p:cxnSp>
        <p:nvCxnSpPr>
          <p:cNvPr id="12" name="Gerader Verbinder 11">
            <a:extLst>
              <a:ext uri="{FF2B5EF4-FFF2-40B4-BE49-F238E27FC236}">
                <a16:creationId xmlns:a16="http://schemas.microsoft.com/office/drawing/2014/main" id="{D80A7217-D968-9B48-A893-CEFA047C5DD8}"/>
              </a:ext>
            </a:extLst>
          </p:cNvPr>
          <p:cNvCxnSpPr>
            <a:cxnSpLocks noChangeShapeType="1"/>
          </p:cNvCxnSpPr>
          <p:nvPr/>
        </p:nvCxnSpPr>
        <p:spPr bwMode="auto">
          <a:xfrm flipH="1" flipV="1">
            <a:off x="5114925" y="2060575"/>
            <a:ext cx="4387850" cy="42957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3" name="Gerader Verbinder 12">
            <a:extLst>
              <a:ext uri="{FF2B5EF4-FFF2-40B4-BE49-F238E27FC236}">
                <a16:creationId xmlns:a16="http://schemas.microsoft.com/office/drawing/2014/main" id="{F230D8B6-C48D-F8E6-37B2-EB70DDFCB7EC}"/>
              </a:ext>
            </a:extLst>
          </p:cNvPr>
          <p:cNvCxnSpPr>
            <a:cxnSpLocks/>
          </p:cNvCxnSpPr>
          <p:nvPr/>
        </p:nvCxnSpPr>
        <p:spPr bwMode="auto">
          <a:xfrm flipV="1">
            <a:off x="2700338" y="2058988"/>
            <a:ext cx="4387850" cy="42957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14" name="Textfeld 13">
            <a:extLst>
              <a:ext uri="{FF2B5EF4-FFF2-40B4-BE49-F238E27FC236}">
                <a16:creationId xmlns:a16="http://schemas.microsoft.com/office/drawing/2014/main" id="{B70A93CE-A320-B2B2-DB1B-883133A92874}"/>
              </a:ext>
            </a:extLst>
          </p:cNvPr>
          <p:cNvSpPr txBox="1"/>
          <p:nvPr/>
        </p:nvSpPr>
        <p:spPr>
          <a:xfrm>
            <a:off x="5316538" y="2208213"/>
            <a:ext cx="1531937" cy="339725"/>
          </a:xfrm>
          <a:prstGeom prst="rect">
            <a:avLst/>
          </a:prstGeom>
          <a:noFill/>
        </p:spPr>
        <p:txBody>
          <a:bodyPr>
            <a:spAutoFit/>
          </a:bodyPr>
          <a:lstStyle/>
          <a:p>
            <a:pPr algn="ctr">
              <a:defRPr/>
            </a:pPr>
            <a:r>
              <a:rPr lang="en-GB" sz="1600" dirty="0">
                <a:solidFill>
                  <a:srgbClr val="FF9900"/>
                </a:solidFill>
                <a:latin typeface="+mn-lt"/>
              </a:rPr>
              <a:t>IMPACT</a:t>
            </a:r>
          </a:p>
        </p:txBody>
      </p:sp>
      <p:sp>
        <p:nvSpPr>
          <p:cNvPr id="15" name="Textfeld 14">
            <a:extLst>
              <a:ext uri="{FF2B5EF4-FFF2-40B4-BE49-F238E27FC236}">
                <a16:creationId xmlns:a16="http://schemas.microsoft.com/office/drawing/2014/main" id="{6348C770-E569-5AB2-E012-5AAD9728479B}"/>
              </a:ext>
            </a:extLst>
          </p:cNvPr>
          <p:cNvSpPr txBox="1"/>
          <p:nvPr/>
        </p:nvSpPr>
        <p:spPr>
          <a:xfrm>
            <a:off x="3035300" y="3317875"/>
            <a:ext cx="815975" cy="1814513"/>
          </a:xfrm>
          <a:prstGeom prst="rect">
            <a:avLst/>
          </a:prstGeom>
          <a:noFill/>
        </p:spPr>
        <p:txBody>
          <a:bodyPr>
            <a:spAutoFit/>
          </a:bodyPr>
          <a:lstStyle/>
          <a:p>
            <a:pPr>
              <a:defRPr/>
            </a:pPr>
            <a:r>
              <a:rPr lang="en-GB" sz="1600" b="0" dirty="0">
                <a:latin typeface="+mn-lt"/>
              </a:rPr>
              <a:t>What?</a:t>
            </a:r>
          </a:p>
          <a:p>
            <a:pPr>
              <a:defRPr/>
            </a:pPr>
            <a:endParaRPr lang="en-GB" sz="1600" b="0" dirty="0">
              <a:latin typeface="+mn-lt"/>
            </a:endParaRPr>
          </a:p>
          <a:p>
            <a:pPr>
              <a:defRPr/>
            </a:pPr>
            <a:endParaRPr lang="en-GB" sz="1600" b="0" dirty="0">
              <a:latin typeface="+mn-lt"/>
            </a:endParaRPr>
          </a:p>
          <a:p>
            <a:pPr>
              <a:defRPr/>
            </a:pPr>
            <a:r>
              <a:rPr lang="en-GB" sz="1600" b="0" dirty="0">
                <a:latin typeface="+mn-lt"/>
              </a:rPr>
              <a:t>How?</a:t>
            </a:r>
          </a:p>
          <a:p>
            <a:pPr>
              <a:defRPr/>
            </a:pPr>
            <a:endParaRPr lang="en-GB" sz="1600" b="0" dirty="0">
              <a:latin typeface="+mn-lt"/>
            </a:endParaRPr>
          </a:p>
          <a:p>
            <a:pPr>
              <a:defRPr/>
            </a:pPr>
            <a:endParaRPr lang="en-GB" sz="1600" b="0" dirty="0">
              <a:latin typeface="+mn-lt"/>
            </a:endParaRPr>
          </a:p>
          <a:p>
            <a:pPr>
              <a:defRPr/>
            </a:pPr>
            <a:r>
              <a:rPr lang="en-GB" sz="1600" b="0" dirty="0">
                <a:latin typeface="+mn-lt"/>
              </a:rPr>
              <a:t>Why?</a:t>
            </a:r>
          </a:p>
        </p:txBody>
      </p:sp>
      <p:sp>
        <p:nvSpPr>
          <p:cNvPr id="16" name="Textfeld 15">
            <a:extLst>
              <a:ext uri="{FF2B5EF4-FFF2-40B4-BE49-F238E27FC236}">
                <a16:creationId xmlns:a16="http://schemas.microsoft.com/office/drawing/2014/main" id="{E034445A-923D-D0FF-43FA-35185A166924}"/>
              </a:ext>
            </a:extLst>
          </p:cNvPr>
          <p:cNvSpPr txBox="1"/>
          <p:nvPr/>
        </p:nvSpPr>
        <p:spPr>
          <a:xfrm>
            <a:off x="8477250" y="2058988"/>
            <a:ext cx="2181225" cy="3046412"/>
          </a:xfrm>
          <a:prstGeom prst="rect">
            <a:avLst/>
          </a:prstGeom>
          <a:noFill/>
        </p:spPr>
        <p:txBody>
          <a:bodyPr>
            <a:spAutoFit/>
          </a:bodyPr>
          <a:lstStyle/>
          <a:p>
            <a:pPr>
              <a:defRPr/>
            </a:pPr>
            <a:r>
              <a:rPr lang="en-GB" sz="1600" b="0" dirty="0">
                <a:latin typeface="+mn-lt"/>
              </a:rPr>
              <a:t>What matters</a:t>
            </a:r>
          </a:p>
          <a:p>
            <a:pPr>
              <a:defRPr/>
            </a:pPr>
            <a:endParaRPr lang="en-GB" sz="1600" b="0" dirty="0">
              <a:latin typeface="+mn-lt"/>
            </a:endParaRPr>
          </a:p>
          <a:p>
            <a:pPr>
              <a:defRPr/>
            </a:pPr>
            <a:endParaRPr lang="en-GB" sz="1600" b="0" dirty="0">
              <a:latin typeface="+mn-lt"/>
            </a:endParaRPr>
          </a:p>
          <a:p>
            <a:pPr>
              <a:defRPr/>
            </a:pPr>
            <a:endParaRPr lang="en-GB" sz="1600" b="0" dirty="0">
              <a:latin typeface="+mn-lt"/>
            </a:endParaRPr>
          </a:p>
          <a:p>
            <a:pPr>
              <a:defRPr/>
            </a:pPr>
            <a:endParaRPr lang="en-GB" sz="1600" b="0" dirty="0">
              <a:latin typeface="+mn-lt"/>
            </a:endParaRPr>
          </a:p>
          <a:p>
            <a:pPr>
              <a:defRPr/>
            </a:pPr>
            <a:r>
              <a:rPr lang="en-GB" sz="1600" b="0" dirty="0">
                <a:latin typeface="+mn-lt"/>
              </a:rPr>
              <a:t>What we aspire to</a:t>
            </a:r>
          </a:p>
          <a:p>
            <a:pPr>
              <a:defRPr/>
            </a:pPr>
            <a:endParaRPr lang="en-GB" sz="1600" b="0" dirty="0">
              <a:latin typeface="+mn-lt"/>
            </a:endParaRPr>
          </a:p>
          <a:p>
            <a:pPr>
              <a:defRPr/>
            </a:pPr>
            <a:endParaRPr lang="en-GB" sz="1600" b="0" dirty="0">
              <a:latin typeface="+mn-lt"/>
            </a:endParaRPr>
          </a:p>
          <a:p>
            <a:pPr>
              <a:defRPr/>
            </a:pPr>
            <a:r>
              <a:rPr lang="en-GB" sz="1600" b="0" dirty="0">
                <a:latin typeface="+mn-lt"/>
              </a:rPr>
              <a:t>What drives us</a:t>
            </a:r>
          </a:p>
          <a:p>
            <a:pPr>
              <a:defRPr/>
            </a:pPr>
            <a:endParaRPr lang="en-GB" sz="1600" b="0" dirty="0">
              <a:latin typeface="+mn-lt"/>
            </a:endParaRPr>
          </a:p>
          <a:p>
            <a:pPr>
              <a:defRPr/>
            </a:pPr>
            <a:endParaRPr lang="en-GB" sz="1600" b="0" dirty="0">
              <a:latin typeface="+mn-lt"/>
            </a:endParaRPr>
          </a:p>
          <a:p>
            <a:pPr>
              <a:defRPr/>
            </a:pPr>
            <a:r>
              <a:rPr lang="en-GB" sz="1600" b="0" dirty="0">
                <a:latin typeface="+mn-lt"/>
              </a:rPr>
              <a:t>What guides us</a:t>
            </a:r>
          </a:p>
        </p:txBody>
      </p:sp>
      <p:pic>
        <p:nvPicPr>
          <p:cNvPr id="3" name="Picture 2">
            <a:extLst>
              <a:ext uri="{FF2B5EF4-FFF2-40B4-BE49-F238E27FC236}">
                <a16:creationId xmlns:a16="http://schemas.microsoft.com/office/drawing/2014/main" id="{A3481F08-8575-8F8F-1648-58BD443F4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437381"/>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747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4"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Three types of purpose</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17</a:t>
            </a:fld>
            <a:endParaRPr lang="nl-NL"/>
          </a:p>
        </p:txBody>
      </p:sp>
      <p:sp>
        <p:nvSpPr>
          <p:cNvPr id="5" name="Textfeld 4">
            <a:extLst>
              <a:ext uri="{FF2B5EF4-FFF2-40B4-BE49-F238E27FC236}">
                <a16:creationId xmlns:a16="http://schemas.microsoft.com/office/drawing/2014/main" id="{4D9C1400-C49D-3C6C-4AE4-1F05BC05F3AC}"/>
              </a:ext>
            </a:extLst>
          </p:cNvPr>
          <p:cNvSpPr txBox="1"/>
          <p:nvPr/>
        </p:nvSpPr>
        <p:spPr>
          <a:xfrm>
            <a:off x="8610600" y="6287740"/>
            <a:ext cx="1268413" cy="185737"/>
          </a:xfrm>
          <a:prstGeom prst="rect">
            <a:avLst/>
          </a:prstGeom>
          <a:noFill/>
        </p:spPr>
        <p:txBody>
          <a:bodyPr>
            <a:spAutoFit/>
          </a:bodyPr>
          <a:lstStyle/>
          <a:p>
            <a:pPr algn="r">
              <a:defRPr/>
            </a:pPr>
            <a:r>
              <a:rPr lang="en-GB" sz="600" b="0" i="1" dirty="0">
                <a:latin typeface="+mj-lt"/>
              </a:rPr>
              <a:t>Source: Aaron Hurst</a:t>
            </a:r>
          </a:p>
        </p:txBody>
      </p:sp>
      <p:sp>
        <p:nvSpPr>
          <p:cNvPr id="6" name="Rectangle 32">
            <a:extLst>
              <a:ext uri="{FF2B5EF4-FFF2-40B4-BE49-F238E27FC236}">
                <a16:creationId xmlns:a16="http://schemas.microsoft.com/office/drawing/2014/main" id="{17F833EB-9A86-7CA0-B0A1-8BAD97AF516F}"/>
              </a:ext>
            </a:extLst>
          </p:cNvPr>
          <p:cNvSpPr>
            <a:spLocks noChangeArrowheads="1"/>
          </p:cNvSpPr>
          <p:nvPr/>
        </p:nvSpPr>
        <p:spPr bwMode="auto">
          <a:xfrm>
            <a:off x="5137150" y="4346227"/>
            <a:ext cx="5105400" cy="762000"/>
          </a:xfrm>
          <a:prstGeom prst="rect">
            <a:avLst/>
          </a:prstGeom>
          <a:noFill/>
          <a:ln>
            <a:noFill/>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en-US" altLang="de-DE" b="0" i="0" dirty="0">
                <a:latin typeface="+mn-lt"/>
              </a:rPr>
              <a:t>“We have done something that we believe matters – to others, to society, and to ourselves.”</a:t>
            </a:r>
            <a:endParaRPr lang="en-US" altLang="de-DE" b="0" dirty="0">
              <a:latin typeface="+mn-lt"/>
            </a:endParaRPr>
          </a:p>
        </p:txBody>
      </p:sp>
      <p:sp>
        <p:nvSpPr>
          <p:cNvPr id="7" name="Rectangle 31">
            <a:extLst>
              <a:ext uri="{FF2B5EF4-FFF2-40B4-BE49-F238E27FC236}">
                <a16:creationId xmlns:a16="http://schemas.microsoft.com/office/drawing/2014/main" id="{447D1FE1-D2D3-2905-F6B5-47943C873A51}"/>
              </a:ext>
            </a:extLst>
          </p:cNvPr>
          <p:cNvSpPr>
            <a:spLocks noChangeArrowheads="1"/>
          </p:cNvSpPr>
          <p:nvPr/>
        </p:nvSpPr>
        <p:spPr bwMode="auto">
          <a:xfrm>
            <a:off x="5137150" y="3296890"/>
            <a:ext cx="5105400" cy="762000"/>
          </a:xfrm>
          <a:prstGeom prst="rect">
            <a:avLst/>
          </a:prstGeom>
          <a:noFill/>
          <a:ln>
            <a:noFill/>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en-US" altLang="de-DE" b="0" i="0" dirty="0">
                <a:latin typeface="+mn-lt"/>
              </a:rPr>
              <a:t>“Relationships matter more than anything else – they reinforce our sense of value, require us to engage, and ultimately help us grow.”</a:t>
            </a:r>
            <a:endParaRPr lang="en-US" altLang="de-DE" b="0" dirty="0">
              <a:latin typeface="+mn-lt"/>
            </a:endParaRPr>
          </a:p>
        </p:txBody>
      </p:sp>
      <p:sp>
        <p:nvSpPr>
          <p:cNvPr id="8" name="Rectangle 30">
            <a:extLst>
              <a:ext uri="{FF2B5EF4-FFF2-40B4-BE49-F238E27FC236}">
                <a16:creationId xmlns:a16="http://schemas.microsoft.com/office/drawing/2014/main" id="{87A69A52-BE36-EFB8-0C39-E59D8F5BF222}"/>
              </a:ext>
            </a:extLst>
          </p:cNvPr>
          <p:cNvSpPr>
            <a:spLocks noChangeArrowheads="1"/>
          </p:cNvSpPr>
          <p:nvPr/>
        </p:nvSpPr>
        <p:spPr bwMode="auto">
          <a:xfrm>
            <a:off x="5137150" y="2169765"/>
            <a:ext cx="5105400" cy="762000"/>
          </a:xfrm>
          <a:prstGeom prst="rect">
            <a:avLst/>
          </a:prstGeom>
          <a:noFill/>
          <a:ln>
            <a:noFill/>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en-US" altLang="de-DE" b="0" i="0" dirty="0">
                <a:latin typeface="+mn-lt"/>
              </a:rPr>
              <a:t>“Doing things we love, attempt new challenges, and express our voice to the world.”</a:t>
            </a:r>
            <a:endParaRPr lang="en-US" altLang="de-DE" b="0" dirty="0">
              <a:latin typeface="+mn-lt"/>
            </a:endParaRPr>
          </a:p>
        </p:txBody>
      </p:sp>
      <p:sp>
        <p:nvSpPr>
          <p:cNvPr id="9" name="Rectangle 9">
            <a:extLst>
              <a:ext uri="{FF2B5EF4-FFF2-40B4-BE49-F238E27FC236}">
                <a16:creationId xmlns:a16="http://schemas.microsoft.com/office/drawing/2014/main" id="{D350AD42-1B85-3E9E-3A31-B80DA2905B13}"/>
              </a:ext>
            </a:extLst>
          </p:cNvPr>
          <p:cNvSpPr>
            <a:spLocks noChangeArrowheads="1"/>
          </p:cNvSpPr>
          <p:nvPr/>
        </p:nvSpPr>
        <p:spPr bwMode="auto">
          <a:xfrm>
            <a:off x="1860550" y="1788765"/>
            <a:ext cx="2133600" cy="4343400"/>
          </a:xfrm>
          <a:prstGeom prst="rect">
            <a:avLst/>
          </a:prstGeom>
          <a:solidFill>
            <a:srgbClr val="FF9900"/>
          </a:solid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spcBef>
                <a:spcPct val="50000"/>
              </a:spcBef>
              <a:defRPr/>
            </a:pPr>
            <a:endParaRPr lang="de-DE" altLang="de-DE" sz="1600" b="0" dirty="0">
              <a:latin typeface="+mn-lt"/>
            </a:endParaRPr>
          </a:p>
        </p:txBody>
      </p:sp>
      <p:sp>
        <p:nvSpPr>
          <p:cNvPr id="10" name="Line 20">
            <a:extLst>
              <a:ext uri="{FF2B5EF4-FFF2-40B4-BE49-F238E27FC236}">
                <a16:creationId xmlns:a16="http://schemas.microsoft.com/office/drawing/2014/main" id="{D37C909A-17AE-8A5B-B9CF-6AA317DF69B7}"/>
              </a:ext>
            </a:extLst>
          </p:cNvPr>
          <p:cNvSpPr>
            <a:spLocks noChangeShapeType="1"/>
          </p:cNvSpPr>
          <p:nvPr/>
        </p:nvSpPr>
        <p:spPr bwMode="auto">
          <a:xfrm>
            <a:off x="5213350" y="2093565"/>
            <a:ext cx="5029200" cy="0"/>
          </a:xfrm>
          <a:prstGeom prst="line">
            <a:avLst/>
          </a:prstGeom>
          <a:noFill/>
          <a:ln w="9525">
            <a:solidFill>
              <a:schemeClr val="tx1"/>
            </a:solidFill>
            <a:round/>
            <a:headEnd/>
            <a:tailEnd/>
          </a:ln>
          <a:effectLst/>
        </p:spPr>
        <p:txBody>
          <a:bodyPr wrap="none" lIns="90000" tIns="46800" rIns="90000" bIns="46800" anchor="ctr"/>
          <a:lstStyle/>
          <a:p>
            <a:pPr>
              <a:defRPr/>
            </a:pPr>
            <a:endParaRPr lang="en-GB" sz="1600">
              <a:latin typeface="+mn-lt"/>
            </a:endParaRPr>
          </a:p>
        </p:txBody>
      </p:sp>
      <p:sp>
        <p:nvSpPr>
          <p:cNvPr id="11" name="AutoShape 27">
            <a:extLst>
              <a:ext uri="{FF2B5EF4-FFF2-40B4-BE49-F238E27FC236}">
                <a16:creationId xmlns:a16="http://schemas.microsoft.com/office/drawing/2014/main" id="{AC794CB4-4478-D534-E068-9D476A45B814}"/>
              </a:ext>
            </a:extLst>
          </p:cNvPr>
          <p:cNvSpPr>
            <a:spLocks noChangeArrowheads="1"/>
          </p:cNvSpPr>
          <p:nvPr/>
        </p:nvSpPr>
        <p:spPr bwMode="auto">
          <a:xfrm>
            <a:off x="2241550" y="2245965"/>
            <a:ext cx="2514600" cy="685800"/>
          </a:xfrm>
          <a:prstGeom prst="homePlate">
            <a:avLst>
              <a:gd name="adj" fmla="val 32864"/>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de-DE" altLang="de-DE" i="0" dirty="0">
                <a:latin typeface="+mn-lt"/>
              </a:rPr>
              <a:t>Personal </a:t>
            </a:r>
            <a:r>
              <a:rPr lang="de-DE" altLang="de-DE" i="0" dirty="0" err="1">
                <a:latin typeface="+mn-lt"/>
              </a:rPr>
              <a:t>Purpose</a:t>
            </a:r>
            <a:endParaRPr lang="en-US" altLang="de-DE" dirty="0">
              <a:latin typeface="+mn-lt"/>
            </a:endParaRPr>
          </a:p>
        </p:txBody>
      </p:sp>
      <p:sp>
        <p:nvSpPr>
          <p:cNvPr id="12" name="AutoShape 28">
            <a:extLst>
              <a:ext uri="{FF2B5EF4-FFF2-40B4-BE49-F238E27FC236}">
                <a16:creationId xmlns:a16="http://schemas.microsoft.com/office/drawing/2014/main" id="{4346274F-B5E2-DF55-9BD0-D4633E4E9EB7}"/>
              </a:ext>
            </a:extLst>
          </p:cNvPr>
          <p:cNvSpPr>
            <a:spLocks noChangeArrowheads="1"/>
          </p:cNvSpPr>
          <p:nvPr/>
        </p:nvSpPr>
        <p:spPr bwMode="auto">
          <a:xfrm>
            <a:off x="2241550" y="3373090"/>
            <a:ext cx="2514600" cy="685800"/>
          </a:xfrm>
          <a:prstGeom prst="homePlate">
            <a:avLst>
              <a:gd name="adj" fmla="val 32864"/>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de-DE" altLang="de-DE" i="0" dirty="0" err="1">
                <a:latin typeface="+mn-lt"/>
              </a:rPr>
              <a:t>Social</a:t>
            </a:r>
            <a:r>
              <a:rPr lang="de-DE" altLang="de-DE" i="0" dirty="0">
                <a:latin typeface="+mn-lt"/>
              </a:rPr>
              <a:t> </a:t>
            </a:r>
            <a:r>
              <a:rPr lang="de-DE" altLang="de-DE" i="0" dirty="0" err="1">
                <a:latin typeface="+mn-lt"/>
              </a:rPr>
              <a:t>Purpose</a:t>
            </a:r>
            <a:endParaRPr lang="en-US" altLang="de-DE" dirty="0">
              <a:latin typeface="+mn-lt"/>
            </a:endParaRPr>
          </a:p>
        </p:txBody>
      </p:sp>
      <p:sp>
        <p:nvSpPr>
          <p:cNvPr id="13" name="AutoShape 29">
            <a:extLst>
              <a:ext uri="{FF2B5EF4-FFF2-40B4-BE49-F238E27FC236}">
                <a16:creationId xmlns:a16="http://schemas.microsoft.com/office/drawing/2014/main" id="{6684F15C-9C16-5318-B4CA-4D3242F7AFA0}"/>
              </a:ext>
            </a:extLst>
          </p:cNvPr>
          <p:cNvSpPr>
            <a:spLocks noChangeArrowheads="1"/>
          </p:cNvSpPr>
          <p:nvPr/>
        </p:nvSpPr>
        <p:spPr bwMode="auto">
          <a:xfrm>
            <a:off x="2241550" y="4422427"/>
            <a:ext cx="2514600" cy="685800"/>
          </a:xfrm>
          <a:prstGeom prst="homePlate">
            <a:avLst>
              <a:gd name="adj" fmla="val 32864"/>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de-DE" altLang="de-DE" i="0" dirty="0" err="1">
                <a:latin typeface="+mn-lt"/>
              </a:rPr>
              <a:t>Societal</a:t>
            </a:r>
            <a:r>
              <a:rPr lang="de-DE" altLang="de-DE" i="0" dirty="0">
                <a:latin typeface="+mn-lt"/>
              </a:rPr>
              <a:t> </a:t>
            </a:r>
            <a:r>
              <a:rPr lang="de-DE" altLang="de-DE" i="0" dirty="0" err="1">
                <a:latin typeface="+mn-lt"/>
              </a:rPr>
              <a:t>Purpose</a:t>
            </a:r>
            <a:endParaRPr lang="en-US" altLang="de-DE" dirty="0">
              <a:latin typeface="+mn-lt"/>
            </a:endParaRPr>
          </a:p>
        </p:txBody>
      </p:sp>
      <p:sp>
        <p:nvSpPr>
          <p:cNvPr id="14" name="Textfeld 13">
            <a:extLst>
              <a:ext uri="{FF2B5EF4-FFF2-40B4-BE49-F238E27FC236}">
                <a16:creationId xmlns:a16="http://schemas.microsoft.com/office/drawing/2014/main" id="{BB1F86F6-013E-D7D0-A736-E0818AF88CA1}"/>
              </a:ext>
            </a:extLst>
          </p:cNvPr>
          <p:cNvSpPr txBox="1"/>
          <p:nvPr/>
        </p:nvSpPr>
        <p:spPr>
          <a:xfrm>
            <a:off x="2241550" y="5428902"/>
            <a:ext cx="7708900" cy="831850"/>
          </a:xfrm>
          <a:prstGeom prst="rect">
            <a:avLst/>
          </a:prstGeom>
          <a:solidFill>
            <a:srgbClr val="99CCFF"/>
          </a:solidFill>
        </p:spPr>
        <p:txBody>
          <a:bodyPr>
            <a:spAutoFit/>
          </a:bodyPr>
          <a:lstStyle/>
          <a:p>
            <a:pPr>
              <a:defRPr/>
            </a:pPr>
            <a:r>
              <a:rPr lang="en-GB" sz="1600" b="0" dirty="0">
                <a:latin typeface="+mn-lt"/>
              </a:rPr>
              <a:t>“At its foundation the </a:t>
            </a:r>
            <a:r>
              <a:rPr lang="en-GB" sz="1600" b="0" i="1" dirty="0">
                <a:latin typeface="+mn-lt"/>
              </a:rPr>
              <a:t>Purpose Economy </a:t>
            </a:r>
            <a:r>
              <a:rPr lang="en-GB" sz="1600" b="0" dirty="0">
                <a:latin typeface="+mn-lt"/>
              </a:rPr>
              <a:t>creates purpose for people. It serves the critical need for people to develop themselves, be part of a community, and affect something greater than themselves.”</a:t>
            </a:r>
          </a:p>
        </p:txBody>
      </p:sp>
      <p:pic>
        <p:nvPicPr>
          <p:cNvPr id="3" name="Picture 2">
            <a:extLst>
              <a:ext uri="{FF2B5EF4-FFF2-40B4-BE49-F238E27FC236}">
                <a16:creationId xmlns:a16="http://schemas.microsoft.com/office/drawing/2014/main" id="{A915D230-7475-6D81-C06D-5DC477FC8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37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Fundamental questions addressed by a conscious business with a  higher purpose</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rmAutofit fontScale="62500" lnSpcReduction="20000"/>
          </a:bodyPr>
          <a:lstStyle/>
          <a:p>
            <a:pPr marL="0" indent="0">
              <a:buFontTx/>
              <a:buNone/>
              <a:defRPr/>
            </a:pPr>
            <a:endParaRPr lang="en-GB" sz="2800" dirty="0"/>
          </a:p>
          <a:p>
            <a:pPr marL="0" indent="0">
              <a:buFontTx/>
              <a:buNone/>
              <a:defRPr/>
            </a:pPr>
            <a:r>
              <a:rPr lang="en-GB" sz="2800" dirty="0">
                <a:solidFill>
                  <a:srgbClr val="FF9900"/>
                </a:solidFill>
              </a:rPr>
              <a:t>A firm’s purpose is the glue that holds the organization together.</a:t>
            </a:r>
          </a:p>
          <a:p>
            <a:pPr>
              <a:defRPr/>
            </a:pPr>
            <a:endParaRPr lang="en-GB" sz="2800" dirty="0"/>
          </a:p>
          <a:p>
            <a:pPr>
              <a:defRPr/>
            </a:pPr>
            <a:endParaRPr lang="en-GB" sz="2800" dirty="0"/>
          </a:p>
          <a:p>
            <a:pPr>
              <a:defRPr/>
            </a:pPr>
            <a:r>
              <a:rPr lang="en-GB" sz="2800" b="1" dirty="0"/>
              <a:t>Why do we exist?</a:t>
            </a:r>
          </a:p>
          <a:p>
            <a:pPr>
              <a:defRPr/>
            </a:pPr>
            <a:endParaRPr lang="en-GB" sz="2800" b="1" dirty="0"/>
          </a:p>
          <a:p>
            <a:pPr>
              <a:defRPr/>
            </a:pPr>
            <a:r>
              <a:rPr lang="en-GB" sz="2800" b="1" dirty="0"/>
              <a:t>Why do we need to exist?</a:t>
            </a:r>
          </a:p>
          <a:p>
            <a:pPr>
              <a:defRPr/>
            </a:pPr>
            <a:endParaRPr lang="en-GB" sz="2800" b="1" dirty="0"/>
          </a:p>
          <a:p>
            <a:pPr>
              <a:defRPr/>
            </a:pPr>
            <a:r>
              <a:rPr lang="en-GB" sz="2800" b="1" dirty="0"/>
              <a:t>What is the contribution we want to make?</a:t>
            </a:r>
          </a:p>
          <a:p>
            <a:pPr>
              <a:defRPr/>
            </a:pPr>
            <a:endParaRPr lang="en-GB" sz="2800" b="1" dirty="0"/>
          </a:p>
          <a:p>
            <a:pPr>
              <a:defRPr/>
            </a:pPr>
            <a:r>
              <a:rPr lang="en-GB" sz="2800" b="1" dirty="0"/>
              <a:t>Why is the world better because we are here?</a:t>
            </a:r>
          </a:p>
          <a:p>
            <a:pPr>
              <a:defRPr/>
            </a:pPr>
            <a:endParaRPr lang="en-GB" sz="2800" b="1" dirty="0"/>
          </a:p>
          <a:p>
            <a:pPr>
              <a:defRPr/>
            </a:pPr>
            <a:r>
              <a:rPr lang="en-GB" sz="2800" b="1" dirty="0"/>
              <a:t>Would we be missed if we disappeared?</a:t>
            </a:r>
          </a:p>
          <a:p>
            <a:pPr>
              <a:defRPr/>
            </a:pPr>
            <a:endParaRPr lang="en-GB" sz="2800" dirty="0"/>
          </a:p>
          <a:p>
            <a:pPr>
              <a:defRPr/>
            </a:pPr>
            <a:endParaRPr lang="en-GB" sz="2800" dirty="0"/>
          </a:p>
          <a:p>
            <a:pPr>
              <a:defRPr/>
            </a:pPr>
            <a:endParaRPr lang="en-GB" sz="2800" dirty="0"/>
          </a:p>
          <a:p>
            <a:pPr>
              <a:defRPr/>
            </a:pPr>
            <a:endParaRPr lang="en-GB" sz="2800" dirty="0"/>
          </a:p>
          <a:p>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18</a:t>
            </a:fld>
            <a:endParaRPr lang="nl-NL"/>
          </a:p>
        </p:txBody>
      </p:sp>
      <p:sp>
        <p:nvSpPr>
          <p:cNvPr id="5" name="Textfeld 4">
            <a:extLst>
              <a:ext uri="{FF2B5EF4-FFF2-40B4-BE49-F238E27FC236}">
                <a16:creationId xmlns:a16="http://schemas.microsoft.com/office/drawing/2014/main" id="{409AF550-1F87-C365-7ED4-216770AE3E57}"/>
              </a:ext>
            </a:extLst>
          </p:cNvPr>
          <p:cNvSpPr txBox="1"/>
          <p:nvPr/>
        </p:nvSpPr>
        <p:spPr>
          <a:xfrm>
            <a:off x="9347993" y="6446043"/>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6" name="Picture 2">
            <a:extLst>
              <a:ext uri="{FF2B5EF4-FFF2-40B4-BE49-F238E27FC236}">
                <a16:creationId xmlns:a16="http://schemas.microsoft.com/office/drawing/2014/main" id="{0ABBE13D-A789-224D-F6A5-464E2ADFE7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420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Example for multiple higher purposes: Wholefoods 2011</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rmAutofit fontScale="70000" lnSpcReduction="20000"/>
          </a:bodyPr>
          <a:lstStyle/>
          <a:p>
            <a:pPr marL="0" indent="0">
              <a:buFontTx/>
              <a:buNone/>
              <a:defRPr/>
            </a:pPr>
            <a:r>
              <a:rPr lang="en-US" sz="2800" dirty="0"/>
              <a:t>Wholefoods executive leadership 2011:</a:t>
            </a:r>
            <a:br>
              <a:rPr lang="en-US" sz="2800" dirty="0"/>
            </a:br>
            <a:endParaRPr lang="en-US" sz="2800" dirty="0"/>
          </a:p>
          <a:p>
            <a:pPr>
              <a:defRPr/>
            </a:pPr>
            <a:r>
              <a:rPr lang="en-US" sz="2800" dirty="0"/>
              <a:t>“We want to help evolve the world’s agricultural system to be both efficient and sustainable. This includes a much higher level of livestock animal welfare, seafood sustainability, and upgraded efficiency and productivity of organic agriculture.”</a:t>
            </a:r>
          </a:p>
          <a:p>
            <a:pPr>
              <a:defRPr/>
            </a:pPr>
            <a:r>
              <a:rPr lang="en-US" sz="2800" dirty="0"/>
              <a:t>“We want to raise the public’s collective awareness about the principles of healthy eating: a diet that is centered on whole foods, is primarily plant based, is nutrient dense, and includes mainly healthy fats (minimal animal fats and vegetable oils). We believe this diet will radically improve the health of millions of people by helping prevent and reverse the lifestyle diseases that are killing so many of us— heart disease, stroke, cancer, diabetes, and obesity.”</a:t>
            </a:r>
          </a:p>
          <a:p>
            <a:pPr>
              <a:defRPr/>
            </a:pPr>
            <a:r>
              <a:rPr lang="en-US" sz="2800" dirty="0"/>
              <a:t>“Through the Whole Planet Foundation, we want to help end poverty around the world by making microcredit working-capital loans to millions of impoverished people to help them create and improve their businesses.”</a:t>
            </a:r>
          </a:p>
          <a:p>
            <a:pPr>
              <a:defRPr/>
            </a:pPr>
            <a:r>
              <a:rPr lang="en-US" sz="2800" dirty="0"/>
              <a:t>“We want to help make Conscious Capitalism the dominant economic and business paradigm in the world to spread human flourishing.”</a:t>
            </a:r>
            <a:endParaRPr lang="en-GB" sz="2800"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19</a:t>
            </a:fld>
            <a:endParaRPr lang="nl-NL"/>
          </a:p>
        </p:txBody>
      </p:sp>
      <p:sp>
        <p:nvSpPr>
          <p:cNvPr id="5" name="Textfeld 4">
            <a:extLst>
              <a:ext uri="{FF2B5EF4-FFF2-40B4-BE49-F238E27FC236}">
                <a16:creationId xmlns:a16="http://schemas.microsoft.com/office/drawing/2014/main" id="{3F6B327A-FF78-F815-BDC3-669E3C8833DD}"/>
              </a:ext>
            </a:extLst>
          </p:cNvPr>
          <p:cNvSpPr txBox="1"/>
          <p:nvPr/>
        </p:nvSpPr>
        <p:spPr>
          <a:xfrm>
            <a:off x="9460891" y="6446043"/>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6" name="Picture 2">
            <a:extLst>
              <a:ext uri="{FF2B5EF4-FFF2-40B4-BE49-F238E27FC236}">
                <a16:creationId xmlns:a16="http://schemas.microsoft.com/office/drawing/2014/main" id="{6F1BC20A-E817-9E9A-767C-B68BC029C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07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E3185F-D507-4F62-A64B-65DE0F30F7EE}"/>
              </a:ext>
            </a:extLst>
          </p:cNvPr>
          <p:cNvSpPr>
            <a:spLocks noChangeAspect="1"/>
          </p:cNvSpPr>
          <p:nvPr/>
        </p:nvSpPr>
        <p:spPr>
          <a:xfrm>
            <a:off x="-1" y="0"/>
            <a:ext cx="9906001" cy="6858000"/>
          </a:xfrm>
          <a:prstGeom prst="rect">
            <a:avLst/>
          </a:prstGeom>
          <a:solidFill>
            <a:srgbClr val="F58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5" name="Teardrop 6">
            <a:extLst>
              <a:ext uri="{FF2B5EF4-FFF2-40B4-BE49-F238E27FC236}">
                <a16:creationId xmlns:a16="http://schemas.microsoft.com/office/drawing/2014/main" id="{30CE2227-BBF6-46B6-AF40-B083A46A4DAC}"/>
              </a:ext>
            </a:extLst>
          </p:cNvPr>
          <p:cNvSpPr>
            <a:spLocks noChangeAspect="1"/>
          </p:cNvSpPr>
          <p:nvPr/>
        </p:nvSpPr>
        <p:spPr>
          <a:xfrm>
            <a:off x="2929183" y="-178420"/>
            <a:ext cx="8118695" cy="7805854"/>
          </a:xfrm>
          <a:custGeom>
            <a:avLst/>
            <a:gdLst>
              <a:gd name="connsiteX0" fmla="*/ 0 w 7682455"/>
              <a:gd name="connsiteY0" fmla="*/ 3794318 h 7588635"/>
              <a:gd name="connsiteX1" fmla="*/ 3841228 w 7682455"/>
              <a:gd name="connsiteY1" fmla="*/ 0 h 7588635"/>
              <a:gd name="connsiteX2" fmla="*/ 7682455 w 7682455"/>
              <a:gd name="connsiteY2" fmla="*/ 0 h 7588635"/>
              <a:gd name="connsiteX3" fmla="*/ 7682455 w 7682455"/>
              <a:gd name="connsiteY3" fmla="*/ 3794318 h 7588635"/>
              <a:gd name="connsiteX4" fmla="*/ 3841227 w 7682455"/>
              <a:gd name="connsiteY4" fmla="*/ 7588636 h 7588635"/>
              <a:gd name="connsiteX5" fmla="*/ -1 w 7682455"/>
              <a:gd name="connsiteY5" fmla="*/ 3794318 h 7588635"/>
              <a:gd name="connsiteX6" fmla="*/ 0 w 7682455"/>
              <a:gd name="connsiteY6" fmla="*/ 3794318 h 7588635"/>
              <a:gd name="connsiteX0" fmla="*/ 1 w 7719032"/>
              <a:gd name="connsiteY0" fmla="*/ 3794318 h 7595378"/>
              <a:gd name="connsiteX1" fmla="*/ 3841229 w 7719032"/>
              <a:gd name="connsiteY1" fmla="*/ 0 h 7595378"/>
              <a:gd name="connsiteX2" fmla="*/ 7682456 w 7719032"/>
              <a:gd name="connsiteY2" fmla="*/ 0 h 7595378"/>
              <a:gd name="connsiteX3" fmla="*/ 7719032 w 7719032"/>
              <a:gd name="connsiteY3" fmla="*/ 5714558 h 7595378"/>
              <a:gd name="connsiteX4" fmla="*/ 3841228 w 7719032"/>
              <a:gd name="connsiteY4" fmla="*/ 7588636 h 7595378"/>
              <a:gd name="connsiteX5" fmla="*/ 0 w 7719032"/>
              <a:gd name="connsiteY5" fmla="*/ 3794318 h 7595378"/>
              <a:gd name="connsiteX6" fmla="*/ 1 w 7719032"/>
              <a:gd name="connsiteY6" fmla="*/ 3794318 h 759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9032" h="7595378">
                <a:moveTo>
                  <a:pt x="1" y="3794318"/>
                </a:moveTo>
                <a:cubicBezTo>
                  <a:pt x="1" y="1698774"/>
                  <a:pt x="1719777" y="0"/>
                  <a:pt x="3841229" y="0"/>
                </a:cubicBezTo>
                <a:lnTo>
                  <a:pt x="7682456" y="0"/>
                </a:lnTo>
                <a:cubicBezTo>
                  <a:pt x="7682456" y="1264773"/>
                  <a:pt x="7719032" y="4449785"/>
                  <a:pt x="7719032" y="5714558"/>
                </a:cubicBezTo>
                <a:cubicBezTo>
                  <a:pt x="7719032" y="7810102"/>
                  <a:pt x="5962680" y="7588636"/>
                  <a:pt x="3841228" y="7588636"/>
                </a:cubicBezTo>
                <a:cubicBezTo>
                  <a:pt x="1719776" y="7588636"/>
                  <a:pt x="0" y="5889862"/>
                  <a:pt x="0" y="3794318"/>
                </a:cubicBezTo>
                <a:lnTo>
                  <a:pt x="1" y="3794318"/>
                </a:lnTo>
                <a:close/>
              </a:path>
            </a:pathLst>
          </a:cu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92D050"/>
              </a:solidFill>
            </a:endParaRPr>
          </a:p>
        </p:txBody>
      </p:sp>
      <p:pic>
        <p:nvPicPr>
          <p:cNvPr id="3" name="Picture 2" descr="A city with a river running through it&#10;&#10;Description automatically generated with low confidence">
            <a:extLst>
              <a:ext uri="{FF2B5EF4-FFF2-40B4-BE49-F238E27FC236}">
                <a16:creationId xmlns:a16="http://schemas.microsoft.com/office/drawing/2014/main" id="{94CEBF55-76E6-4506-9CC1-0F69D1DA13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086" y="-485192"/>
            <a:ext cx="9539344" cy="8350103"/>
          </a:xfrm>
          <a:prstGeom prst="ellipse">
            <a:avLst/>
          </a:prstGeom>
          <a:ln w="63500" cap="rnd">
            <a:noFill/>
          </a:ln>
          <a:effectLst>
            <a:outerShdw blurRad="381000" dist="292100" dir="5400000" sx="-80000" sy="-18000" rotWithShape="0">
              <a:srgbClr val="000000">
                <a:alpha val="22000"/>
              </a:srgbClr>
            </a:outerShdw>
          </a:effectLst>
        </p:spPr>
      </p:pic>
      <p:sp>
        <p:nvSpPr>
          <p:cNvPr id="8" name="Rectangle 7">
            <a:extLst>
              <a:ext uri="{FF2B5EF4-FFF2-40B4-BE49-F238E27FC236}">
                <a16:creationId xmlns:a16="http://schemas.microsoft.com/office/drawing/2014/main" id="{77810323-01D8-4392-BE77-72EBE9C0C980}"/>
              </a:ext>
            </a:extLst>
          </p:cNvPr>
          <p:cNvSpPr/>
          <p:nvPr/>
        </p:nvSpPr>
        <p:spPr>
          <a:xfrm>
            <a:off x="208337" y="833645"/>
            <a:ext cx="6780027" cy="2677656"/>
          </a:xfrm>
          <a:prstGeom prst="rect">
            <a:avLst/>
          </a:prstGeom>
          <a:noFill/>
        </p:spPr>
        <p:txBody>
          <a:bodyPr wrap="square" lIns="91440" tIns="45720" rIns="91440" bIns="45720">
            <a:spAutoFit/>
          </a:bodyPr>
          <a:lstStyle/>
          <a:p>
            <a:r>
              <a:rPr lang="en-US" sz="5600" b="1" dirty="0">
                <a:ln w="0">
                  <a:solidFill>
                    <a:schemeClr val="bg1"/>
                  </a:solidFill>
                </a:ln>
                <a:solidFill>
                  <a:schemeClr val="bg1"/>
                </a:solidFill>
                <a:effectLst>
                  <a:outerShdw blurRad="38100" dist="38100" dir="2700000" algn="tl">
                    <a:srgbClr val="000000">
                      <a:alpha val="43137"/>
                    </a:srgbClr>
                  </a:outerShdw>
                </a:effectLst>
              </a:rPr>
              <a:t>Conscious Business</a:t>
            </a:r>
            <a:br>
              <a:rPr lang="en-US" sz="5600" b="1" dirty="0">
                <a:ln w="0">
                  <a:solidFill>
                    <a:schemeClr val="bg1"/>
                  </a:solidFill>
                </a:ln>
                <a:solidFill>
                  <a:schemeClr val="bg1"/>
                </a:solidFill>
                <a:effectLst>
                  <a:outerShdw blurRad="38100" dist="38100" dir="2700000" algn="tl">
                    <a:srgbClr val="000000">
                      <a:alpha val="43137"/>
                    </a:srgbClr>
                  </a:outerShdw>
                </a:effectLst>
              </a:rPr>
            </a:br>
            <a:r>
              <a:rPr lang="en-US" sz="5600" b="1" dirty="0">
                <a:ln w="0">
                  <a:solidFill>
                    <a:schemeClr val="bg1"/>
                  </a:solidFill>
                </a:ln>
                <a:solidFill>
                  <a:schemeClr val="bg1"/>
                </a:solidFill>
                <a:effectLst>
                  <a:outerShdw blurRad="38100" dist="38100" dir="2700000" algn="tl">
                    <a:srgbClr val="000000">
                      <a:alpha val="43137"/>
                    </a:srgbClr>
                  </a:outerShdw>
                </a:effectLst>
              </a:rPr>
              <a:t>Four tenets of conscious capitalism</a:t>
            </a:r>
            <a:endParaRPr lang="en-US" sz="5400" dirty="0">
              <a:ln w="0">
                <a:solidFill>
                  <a:schemeClr val="bg1"/>
                </a:solidFill>
              </a:ln>
              <a:solidFill>
                <a:schemeClr val="bg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id="{B20D8B35-2F24-437F-9FF8-41F1A3706620}"/>
              </a:ext>
            </a:extLst>
          </p:cNvPr>
          <p:cNvSpPr>
            <a:spLocks noChangeAspect="1"/>
          </p:cNvSpPr>
          <p:nvPr/>
        </p:nvSpPr>
        <p:spPr>
          <a:xfrm>
            <a:off x="0" y="4772025"/>
            <a:ext cx="7877175" cy="1514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3" name="Picture 12" descr="Text, logo&#10;&#10;Description automatically generated">
            <a:extLst>
              <a:ext uri="{FF2B5EF4-FFF2-40B4-BE49-F238E27FC236}">
                <a16:creationId xmlns:a16="http://schemas.microsoft.com/office/drawing/2014/main" id="{503C7EC9-F23F-4507-8A98-156B988C6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480" y="4772525"/>
            <a:ext cx="3835680" cy="1364001"/>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0B47A18-5B36-482E-8504-0A42F821A0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4080" y="5059325"/>
            <a:ext cx="4135684" cy="890499"/>
          </a:xfrm>
          <a:prstGeom prst="rect">
            <a:avLst/>
          </a:prstGeom>
        </p:spPr>
      </p:pic>
      <p:pic>
        <p:nvPicPr>
          <p:cNvPr id="7" name="Picture 2">
            <a:extLst>
              <a:ext uri="{FF2B5EF4-FFF2-40B4-BE49-F238E27FC236}">
                <a16:creationId xmlns:a16="http://schemas.microsoft.com/office/drawing/2014/main" id="{B652A90F-9B00-806A-E13B-0E69E37FAE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1469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20</a:t>
            </a:fld>
            <a:endParaRPr lang="nl-NL"/>
          </a:p>
        </p:txBody>
      </p:sp>
      <p:pic>
        <p:nvPicPr>
          <p:cNvPr id="5" name="Grafik 4">
            <a:extLst>
              <a:ext uri="{FF2B5EF4-FFF2-40B4-BE49-F238E27FC236}">
                <a16:creationId xmlns:a16="http://schemas.microsoft.com/office/drawing/2014/main" id="{243F6528-9D5B-5E12-C01E-58941F4D20C7}"/>
              </a:ext>
            </a:extLst>
          </p:cNvPr>
          <p:cNvPicPr>
            <a:picLocks noChangeAspect="1"/>
          </p:cNvPicPr>
          <p:nvPr/>
        </p:nvPicPr>
        <p:blipFill>
          <a:blip r:embed="rId3"/>
          <a:stretch>
            <a:fillRect/>
          </a:stretch>
        </p:blipFill>
        <p:spPr>
          <a:xfrm rot="221171">
            <a:off x="4932363" y="1227771"/>
            <a:ext cx="5886450" cy="4932362"/>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1979F608-7B19-5E36-D258-9BED2ACF0D28}"/>
              </a:ext>
            </a:extLst>
          </p:cNvPr>
          <p:cNvPicPr>
            <a:picLocks noChangeAspect="1"/>
          </p:cNvPicPr>
          <p:nvPr/>
        </p:nvPicPr>
        <p:blipFill>
          <a:blip r:embed="rId4"/>
          <a:stretch>
            <a:fillRect/>
          </a:stretch>
        </p:blipFill>
        <p:spPr>
          <a:xfrm rot="21395776">
            <a:off x="1665288" y="875346"/>
            <a:ext cx="3832225" cy="5508625"/>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002D0D4E-96EB-C8D0-FE6C-1C89DA607F80}"/>
              </a:ext>
            </a:extLst>
          </p:cNvPr>
          <p:cNvSpPr txBox="1"/>
          <p:nvPr/>
        </p:nvSpPr>
        <p:spPr>
          <a:xfrm>
            <a:off x="1305697" y="6484189"/>
            <a:ext cx="9580606" cy="184666"/>
          </a:xfrm>
          <a:prstGeom prst="rect">
            <a:avLst/>
          </a:prstGeom>
          <a:noFill/>
        </p:spPr>
        <p:txBody>
          <a:bodyPr wrap="square">
            <a:spAutoFit/>
          </a:bodyPr>
          <a:lstStyle/>
          <a:p>
            <a:pPr algn="r"/>
            <a:r>
              <a:rPr lang="de-DE" sz="600" i="1" dirty="0"/>
              <a:t>Source: https://www.nytimes.com%2F2017%2F06%2F16%2Fbusiness%2Fdealbook%2Famazon-whole-foods.html&amp;usg=AOvVaw32v2V77aD36nHvjRPeiAal and https://www.wsj.com%2Farticles%2Famazon-to-buy-whole-foods-for-13-7-billion-1497618446&amp;usg=AOvVaw2kjfVzcfRG9KMV3ZxTFq4O</a:t>
            </a:r>
          </a:p>
        </p:txBody>
      </p:sp>
      <p:pic>
        <p:nvPicPr>
          <p:cNvPr id="7" name="Picture 2">
            <a:extLst>
              <a:ext uri="{FF2B5EF4-FFF2-40B4-BE49-F238E27FC236}">
                <a16:creationId xmlns:a16="http://schemas.microsoft.com/office/drawing/2014/main" id="{9A49661E-D634-C229-1CBE-AE65657AEA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942" y="6322264"/>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3789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21</a:t>
            </a:fld>
            <a:endParaRPr lang="nl-NL"/>
          </a:p>
        </p:txBody>
      </p:sp>
      <p:grpSp>
        <p:nvGrpSpPr>
          <p:cNvPr id="5" name="Group 7">
            <a:extLst>
              <a:ext uri="{FF2B5EF4-FFF2-40B4-BE49-F238E27FC236}">
                <a16:creationId xmlns:a16="http://schemas.microsoft.com/office/drawing/2014/main" id="{C88C4E62-8D2A-504F-9789-F226BB1F73B1}"/>
              </a:ext>
            </a:extLst>
          </p:cNvPr>
          <p:cNvGrpSpPr>
            <a:grpSpLocks/>
          </p:cNvGrpSpPr>
          <p:nvPr/>
        </p:nvGrpSpPr>
        <p:grpSpPr bwMode="auto">
          <a:xfrm rot="-152048">
            <a:off x="1099768" y="1254804"/>
            <a:ext cx="3843338" cy="4616450"/>
            <a:chOff x="873071" y="1549830"/>
            <a:chExt cx="3843580" cy="4617181"/>
          </a:xfrm>
        </p:grpSpPr>
        <p:pic>
          <p:nvPicPr>
            <p:cNvPr id="6" name="Picture 4">
              <a:extLst>
                <a:ext uri="{FF2B5EF4-FFF2-40B4-BE49-F238E27FC236}">
                  <a16:creationId xmlns:a16="http://schemas.microsoft.com/office/drawing/2014/main" id="{9175683F-3D6A-9EDC-59D5-3CA2A8AD0955}"/>
                </a:ext>
              </a:extLst>
            </p:cNvPr>
            <p:cNvPicPr>
              <a:picLocks noChangeAspect="1"/>
            </p:cNvPicPr>
            <p:nvPr/>
          </p:nvPicPr>
          <p:blipFill>
            <a:blip r:embed="rId3"/>
            <a:stretch>
              <a:fillRect/>
            </a:stretch>
          </p:blipFill>
          <p:spPr>
            <a:xfrm>
              <a:off x="862118" y="1549201"/>
              <a:ext cx="3843579" cy="4323446"/>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2497BA2-5018-45DF-F7E0-F305E0701673}"/>
                </a:ext>
              </a:extLst>
            </p:cNvPr>
            <p:cNvSpPr txBox="1"/>
            <p:nvPr/>
          </p:nvSpPr>
          <p:spPr>
            <a:xfrm>
              <a:off x="872769" y="5880120"/>
              <a:ext cx="3699108" cy="276269"/>
            </a:xfrm>
            <a:prstGeom prst="rect">
              <a:avLst/>
            </a:prstGeom>
            <a:noFill/>
          </p:spPr>
          <p:txBody>
            <a:bodyPr>
              <a:spAutoFit/>
            </a:bodyPr>
            <a:lstStyle/>
            <a:p>
              <a:pPr>
                <a:defRPr/>
              </a:pPr>
              <a:r>
                <a:rPr lang="en-GB" sz="600" b="0" i="1" dirty="0">
                  <a:latin typeface="+mn-lt"/>
                </a:rPr>
                <a:t>Source: https://www.forbes.com/sites/maryjosephs/2022/06/23/congrats-clif-bar-its-sale-to-mondelez-boosts-our-view-that-this-is-the-esop-decade/</a:t>
              </a:r>
            </a:p>
          </p:txBody>
        </p:sp>
      </p:grpSp>
      <p:grpSp>
        <p:nvGrpSpPr>
          <p:cNvPr id="8" name="Group 12">
            <a:extLst>
              <a:ext uri="{FF2B5EF4-FFF2-40B4-BE49-F238E27FC236}">
                <a16:creationId xmlns:a16="http://schemas.microsoft.com/office/drawing/2014/main" id="{2ABB2175-D1B0-DA4F-1B3C-82B6064124AE}"/>
              </a:ext>
            </a:extLst>
          </p:cNvPr>
          <p:cNvGrpSpPr>
            <a:grpSpLocks/>
          </p:cNvGrpSpPr>
          <p:nvPr/>
        </p:nvGrpSpPr>
        <p:grpSpPr bwMode="auto">
          <a:xfrm rot="210037">
            <a:off x="4663706" y="837291"/>
            <a:ext cx="5192712" cy="2441575"/>
            <a:chOff x="3779637" y="1384129"/>
            <a:chExt cx="5191932" cy="2442394"/>
          </a:xfrm>
        </p:grpSpPr>
        <p:pic>
          <p:nvPicPr>
            <p:cNvPr id="9" name="Picture 9">
              <a:extLst>
                <a:ext uri="{FF2B5EF4-FFF2-40B4-BE49-F238E27FC236}">
                  <a16:creationId xmlns:a16="http://schemas.microsoft.com/office/drawing/2014/main" id="{7A5DE8BF-7D92-93E1-B87C-C9ACB01E62AF}"/>
                </a:ext>
              </a:extLst>
            </p:cNvPr>
            <p:cNvPicPr>
              <a:picLocks noChangeAspect="1"/>
            </p:cNvPicPr>
            <p:nvPr/>
          </p:nvPicPr>
          <p:blipFill>
            <a:blip r:embed="rId4"/>
            <a:stretch>
              <a:fillRect/>
            </a:stretch>
          </p:blipFill>
          <p:spPr>
            <a:xfrm>
              <a:off x="3772901" y="1376395"/>
              <a:ext cx="5191932" cy="2237537"/>
            </a:xfrm>
            <a:prstGeom prst="rect">
              <a:avLst/>
            </a:prstGeom>
            <a:ln>
              <a:noFill/>
            </a:ln>
            <a:effectLst>
              <a:outerShdw blurRad="292100" dist="139700" dir="2700000" algn="tl" rotWithShape="0">
                <a:srgbClr val="333333">
                  <a:alpha val="65000"/>
                </a:srgbClr>
              </a:outerShdw>
            </a:effectLst>
          </p:spPr>
        </p:pic>
        <p:sp>
          <p:nvSpPr>
            <p:cNvPr id="10" name="TextBox 11">
              <a:extLst>
                <a:ext uri="{FF2B5EF4-FFF2-40B4-BE49-F238E27FC236}">
                  <a16:creationId xmlns:a16="http://schemas.microsoft.com/office/drawing/2014/main" id="{C7A5C8B4-CD93-D1DB-0A58-470BCB2CEEA5}"/>
                </a:ext>
              </a:extLst>
            </p:cNvPr>
            <p:cNvSpPr txBox="1"/>
            <p:nvPr/>
          </p:nvSpPr>
          <p:spPr>
            <a:xfrm>
              <a:off x="3833214" y="3632991"/>
              <a:ext cx="4574488" cy="184212"/>
            </a:xfrm>
            <a:prstGeom prst="rect">
              <a:avLst/>
            </a:prstGeom>
            <a:noFill/>
          </p:spPr>
          <p:txBody>
            <a:bodyPr>
              <a:spAutoFit/>
            </a:bodyPr>
            <a:lstStyle/>
            <a:p>
              <a:pPr>
                <a:defRPr/>
              </a:pPr>
              <a:r>
                <a:rPr lang="en-GB" sz="600" b="0" i="1" dirty="0">
                  <a:latin typeface="+mn-lt"/>
                </a:rPr>
                <a:t>Source: https://edition.cnn.com/2022/06/21/business/mondelez-clif-bar/index.html</a:t>
              </a:r>
            </a:p>
          </p:txBody>
        </p:sp>
      </p:grpSp>
      <p:grpSp>
        <p:nvGrpSpPr>
          <p:cNvPr id="11" name="Group 17">
            <a:extLst>
              <a:ext uri="{FF2B5EF4-FFF2-40B4-BE49-F238E27FC236}">
                <a16:creationId xmlns:a16="http://schemas.microsoft.com/office/drawing/2014/main" id="{781A9F55-FFEA-3A2A-BC6F-9D8F194DCAA0}"/>
              </a:ext>
            </a:extLst>
          </p:cNvPr>
          <p:cNvGrpSpPr>
            <a:grpSpLocks/>
          </p:cNvGrpSpPr>
          <p:nvPr/>
        </p:nvGrpSpPr>
        <p:grpSpPr bwMode="auto">
          <a:xfrm>
            <a:off x="5398718" y="3526516"/>
            <a:ext cx="4757738" cy="2898775"/>
            <a:chOff x="4649492" y="3431477"/>
            <a:chExt cx="4757978" cy="2897712"/>
          </a:xfrm>
        </p:grpSpPr>
        <p:pic>
          <p:nvPicPr>
            <p:cNvPr id="12" name="Picture 14" descr="A picture containing calendar&#10;&#10;Description automatically generated">
              <a:extLst>
                <a:ext uri="{FF2B5EF4-FFF2-40B4-BE49-F238E27FC236}">
                  <a16:creationId xmlns:a16="http://schemas.microsoft.com/office/drawing/2014/main" id="{51EA266F-49C8-5031-EE82-CC655ACEFAAF}"/>
                </a:ext>
              </a:extLst>
            </p:cNvPr>
            <p:cNvPicPr>
              <a:picLocks noChangeAspect="1"/>
            </p:cNvPicPr>
            <p:nvPr/>
          </p:nvPicPr>
          <p:blipFill>
            <a:blip r:embed="rId5"/>
            <a:stretch>
              <a:fillRect/>
            </a:stretch>
          </p:blipFill>
          <p:spPr>
            <a:xfrm>
              <a:off x="4712995" y="3431477"/>
              <a:ext cx="4067380" cy="2710456"/>
            </a:xfrm>
            <a:prstGeom prst="rect">
              <a:avLst/>
            </a:prstGeom>
            <a:ln>
              <a:noFill/>
            </a:ln>
            <a:effectLst>
              <a:outerShdw blurRad="292100" dist="139700" dir="2700000" algn="tl" rotWithShape="0">
                <a:srgbClr val="333333">
                  <a:alpha val="65000"/>
                </a:srgbClr>
              </a:outerShdw>
            </a:effectLst>
          </p:spPr>
        </p:pic>
        <p:sp>
          <p:nvSpPr>
            <p:cNvPr id="13" name="TextBox 16">
              <a:extLst>
                <a:ext uri="{FF2B5EF4-FFF2-40B4-BE49-F238E27FC236}">
                  <a16:creationId xmlns:a16="http://schemas.microsoft.com/office/drawing/2014/main" id="{246D13F7-4121-82AB-0DA0-A5A4B4A235C4}"/>
                </a:ext>
              </a:extLst>
            </p:cNvPr>
            <p:cNvSpPr txBox="1"/>
            <p:nvPr/>
          </p:nvSpPr>
          <p:spPr>
            <a:xfrm>
              <a:off x="4649492" y="6145107"/>
              <a:ext cx="4757978" cy="184082"/>
            </a:xfrm>
            <a:prstGeom prst="rect">
              <a:avLst/>
            </a:prstGeom>
            <a:noFill/>
          </p:spPr>
          <p:txBody>
            <a:bodyPr>
              <a:spAutoFit/>
            </a:bodyPr>
            <a:lstStyle/>
            <a:p>
              <a:pPr>
                <a:defRPr/>
              </a:pPr>
              <a:r>
                <a:rPr lang="en-GB" sz="600" b="0" i="1" dirty="0">
                  <a:latin typeface="+mn-lt"/>
                </a:rPr>
                <a:t>Source: https://www.foodbusinessnews.net/articles/21904-mondelez-wraps-deal-for-clif-bar</a:t>
              </a:r>
            </a:p>
          </p:txBody>
        </p:sp>
      </p:grpSp>
      <p:sp>
        <p:nvSpPr>
          <p:cNvPr id="14" name="TextBox 19">
            <a:extLst>
              <a:ext uri="{FF2B5EF4-FFF2-40B4-BE49-F238E27FC236}">
                <a16:creationId xmlns:a16="http://schemas.microsoft.com/office/drawing/2014/main" id="{1D73F2AB-E353-FA50-54A5-FAD110C80D8C}"/>
              </a:ext>
            </a:extLst>
          </p:cNvPr>
          <p:cNvSpPr txBox="1"/>
          <p:nvPr/>
        </p:nvSpPr>
        <p:spPr>
          <a:xfrm>
            <a:off x="1190256" y="5961741"/>
            <a:ext cx="4759325" cy="276225"/>
          </a:xfrm>
          <a:prstGeom prst="rect">
            <a:avLst/>
          </a:prstGeom>
          <a:noFill/>
        </p:spPr>
        <p:txBody>
          <a:bodyPr>
            <a:spAutoFit/>
          </a:bodyPr>
          <a:lstStyle/>
          <a:p>
            <a:pPr>
              <a:defRPr/>
            </a:pPr>
            <a:r>
              <a:rPr lang="en-US" sz="1200" dirty="0">
                <a:solidFill>
                  <a:schemeClr val="accent1"/>
                </a:solidFill>
                <a:latin typeface="+mn-lt"/>
              </a:rPr>
              <a:t>*ESOP = Employee Stock Ownership Plan</a:t>
            </a:r>
          </a:p>
        </p:txBody>
      </p:sp>
      <p:pic>
        <p:nvPicPr>
          <p:cNvPr id="15" name="Picture 2">
            <a:extLst>
              <a:ext uri="{FF2B5EF4-FFF2-40B4-BE49-F238E27FC236}">
                <a16:creationId xmlns:a16="http://schemas.microsoft.com/office/drawing/2014/main" id="{5C28E751-FCF7-6936-72A7-CD1C2CADAC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63309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9317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de-DE" altLang="de-DE" dirty="0"/>
              <a:t>Benefits </a:t>
            </a:r>
            <a:r>
              <a:rPr lang="de-DE" altLang="de-DE" dirty="0" err="1"/>
              <a:t>of</a:t>
            </a:r>
            <a:r>
              <a:rPr lang="de-DE" altLang="de-DE" dirty="0"/>
              <a:t> </a:t>
            </a:r>
            <a:r>
              <a:rPr lang="de-DE" altLang="de-DE" dirty="0" err="1"/>
              <a:t>defining</a:t>
            </a:r>
            <a:r>
              <a:rPr lang="de-DE" altLang="de-DE" dirty="0"/>
              <a:t> </a:t>
            </a:r>
            <a:r>
              <a:rPr lang="de-DE" altLang="de-DE" dirty="0" err="1"/>
              <a:t>higher</a:t>
            </a:r>
            <a:r>
              <a:rPr lang="de-DE" altLang="de-DE" dirty="0"/>
              <a:t> </a:t>
            </a:r>
            <a:r>
              <a:rPr lang="de-DE" altLang="de-DE" dirty="0" err="1"/>
              <a:t>purpose</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rmAutofit fontScale="62500" lnSpcReduction="20000"/>
          </a:bodyPr>
          <a:lstStyle/>
          <a:p>
            <a:pPr>
              <a:lnSpc>
                <a:spcPct val="120000"/>
              </a:lnSpc>
            </a:pPr>
            <a:r>
              <a:rPr lang="en-US" altLang="de-DE" sz="2800" b="1" dirty="0"/>
              <a:t>Motivation:</a:t>
            </a:r>
            <a:r>
              <a:rPr lang="en-US" altLang="de-DE" sz="2800" dirty="0"/>
              <a:t> People want to be recognized, to grow and to have made a difference. They want to maximize purpose – not profit.</a:t>
            </a:r>
            <a:br>
              <a:rPr lang="en-US" altLang="de-DE" sz="2800" dirty="0"/>
            </a:br>
            <a:r>
              <a:rPr lang="en-US" altLang="de-DE" sz="2800" dirty="0"/>
              <a:t>Purpose driven motivation is intrinsic – and therefor much more effective than extrinsic financial incentives.</a:t>
            </a:r>
          </a:p>
          <a:p>
            <a:pPr>
              <a:lnSpc>
                <a:spcPct val="120000"/>
              </a:lnSpc>
            </a:pPr>
            <a:endParaRPr lang="en-US" altLang="de-DE" sz="2800" dirty="0"/>
          </a:p>
          <a:p>
            <a:pPr>
              <a:lnSpc>
                <a:spcPct val="120000"/>
              </a:lnSpc>
            </a:pPr>
            <a:r>
              <a:rPr lang="en-US" altLang="de-DE" sz="2800" b="1" dirty="0"/>
              <a:t>Happiness:</a:t>
            </a:r>
            <a:r>
              <a:rPr lang="en-US" altLang="de-DE" sz="2800" dirty="0"/>
              <a:t> Happiness cannot be pursued; it ensues as the result of living a life of meaning and purpose. </a:t>
            </a:r>
            <a:r>
              <a:rPr lang="en-US" altLang="de-DE" sz="2000" i="1" dirty="0"/>
              <a:t>(Viktor Frankl – Man’s Search for Meaning)</a:t>
            </a:r>
            <a:br>
              <a:rPr lang="en-US" altLang="de-DE" sz="2000" i="1" dirty="0"/>
            </a:br>
            <a:r>
              <a:rPr lang="en-US" altLang="de-DE" sz="2800" dirty="0"/>
              <a:t>Pursuing happiness directly may result in short-term hedonistic pleasure, but it doesn’t lead to authentic, soul-satisfying happiness; that only comes from living a life of meaning and purpose. </a:t>
            </a:r>
            <a:r>
              <a:rPr lang="en-US" altLang="de-DE" sz="2000" i="1" dirty="0"/>
              <a:t>(</a:t>
            </a:r>
            <a:r>
              <a:rPr lang="en-GB" altLang="de-DE" sz="2000" i="1" dirty="0"/>
              <a:t>Mackey, Sisodia</a:t>
            </a:r>
            <a:r>
              <a:rPr lang="en-US" altLang="de-DE" sz="2000" i="1" dirty="0"/>
              <a:t>)</a:t>
            </a:r>
          </a:p>
          <a:p>
            <a:pPr>
              <a:lnSpc>
                <a:spcPct val="120000"/>
              </a:lnSpc>
            </a:pPr>
            <a:endParaRPr lang="en-US" altLang="de-DE" sz="2000" i="1" dirty="0"/>
          </a:p>
          <a:p>
            <a:pPr>
              <a:lnSpc>
                <a:spcPct val="120000"/>
              </a:lnSpc>
            </a:pPr>
            <a:r>
              <a:rPr lang="en-US" altLang="de-DE" sz="2800" b="1" dirty="0"/>
              <a:t>Impact</a:t>
            </a:r>
          </a:p>
          <a:p>
            <a:pPr>
              <a:lnSpc>
                <a:spcPct val="120000"/>
              </a:lnSpc>
            </a:pPr>
            <a:endParaRPr lang="en-US" altLang="de-DE" sz="2800" dirty="0"/>
          </a:p>
          <a:p>
            <a:pPr>
              <a:lnSpc>
                <a:spcPct val="120000"/>
              </a:lnSpc>
            </a:pPr>
            <a:r>
              <a:rPr lang="en-US" altLang="de-DE" sz="2800" b="1" dirty="0"/>
              <a:t>Sustainable business performance </a:t>
            </a:r>
            <a:r>
              <a:rPr lang="en-US" altLang="de-DE" sz="2800" dirty="0"/>
              <a:t>– by not directly aiming for profits but making purpose the primary goal of the business.</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22</a:t>
            </a:fld>
            <a:endParaRPr lang="nl-NL"/>
          </a:p>
        </p:txBody>
      </p:sp>
      <p:pic>
        <p:nvPicPr>
          <p:cNvPr id="5" name="Picture 2">
            <a:extLst>
              <a:ext uri="{FF2B5EF4-FFF2-40B4-BE49-F238E27FC236}">
                <a16:creationId xmlns:a16="http://schemas.microsoft.com/office/drawing/2014/main" id="{85EA8135-B4E0-5847-11E3-7DBB0B3F1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594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de-DE" i="1" dirty="0" err="1"/>
              <a:t>Homework</a:t>
            </a:r>
            <a:endParaRPr lang="de-DE" i="1"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23</a:t>
            </a:fld>
            <a:endParaRPr lang="nl-NL"/>
          </a:p>
        </p:txBody>
      </p:sp>
      <p:pic>
        <p:nvPicPr>
          <p:cNvPr id="5" name="Picture 5">
            <a:extLst>
              <a:ext uri="{FF2B5EF4-FFF2-40B4-BE49-F238E27FC236}">
                <a16:creationId xmlns:a16="http://schemas.microsoft.com/office/drawing/2014/main" id="{CACB8101-88E0-E137-98BD-0939AA92503D}"/>
              </a:ext>
            </a:extLst>
          </p:cNvPr>
          <p:cNvPicPr>
            <a:picLocks noChangeAspect="1"/>
          </p:cNvPicPr>
          <p:nvPr/>
        </p:nvPicPr>
        <p:blipFill>
          <a:blip r:embed="rId3"/>
          <a:stretch>
            <a:fillRect/>
          </a:stretch>
        </p:blipFill>
        <p:spPr>
          <a:xfrm>
            <a:off x="4957589" y="1144587"/>
            <a:ext cx="5426075" cy="5153025"/>
          </a:xfrm>
          <a:prstGeom prst="rect">
            <a:avLst/>
          </a:prstGeom>
          <a:ln>
            <a:noFill/>
          </a:ln>
          <a:effectLst>
            <a:outerShdw blurRad="292100" dist="139700" dir="2700000" algn="tl" rotWithShape="0">
              <a:srgbClr val="333333">
                <a:alpha val="65000"/>
              </a:srgbClr>
            </a:outerShdw>
          </a:effectLst>
        </p:spPr>
      </p:pic>
      <p:sp>
        <p:nvSpPr>
          <p:cNvPr id="6" name="TextBox 7">
            <a:extLst>
              <a:ext uri="{FF2B5EF4-FFF2-40B4-BE49-F238E27FC236}">
                <a16:creationId xmlns:a16="http://schemas.microsoft.com/office/drawing/2014/main" id="{FCFFF058-BA6F-695B-F7F6-DF2339E59CB3}"/>
              </a:ext>
            </a:extLst>
          </p:cNvPr>
          <p:cNvSpPr txBox="1"/>
          <p:nvPr/>
        </p:nvSpPr>
        <p:spPr>
          <a:xfrm>
            <a:off x="4882976" y="6308725"/>
            <a:ext cx="4575175" cy="184150"/>
          </a:xfrm>
          <a:prstGeom prst="rect">
            <a:avLst/>
          </a:prstGeom>
          <a:noFill/>
        </p:spPr>
        <p:txBody>
          <a:bodyPr>
            <a:spAutoFit/>
          </a:bodyPr>
          <a:lstStyle/>
          <a:p>
            <a:pPr>
              <a:defRPr/>
            </a:pPr>
            <a:r>
              <a:rPr lang="en-GB" sz="600" b="0" i="1" dirty="0">
                <a:latin typeface="+mn-lt"/>
              </a:rPr>
              <a:t>Source: </a:t>
            </a:r>
            <a:r>
              <a:rPr lang="en-GB" sz="600" b="0" i="1" dirty="0">
                <a:latin typeface="+mn-lt"/>
                <a:hlinkClick r:id="rId4"/>
              </a:rPr>
              <a:t>https://www.theconsciouscapitalists.com/podcast/episode/1d846094/episode-55-employee-owners-create-wealth-and-drive-value</a:t>
            </a:r>
            <a:r>
              <a:rPr lang="en-GB" sz="600" b="0" i="1" dirty="0">
                <a:latin typeface="+mn-lt"/>
              </a:rPr>
              <a:t> </a:t>
            </a:r>
          </a:p>
        </p:txBody>
      </p:sp>
      <p:pic>
        <p:nvPicPr>
          <p:cNvPr id="3" name="Picture 2">
            <a:extLst>
              <a:ext uri="{FF2B5EF4-FFF2-40B4-BE49-F238E27FC236}">
                <a16:creationId xmlns:a16="http://schemas.microsoft.com/office/drawing/2014/main" id="{A8910FC6-73B0-6D0B-396B-71A34F1927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63563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35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CAFB9A-5748-4DBC-0A2F-8D39AB91A8FF}"/>
              </a:ext>
            </a:extLst>
          </p:cNvPr>
          <p:cNvSpPr>
            <a:spLocks noGrp="1"/>
          </p:cNvSpPr>
          <p:nvPr>
            <p:ph type="title"/>
          </p:nvPr>
        </p:nvSpPr>
        <p:spPr/>
        <p:txBody>
          <a:bodyPr/>
          <a:lstStyle/>
          <a:p>
            <a:r>
              <a:rPr lang="en-GB" i="1" dirty="0"/>
              <a:t>Purpose in business practice!</a:t>
            </a:r>
            <a:endParaRPr lang="de-DE" dirty="0"/>
          </a:p>
        </p:txBody>
      </p:sp>
      <p:sp>
        <p:nvSpPr>
          <p:cNvPr id="3" name="Textplatzhalter 2">
            <a:extLst>
              <a:ext uri="{FF2B5EF4-FFF2-40B4-BE49-F238E27FC236}">
                <a16:creationId xmlns:a16="http://schemas.microsoft.com/office/drawing/2014/main" id="{E79A36E7-6D26-A572-E146-62E2FE29824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E9E18E9E-979E-B9AE-F044-107E71716494}"/>
              </a:ext>
            </a:extLst>
          </p:cNvPr>
          <p:cNvSpPr>
            <a:spLocks noGrp="1"/>
          </p:cNvSpPr>
          <p:nvPr>
            <p:ph type="sldNum" sz="quarter" idx="12"/>
          </p:nvPr>
        </p:nvSpPr>
        <p:spPr/>
        <p:txBody>
          <a:bodyPr/>
          <a:lstStyle/>
          <a:p>
            <a:fld id="{BC1DBF59-FCF1-4C99-ADD5-833B8FF11D94}" type="slidenum">
              <a:rPr lang="nl-NL" smtClean="0"/>
              <a:t>24</a:t>
            </a:fld>
            <a:endParaRPr lang="nl-NL"/>
          </a:p>
        </p:txBody>
      </p:sp>
      <p:pic>
        <p:nvPicPr>
          <p:cNvPr id="5" name="Picture 2">
            <a:extLst>
              <a:ext uri="{FF2B5EF4-FFF2-40B4-BE49-F238E27FC236}">
                <a16:creationId xmlns:a16="http://schemas.microsoft.com/office/drawing/2014/main" id="{6A720AF2-9515-3119-5548-0C12DC48C5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201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US" altLang="de-DE" dirty="0"/>
              <a:t>Purpose statement:</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rmAutofit/>
          </a:bodyPr>
          <a:lstStyle/>
          <a:p>
            <a:endParaRPr lang="en-US" altLang="de-DE" sz="6600" b="1" dirty="0">
              <a:solidFill>
                <a:srgbClr val="336699"/>
              </a:solidFill>
            </a:endParaRPr>
          </a:p>
          <a:p>
            <a:pPr marL="0" indent="0">
              <a:buNone/>
            </a:pPr>
            <a:r>
              <a:rPr lang="en-US" altLang="de-DE" sz="6600" b="1" dirty="0">
                <a:solidFill>
                  <a:srgbClr val="336699"/>
                </a:solidFill>
              </a:rPr>
              <a:t>“We’re in business to save our home planet.”</a:t>
            </a:r>
            <a:endParaRPr lang="en-GB" altLang="de-DE" sz="6600" b="1" dirty="0">
              <a:solidFill>
                <a:srgbClr val="336699"/>
              </a:solidFill>
            </a:endParaRPr>
          </a:p>
          <a:p>
            <a:endParaRPr lang="de-DE" sz="6600"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25</a:t>
            </a:fld>
            <a:endParaRPr lang="nl-NL"/>
          </a:p>
        </p:txBody>
      </p:sp>
      <p:pic>
        <p:nvPicPr>
          <p:cNvPr id="5" name="Picture 2">
            <a:extLst>
              <a:ext uri="{FF2B5EF4-FFF2-40B4-BE49-F238E27FC236}">
                <a16:creationId xmlns:a16="http://schemas.microsoft.com/office/drawing/2014/main" id="{E8A85C2E-EF73-17C8-2771-E5D3076EAC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517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US" altLang="de-DE" dirty="0"/>
              <a:t>Patagonia purpose statement:</a:t>
            </a:r>
            <a:br>
              <a:rPr lang="en-US" altLang="de-DE" dirty="0"/>
            </a:br>
            <a:r>
              <a:rPr lang="en-US" altLang="de-DE" dirty="0"/>
              <a:t>“We’re in business to save our home planet.”</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26</a:t>
            </a:fld>
            <a:endParaRPr lang="nl-NL"/>
          </a:p>
        </p:txBody>
      </p:sp>
      <p:pic>
        <p:nvPicPr>
          <p:cNvPr id="5" name="Inhaltsplatzhalter 6">
            <a:extLst>
              <a:ext uri="{FF2B5EF4-FFF2-40B4-BE49-F238E27FC236}">
                <a16:creationId xmlns:a16="http://schemas.microsoft.com/office/drawing/2014/main" id="{B2FD0858-9A5E-CA52-4C41-AAD5A56C3F47}"/>
              </a:ext>
            </a:extLst>
          </p:cNvPr>
          <p:cNvPicPr>
            <a:picLocks noGrp="1" noChangeAspect="1"/>
          </p:cNvPicPr>
          <p:nvPr>
            <p:ph idx="1"/>
          </p:nvPr>
        </p:nvPicPr>
        <p:blipFill>
          <a:blip r:embed="rId3"/>
          <a:stretch>
            <a:fillRect/>
          </a:stretch>
        </p:blipFill>
        <p:spPr>
          <a:xfrm>
            <a:off x="2351087" y="1900237"/>
            <a:ext cx="7489825" cy="4216400"/>
          </a:xfrm>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9B23DC7C-5297-B6F2-2BCB-1FEEC7A3E94B}"/>
              </a:ext>
            </a:extLst>
          </p:cNvPr>
          <p:cNvSpPr/>
          <p:nvPr/>
        </p:nvSpPr>
        <p:spPr>
          <a:xfrm>
            <a:off x="7940674" y="6172200"/>
            <a:ext cx="1980029" cy="184666"/>
          </a:xfrm>
          <a:prstGeom prst="rect">
            <a:avLst/>
          </a:prstGeom>
        </p:spPr>
        <p:txBody>
          <a:bodyPr wrap="none">
            <a:spAutoFit/>
          </a:bodyPr>
          <a:lstStyle/>
          <a:p>
            <a:pPr>
              <a:defRPr/>
            </a:pPr>
            <a:r>
              <a:rPr lang="en-GB" sz="600" b="0" i="1" dirty="0">
                <a:latin typeface="+mn-lt"/>
              </a:rPr>
              <a:t>Source: </a:t>
            </a:r>
            <a:r>
              <a:rPr lang="en-GB" sz="600" b="0" i="1" dirty="0">
                <a:latin typeface="+mn-lt"/>
                <a:hlinkClick r:id="rId4"/>
              </a:rPr>
              <a:t>https://www.patagonia.com/company-info.html</a:t>
            </a:r>
            <a:r>
              <a:rPr lang="en-GB" sz="600" b="0" i="1" dirty="0">
                <a:latin typeface="+mn-lt"/>
              </a:rPr>
              <a:t> </a:t>
            </a:r>
          </a:p>
        </p:txBody>
      </p:sp>
      <p:pic>
        <p:nvPicPr>
          <p:cNvPr id="7" name="Grafik 9">
            <a:extLst>
              <a:ext uri="{FF2B5EF4-FFF2-40B4-BE49-F238E27FC236}">
                <a16:creationId xmlns:a16="http://schemas.microsoft.com/office/drawing/2014/main" id="{A07AE02B-94A0-218A-E27A-6A3678D3F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0860" y="1874838"/>
            <a:ext cx="20224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B01A8279-A045-F669-3A51-BB7D282BEE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438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27</a:t>
            </a:fld>
            <a:endParaRPr lang="nl-NL"/>
          </a:p>
        </p:txBody>
      </p:sp>
      <p:pic>
        <p:nvPicPr>
          <p:cNvPr id="5" name="Grafik 4" descr="Ein Bild, das draußen, surfend, Person, Mann enthält.&#10;&#10;Automatisch generierte Beschreibung">
            <a:extLst>
              <a:ext uri="{FF2B5EF4-FFF2-40B4-BE49-F238E27FC236}">
                <a16:creationId xmlns:a16="http://schemas.microsoft.com/office/drawing/2014/main" id="{2FF38307-E00B-8251-AD17-78D934F96540}"/>
              </a:ext>
            </a:extLst>
          </p:cNvPr>
          <p:cNvPicPr>
            <a:picLocks noChangeAspect="1"/>
          </p:cNvPicPr>
          <p:nvPr/>
        </p:nvPicPr>
        <p:blipFill>
          <a:blip r:embed="rId3"/>
          <a:stretch>
            <a:fillRect/>
          </a:stretch>
        </p:blipFill>
        <p:spPr>
          <a:xfrm>
            <a:off x="4909345" y="1223963"/>
            <a:ext cx="5307012" cy="3536950"/>
          </a:xfrm>
          <a:prstGeom prst="rect">
            <a:avLst/>
          </a:prstGeom>
          <a:ln>
            <a:noFill/>
          </a:ln>
          <a:effectLst>
            <a:outerShdw blurRad="292100" dist="139700" dir="2700000" algn="tl" rotWithShape="0">
              <a:srgbClr val="333333">
                <a:alpha val="65000"/>
              </a:srgbClr>
            </a:outerShdw>
          </a:effectLst>
        </p:spPr>
      </p:pic>
      <p:pic>
        <p:nvPicPr>
          <p:cNvPr id="6" name="Grafik 5" descr="Ein Bild, das draußen, Gebäude, Person, stehend enthält.&#10;&#10;Automatisch generierte Beschreibung">
            <a:extLst>
              <a:ext uri="{FF2B5EF4-FFF2-40B4-BE49-F238E27FC236}">
                <a16:creationId xmlns:a16="http://schemas.microsoft.com/office/drawing/2014/main" id="{F1068562-F16F-9CCF-65DE-C63A21EBF5FC}"/>
              </a:ext>
            </a:extLst>
          </p:cNvPr>
          <p:cNvPicPr>
            <a:picLocks noChangeAspect="1" noChangeArrowheads="1"/>
          </p:cNvPicPr>
          <p:nvPr/>
        </p:nvPicPr>
        <p:blipFill>
          <a:blip r:embed="rId4"/>
          <a:srcRect/>
          <a:stretch>
            <a:fillRect/>
          </a:stretch>
        </p:blipFill>
        <p:spPr bwMode="auto">
          <a:xfrm>
            <a:off x="1718470" y="1089025"/>
            <a:ext cx="3725862" cy="5403850"/>
          </a:xfrm>
          <a:prstGeom prst="rect">
            <a:avLst/>
          </a:prstGeom>
          <a:noFill/>
          <a:ln>
            <a:noFill/>
          </a:ln>
          <a:effectLst>
            <a:outerShdw blurRad="292100" dist="139700" dir="2700000" algn="tl" rotWithShape="0">
              <a:srgbClr val="333333">
                <a:alpha val="64999"/>
              </a:srgbClr>
            </a:outerShdw>
          </a:effectLst>
        </p:spPr>
      </p:pic>
      <p:sp>
        <p:nvSpPr>
          <p:cNvPr id="7" name="Rechteck 6">
            <a:extLst>
              <a:ext uri="{FF2B5EF4-FFF2-40B4-BE49-F238E27FC236}">
                <a16:creationId xmlns:a16="http://schemas.microsoft.com/office/drawing/2014/main" id="{65694315-1E79-01A4-2E40-1BB60BF348E4}"/>
              </a:ext>
            </a:extLst>
          </p:cNvPr>
          <p:cNvSpPr/>
          <p:nvPr/>
        </p:nvSpPr>
        <p:spPr>
          <a:xfrm>
            <a:off x="6472863" y="5200735"/>
            <a:ext cx="3299045" cy="338554"/>
          </a:xfrm>
          <a:prstGeom prst="rect">
            <a:avLst/>
          </a:prstGeom>
        </p:spPr>
        <p:txBody>
          <a:bodyPr wrap="none">
            <a:spAutoFit/>
          </a:bodyPr>
          <a:lstStyle/>
          <a:p>
            <a:pPr>
              <a:defRPr/>
            </a:pPr>
            <a:r>
              <a:rPr lang="de-DE" sz="1600" b="1" dirty="0">
                <a:solidFill>
                  <a:srgbClr val="666699"/>
                </a:solidFill>
                <a:latin typeface="+mj-lt"/>
              </a:rPr>
              <a:t>Yvon </a:t>
            </a:r>
            <a:r>
              <a:rPr lang="de-DE" sz="1600" b="1" dirty="0" err="1">
                <a:solidFill>
                  <a:srgbClr val="666699"/>
                </a:solidFill>
                <a:latin typeface="+mj-lt"/>
              </a:rPr>
              <a:t>Chouinard</a:t>
            </a:r>
            <a:r>
              <a:rPr lang="de-DE" sz="1600" b="1" dirty="0">
                <a:solidFill>
                  <a:srgbClr val="666699"/>
                </a:solidFill>
                <a:latin typeface="+mj-lt"/>
              </a:rPr>
              <a:t>, </a:t>
            </a:r>
            <a:r>
              <a:rPr lang="de-DE" sz="1600" b="1" dirty="0" err="1">
                <a:solidFill>
                  <a:srgbClr val="666699"/>
                </a:solidFill>
                <a:latin typeface="+mj-lt"/>
              </a:rPr>
              <a:t>founder</a:t>
            </a:r>
            <a:r>
              <a:rPr lang="de-DE" sz="1600" b="1" dirty="0">
                <a:solidFill>
                  <a:srgbClr val="666699"/>
                </a:solidFill>
                <a:latin typeface="+mj-lt"/>
              </a:rPr>
              <a:t> </a:t>
            </a:r>
            <a:r>
              <a:rPr lang="de-DE" sz="1600" b="1" dirty="0" err="1">
                <a:solidFill>
                  <a:srgbClr val="666699"/>
                </a:solidFill>
                <a:latin typeface="+mj-lt"/>
              </a:rPr>
              <a:t>of</a:t>
            </a:r>
            <a:r>
              <a:rPr lang="de-DE" sz="1600" b="1" dirty="0">
                <a:solidFill>
                  <a:srgbClr val="666699"/>
                </a:solidFill>
                <a:latin typeface="+mj-lt"/>
              </a:rPr>
              <a:t> Patagonia</a:t>
            </a:r>
            <a:endParaRPr lang="en-GB" sz="1600" b="1" dirty="0">
              <a:solidFill>
                <a:srgbClr val="666699"/>
              </a:solidFill>
              <a:latin typeface="+mj-lt"/>
            </a:endParaRPr>
          </a:p>
        </p:txBody>
      </p:sp>
      <p:sp>
        <p:nvSpPr>
          <p:cNvPr id="9" name="Textfeld 8">
            <a:extLst>
              <a:ext uri="{FF2B5EF4-FFF2-40B4-BE49-F238E27FC236}">
                <a16:creationId xmlns:a16="http://schemas.microsoft.com/office/drawing/2014/main" id="{4CD935D6-B11F-7C99-5B19-06EA2517E886}"/>
              </a:ext>
            </a:extLst>
          </p:cNvPr>
          <p:cNvSpPr txBox="1"/>
          <p:nvPr/>
        </p:nvSpPr>
        <p:spPr>
          <a:xfrm>
            <a:off x="-653016" y="6492875"/>
            <a:ext cx="6097348" cy="184666"/>
          </a:xfrm>
          <a:prstGeom prst="rect">
            <a:avLst/>
          </a:prstGeom>
          <a:noFill/>
        </p:spPr>
        <p:txBody>
          <a:bodyPr wrap="square">
            <a:spAutoFit/>
          </a:bodyPr>
          <a:lstStyle/>
          <a:p>
            <a:pPr algn="r"/>
            <a:r>
              <a:rPr lang="de-DE" sz="600" i="1" dirty="0"/>
              <a:t>Source: </a:t>
            </a:r>
            <a:r>
              <a:rPr lang="de-DE" sz="600" i="1" dirty="0">
                <a:hlinkClick r:id="rId5"/>
              </a:rPr>
              <a:t>https://en.wikipedia.org/wiki/Yvon_Chouinard</a:t>
            </a:r>
            <a:r>
              <a:rPr lang="de-DE" sz="600" i="1" dirty="0"/>
              <a:t> and </a:t>
            </a:r>
            <a:r>
              <a:rPr lang="de-DE" sz="600" i="1" dirty="0">
                <a:hlinkClick r:id="rId6"/>
              </a:rPr>
              <a:t>https://www.lifegate.com/yvon-chouinard-2</a:t>
            </a:r>
            <a:r>
              <a:rPr lang="de-DE" sz="600" i="1" dirty="0"/>
              <a:t> </a:t>
            </a:r>
          </a:p>
        </p:txBody>
      </p:sp>
      <p:pic>
        <p:nvPicPr>
          <p:cNvPr id="3" name="Picture 2">
            <a:extLst>
              <a:ext uri="{FF2B5EF4-FFF2-40B4-BE49-F238E27FC236}">
                <a16:creationId xmlns:a16="http://schemas.microsoft.com/office/drawing/2014/main" id="{C900E45D-6138-11D3-F434-30266D9274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2759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i="1" dirty="0"/>
              <a:t>New York Times </a:t>
            </a:r>
            <a:r>
              <a:rPr lang="en-GB" altLang="de-DE" dirty="0"/>
              <a:t>on Black Friday</a:t>
            </a:r>
            <a:br>
              <a:rPr lang="en-GB" altLang="de-DE" dirty="0"/>
            </a:br>
            <a:r>
              <a:rPr lang="de-DE" altLang="de-DE" dirty="0"/>
              <a:t>November, 25, 2011 </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28</a:t>
            </a:fld>
            <a:endParaRPr lang="nl-NL"/>
          </a:p>
        </p:txBody>
      </p:sp>
      <p:pic>
        <p:nvPicPr>
          <p:cNvPr id="5" name="Grafik 5" descr="Ein Bild, das Hemd enthält.&#10;&#10;Automatisch generierte Beschreibung">
            <a:extLst>
              <a:ext uri="{FF2B5EF4-FFF2-40B4-BE49-F238E27FC236}">
                <a16:creationId xmlns:a16="http://schemas.microsoft.com/office/drawing/2014/main" id="{5AB243DB-A7FF-CD23-E8AB-5A1D519C3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4065">
            <a:off x="6207353" y="250812"/>
            <a:ext cx="345757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1CBCA5A6-0D8B-6D61-52A7-658B98CDDE08}"/>
              </a:ext>
            </a:extLst>
          </p:cNvPr>
          <p:cNvPicPr>
            <a:picLocks noChangeAspect="1"/>
          </p:cNvPicPr>
          <p:nvPr/>
        </p:nvPicPr>
        <p:blipFill>
          <a:blip r:embed="rId4"/>
          <a:stretch>
            <a:fillRect/>
          </a:stretch>
        </p:blipFill>
        <p:spPr>
          <a:xfrm>
            <a:off x="1638528" y="2138349"/>
            <a:ext cx="7369175" cy="4521200"/>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52996E59-6AF6-8E76-CBFD-771BF3A9512B}"/>
              </a:ext>
            </a:extLst>
          </p:cNvPr>
          <p:cNvSpPr txBox="1"/>
          <p:nvPr/>
        </p:nvSpPr>
        <p:spPr>
          <a:xfrm>
            <a:off x="-269060" y="6640771"/>
            <a:ext cx="6097348" cy="184666"/>
          </a:xfrm>
          <a:prstGeom prst="rect">
            <a:avLst/>
          </a:prstGeom>
          <a:noFill/>
        </p:spPr>
        <p:txBody>
          <a:bodyPr wrap="square">
            <a:spAutoFit/>
          </a:bodyPr>
          <a:lstStyle/>
          <a:p>
            <a:pPr algn="r"/>
            <a:r>
              <a:rPr lang="de-DE" sz="600" i="1" dirty="0"/>
              <a:t>Source: </a:t>
            </a:r>
            <a:r>
              <a:rPr lang="de-DE" sz="600" i="1" dirty="0">
                <a:hlinkClick r:id="rId5"/>
              </a:rPr>
              <a:t>https://eu.patagonia.com/de/de/stories/dont-buy-this-jacket-black-friday-and-the-new-york-times/story-18615.html</a:t>
            </a:r>
            <a:r>
              <a:rPr lang="de-DE" sz="600" i="1" dirty="0"/>
              <a:t> </a:t>
            </a:r>
          </a:p>
        </p:txBody>
      </p:sp>
      <p:pic>
        <p:nvPicPr>
          <p:cNvPr id="3" name="Picture 2">
            <a:extLst>
              <a:ext uri="{FF2B5EF4-FFF2-40B4-BE49-F238E27FC236}">
                <a16:creationId xmlns:a16="http://schemas.microsoft.com/office/drawing/2014/main" id="{3CF2F434-ACE5-193E-83B1-C9A813A47E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202" y="6316262"/>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2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29</a:t>
            </a:fld>
            <a:endParaRPr lang="nl-NL"/>
          </a:p>
        </p:txBody>
      </p:sp>
      <p:pic>
        <p:nvPicPr>
          <p:cNvPr id="5" name="Grafik 4">
            <a:extLst>
              <a:ext uri="{FF2B5EF4-FFF2-40B4-BE49-F238E27FC236}">
                <a16:creationId xmlns:a16="http://schemas.microsoft.com/office/drawing/2014/main" id="{72301256-F010-5911-8225-546F2C629369}"/>
              </a:ext>
            </a:extLst>
          </p:cNvPr>
          <p:cNvPicPr>
            <a:picLocks noChangeAspect="1"/>
          </p:cNvPicPr>
          <p:nvPr/>
        </p:nvPicPr>
        <p:blipFill>
          <a:blip r:embed="rId3"/>
          <a:stretch>
            <a:fillRect/>
          </a:stretch>
        </p:blipFill>
        <p:spPr>
          <a:xfrm>
            <a:off x="2298700" y="1103313"/>
            <a:ext cx="7594600" cy="5253037"/>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B3BA47D1-E234-D680-87AE-5C26956AD14D}"/>
              </a:ext>
            </a:extLst>
          </p:cNvPr>
          <p:cNvSpPr txBox="1"/>
          <p:nvPr/>
        </p:nvSpPr>
        <p:spPr>
          <a:xfrm>
            <a:off x="3852484" y="6354246"/>
            <a:ext cx="6097348" cy="184666"/>
          </a:xfrm>
          <a:prstGeom prst="rect">
            <a:avLst/>
          </a:prstGeom>
          <a:noFill/>
        </p:spPr>
        <p:txBody>
          <a:bodyPr wrap="square">
            <a:spAutoFit/>
          </a:bodyPr>
          <a:lstStyle/>
          <a:p>
            <a:pPr algn="r"/>
            <a:r>
              <a:rPr lang="de-DE" sz="600" i="1" dirty="0"/>
              <a:t>Source: </a:t>
            </a:r>
            <a:r>
              <a:rPr lang="de-DE" sz="600" i="1" dirty="0">
                <a:hlinkClick r:id="rId4"/>
              </a:rPr>
              <a:t>https://www.patagonia.com/home/</a:t>
            </a:r>
            <a:r>
              <a:rPr lang="de-DE" sz="600" i="1" dirty="0"/>
              <a:t> </a:t>
            </a:r>
          </a:p>
        </p:txBody>
      </p:sp>
      <p:pic>
        <p:nvPicPr>
          <p:cNvPr id="6" name="Picture 2">
            <a:extLst>
              <a:ext uri="{FF2B5EF4-FFF2-40B4-BE49-F238E27FC236}">
                <a16:creationId xmlns:a16="http://schemas.microsoft.com/office/drawing/2014/main" id="{CE2F4F62-91BE-9F16-1A1E-6F988D0B14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45338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613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b="1" i="1" dirty="0">
                <a:solidFill>
                  <a:schemeClr val="accent2"/>
                </a:solidFill>
              </a:rPr>
              <a:t>Teaching note for inner journey</a:t>
            </a:r>
            <a:endParaRPr lang="de-DE" b="1" i="1" dirty="0">
              <a:solidFill>
                <a:schemeClr val="accent2"/>
              </a:solidFill>
            </a:endParaRPr>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rmAutofit lnSpcReduction="10000"/>
          </a:bodyPr>
          <a:lstStyle/>
          <a:p>
            <a:pPr marL="0" indent="0">
              <a:buNone/>
            </a:pPr>
            <a:r>
              <a:rPr lang="en-US" dirty="0"/>
              <a:t>In order to experience “consciousness” make sure to start each class with one of the exercises from the toolbox:</a:t>
            </a:r>
          </a:p>
          <a:p>
            <a:pPr marL="0" indent="0">
              <a:buNone/>
            </a:pPr>
            <a:endParaRPr lang="en-US" dirty="0"/>
          </a:p>
          <a:p>
            <a:r>
              <a:rPr lang="en-US" dirty="0"/>
              <a:t>Selective attention test</a:t>
            </a:r>
          </a:p>
          <a:p>
            <a:r>
              <a:rPr lang="en-US" dirty="0"/>
              <a:t>Stroop test</a:t>
            </a:r>
          </a:p>
          <a:p>
            <a:r>
              <a:rPr lang="en-US" dirty="0"/>
              <a:t>Attentional blink deficit</a:t>
            </a:r>
          </a:p>
          <a:p>
            <a:r>
              <a:rPr lang="en-US" dirty="0" err="1"/>
              <a:t>Koan</a:t>
            </a:r>
            <a:endParaRPr lang="en-US" dirty="0"/>
          </a:p>
          <a:p>
            <a:r>
              <a:rPr lang="en-US" dirty="0"/>
              <a:t>Mindful check-in at beginning of class</a:t>
            </a:r>
          </a:p>
          <a:p>
            <a:r>
              <a:rPr lang="en-US" dirty="0"/>
              <a:t>…</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3</a:t>
            </a:fld>
            <a:endParaRPr lang="nl-NL"/>
          </a:p>
        </p:txBody>
      </p:sp>
      <p:pic>
        <p:nvPicPr>
          <p:cNvPr id="5" name="Picture 2">
            <a:extLst>
              <a:ext uri="{FF2B5EF4-FFF2-40B4-BE49-F238E27FC236}">
                <a16:creationId xmlns:a16="http://schemas.microsoft.com/office/drawing/2014/main" id="{F0EF6065-3293-CFB3-0DDC-48CF9D08E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59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30</a:t>
            </a:fld>
            <a:endParaRPr lang="nl-NL"/>
          </a:p>
        </p:txBody>
      </p:sp>
      <p:pic>
        <p:nvPicPr>
          <p:cNvPr id="5" name="Grafik 4">
            <a:extLst>
              <a:ext uri="{FF2B5EF4-FFF2-40B4-BE49-F238E27FC236}">
                <a16:creationId xmlns:a16="http://schemas.microsoft.com/office/drawing/2014/main" id="{238B980E-09F1-4B25-28A0-848B1307BD46}"/>
              </a:ext>
            </a:extLst>
          </p:cNvPr>
          <p:cNvPicPr>
            <a:picLocks noChangeAspect="1"/>
          </p:cNvPicPr>
          <p:nvPr/>
        </p:nvPicPr>
        <p:blipFill>
          <a:blip r:embed="rId3"/>
          <a:stretch>
            <a:fillRect/>
          </a:stretch>
        </p:blipFill>
        <p:spPr>
          <a:xfrm>
            <a:off x="1524000" y="1070239"/>
            <a:ext cx="9144000" cy="5351462"/>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1818788D-8FC2-FB33-EFE3-47A38C8F9D42}"/>
              </a:ext>
            </a:extLst>
          </p:cNvPr>
          <p:cNvSpPr txBox="1"/>
          <p:nvPr/>
        </p:nvSpPr>
        <p:spPr>
          <a:xfrm>
            <a:off x="4634713" y="6419062"/>
            <a:ext cx="6097348" cy="184666"/>
          </a:xfrm>
          <a:prstGeom prst="rect">
            <a:avLst/>
          </a:prstGeom>
          <a:noFill/>
        </p:spPr>
        <p:txBody>
          <a:bodyPr wrap="square">
            <a:spAutoFit/>
          </a:bodyPr>
          <a:lstStyle/>
          <a:p>
            <a:pPr algn="r"/>
            <a:r>
              <a:rPr lang="de-DE" sz="600" i="1" dirty="0"/>
              <a:t>Source: </a:t>
            </a:r>
            <a:r>
              <a:rPr lang="de-DE" sz="600" i="1" dirty="0">
                <a:hlinkClick r:id="rId4"/>
              </a:rPr>
              <a:t>https://wornwear.patagonia.com/</a:t>
            </a:r>
            <a:r>
              <a:rPr lang="de-DE" sz="600" i="1" dirty="0"/>
              <a:t> </a:t>
            </a:r>
          </a:p>
        </p:txBody>
      </p:sp>
      <p:pic>
        <p:nvPicPr>
          <p:cNvPr id="6" name="Picture 2">
            <a:extLst>
              <a:ext uri="{FF2B5EF4-FFF2-40B4-BE49-F238E27FC236}">
                <a16:creationId xmlns:a16="http://schemas.microsoft.com/office/drawing/2014/main" id="{161F8DCA-5F7A-A3ED-FE99-C471C9C16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497984"/>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63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31</a:t>
            </a:fld>
            <a:endParaRPr lang="nl-NL"/>
          </a:p>
        </p:txBody>
      </p:sp>
      <p:pic>
        <p:nvPicPr>
          <p:cNvPr id="5" name="Grafik 4">
            <a:extLst>
              <a:ext uri="{FF2B5EF4-FFF2-40B4-BE49-F238E27FC236}">
                <a16:creationId xmlns:a16="http://schemas.microsoft.com/office/drawing/2014/main" id="{7852DAFC-94F8-278F-67F6-2468B4A35650}"/>
              </a:ext>
            </a:extLst>
          </p:cNvPr>
          <p:cNvPicPr>
            <a:picLocks noChangeAspect="1"/>
          </p:cNvPicPr>
          <p:nvPr/>
        </p:nvPicPr>
        <p:blipFill>
          <a:blip r:embed="rId3"/>
          <a:stretch>
            <a:fillRect/>
          </a:stretch>
        </p:blipFill>
        <p:spPr>
          <a:xfrm>
            <a:off x="2016125" y="1027906"/>
            <a:ext cx="7966075" cy="5230812"/>
          </a:xfrm>
          <a:prstGeom prst="rect">
            <a:avLst/>
          </a:prstGeom>
          <a:ln>
            <a:noFill/>
          </a:ln>
          <a:effectLst>
            <a:outerShdw blurRad="292100" dist="139700" dir="2700000" algn="tl" rotWithShape="0">
              <a:srgbClr val="333333">
                <a:alpha val="65000"/>
              </a:srgbClr>
            </a:outerShdw>
          </a:effectLst>
        </p:spPr>
      </p:pic>
      <p:sp>
        <p:nvSpPr>
          <p:cNvPr id="6" name="Textfeld 5">
            <a:extLst>
              <a:ext uri="{FF2B5EF4-FFF2-40B4-BE49-F238E27FC236}">
                <a16:creationId xmlns:a16="http://schemas.microsoft.com/office/drawing/2014/main" id="{1C0DA719-0E38-8669-6A35-89965E3A0B66}"/>
              </a:ext>
            </a:extLst>
          </p:cNvPr>
          <p:cNvSpPr txBox="1"/>
          <p:nvPr/>
        </p:nvSpPr>
        <p:spPr>
          <a:xfrm>
            <a:off x="3963074" y="6274595"/>
            <a:ext cx="6097348" cy="184666"/>
          </a:xfrm>
          <a:prstGeom prst="rect">
            <a:avLst/>
          </a:prstGeom>
          <a:noFill/>
        </p:spPr>
        <p:txBody>
          <a:bodyPr wrap="square">
            <a:spAutoFit/>
          </a:bodyPr>
          <a:lstStyle/>
          <a:p>
            <a:pPr algn="r"/>
            <a:r>
              <a:rPr lang="de-DE" sz="600" i="1" dirty="0"/>
              <a:t>Source: </a:t>
            </a:r>
            <a:r>
              <a:rPr lang="de-DE" sz="600" i="1" dirty="0">
                <a:hlinkClick r:id="rId4"/>
              </a:rPr>
              <a:t>https://wornwear.patagonia.com/</a:t>
            </a:r>
            <a:r>
              <a:rPr lang="de-DE" sz="600" i="1" dirty="0"/>
              <a:t> </a:t>
            </a:r>
          </a:p>
        </p:txBody>
      </p:sp>
      <p:pic>
        <p:nvPicPr>
          <p:cNvPr id="7" name="Picture 2">
            <a:extLst>
              <a:ext uri="{FF2B5EF4-FFF2-40B4-BE49-F238E27FC236}">
                <a16:creationId xmlns:a16="http://schemas.microsoft.com/office/drawing/2014/main" id="{FB323BE9-E069-F797-522E-116873553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4964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32</a:t>
            </a:fld>
            <a:endParaRPr lang="nl-NL"/>
          </a:p>
        </p:txBody>
      </p:sp>
      <p:pic>
        <p:nvPicPr>
          <p:cNvPr id="5" name="Grafik 4">
            <a:extLst>
              <a:ext uri="{FF2B5EF4-FFF2-40B4-BE49-F238E27FC236}">
                <a16:creationId xmlns:a16="http://schemas.microsoft.com/office/drawing/2014/main" id="{E305C676-4D7F-9AA8-6727-41627FD98E8D}"/>
              </a:ext>
            </a:extLst>
          </p:cNvPr>
          <p:cNvPicPr>
            <a:picLocks noChangeAspect="1"/>
          </p:cNvPicPr>
          <p:nvPr/>
        </p:nvPicPr>
        <p:blipFill>
          <a:blip r:embed="rId3"/>
          <a:stretch>
            <a:fillRect/>
          </a:stretch>
        </p:blipFill>
        <p:spPr>
          <a:xfrm>
            <a:off x="5683780" y="1182688"/>
            <a:ext cx="4538662" cy="5149850"/>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E6A590F0-205A-911E-71DD-7251D72E7B36}"/>
              </a:ext>
            </a:extLst>
          </p:cNvPr>
          <p:cNvPicPr>
            <a:picLocks noChangeAspect="1"/>
          </p:cNvPicPr>
          <p:nvPr/>
        </p:nvPicPr>
        <p:blipFill>
          <a:blip r:embed="rId4"/>
          <a:stretch>
            <a:fillRect/>
          </a:stretch>
        </p:blipFill>
        <p:spPr>
          <a:xfrm>
            <a:off x="1462617" y="1019175"/>
            <a:ext cx="3795713" cy="5473700"/>
          </a:xfrm>
          <a:prstGeom prst="rect">
            <a:avLst/>
          </a:prstGeom>
          <a:ln>
            <a:noFill/>
          </a:ln>
          <a:effectLst>
            <a:outerShdw blurRad="292100" dist="139700" dir="2700000" algn="tl" rotWithShape="0">
              <a:srgbClr val="333333">
                <a:alpha val="65000"/>
              </a:srgbClr>
            </a:outerShdw>
          </a:effectLst>
        </p:spPr>
      </p:pic>
      <p:sp>
        <p:nvSpPr>
          <p:cNvPr id="7" name="Freeform 8">
            <a:extLst>
              <a:ext uri="{FF2B5EF4-FFF2-40B4-BE49-F238E27FC236}">
                <a16:creationId xmlns:a16="http://schemas.microsoft.com/office/drawing/2014/main" id="{4D79B34F-9D99-839F-D2A2-FAC43C586E88}"/>
              </a:ext>
            </a:extLst>
          </p:cNvPr>
          <p:cNvSpPr>
            <a:spLocks/>
          </p:cNvSpPr>
          <p:nvPr/>
        </p:nvSpPr>
        <p:spPr bwMode="auto">
          <a:xfrm>
            <a:off x="5418667" y="2270125"/>
            <a:ext cx="190500" cy="3352800"/>
          </a:xfrm>
          <a:custGeom>
            <a:avLst/>
            <a:gdLst>
              <a:gd name="T0" fmla="*/ 0 w 241"/>
              <a:gd name="T1" fmla="*/ 0 h 1441"/>
              <a:gd name="T2" fmla="*/ 0 w 241"/>
              <a:gd name="T3" fmla="*/ 1440 h 1441"/>
              <a:gd name="T4" fmla="*/ 240 w 241"/>
              <a:gd name="T5" fmla="*/ 720 h 1441"/>
              <a:gd name="T6" fmla="*/ 0 w 241"/>
              <a:gd name="T7" fmla="*/ 0 h 1441"/>
            </a:gdLst>
            <a:ahLst/>
            <a:cxnLst>
              <a:cxn ang="0">
                <a:pos x="T0" y="T1"/>
              </a:cxn>
              <a:cxn ang="0">
                <a:pos x="T2" y="T3"/>
              </a:cxn>
              <a:cxn ang="0">
                <a:pos x="T4" y="T5"/>
              </a:cxn>
              <a:cxn ang="0">
                <a:pos x="T6" y="T7"/>
              </a:cxn>
            </a:cxnLst>
            <a:rect l="0" t="0" r="r" b="b"/>
            <a:pathLst>
              <a:path w="241" h="1441">
                <a:moveTo>
                  <a:pt x="0" y="0"/>
                </a:moveTo>
                <a:lnTo>
                  <a:pt x="0" y="1440"/>
                </a:lnTo>
                <a:lnTo>
                  <a:pt x="240" y="720"/>
                </a:lnTo>
                <a:lnTo>
                  <a:pt x="0" y="0"/>
                </a:lnTo>
              </a:path>
            </a:pathLst>
          </a:custGeom>
          <a:solidFill>
            <a:srgbClr val="FF9900"/>
          </a:solidFill>
          <a:ln>
            <a:noFill/>
          </a:ln>
          <a:effectLst/>
        </p:spPr>
        <p:txBody>
          <a:bodyPr/>
          <a:lstStyle/>
          <a:p>
            <a:pPr>
              <a:defRPr/>
            </a:pPr>
            <a:endParaRPr lang="en-GB" sz="1600">
              <a:latin typeface="+mn-lt"/>
            </a:endParaRPr>
          </a:p>
        </p:txBody>
      </p:sp>
      <p:sp>
        <p:nvSpPr>
          <p:cNvPr id="9" name="Textfeld 8">
            <a:extLst>
              <a:ext uri="{FF2B5EF4-FFF2-40B4-BE49-F238E27FC236}">
                <a16:creationId xmlns:a16="http://schemas.microsoft.com/office/drawing/2014/main" id="{82E96BE1-14D6-CD6E-9802-EDD1AB5B15F5}"/>
              </a:ext>
            </a:extLst>
          </p:cNvPr>
          <p:cNvSpPr txBox="1"/>
          <p:nvPr/>
        </p:nvSpPr>
        <p:spPr>
          <a:xfrm>
            <a:off x="1857110" y="6538912"/>
            <a:ext cx="7880013" cy="184666"/>
          </a:xfrm>
          <a:prstGeom prst="rect">
            <a:avLst/>
          </a:prstGeom>
          <a:noFill/>
        </p:spPr>
        <p:txBody>
          <a:bodyPr wrap="square">
            <a:spAutoFit/>
          </a:bodyPr>
          <a:lstStyle/>
          <a:p>
            <a:pPr algn="ctr"/>
            <a:r>
              <a:rPr lang="de-DE" sz="600" i="1" dirty="0"/>
              <a:t>Source: https://www.nytimes.com%2F2019%2F08%2F12%2Fclimate%2Fendangered-species-act-changes.html&amp;usg=AOvVaw2pUtBfybljdARxtGHmyinF and https://www.linkedin.com/company/patagonia_2/</a:t>
            </a:r>
          </a:p>
        </p:txBody>
      </p:sp>
      <p:pic>
        <p:nvPicPr>
          <p:cNvPr id="3" name="Picture 2">
            <a:extLst>
              <a:ext uri="{FF2B5EF4-FFF2-40B4-BE49-F238E27FC236}">
                <a16:creationId xmlns:a16="http://schemas.microsoft.com/office/drawing/2014/main" id="{F0150A19-12D6-74D7-DBD0-A6F7FFA42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871" y="6401922"/>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5769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33</a:t>
            </a:fld>
            <a:endParaRPr lang="nl-NL"/>
          </a:p>
        </p:txBody>
      </p:sp>
      <p:grpSp>
        <p:nvGrpSpPr>
          <p:cNvPr id="5" name="Gruppieren 7">
            <a:extLst>
              <a:ext uri="{FF2B5EF4-FFF2-40B4-BE49-F238E27FC236}">
                <a16:creationId xmlns:a16="http://schemas.microsoft.com/office/drawing/2014/main" id="{6A00BC3B-3D3F-08AB-E77C-72B144995ACA}"/>
              </a:ext>
            </a:extLst>
          </p:cNvPr>
          <p:cNvGrpSpPr>
            <a:grpSpLocks noChangeAspect="1"/>
          </p:cNvGrpSpPr>
          <p:nvPr/>
        </p:nvGrpSpPr>
        <p:grpSpPr bwMode="auto">
          <a:xfrm rot="-151155">
            <a:off x="3451225" y="770177"/>
            <a:ext cx="4181475" cy="5707062"/>
            <a:chOff x="1668612" y="1234688"/>
            <a:chExt cx="5360400" cy="7314952"/>
          </a:xfrm>
        </p:grpSpPr>
        <p:pic>
          <p:nvPicPr>
            <p:cNvPr id="6" name="Grafik 5">
              <a:extLst>
                <a:ext uri="{FF2B5EF4-FFF2-40B4-BE49-F238E27FC236}">
                  <a16:creationId xmlns:a16="http://schemas.microsoft.com/office/drawing/2014/main" id="{2647D4B8-F719-5B9B-F532-A35AA1D9D21E}"/>
                </a:ext>
              </a:extLst>
            </p:cNvPr>
            <p:cNvPicPr>
              <a:picLocks noChangeAspect="1"/>
            </p:cNvPicPr>
            <p:nvPr/>
          </p:nvPicPr>
          <p:blipFill>
            <a:blip r:embed="rId3"/>
            <a:stretch>
              <a:fillRect/>
            </a:stretch>
          </p:blipFill>
          <p:spPr>
            <a:xfrm>
              <a:off x="1627093" y="1666417"/>
              <a:ext cx="5358366" cy="6857132"/>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B4F593C0-FB8F-212E-AE37-2215CCDBE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8612" y="1234688"/>
              <a:ext cx="5360400" cy="456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feld 8">
            <a:extLst>
              <a:ext uri="{FF2B5EF4-FFF2-40B4-BE49-F238E27FC236}">
                <a16:creationId xmlns:a16="http://schemas.microsoft.com/office/drawing/2014/main" id="{C8BE95F5-D4CF-49A1-3FFB-283F3B4CAC21}"/>
              </a:ext>
            </a:extLst>
          </p:cNvPr>
          <p:cNvSpPr txBox="1"/>
          <p:nvPr/>
        </p:nvSpPr>
        <p:spPr>
          <a:xfrm>
            <a:off x="1161535" y="6629142"/>
            <a:ext cx="7776519" cy="184666"/>
          </a:xfrm>
          <a:prstGeom prst="rect">
            <a:avLst/>
          </a:prstGeom>
          <a:noFill/>
        </p:spPr>
        <p:txBody>
          <a:bodyPr wrap="square">
            <a:spAutoFit/>
          </a:bodyPr>
          <a:lstStyle/>
          <a:p>
            <a:pPr algn="r"/>
            <a:r>
              <a:rPr lang="de-DE" sz="600" i="1" dirty="0"/>
              <a:t>Source: https://www.forbes.com%2Fsites%2Fdanielasirtori%2F2017%2F03%2F20%2Ffrom-climber-to-billionaire-how-yvon-chouinard-built-patagonia-into-a-powerhouse-his-own-way%2F&amp;usg=AOvVaw1LcdmrwQlvZjRZdC7_tfdh</a:t>
            </a:r>
          </a:p>
        </p:txBody>
      </p:sp>
      <p:pic>
        <p:nvPicPr>
          <p:cNvPr id="3" name="Picture 2">
            <a:extLst>
              <a:ext uri="{FF2B5EF4-FFF2-40B4-BE49-F238E27FC236}">
                <a16:creationId xmlns:a16="http://schemas.microsoft.com/office/drawing/2014/main" id="{E8E6E744-FE6C-4188-4E17-3AD9A71388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383" y="6428082"/>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677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a:xfrm>
            <a:off x="838200" y="365125"/>
            <a:ext cx="9169400" cy="1325563"/>
          </a:xfrm>
        </p:spPr>
        <p:txBody>
          <a:bodyPr/>
          <a:lstStyle/>
          <a:p>
            <a:r>
              <a:rPr lang="en-US" altLang="de-DE" dirty="0"/>
              <a:t>Instead of “going public,” you could say we’re “going purpose.” </a:t>
            </a:r>
            <a:r>
              <a:rPr lang="en-US" altLang="de-DE" sz="1200" dirty="0"/>
              <a:t>(14.09.2022)</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34</a:t>
            </a:fld>
            <a:endParaRPr lang="nl-NL"/>
          </a:p>
        </p:txBody>
      </p:sp>
      <p:pic>
        <p:nvPicPr>
          <p:cNvPr id="5" name="Picture 7">
            <a:extLst>
              <a:ext uri="{FF2B5EF4-FFF2-40B4-BE49-F238E27FC236}">
                <a16:creationId xmlns:a16="http://schemas.microsoft.com/office/drawing/2014/main" id="{72FDE2EF-B0F1-2A41-77FC-3B8409D3B9B4}"/>
              </a:ext>
            </a:extLst>
          </p:cNvPr>
          <p:cNvPicPr>
            <a:picLocks noChangeAspect="1"/>
          </p:cNvPicPr>
          <p:nvPr/>
        </p:nvPicPr>
        <p:blipFill>
          <a:blip r:embed="rId3"/>
          <a:stretch>
            <a:fillRect/>
          </a:stretch>
        </p:blipFill>
        <p:spPr>
          <a:xfrm>
            <a:off x="2578100" y="1815042"/>
            <a:ext cx="7035800" cy="4686300"/>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13581331-101A-BA67-AAB6-B302E1A63563}"/>
              </a:ext>
            </a:extLst>
          </p:cNvPr>
          <p:cNvSpPr txBox="1"/>
          <p:nvPr/>
        </p:nvSpPr>
        <p:spPr>
          <a:xfrm>
            <a:off x="3557125" y="6492875"/>
            <a:ext cx="6097348" cy="184666"/>
          </a:xfrm>
          <a:prstGeom prst="rect">
            <a:avLst/>
          </a:prstGeom>
          <a:noFill/>
        </p:spPr>
        <p:txBody>
          <a:bodyPr wrap="square">
            <a:spAutoFit/>
          </a:bodyPr>
          <a:lstStyle/>
          <a:p>
            <a:pPr algn="r"/>
            <a:r>
              <a:rPr lang="de-DE" sz="600" i="1" dirty="0"/>
              <a:t>Source: </a:t>
            </a:r>
            <a:r>
              <a:rPr lang="de-DE" sz="600" i="1" dirty="0">
                <a:hlinkClick r:id="rId4"/>
              </a:rPr>
              <a:t>https://www.patagonia.com/ownership/</a:t>
            </a:r>
            <a:r>
              <a:rPr lang="de-DE" sz="600" i="1" dirty="0"/>
              <a:t> </a:t>
            </a:r>
          </a:p>
        </p:txBody>
      </p:sp>
      <p:pic>
        <p:nvPicPr>
          <p:cNvPr id="3" name="Picture 2">
            <a:extLst>
              <a:ext uri="{FF2B5EF4-FFF2-40B4-BE49-F238E27FC236}">
                <a16:creationId xmlns:a16="http://schemas.microsoft.com/office/drawing/2014/main" id="{1D112B93-C7DD-3DD6-82B7-2F053C955F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910" y="6376987"/>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229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35</a:t>
            </a:fld>
            <a:endParaRPr lang="nl-NL"/>
          </a:p>
        </p:txBody>
      </p:sp>
      <p:pic>
        <p:nvPicPr>
          <p:cNvPr id="5" name="Grafik 4" descr="Ein Bild, das alt, Tisch, Kuchen, legend enthält.&#10;&#10;Automatisch generierte Beschreibung">
            <a:extLst>
              <a:ext uri="{FF2B5EF4-FFF2-40B4-BE49-F238E27FC236}">
                <a16:creationId xmlns:a16="http://schemas.microsoft.com/office/drawing/2014/main" id="{3B0AD370-E0C2-E455-9019-579ECB15AB3E}"/>
              </a:ext>
            </a:extLst>
          </p:cNvPr>
          <p:cNvPicPr>
            <a:picLocks noChangeAspect="1"/>
          </p:cNvPicPr>
          <p:nvPr/>
        </p:nvPicPr>
        <p:blipFill>
          <a:blip r:embed="rId3"/>
          <a:stretch>
            <a:fillRect/>
          </a:stretch>
        </p:blipFill>
        <p:spPr>
          <a:xfrm>
            <a:off x="2119313" y="1135062"/>
            <a:ext cx="7862887" cy="5221288"/>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00ACD971-5BF3-92C9-4F98-06806C5C108F}"/>
              </a:ext>
            </a:extLst>
          </p:cNvPr>
          <p:cNvSpPr txBox="1"/>
          <p:nvPr/>
        </p:nvSpPr>
        <p:spPr>
          <a:xfrm>
            <a:off x="3934879" y="6354246"/>
            <a:ext cx="6097348" cy="184666"/>
          </a:xfrm>
          <a:prstGeom prst="rect">
            <a:avLst/>
          </a:prstGeom>
          <a:noFill/>
        </p:spPr>
        <p:txBody>
          <a:bodyPr wrap="square">
            <a:spAutoFit/>
          </a:bodyPr>
          <a:lstStyle/>
          <a:p>
            <a:pPr algn="r"/>
            <a:r>
              <a:rPr lang="de-DE" sz="600" i="1" dirty="0"/>
              <a:t>Source: </a:t>
            </a:r>
            <a:r>
              <a:rPr lang="de-DE" sz="600" i="1" dirty="0">
                <a:hlinkClick r:id="rId4"/>
              </a:rPr>
              <a:t>https://www.patagoniaworks.com/press/2016/9/6/let-my-people-go-surfing</a:t>
            </a:r>
            <a:r>
              <a:rPr lang="de-DE" sz="600" i="1" dirty="0"/>
              <a:t> </a:t>
            </a:r>
          </a:p>
        </p:txBody>
      </p:sp>
      <p:pic>
        <p:nvPicPr>
          <p:cNvPr id="6" name="Picture 2">
            <a:extLst>
              <a:ext uri="{FF2B5EF4-FFF2-40B4-BE49-F238E27FC236}">
                <a16:creationId xmlns:a16="http://schemas.microsoft.com/office/drawing/2014/main" id="{146EDB82-9DE3-761D-FE50-78C7CFFBC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323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36</a:t>
            </a:fld>
            <a:endParaRPr lang="nl-NL"/>
          </a:p>
        </p:txBody>
      </p:sp>
      <p:pic>
        <p:nvPicPr>
          <p:cNvPr id="7" name="Grafik 6">
            <a:extLst>
              <a:ext uri="{FF2B5EF4-FFF2-40B4-BE49-F238E27FC236}">
                <a16:creationId xmlns:a16="http://schemas.microsoft.com/office/drawing/2014/main" id="{E9102412-942A-AD05-3A48-D25C7DD56E0C}"/>
              </a:ext>
            </a:extLst>
          </p:cNvPr>
          <p:cNvPicPr>
            <a:picLocks noChangeAspect="1"/>
          </p:cNvPicPr>
          <p:nvPr/>
        </p:nvPicPr>
        <p:blipFill>
          <a:blip r:embed="rId3"/>
          <a:stretch>
            <a:fillRect/>
          </a:stretch>
        </p:blipFill>
        <p:spPr>
          <a:xfrm>
            <a:off x="942975" y="365125"/>
            <a:ext cx="8543925" cy="6121679"/>
          </a:xfrm>
          <a:prstGeom prst="rect">
            <a:avLst/>
          </a:prstGeom>
          <a:ln>
            <a:noFill/>
          </a:ln>
          <a:effectLst>
            <a:outerShdw blurRad="292100" dist="139700" dir="2700000" algn="tl" rotWithShape="0">
              <a:srgbClr val="333333">
                <a:alpha val="65000"/>
              </a:srgbClr>
            </a:outerShdw>
          </a:effectLst>
        </p:spPr>
      </p:pic>
      <p:sp>
        <p:nvSpPr>
          <p:cNvPr id="9" name="Textfeld 8">
            <a:extLst>
              <a:ext uri="{FF2B5EF4-FFF2-40B4-BE49-F238E27FC236}">
                <a16:creationId xmlns:a16="http://schemas.microsoft.com/office/drawing/2014/main" id="{B508F1AF-0FD7-7DA9-2762-C038F25AAC5C}"/>
              </a:ext>
            </a:extLst>
          </p:cNvPr>
          <p:cNvSpPr txBox="1"/>
          <p:nvPr/>
        </p:nvSpPr>
        <p:spPr>
          <a:xfrm>
            <a:off x="3390900" y="6486804"/>
            <a:ext cx="6096000" cy="184666"/>
          </a:xfrm>
          <a:prstGeom prst="rect">
            <a:avLst/>
          </a:prstGeom>
          <a:noFill/>
        </p:spPr>
        <p:txBody>
          <a:bodyPr wrap="square">
            <a:spAutoFit/>
          </a:bodyPr>
          <a:lstStyle/>
          <a:p>
            <a:pPr algn="r"/>
            <a:r>
              <a:rPr lang="de-DE" sz="600" i="1" dirty="0"/>
              <a:t>Source: </a:t>
            </a:r>
            <a:r>
              <a:rPr lang="de-DE" sz="600" i="1" dirty="0">
                <a:hlinkClick r:id="rId4"/>
              </a:rPr>
              <a:t>https://www.youtube.com/@patagonia</a:t>
            </a:r>
            <a:r>
              <a:rPr lang="de-DE" sz="600" i="1" dirty="0"/>
              <a:t> </a:t>
            </a:r>
          </a:p>
        </p:txBody>
      </p:sp>
      <p:pic>
        <p:nvPicPr>
          <p:cNvPr id="3" name="Picture 2">
            <a:extLst>
              <a:ext uri="{FF2B5EF4-FFF2-40B4-BE49-F238E27FC236}">
                <a16:creationId xmlns:a16="http://schemas.microsoft.com/office/drawing/2014/main" id="{AB7CC0C9-FB8F-D51E-7976-6D3640D9C9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 y="6162954"/>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6937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A1C0E6-0245-2CF1-1ED9-750CE3CAA966}"/>
              </a:ext>
            </a:extLst>
          </p:cNvPr>
          <p:cNvSpPr>
            <a:spLocks noGrp="1"/>
          </p:cNvSpPr>
          <p:nvPr>
            <p:ph type="title"/>
          </p:nvPr>
        </p:nvSpPr>
        <p:spPr/>
        <p:txBody>
          <a:bodyPr/>
          <a:lstStyle/>
          <a:p>
            <a:r>
              <a:rPr lang="de-DE" i="1" dirty="0"/>
              <a:t>Listen </a:t>
            </a:r>
            <a:r>
              <a:rPr lang="de-DE" i="1" dirty="0" err="1"/>
              <a:t>to</a:t>
            </a:r>
            <a:endParaRPr lang="de-DE" i="1" dirty="0"/>
          </a:p>
        </p:txBody>
      </p:sp>
      <p:sp>
        <p:nvSpPr>
          <p:cNvPr id="4" name="Foliennummernplatzhalter 3">
            <a:extLst>
              <a:ext uri="{FF2B5EF4-FFF2-40B4-BE49-F238E27FC236}">
                <a16:creationId xmlns:a16="http://schemas.microsoft.com/office/drawing/2014/main" id="{492703E4-0367-596A-351A-39DE2BFA4FBE}"/>
              </a:ext>
            </a:extLst>
          </p:cNvPr>
          <p:cNvSpPr>
            <a:spLocks noGrp="1"/>
          </p:cNvSpPr>
          <p:nvPr>
            <p:ph type="sldNum" sz="quarter" idx="12"/>
          </p:nvPr>
        </p:nvSpPr>
        <p:spPr/>
        <p:txBody>
          <a:bodyPr/>
          <a:lstStyle/>
          <a:p>
            <a:fld id="{BC1DBF59-FCF1-4C99-ADD5-833B8FF11D94}" type="slidenum">
              <a:rPr lang="nl-NL" smtClean="0"/>
              <a:t>37</a:t>
            </a:fld>
            <a:endParaRPr lang="nl-NL"/>
          </a:p>
        </p:txBody>
      </p:sp>
      <p:pic>
        <p:nvPicPr>
          <p:cNvPr id="6" name="Grafik 5">
            <a:extLst>
              <a:ext uri="{FF2B5EF4-FFF2-40B4-BE49-F238E27FC236}">
                <a16:creationId xmlns:a16="http://schemas.microsoft.com/office/drawing/2014/main" id="{E0C093BE-A8DA-38CB-3EE7-C977A28189E6}"/>
              </a:ext>
            </a:extLst>
          </p:cNvPr>
          <p:cNvPicPr>
            <a:picLocks noChangeAspect="1"/>
          </p:cNvPicPr>
          <p:nvPr/>
        </p:nvPicPr>
        <p:blipFill>
          <a:blip r:embed="rId3"/>
          <a:stretch>
            <a:fillRect/>
          </a:stretch>
        </p:blipFill>
        <p:spPr>
          <a:xfrm>
            <a:off x="1881206" y="1767528"/>
            <a:ext cx="8429587" cy="2909247"/>
          </a:xfrm>
          <a:prstGeom prst="rect">
            <a:avLst/>
          </a:prstGeom>
        </p:spPr>
      </p:pic>
      <p:sp>
        <p:nvSpPr>
          <p:cNvPr id="8" name="Textfeld 7">
            <a:extLst>
              <a:ext uri="{FF2B5EF4-FFF2-40B4-BE49-F238E27FC236}">
                <a16:creationId xmlns:a16="http://schemas.microsoft.com/office/drawing/2014/main" id="{16170C38-86F4-0F79-9458-4BCE0A87B395}"/>
              </a:ext>
            </a:extLst>
          </p:cNvPr>
          <p:cNvSpPr txBox="1"/>
          <p:nvPr/>
        </p:nvSpPr>
        <p:spPr>
          <a:xfrm>
            <a:off x="1881205" y="4870231"/>
            <a:ext cx="8429587" cy="646331"/>
          </a:xfrm>
          <a:prstGeom prst="rect">
            <a:avLst/>
          </a:prstGeom>
          <a:noFill/>
        </p:spPr>
        <p:txBody>
          <a:bodyPr wrap="square">
            <a:spAutoFit/>
          </a:bodyPr>
          <a:lstStyle/>
          <a:p>
            <a:r>
              <a:rPr lang="de-DE" sz="1200" dirty="0"/>
              <a:t>Part 1 </a:t>
            </a:r>
            <a:r>
              <a:rPr lang="de-DE" sz="1200" dirty="0">
                <a:hlinkClick r:id="rId4"/>
              </a:rPr>
              <a:t>https://www.theconsciouscapitalists.com/podcast/episode/4d47c29f/episode-2-purpose-at-work</a:t>
            </a:r>
            <a:r>
              <a:rPr lang="de-DE" sz="1200" dirty="0"/>
              <a:t> </a:t>
            </a:r>
            <a:br>
              <a:rPr lang="de-DE" sz="1200" dirty="0"/>
            </a:br>
            <a:endParaRPr lang="de-DE" sz="1200" dirty="0"/>
          </a:p>
          <a:p>
            <a:r>
              <a:rPr lang="de-DE" sz="1200" dirty="0"/>
              <a:t>Part 2 </a:t>
            </a:r>
            <a:r>
              <a:rPr lang="de-DE" sz="1200" dirty="0">
                <a:hlinkClick r:id="rId5"/>
              </a:rPr>
              <a:t>https://www.theconsciouscapitalists.com/podcast/episode/4b665b5c/episode-3-purpose-at-work-part-2</a:t>
            </a:r>
            <a:r>
              <a:rPr lang="de-DE" sz="1200" dirty="0"/>
              <a:t> </a:t>
            </a:r>
          </a:p>
        </p:txBody>
      </p:sp>
      <p:pic>
        <p:nvPicPr>
          <p:cNvPr id="3" name="Picture 2">
            <a:extLst>
              <a:ext uri="{FF2B5EF4-FFF2-40B4-BE49-F238E27FC236}">
                <a16:creationId xmlns:a16="http://schemas.microsoft.com/office/drawing/2014/main" id="{F335A1AC-7068-3394-6B74-C7C54802E4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340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D40A4-0460-C7E6-33CB-E87D4614C7C5}"/>
              </a:ext>
            </a:extLst>
          </p:cNvPr>
          <p:cNvSpPr>
            <a:spLocks noGrp="1"/>
          </p:cNvSpPr>
          <p:nvPr>
            <p:ph type="title"/>
          </p:nvPr>
        </p:nvSpPr>
        <p:spPr/>
        <p:txBody>
          <a:bodyPr/>
          <a:lstStyle/>
          <a:p>
            <a:r>
              <a:rPr lang="en-GB" dirty="0"/>
              <a:t>Case – </a:t>
            </a:r>
            <a:r>
              <a:rPr lang="en-GB" i="1" dirty="0"/>
              <a:t>Ecosia </a:t>
            </a:r>
            <a:r>
              <a:rPr lang="en-GB" dirty="0"/>
              <a:t>search</a:t>
            </a:r>
            <a:endParaRPr lang="de-DE" dirty="0"/>
          </a:p>
        </p:txBody>
      </p:sp>
      <p:sp>
        <p:nvSpPr>
          <p:cNvPr id="3" name="Textplatzhalter 2">
            <a:extLst>
              <a:ext uri="{FF2B5EF4-FFF2-40B4-BE49-F238E27FC236}">
                <a16:creationId xmlns:a16="http://schemas.microsoft.com/office/drawing/2014/main" id="{EACB7DBA-01EA-38A1-1273-042A722C8CE9}"/>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87D35DAC-BB6E-7FAF-0494-2FA5CA80C36B}"/>
              </a:ext>
            </a:extLst>
          </p:cNvPr>
          <p:cNvSpPr>
            <a:spLocks noGrp="1"/>
          </p:cNvSpPr>
          <p:nvPr>
            <p:ph type="sldNum" sz="quarter" idx="12"/>
          </p:nvPr>
        </p:nvSpPr>
        <p:spPr/>
        <p:txBody>
          <a:bodyPr/>
          <a:lstStyle/>
          <a:p>
            <a:fld id="{BC1DBF59-FCF1-4C99-ADD5-833B8FF11D94}" type="slidenum">
              <a:rPr lang="nl-NL" smtClean="0"/>
              <a:t>38</a:t>
            </a:fld>
            <a:endParaRPr lang="nl-NL"/>
          </a:p>
        </p:txBody>
      </p:sp>
      <p:pic>
        <p:nvPicPr>
          <p:cNvPr id="5" name="Picture 2">
            <a:extLst>
              <a:ext uri="{FF2B5EF4-FFF2-40B4-BE49-F238E27FC236}">
                <a16:creationId xmlns:a16="http://schemas.microsoft.com/office/drawing/2014/main" id="{BDD835E5-EE8A-6D61-DFBD-9104CE020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5301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The Ecosia Story</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a:xfrm>
            <a:off x="5422900" y="1825625"/>
            <a:ext cx="5930900" cy="4351338"/>
          </a:xfrm>
        </p:spPr>
        <p:txBody>
          <a:bodyPr>
            <a:normAutofit fontScale="70000" lnSpcReduction="20000"/>
          </a:bodyPr>
          <a:lstStyle/>
          <a:p>
            <a:r>
              <a:rPr lang="en-GB" altLang="de-DE" sz="2800" dirty="0"/>
              <a:t>Founded 2009 in Berlin by Christian Kroll (and Tim Schumacher as investor)</a:t>
            </a:r>
          </a:p>
          <a:p>
            <a:r>
              <a:rPr lang="en-GB" altLang="de-DE" sz="2800" dirty="0"/>
              <a:t>Revenue 2019: 9.1M€</a:t>
            </a:r>
          </a:p>
          <a:p>
            <a:endParaRPr lang="en-GB" altLang="de-DE" sz="2800" dirty="0"/>
          </a:p>
          <a:p>
            <a:r>
              <a:rPr lang="en-GB" altLang="de-DE" sz="2800" dirty="0"/>
              <a:t>80% of profits (ca. 50% of income) used to support tree planting projects</a:t>
            </a:r>
          </a:p>
          <a:p>
            <a:endParaRPr lang="en-GB" altLang="de-DE" sz="2800" dirty="0"/>
          </a:p>
          <a:p>
            <a:r>
              <a:rPr lang="en-GB" altLang="de-DE" sz="2800" dirty="0"/>
              <a:t>26,446 trees alone on Jan 23</a:t>
            </a:r>
            <a:r>
              <a:rPr lang="en-GB" altLang="de-DE" sz="2800" baseline="30000" dirty="0"/>
              <a:t>rd</a:t>
            </a:r>
            <a:r>
              <a:rPr lang="en-GB" altLang="de-DE" sz="2800" dirty="0"/>
              <a:t> 2020 in Australia through “</a:t>
            </a:r>
            <a:r>
              <a:rPr lang="de-DE" altLang="de-DE" sz="2800" dirty="0" err="1"/>
              <a:t>ReForest</a:t>
            </a:r>
            <a:r>
              <a:rPr lang="de-DE" altLang="de-DE" sz="2800" dirty="0"/>
              <a:t> </a:t>
            </a:r>
            <a:r>
              <a:rPr lang="de-DE" altLang="de-DE" sz="2800" dirty="0" err="1"/>
              <a:t>Now</a:t>
            </a:r>
            <a:r>
              <a:rPr lang="de-DE" altLang="de-DE" sz="2800" dirty="0"/>
              <a:t>“</a:t>
            </a:r>
            <a:endParaRPr lang="en-GB" altLang="de-DE" sz="2800" dirty="0"/>
          </a:p>
          <a:p>
            <a:r>
              <a:rPr lang="en-GB" altLang="de-DE" sz="2800" dirty="0"/>
              <a:t>Offered 1M€ to buy </a:t>
            </a:r>
            <a:r>
              <a:rPr lang="en-GB" altLang="de-DE" sz="2800" dirty="0" err="1"/>
              <a:t>Hambach</a:t>
            </a:r>
            <a:r>
              <a:rPr lang="en-GB" altLang="de-DE" sz="2800" dirty="0"/>
              <a:t> Forest from RWE AG</a:t>
            </a:r>
          </a:p>
          <a:p>
            <a:endParaRPr lang="en-GB" altLang="de-DE" sz="2800" dirty="0"/>
          </a:p>
          <a:p>
            <a:r>
              <a:rPr lang="en-GB" altLang="de-DE" sz="2800" dirty="0"/>
              <a:t>Privacy: Encrypted searches, not permanently stored, data not sold to third-parties</a:t>
            </a:r>
          </a:p>
          <a:p>
            <a:r>
              <a:rPr lang="en-GB" altLang="de-DE" sz="2800" dirty="0"/>
              <a:t>Certified B Corp</a:t>
            </a:r>
          </a:p>
          <a:p>
            <a:endParaRPr lang="en-GB" altLang="de-DE" sz="2800" dirty="0"/>
          </a:p>
          <a:p>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39</a:t>
            </a:fld>
            <a:endParaRPr lang="nl-NL"/>
          </a:p>
        </p:txBody>
      </p:sp>
      <p:pic>
        <p:nvPicPr>
          <p:cNvPr id="5" name="Grafik 10">
            <a:extLst>
              <a:ext uri="{FF2B5EF4-FFF2-40B4-BE49-F238E27FC236}">
                <a16:creationId xmlns:a16="http://schemas.microsoft.com/office/drawing/2014/main" id="{305762F1-C1D5-889E-EB8C-BA61187ED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8863" y="434976"/>
            <a:ext cx="1227137" cy="89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8">
            <a:extLst>
              <a:ext uri="{FF2B5EF4-FFF2-40B4-BE49-F238E27FC236}">
                <a16:creationId xmlns:a16="http://schemas.microsoft.com/office/drawing/2014/main" id="{D992951B-46C2-9CE4-17DE-C7C4774EA5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3213" y="2310606"/>
            <a:ext cx="6762751"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E2CEAE32-0B80-D36A-4653-478DC3BE851F}"/>
              </a:ext>
            </a:extLst>
          </p:cNvPr>
          <p:cNvSpPr txBox="1"/>
          <p:nvPr/>
        </p:nvSpPr>
        <p:spPr>
          <a:xfrm>
            <a:off x="-1632976" y="5691981"/>
            <a:ext cx="6882276" cy="184666"/>
          </a:xfrm>
          <a:prstGeom prst="rect">
            <a:avLst/>
          </a:prstGeom>
          <a:noFill/>
        </p:spPr>
        <p:txBody>
          <a:bodyPr wrap="square">
            <a:spAutoFit/>
          </a:bodyPr>
          <a:lstStyle/>
          <a:p>
            <a:pPr algn="r"/>
            <a:r>
              <a:rPr lang="de-DE" sz="600" i="1" dirty="0"/>
              <a:t>Source: </a:t>
            </a:r>
            <a:r>
              <a:rPr lang="de-DE" sz="600" i="1" dirty="0">
                <a:hlinkClick r:id="rId5"/>
              </a:rPr>
              <a:t>https://www.deutschlandfunkkultur.de/oeko-unternehmer-christian-kroll-wir-wollen-eine-milliarde-100.html</a:t>
            </a:r>
            <a:r>
              <a:rPr lang="de-DE" sz="600" i="1" dirty="0"/>
              <a:t> </a:t>
            </a:r>
          </a:p>
        </p:txBody>
      </p:sp>
      <p:pic>
        <p:nvPicPr>
          <p:cNvPr id="7" name="Picture 2">
            <a:extLst>
              <a:ext uri="{FF2B5EF4-FFF2-40B4-BE49-F238E27FC236}">
                <a16:creationId xmlns:a16="http://schemas.microsoft.com/office/drawing/2014/main" id="{95BC116F-DDC9-E29B-00C7-9B6428A2E0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429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898C2B-54A1-0A54-520F-584C4A4EC159}"/>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C444A611-E852-0F2A-15B5-BEBE68A9A488}"/>
              </a:ext>
            </a:extLst>
          </p:cNvPr>
          <p:cNvSpPr>
            <a:spLocks noGrp="1"/>
          </p:cNvSpPr>
          <p:nvPr>
            <p:ph idx="1"/>
          </p:nvPr>
        </p:nvSpPr>
        <p:spPr/>
        <p:txBody>
          <a:bodyPr/>
          <a:lstStyle/>
          <a:p>
            <a:pPr marL="0" indent="0" algn="ctr">
              <a:buNone/>
            </a:pPr>
            <a:endParaRPr lang="de-DE" b="1" dirty="0"/>
          </a:p>
          <a:p>
            <a:pPr marL="0" indent="0" algn="ctr">
              <a:buNone/>
            </a:pPr>
            <a:endParaRPr lang="de-DE" b="1" dirty="0"/>
          </a:p>
          <a:p>
            <a:pPr marL="0" indent="0" algn="ctr">
              <a:buNone/>
            </a:pPr>
            <a:r>
              <a:rPr lang="de-DE" b="1" dirty="0"/>
              <a:t>This </a:t>
            </a:r>
            <a:r>
              <a:rPr lang="de-DE" b="1" dirty="0" err="1"/>
              <a:t>is</a:t>
            </a:r>
            <a:r>
              <a:rPr lang="de-DE" b="1" dirty="0"/>
              <a:t> a</a:t>
            </a:r>
          </a:p>
          <a:p>
            <a:pPr marL="0" indent="0" algn="ctr">
              <a:buNone/>
            </a:pPr>
            <a:r>
              <a:rPr lang="de-DE" b="1" dirty="0">
                <a:solidFill>
                  <a:schemeClr val="accent2"/>
                </a:solidFill>
              </a:rPr>
              <a:t>Digital Detox</a:t>
            </a:r>
          </a:p>
          <a:p>
            <a:pPr marL="0" indent="0" algn="ctr">
              <a:buNone/>
            </a:pPr>
            <a:r>
              <a:rPr lang="de-DE" b="1" dirty="0" err="1">
                <a:solidFill>
                  <a:schemeClr val="accent1"/>
                </a:solidFill>
              </a:rPr>
              <a:t>Analogue</a:t>
            </a:r>
            <a:endParaRPr lang="de-DE" b="1" dirty="0">
              <a:solidFill>
                <a:schemeClr val="accent1"/>
              </a:solidFill>
            </a:endParaRPr>
          </a:p>
          <a:p>
            <a:pPr marL="0" indent="0" algn="ctr">
              <a:buNone/>
            </a:pPr>
            <a:r>
              <a:rPr lang="de-DE" b="1" dirty="0"/>
              <a:t>Zone</a:t>
            </a:r>
          </a:p>
        </p:txBody>
      </p:sp>
      <p:sp>
        <p:nvSpPr>
          <p:cNvPr id="6" name="Foliennummernplatzhalter 5">
            <a:extLst>
              <a:ext uri="{FF2B5EF4-FFF2-40B4-BE49-F238E27FC236}">
                <a16:creationId xmlns:a16="http://schemas.microsoft.com/office/drawing/2014/main" id="{099F4ADD-5113-9A56-0EE0-473D496D1107}"/>
              </a:ext>
            </a:extLst>
          </p:cNvPr>
          <p:cNvSpPr>
            <a:spLocks noGrp="1"/>
          </p:cNvSpPr>
          <p:nvPr>
            <p:ph type="sldNum" sz="quarter" idx="12"/>
          </p:nvPr>
        </p:nvSpPr>
        <p:spPr/>
        <p:txBody>
          <a:bodyPr/>
          <a:lstStyle/>
          <a:p>
            <a:fld id="{BC1DBF59-FCF1-4C99-ADD5-833B8FF11D94}" type="slidenum">
              <a:rPr lang="nl-NL" smtClean="0"/>
              <a:t>4</a:t>
            </a:fld>
            <a:endParaRPr lang="nl-NL"/>
          </a:p>
        </p:txBody>
      </p:sp>
      <p:pic>
        <p:nvPicPr>
          <p:cNvPr id="7" name="Picture 2">
            <a:extLst>
              <a:ext uri="{FF2B5EF4-FFF2-40B4-BE49-F238E27FC236}">
                <a16:creationId xmlns:a16="http://schemas.microsoft.com/office/drawing/2014/main" id="{914D36E9-4B03-21D0-67D8-E678970D29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4232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40</a:t>
            </a:fld>
            <a:endParaRPr lang="nl-NL"/>
          </a:p>
        </p:txBody>
      </p:sp>
      <p:pic>
        <p:nvPicPr>
          <p:cNvPr id="5" name="Grafik 4">
            <a:extLst>
              <a:ext uri="{FF2B5EF4-FFF2-40B4-BE49-F238E27FC236}">
                <a16:creationId xmlns:a16="http://schemas.microsoft.com/office/drawing/2014/main" id="{53872EC2-0928-41F6-9062-FB21675AB3BE}"/>
              </a:ext>
            </a:extLst>
          </p:cNvPr>
          <p:cNvPicPr>
            <a:picLocks noChangeAspect="1"/>
          </p:cNvPicPr>
          <p:nvPr/>
        </p:nvPicPr>
        <p:blipFill>
          <a:blip r:embed="rId3"/>
          <a:stretch>
            <a:fillRect/>
          </a:stretch>
        </p:blipFill>
        <p:spPr>
          <a:xfrm>
            <a:off x="2151592" y="965993"/>
            <a:ext cx="7559675" cy="5300663"/>
          </a:xfrm>
          <a:prstGeom prst="rect">
            <a:avLst/>
          </a:prstGeom>
          <a:ln>
            <a:noFill/>
          </a:ln>
          <a:effectLst>
            <a:outerShdw blurRad="292100" dist="139700" dir="2700000" algn="tl" rotWithShape="0">
              <a:srgbClr val="333333">
                <a:alpha val="65000"/>
              </a:srgbClr>
            </a:outerShdw>
          </a:effectLst>
        </p:spPr>
      </p:pic>
      <p:sp>
        <p:nvSpPr>
          <p:cNvPr id="6" name="Pfeil: nach rechts 5">
            <a:extLst>
              <a:ext uri="{FF2B5EF4-FFF2-40B4-BE49-F238E27FC236}">
                <a16:creationId xmlns:a16="http://schemas.microsoft.com/office/drawing/2014/main" id="{95796E30-F628-9CAE-FB6B-015BF785321A}"/>
              </a:ext>
            </a:extLst>
          </p:cNvPr>
          <p:cNvSpPr/>
          <p:nvPr/>
        </p:nvSpPr>
        <p:spPr bwMode="auto">
          <a:xfrm>
            <a:off x="1522942" y="1235868"/>
            <a:ext cx="2087563" cy="1092200"/>
          </a:xfrm>
          <a:prstGeom prst="rightArrow">
            <a:avLst/>
          </a:prstGeom>
          <a:solidFill>
            <a:srgbClr val="99CCFF"/>
          </a:solidFill>
          <a:ln w="9525" cap="flat" cmpd="sng" algn="ctr">
            <a:solidFill>
              <a:schemeClr val="tx1"/>
            </a:solidFill>
            <a:prstDash val="solid"/>
            <a:round/>
            <a:headEnd type="none" w="med" len="med"/>
            <a:tailEnd type="none" w="med" len="med"/>
          </a:ln>
          <a:effectLst/>
        </p:spPr>
        <p:txBody>
          <a:bodyPr anchor="ctr"/>
          <a:lstStyle/>
          <a:p>
            <a:pPr eaLnBrk="1" hangingPunct="1">
              <a:defRPr/>
            </a:pPr>
            <a:r>
              <a:rPr lang="en-GB" sz="1800" dirty="0">
                <a:latin typeface="+mn-lt"/>
              </a:rPr>
              <a:t>www.ecosia.org</a:t>
            </a:r>
          </a:p>
        </p:txBody>
      </p:sp>
      <p:pic>
        <p:nvPicPr>
          <p:cNvPr id="3" name="Picture 2">
            <a:extLst>
              <a:ext uri="{FF2B5EF4-FFF2-40B4-BE49-F238E27FC236}">
                <a16:creationId xmlns:a16="http://schemas.microsoft.com/office/drawing/2014/main" id="{79F97E12-6A69-D15C-FB6E-A11A5ED4D2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385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41</a:t>
            </a:fld>
            <a:endParaRPr lang="nl-NL"/>
          </a:p>
        </p:txBody>
      </p:sp>
      <p:pic>
        <p:nvPicPr>
          <p:cNvPr id="5" name="Grafik 4">
            <a:extLst>
              <a:ext uri="{FF2B5EF4-FFF2-40B4-BE49-F238E27FC236}">
                <a16:creationId xmlns:a16="http://schemas.microsoft.com/office/drawing/2014/main" id="{F4CC8532-5B7F-6E80-9F2A-59CF954066FA}"/>
              </a:ext>
            </a:extLst>
          </p:cNvPr>
          <p:cNvPicPr>
            <a:picLocks noChangeAspect="1"/>
          </p:cNvPicPr>
          <p:nvPr/>
        </p:nvPicPr>
        <p:blipFill>
          <a:blip r:embed="rId3"/>
          <a:stretch>
            <a:fillRect/>
          </a:stretch>
        </p:blipFill>
        <p:spPr>
          <a:xfrm>
            <a:off x="1842030" y="1041400"/>
            <a:ext cx="7559675" cy="5314950"/>
          </a:xfrm>
          <a:prstGeom prst="rect">
            <a:avLst/>
          </a:prstGeom>
          <a:ln>
            <a:noFill/>
          </a:ln>
          <a:effectLst>
            <a:outerShdw blurRad="292100" dist="139700" dir="2700000" algn="tl" rotWithShape="0">
              <a:srgbClr val="333333">
                <a:alpha val="65000"/>
              </a:srgbClr>
            </a:outerShdw>
          </a:effectLst>
        </p:spPr>
      </p:pic>
      <p:cxnSp>
        <p:nvCxnSpPr>
          <p:cNvPr id="6" name="Gerade Verbindung mit Pfeil 5">
            <a:extLst>
              <a:ext uri="{FF2B5EF4-FFF2-40B4-BE49-F238E27FC236}">
                <a16:creationId xmlns:a16="http://schemas.microsoft.com/office/drawing/2014/main" id="{4D103D6C-3D30-3B1C-AD1B-C83F7EDFE9ED}"/>
              </a:ext>
            </a:extLst>
          </p:cNvPr>
          <p:cNvCxnSpPr>
            <a:cxnSpLocks/>
          </p:cNvCxnSpPr>
          <p:nvPr/>
        </p:nvCxnSpPr>
        <p:spPr bwMode="auto">
          <a:xfrm>
            <a:off x="4747155" y="5335588"/>
            <a:ext cx="228600" cy="387350"/>
          </a:xfrm>
          <a:prstGeom prst="straightConnector1">
            <a:avLst/>
          </a:prstGeom>
          <a:noFill/>
          <a:ln w="38100" algn="ctr">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7" name="Gerade Verbindung mit Pfeil 6">
            <a:extLst>
              <a:ext uri="{FF2B5EF4-FFF2-40B4-BE49-F238E27FC236}">
                <a16:creationId xmlns:a16="http://schemas.microsoft.com/office/drawing/2014/main" id="{05637778-76B3-518A-103B-1605767EC7CF}"/>
              </a:ext>
            </a:extLst>
          </p:cNvPr>
          <p:cNvCxnSpPr>
            <a:cxnSpLocks/>
          </p:cNvCxnSpPr>
          <p:nvPr/>
        </p:nvCxnSpPr>
        <p:spPr bwMode="auto">
          <a:xfrm flipV="1">
            <a:off x="2067455" y="2203450"/>
            <a:ext cx="374650" cy="309563"/>
          </a:xfrm>
          <a:prstGeom prst="straightConnector1">
            <a:avLst/>
          </a:prstGeom>
          <a:noFill/>
          <a:ln w="38100" algn="ctr">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8" name="Gerade Verbindung mit Pfeil 7">
            <a:extLst>
              <a:ext uri="{FF2B5EF4-FFF2-40B4-BE49-F238E27FC236}">
                <a16:creationId xmlns:a16="http://schemas.microsoft.com/office/drawing/2014/main" id="{9A4EC4B8-1450-1720-38FC-6DB4DC6F9D13}"/>
              </a:ext>
            </a:extLst>
          </p:cNvPr>
          <p:cNvCxnSpPr>
            <a:cxnSpLocks/>
          </p:cNvCxnSpPr>
          <p:nvPr/>
        </p:nvCxnSpPr>
        <p:spPr bwMode="auto">
          <a:xfrm flipV="1">
            <a:off x="7865005" y="1436688"/>
            <a:ext cx="374650" cy="309562"/>
          </a:xfrm>
          <a:prstGeom prst="straightConnector1">
            <a:avLst/>
          </a:prstGeom>
          <a:noFill/>
          <a:ln w="38100" algn="ctr">
            <a:solidFill>
              <a:srgbClr val="FF9900"/>
            </a:solidFill>
            <a:round/>
            <a:headEnd/>
            <a:tailEnd type="triangle" w="med" len="med"/>
          </a:ln>
          <a:extLst>
            <a:ext uri="{909E8E84-426E-40DD-AFC4-6F175D3DCCD1}">
              <a14:hiddenFill xmlns:a14="http://schemas.microsoft.com/office/drawing/2010/main">
                <a:noFill/>
              </a14:hiddenFill>
            </a:ext>
          </a:extLst>
        </p:spPr>
      </p:cxnSp>
      <p:pic>
        <p:nvPicPr>
          <p:cNvPr id="9" name="Grafik 14">
            <a:extLst>
              <a:ext uri="{FF2B5EF4-FFF2-40B4-BE49-F238E27FC236}">
                <a16:creationId xmlns:a16="http://schemas.microsoft.com/office/drawing/2014/main" id="{77F96257-38EA-BD84-B106-ED77CCA67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1892" y="6154738"/>
            <a:ext cx="731838"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erade Verbindung mit Pfeil 9">
            <a:extLst>
              <a:ext uri="{FF2B5EF4-FFF2-40B4-BE49-F238E27FC236}">
                <a16:creationId xmlns:a16="http://schemas.microsoft.com/office/drawing/2014/main" id="{B3D0D3A8-0A25-2152-B3A5-C5527A57E5E0}"/>
              </a:ext>
            </a:extLst>
          </p:cNvPr>
          <p:cNvCxnSpPr>
            <a:cxnSpLocks/>
          </p:cNvCxnSpPr>
          <p:nvPr/>
        </p:nvCxnSpPr>
        <p:spPr bwMode="auto">
          <a:xfrm flipH="1">
            <a:off x="8896880" y="5684838"/>
            <a:ext cx="55562" cy="387350"/>
          </a:xfrm>
          <a:prstGeom prst="straightConnector1">
            <a:avLst/>
          </a:prstGeom>
          <a:noFill/>
          <a:ln w="38100" algn="ctr">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11" name="Gerade Verbindung mit Pfeil 10">
            <a:extLst>
              <a:ext uri="{FF2B5EF4-FFF2-40B4-BE49-F238E27FC236}">
                <a16:creationId xmlns:a16="http://schemas.microsoft.com/office/drawing/2014/main" id="{860E9B53-2187-DE28-12B2-3D838F6A6927}"/>
              </a:ext>
            </a:extLst>
          </p:cNvPr>
          <p:cNvCxnSpPr>
            <a:cxnSpLocks/>
          </p:cNvCxnSpPr>
          <p:nvPr/>
        </p:nvCxnSpPr>
        <p:spPr bwMode="auto">
          <a:xfrm flipV="1">
            <a:off x="8017405" y="4610100"/>
            <a:ext cx="0" cy="436563"/>
          </a:xfrm>
          <a:prstGeom prst="straightConnector1">
            <a:avLst/>
          </a:prstGeom>
          <a:noFill/>
          <a:ln w="38100" algn="ctr">
            <a:solidFill>
              <a:srgbClr val="FF9900"/>
            </a:solidFill>
            <a:round/>
            <a:headEnd/>
            <a:tailEnd type="triangle" w="med" len="med"/>
          </a:ln>
          <a:extLst>
            <a:ext uri="{909E8E84-426E-40DD-AFC4-6F175D3DCCD1}">
              <a14:hiddenFill xmlns:a14="http://schemas.microsoft.com/office/drawing/2010/main">
                <a:noFill/>
              </a14:hiddenFill>
            </a:ext>
          </a:extLst>
        </p:spPr>
      </p:cxnSp>
      <p:pic>
        <p:nvPicPr>
          <p:cNvPr id="12" name="Picture 2">
            <a:extLst>
              <a:ext uri="{FF2B5EF4-FFF2-40B4-BE49-F238E27FC236}">
                <a16:creationId xmlns:a16="http://schemas.microsoft.com/office/drawing/2014/main" id="{D640933C-4D11-465D-9961-F8DC65F014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78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42</a:t>
            </a:fld>
            <a:endParaRPr lang="nl-NL"/>
          </a:p>
        </p:txBody>
      </p:sp>
      <p:pic>
        <p:nvPicPr>
          <p:cNvPr id="5" name="Grafik 4">
            <a:extLst>
              <a:ext uri="{FF2B5EF4-FFF2-40B4-BE49-F238E27FC236}">
                <a16:creationId xmlns:a16="http://schemas.microsoft.com/office/drawing/2014/main" id="{D3CD616A-377E-2798-2B18-C298185E93CF}"/>
              </a:ext>
            </a:extLst>
          </p:cNvPr>
          <p:cNvPicPr>
            <a:picLocks noChangeAspect="1"/>
          </p:cNvPicPr>
          <p:nvPr/>
        </p:nvPicPr>
        <p:blipFill>
          <a:blip r:embed="rId3"/>
          <a:stretch>
            <a:fillRect/>
          </a:stretch>
        </p:blipFill>
        <p:spPr>
          <a:xfrm>
            <a:off x="1747308" y="958850"/>
            <a:ext cx="7918450" cy="5348287"/>
          </a:xfrm>
          <a:prstGeom prst="rect">
            <a:avLst/>
          </a:prstGeom>
          <a:ln>
            <a:noFill/>
          </a:ln>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32F5C660-FACF-38A1-13B4-5E14BB0FAA86}"/>
              </a:ext>
            </a:extLst>
          </p:cNvPr>
          <p:cNvSpPr/>
          <p:nvPr/>
        </p:nvSpPr>
        <p:spPr>
          <a:xfrm>
            <a:off x="5125508" y="6307137"/>
            <a:ext cx="4572000" cy="185738"/>
          </a:xfrm>
          <a:prstGeom prst="rect">
            <a:avLst/>
          </a:prstGeom>
        </p:spPr>
        <p:txBody>
          <a:bodyPr>
            <a:spAutoFit/>
          </a:bodyPr>
          <a:lstStyle/>
          <a:p>
            <a:pPr algn="r">
              <a:defRPr/>
            </a:pPr>
            <a:r>
              <a:rPr lang="en-GB" sz="600" b="0" i="1" dirty="0">
                <a:latin typeface="+mn-lt"/>
              </a:rPr>
              <a:t>Source: </a:t>
            </a:r>
            <a:r>
              <a:rPr lang="en-GB" sz="600" b="0" i="1" dirty="0">
                <a:latin typeface="+mn-lt"/>
                <a:hlinkClick r:id="rId4"/>
              </a:rPr>
              <a:t>https://ecosia.zendesk.com/hc/en-us/articles/360013117973-How-does-Ecosia-guide-you-to-greener-search-results-</a:t>
            </a:r>
            <a:r>
              <a:rPr lang="en-GB" sz="600" b="0" i="1" dirty="0">
                <a:latin typeface="+mn-lt"/>
              </a:rPr>
              <a:t> </a:t>
            </a:r>
          </a:p>
        </p:txBody>
      </p:sp>
      <p:pic>
        <p:nvPicPr>
          <p:cNvPr id="7" name="Picture 2">
            <a:extLst>
              <a:ext uri="{FF2B5EF4-FFF2-40B4-BE49-F238E27FC236}">
                <a16:creationId xmlns:a16="http://schemas.microsoft.com/office/drawing/2014/main" id="{1B27A102-022A-3C89-959F-764B508F18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383"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664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43</a:t>
            </a:fld>
            <a:endParaRPr lang="nl-NL"/>
          </a:p>
        </p:txBody>
      </p:sp>
      <p:pic>
        <p:nvPicPr>
          <p:cNvPr id="5" name="Grafik 4">
            <a:extLst>
              <a:ext uri="{FF2B5EF4-FFF2-40B4-BE49-F238E27FC236}">
                <a16:creationId xmlns:a16="http://schemas.microsoft.com/office/drawing/2014/main" id="{5D9FE714-2D8B-2F8F-7388-40B4E5E0258C}"/>
              </a:ext>
            </a:extLst>
          </p:cNvPr>
          <p:cNvPicPr>
            <a:picLocks noChangeAspect="1"/>
          </p:cNvPicPr>
          <p:nvPr/>
        </p:nvPicPr>
        <p:blipFill>
          <a:blip r:embed="rId3"/>
          <a:stretch>
            <a:fillRect/>
          </a:stretch>
        </p:blipFill>
        <p:spPr>
          <a:xfrm>
            <a:off x="2038350" y="1230312"/>
            <a:ext cx="7200900" cy="5002213"/>
          </a:xfrm>
          <a:prstGeom prst="rect">
            <a:avLst/>
          </a:prstGeom>
          <a:ln>
            <a:noFill/>
          </a:ln>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AA505A61-ADAF-5F4A-F8CE-8E30E60510A4}"/>
              </a:ext>
            </a:extLst>
          </p:cNvPr>
          <p:cNvSpPr/>
          <p:nvPr/>
        </p:nvSpPr>
        <p:spPr>
          <a:xfrm>
            <a:off x="4667250" y="6308725"/>
            <a:ext cx="4572000" cy="184150"/>
          </a:xfrm>
          <a:prstGeom prst="rect">
            <a:avLst/>
          </a:prstGeom>
        </p:spPr>
        <p:txBody>
          <a:bodyPr>
            <a:spAutoFit/>
          </a:bodyPr>
          <a:lstStyle/>
          <a:p>
            <a:pPr algn="r">
              <a:defRPr/>
            </a:pPr>
            <a:r>
              <a:rPr lang="en-GB" sz="600" b="0" i="1" dirty="0">
                <a:latin typeface="+mn-lt"/>
              </a:rPr>
              <a:t>Source: </a:t>
            </a:r>
            <a:r>
              <a:rPr lang="en-GB" sz="600" b="0" i="1" dirty="0">
                <a:latin typeface="+mn-lt"/>
                <a:hlinkClick r:id="rId4"/>
              </a:rPr>
              <a:t>https://ecosia.zendesk.com/hc/en-us/articles/204798431-Is-Ecosia-s-search-partner-Bing-CO2-neutral-</a:t>
            </a:r>
            <a:r>
              <a:rPr lang="en-GB" sz="600" b="0" i="1" dirty="0">
                <a:latin typeface="+mn-lt"/>
              </a:rPr>
              <a:t> </a:t>
            </a:r>
          </a:p>
        </p:txBody>
      </p:sp>
      <p:sp>
        <p:nvSpPr>
          <p:cNvPr id="7" name="Rechteck 7">
            <a:extLst>
              <a:ext uri="{FF2B5EF4-FFF2-40B4-BE49-F238E27FC236}">
                <a16:creationId xmlns:a16="http://schemas.microsoft.com/office/drawing/2014/main" id="{81D96673-1B65-7A32-78A7-EB7C0B7D1A56}"/>
              </a:ext>
            </a:extLst>
          </p:cNvPr>
          <p:cNvSpPr>
            <a:spLocks noChangeArrowheads="1"/>
          </p:cNvSpPr>
          <p:nvPr/>
        </p:nvSpPr>
        <p:spPr bwMode="auto">
          <a:xfrm>
            <a:off x="3273425" y="2138362"/>
            <a:ext cx="4849813" cy="1741488"/>
          </a:xfrm>
          <a:prstGeom prst="rect">
            <a:avLst/>
          </a:prstGeom>
          <a:noFill/>
          <a:ln w="38100" algn="ctr">
            <a:solidFill>
              <a:srgbClr val="FF99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Blip>
                <a:blip r:embed="rId5"/>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en-GB" altLang="de-DE">
              <a:latin typeface="Arial" panose="020B0604020202020204" pitchFamily="34" charset="0"/>
            </a:endParaRPr>
          </a:p>
        </p:txBody>
      </p:sp>
      <p:pic>
        <p:nvPicPr>
          <p:cNvPr id="8" name="Picture 2">
            <a:extLst>
              <a:ext uri="{FF2B5EF4-FFF2-40B4-BE49-F238E27FC236}">
                <a16:creationId xmlns:a16="http://schemas.microsoft.com/office/drawing/2014/main" id="{45F61200-61F5-E19A-84A9-FF874BF135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63087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6889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normAutofit fontScale="90000"/>
          </a:bodyPr>
          <a:lstStyle/>
          <a:p>
            <a:r>
              <a:rPr lang="en-GB" altLang="de-DE" dirty="0"/>
              <a:t>The math behind planting a tree through search – and a carbon negative (!) business model</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44</a:t>
            </a:fld>
            <a:endParaRPr lang="nl-NL"/>
          </a:p>
        </p:txBody>
      </p:sp>
      <p:sp>
        <p:nvSpPr>
          <p:cNvPr id="5" name="Inhaltsplatzhalter 2">
            <a:extLst>
              <a:ext uri="{FF2B5EF4-FFF2-40B4-BE49-F238E27FC236}">
                <a16:creationId xmlns:a16="http://schemas.microsoft.com/office/drawing/2014/main" id="{9BBFF641-8C7E-6FE1-38F9-385431E3511C}"/>
              </a:ext>
            </a:extLst>
          </p:cNvPr>
          <p:cNvSpPr txBox="1">
            <a:spLocks noChangeArrowheads="1"/>
          </p:cNvSpPr>
          <p:nvPr/>
        </p:nvSpPr>
        <p:spPr>
          <a:xfrm>
            <a:off x="2274888" y="2095500"/>
            <a:ext cx="7832725" cy="421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altLang="de-DE" sz="1600"/>
          </a:p>
          <a:p>
            <a:endParaRPr lang="en-GB" altLang="de-DE" sz="1600"/>
          </a:p>
          <a:p>
            <a:endParaRPr lang="en-GB" altLang="de-DE" sz="1600"/>
          </a:p>
          <a:p>
            <a:endParaRPr lang="en-GB" altLang="de-DE" sz="1600"/>
          </a:p>
          <a:p>
            <a:endParaRPr lang="en-GB" altLang="de-DE" sz="1600"/>
          </a:p>
          <a:p>
            <a:r>
              <a:rPr lang="en-GB" altLang="de-DE" sz="1600" b="1"/>
              <a:t>0.005 EUR per search  x  45 searches  =  0.225 EUR  =  1 tree planted by partners</a:t>
            </a:r>
          </a:p>
        </p:txBody>
      </p:sp>
      <p:sp>
        <p:nvSpPr>
          <p:cNvPr id="6" name="Textfeld 5">
            <a:extLst>
              <a:ext uri="{FF2B5EF4-FFF2-40B4-BE49-F238E27FC236}">
                <a16:creationId xmlns:a16="http://schemas.microsoft.com/office/drawing/2014/main" id="{93122D04-2548-965F-00D1-C82B5EF7D5DC}"/>
              </a:ext>
            </a:extLst>
          </p:cNvPr>
          <p:cNvSpPr txBox="1"/>
          <p:nvPr/>
        </p:nvSpPr>
        <p:spPr>
          <a:xfrm>
            <a:off x="2738438" y="2095500"/>
            <a:ext cx="2008187" cy="1077912"/>
          </a:xfrm>
          <a:prstGeom prst="rect">
            <a:avLst/>
          </a:prstGeom>
          <a:noFill/>
          <a:ln>
            <a:solidFill>
              <a:srgbClr val="000066"/>
            </a:solidFill>
          </a:ln>
        </p:spPr>
        <p:txBody>
          <a:bodyPr>
            <a:spAutoFit/>
          </a:bodyPr>
          <a:lstStyle/>
          <a:p>
            <a:pPr algn="ctr">
              <a:defRPr/>
            </a:pPr>
            <a:r>
              <a:rPr lang="en-GB" sz="1600" b="0" dirty="0">
                <a:latin typeface="+mn-lt"/>
              </a:rPr>
              <a:t>Average per search</a:t>
            </a:r>
            <a:br>
              <a:rPr lang="en-GB" sz="1600" b="0" dirty="0">
                <a:latin typeface="+mn-lt"/>
              </a:rPr>
            </a:br>
            <a:r>
              <a:rPr lang="en-GB" sz="1600" b="0" dirty="0">
                <a:latin typeface="+mn-lt"/>
              </a:rPr>
              <a:t>based on the fact that users click on a paid ad every x times</a:t>
            </a:r>
          </a:p>
        </p:txBody>
      </p:sp>
      <p:cxnSp>
        <p:nvCxnSpPr>
          <p:cNvPr id="7" name="Gerade Verbindung mit Pfeil 6">
            <a:extLst>
              <a:ext uri="{FF2B5EF4-FFF2-40B4-BE49-F238E27FC236}">
                <a16:creationId xmlns:a16="http://schemas.microsoft.com/office/drawing/2014/main" id="{9EA4D932-B767-4238-5A23-396BB95AC1D3}"/>
              </a:ext>
            </a:extLst>
          </p:cNvPr>
          <p:cNvCxnSpPr>
            <a:cxnSpLocks/>
          </p:cNvCxnSpPr>
          <p:nvPr/>
        </p:nvCxnSpPr>
        <p:spPr bwMode="auto">
          <a:xfrm>
            <a:off x="3741738" y="3179762"/>
            <a:ext cx="0" cy="325438"/>
          </a:xfrm>
          <a:prstGeom prst="straightConnector1">
            <a:avLst/>
          </a:prstGeom>
          <a:noFill/>
          <a:ln w="28575" algn="ctr">
            <a:solidFill>
              <a:srgbClr val="FF9900"/>
            </a:solidFill>
            <a:round/>
            <a:headEnd/>
            <a:tailEnd type="triangle" w="med" len="med"/>
          </a:ln>
          <a:extLst>
            <a:ext uri="{909E8E84-426E-40DD-AFC4-6F175D3DCCD1}">
              <a14:hiddenFill xmlns:a14="http://schemas.microsoft.com/office/drawing/2010/main">
                <a:noFill/>
              </a14:hiddenFill>
            </a:ext>
          </a:extLst>
        </p:spPr>
      </p:cxnSp>
      <p:cxnSp>
        <p:nvCxnSpPr>
          <p:cNvPr id="8" name="Gerade Verbindung mit Pfeil 7">
            <a:extLst>
              <a:ext uri="{FF2B5EF4-FFF2-40B4-BE49-F238E27FC236}">
                <a16:creationId xmlns:a16="http://schemas.microsoft.com/office/drawing/2014/main" id="{865A4A6C-2BFB-DE27-16F2-150160E7CF45}"/>
              </a:ext>
            </a:extLst>
          </p:cNvPr>
          <p:cNvCxnSpPr>
            <a:cxnSpLocks/>
          </p:cNvCxnSpPr>
          <p:nvPr/>
        </p:nvCxnSpPr>
        <p:spPr bwMode="auto">
          <a:xfrm flipV="1">
            <a:off x="5457825" y="4030662"/>
            <a:ext cx="0" cy="325438"/>
          </a:xfrm>
          <a:prstGeom prst="straightConnector1">
            <a:avLst/>
          </a:prstGeom>
          <a:noFill/>
          <a:ln w="28575" algn="ctr">
            <a:solidFill>
              <a:srgbClr val="FF9900"/>
            </a:solidFill>
            <a:round/>
            <a:headEnd type="triangle" w="med" len="med"/>
            <a:tailEnd/>
          </a:ln>
          <a:extLst>
            <a:ext uri="{909E8E84-426E-40DD-AFC4-6F175D3DCCD1}">
              <a14:hiddenFill xmlns:a14="http://schemas.microsoft.com/office/drawing/2010/main">
                <a:noFill/>
              </a14:hiddenFill>
            </a:ext>
          </a:extLst>
        </p:spPr>
      </p:cxnSp>
      <p:sp>
        <p:nvSpPr>
          <p:cNvPr id="9" name="Textfeld 8">
            <a:extLst>
              <a:ext uri="{FF2B5EF4-FFF2-40B4-BE49-F238E27FC236}">
                <a16:creationId xmlns:a16="http://schemas.microsoft.com/office/drawing/2014/main" id="{69E4478C-6D0D-E5E6-8472-626A9968FE84}"/>
              </a:ext>
            </a:extLst>
          </p:cNvPr>
          <p:cNvSpPr txBox="1"/>
          <p:nvPr/>
        </p:nvSpPr>
        <p:spPr>
          <a:xfrm>
            <a:off x="4454525" y="4364037"/>
            <a:ext cx="2008188" cy="1323975"/>
          </a:xfrm>
          <a:prstGeom prst="rect">
            <a:avLst/>
          </a:prstGeom>
          <a:noFill/>
          <a:ln w="28575">
            <a:solidFill>
              <a:srgbClr val="FF9900"/>
            </a:solidFill>
          </a:ln>
        </p:spPr>
        <p:txBody>
          <a:bodyPr>
            <a:spAutoFit/>
          </a:bodyPr>
          <a:lstStyle/>
          <a:p>
            <a:pPr marL="179388" indent="-179388">
              <a:defRPr/>
            </a:pPr>
            <a:r>
              <a:rPr lang="en-GB" sz="1600" b="0" dirty="0">
                <a:latin typeface="+mn-lt"/>
              </a:rPr>
              <a:t>= 1 tree</a:t>
            </a:r>
          </a:p>
          <a:p>
            <a:pPr marL="179388" indent="-179388">
              <a:defRPr/>
            </a:pPr>
            <a:r>
              <a:rPr lang="en-GB" sz="1600" b="0" dirty="0">
                <a:latin typeface="+mn-lt"/>
              </a:rPr>
              <a:t>= ca. 50 kg of CO</a:t>
            </a:r>
            <a:r>
              <a:rPr lang="en-GB" sz="1600" b="0" baseline="-25000" dirty="0">
                <a:latin typeface="+mn-lt"/>
              </a:rPr>
              <a:t>2</a:t>
            </a:r>
            <a:r>
              <a:rPr lang="en-GB" sz="1600" b="0" dirty="0">
                <a:latin typeface="+mn-lt"/>
              </a:rPr>
              <a:t> removal</a:t>
            </a:r>
          </a:p>
          <a:p>
            <a:pPr marL="179388" indent="-179388">
              <a:defRPr/>
            </a:pPr>
            <a:r>
              <a:rPr lang="en-GB" sz="1600" dirty="0">
                <a:solidFill>
                  <a:srgbClr val="FF9900"/>
                </a:solidFill>
                <a:latin typeface="+mn-lt"/>
              </a:rPr>
              <a:t>= 1 kg CO</a:t>
            </a:r>
            <a:r>
              <a:rPr lang="en-GB" sz="1600" baseline="-25000" dirty="0">
                <a:solidFill>
                  <a:srgbClr val="FF9900"/>
                </a:solidFill>
                <a:latin typeface="+mn-lt"/>
              </a:rPr>
              <a:t>2</a:t>
            </a:r>
            <a:r>
              <a:rPr lang="en-GB" sz="1600" dirty="0">
                <a:solidFill>
                  <a:srgbClr val="FF9900"/>
                </a:solidFill>
                <a:latin typeface="+mn-lt"/>
              </a:rPr>
              <a:t> removal per search</a:t>
            </a:r>
          </a:p>
        </p:txBody>
      </p:sp>
      <p:sp>
        <p:nvSpPr>
          <p:cNvPr id="10" name="Textfeld 9">
            <a:extLst>
              <a:ext uri="{FF2B5EF4-FFF2-40B4-BE49-F238E27FC236}">
                <a16:creationId xmlns:a16="http://schemas.microsoft.com/office/drawing/2014/main" id="{B2BE3D18-36DF-F2CD-439C-F435D02B3335}"/>
              </a:ext>
            </a:extLst>
          </p:cNvPr>
          <p:cNvSpPr txBox="1"/>
          <p:nvPr/>
        </p:nvSpPr>
        <p:spPr>
          <a:xfrm>
            <a:off x="6734175" y="2095500"/>
            <a:ext cx="3563938" cy="1077912"/>
          </a:xfrm>
          <a:prstGeom prst="rect">
            <a:avLst/>
          </a:prstGeom>
          <a:noFill/>
          <a:ln>
            <a:solidFill>
              <a:srgbClr val="FF9900"/>
            </a:solidFill>
            <a:prstDash val="dash"/>
          </a:ln>
        </p:spPr>
        <p:txBody>
          <a:bodyPr>
            <a:spAutoFit/>
          </a:bodyPr>
          <a:lstStyle/>
          <a:p>
            <a:pPr algn="ctr">
              <a:defRPr/>
            </a:pPr>
            <a:r>
              <a:rPr lang="en-US" sz="1600" b="0" dirty="0">
                <a:latin typeface="+mn-lt"/>
              </a:rPr>
              <a:t>The CO2 footprint of an average search is estimated at 0.2 grams. On average, each tree planted removes 50 kg of CO</a:t>
            </a:r>
            <a:r>
              <a:rPr lang="en-US" sz="1600" b="0" baseline="-25000" dirty="0">
                <a:latin typeface="+mn-lt"/>
              </a:rPr>
              <a:t>2</a:t>
            </a:r>
            <a:r>
              <a:rPr lang="en-US" sz="1600" b="0" dirty="0">
                <a:latin typeface="+mn-lt"/>
              </a:rPr>
              <a:t> during an expected 15 year lifetime.</a:t>
            </a:r>
            <a:endParaRPr lang="en-GB" sz="1600" b="0" dirty="0">
              <a:latin typeface="+mn-lt"/>
            </a:endParaRPr>
          </a:p>
        </p:txBody>
      </p:sp>
      <p:cxnSp>
        <p:nvCxnSpPr>
          <p:cNvPr id="11" name="Gerade Verbindung mit Pfeil 10">
            <a:extLst>
              <a:ext uri="{FF2B5EF4-FFF2-40B4-BE49-F238E27FC236}">
                <a16:creationId xmlns:a16="http://schemas.microsoft.com/office/drawing/2014/main" id="{642B1425-5AAD-4A59-C293-94844BE72232}"/>
              </a:ext>
            </a:extLst>
          </p:cNvPr>
          <p:cNvCxnSpPr>
            <a:cxnSpLocks/>
          </p:cNvCxnSpPr>
          <p:nvPr/>
        </p:nvCxnSpPr>
        <p:spPr bwMode="auto">
          <a:xfrm>
            <a:off x="8526463" y="3179762"/>
            <a:ext cx="0" cy="325438"/>
          </a:xfrm>
          <a:prstGeom prst="straightConnector1">
            <a:avLst/>
          </a:prstGeom>
          <a:noFill/>
          <a:ln w="28575" algn="ctr">
            <a:solidFill>
              <a:srgbClr val="FF9900"/>
            </a:solidFill>
            <a:round/>
            <a:headEnd/>
            <a:tailEnd type="triangle" w="med" len="med"/>
          </a:ln>
          <a:extLst>
            <a:ext uri="{909E8E84-426E-40DD-AFC4-6F175D3DCCD1}">
              <a14:hiddenFill xmlns:a14="http://schemas.microsoft.com/office/drawing/2010/main">
                <a:noFill/>
              </a14:hiddenFill>
            </a:ext>
          </a:extLst>
        </p:spPr>
      </p:cxnSp>
      <p:sp>
        <p:nvSpPr>
          <p:cNvPr id="12" name="Textfeld 11">
            <a:extLst>
              <a:ext uri="{FF2B5EF4-FFF2-40B4-BE49-F238E27FC236}">
                <a16:creationId xmlns:a16="http://schemas.microsoft.com/office/drawing/2014/main" id="{93D290C1-7EB1-0A56-F434-847D8B834ADB}"/>
              </a:ext>
            </a:extLst>
          </p:cNvPr>
          <p:cNvSpPr txBox="1"/>
          <p:nvPr/>
        </p:nvSpPr>
        <p:spPr>
          <a:xfrm>
            <a:off x="7688263" y="4392612"/>
            <a:ext cx="2122487" cy="1816100"/>
          </a:xfrm>
          <a:prstGeom prst="rect">
            <a:avLst/>
          </a:prstGeom>
          <a:noFill/>
          <a:ln>
            <a:solidFill>
              <a:srgbClr val="99CCFF"/>
            </a:solidFill>
          </a:ln>
        </p:spPr>
        <p:txBody>
          <a:bodyPr>
            <a:spAutoFit/>
          </a:bodyPr>
          <a:lstStyle/>
          <a:p>
            <a:pPr algn="ctr">
              <a:defRPr/>
            </a:pPr>
            <a:r>
              <a:rPr lang="en-US" sz="1600" b="0" dirty="0">
                <a:latin typeface="+mn-lt"/>
              </a:rPr>
              <a:t>If </a:t>
            </a:r>
            <a:r>
              <a:rPr lang="en-US" sz="1600" b="0" dirty="0" err="1">
                <a:latin typeface="+mn-lt"/>
              </a:rPr>
              <a:t>Ecosia</a:t>
            </a:r>
            <a:r>
              <a:rPr lang="en-US" sz="1600" b="0" dirty="0">
                <a:latin typeface="+mn-lt"/>
              </a:rPr>
              <a:t> was as big as Google, it could absorb 15% of all global CO</a:t>
            </a:r>
            <a:r>
              <a:rPr lang="en-US" sz="1600" b="0" baseline="-25000" dirty="0">
                <a:latin typeface="+mn-lt"/>
              </a:rPr>
              <a:t>2</a:t>
            </a:r>
            <a:r>
              <a:rPr lang="en-US" sz="1600" b="0" dirty="0">
                <a:latin typeface="+mn-lt"/>
              </a:rPr>
              <a:t> emissions – every year! That’s enough to offset vehicle emissions worldwide. </a:t>
            </a:r>
            <a:endParaRPr lang="en-GB" sz="1600" b="0" dirty="0">
              <a:latin typeface="+mn-lt"/>
            </a:endParaRPr>
          </a:p>
        </p:txBody>
      </p:sp>
      <p:cxnSp>
        <p:nvCxnSpPr>
          <p:cNvPr id="13" name="Gerade Verbindung mit Pfeil 12">
            <a:extLst>
              <a:ext uri="{FF2B5EF4-FFF2-40B4-BE49-F238E27FC236}">
                <a16:creationId xmlns:a16="http://schemas.microsoft.com/office/drawing/2014/main" id="{D55D9282-E910-BD2A-DAE6-4094B0720C38}"/>
              </a:ext>
            </a:extLst>
          </p:cNvPr>
          <p:cNvCxnSpPr>
            <a:cxnSpLocks/>
          </p:cNvCxnSpPr>
          <p:nvPr/>
        </p:nvCxnSpPr>
        <p:spPr bwMode="auto">
          <a:xfrm>
            <a:off x="8531225" y="4068762"/>
            <a:ext cx="0" cy="323850"/>
          </a:xfrm>
          <a:prstGeom prst="straightConnector1">
            <a:avLst/>
          </a:prstGeom>
          <a:noFill/>
          <a:ln w="28575" algn="ctr">
            <a:solidFill>
              <a:srgbClr val="FF9900"/>
            </a:solidFill>
            <a:round/>
            <a:headEnd/>
            <a:tailEnd type="triangle" w="med" len="med"/>
          </a:ln>
          <a:extLst>
            <a:ext uri="{909E8E84-426E-40DD-AFC4-6F175D3DCCD1}">
              <a14:hiddenFill xmlns:a14="http://schemas.microsoft.com/office/drawing/2010/main">
                <a:noFill/>
              </a14:hiddenFill>
            </a:ext>
          </a:extLst>
        </p:spPr>
      </p:cxnSp>
      <p:sp>
        <p:nvSpPr>
          <p:cNvPr id="14" name="Rechteck 13">
            <a:extLst>
              <a:ext uri="{FF2B5EF4-FFF2-40B4-BE49-F238E27FC236}">
                <a16:creationId xmlns:a16="http://schemas.microsoft.com/office/drawing/2014/main" id="{4DF888BF-CBB0-27D0-1161-55672C58DC7C}"/>
              </a:ext>
            </a:extLst>
          </p:cNvPr>
          <p:cNvSpPr/>
          <p:nvPr/>
        </p:nvSpPr>
        <p:spPr>
          <a:xfrm>
            <a:off x="5613400" y="6354762"/>
            <a:ext cx="4572000" cy="185738"/>
          </a:xfrm>
          <a:prstGeom prst="rect">
            <a:avLst/>
          </a:prstGeom>
        </p:spPr>
        <p:txBody>
          <a:bodyPr>
            <a:spAutoFit/>
          </a:bodyPr>
          <a:lstStyle/>
          <a:p>
            <a:pPr algn="r">
              <a:defRPr/>
            </a:pPr>
            <a:r>
              <a:rPr lang="en-GB" sz="600" i="1" dirty="0">
                <a:latin typeface="+mn-lt"/>
              </a:rPr>
              <a:t>Source: https://ecosia.zendesk.com/hc/en-us/articles/201531072-How-does-Ecosia-neutralize-a-search-s-CO2-emissions-</a:t>
            </a:r>
          </a:p>
        </p:txBody>
      </p:sp>
      <p:sp>
        <p:nvSpPr>
          <p:cNvPr id="15" name="Rechteck 14">
            <a:extLst>
              <a:ext uri="{FF2B5EF4-FFF2-40B4-BE49-F238E27FC236}">
                <a16:creationId xmlns:a16="http://schemas.microsoft.com/office/drawing/2014/main" id="{71D110FD-F29D-A1F8-6146-DA8B2758BED8}"/>
              </a:ext>
            </a:extLst>
          </p:cNvPr>
          <p:cNvSpPr/>
          <p:nvPr/>
        </p:nvSpPr>
        <p:spPr bwMode="auto">
          <a:xfrm>
            <a:off x="8682038" y="3151187"/>
            <a:ext cx="1725612" cy="160338"/>
          </a:xfrm>
          <a:prstGeom prst="rect">
            <a:avLst/>
          </a:prstGeom>
          <a:noFill/>
          <a:ln w="9525" cap="flat" cmpd="sng" algn="ctr">
            <a:noFill/>
            <a:prstDash val="solid"/>
            <a:round/>
            <a:headEnd type="none" w="med" len="med"/>
            <a:tailEnd type="none" w="med" len="med"/>
          </a:ln>
          <a:effectLst/>
        </p:spPr>
        <p:txBody>
          <a:bodyPr/>
          <a:lstStyle/>
          <a:p>
            <a:pPr algn="r" eaLnBrk="1" hangingPunct="1">
              <a:defRPr/>
            </a:pPr>
            <a:r>
              <a:rPr lang="en-GB" sz="800" b="0" i="1" dirty="0">
                <a:latin typeface="+mn-lt"/>
              </a:rPr>
              <a:t>1 tree supports 250,000 searches</a:t>
            </a:r>
          </a:p>
        </p:txBody>
      </p:sp>
      <p:pic>
        <p:nvPicPr>
          <p:cNvPr id="16" name="Grafik 23">
            <a:extLst>
              <a:ext uri="{FF2B5EF4-FFF2-40B4-BE49-F238E27FC236}">
                <a16:creationId xmlns:a16="http://schemas.microsoft.com/office/drawing/2014/main" id="{ECD688FC-B258-1995-BE6D-B72EE1D78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6175" y="4865687"/>
            <a:ext cx="122713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feld 16">
            <a:extLst>
              <a:ext uri="{FF2B5EF4-FFF2-40B4-BE49-F238E27FC236}">
                <a16:creationId xmlns:a16="http://schemas.microsoft.com/office/drawing/2014/main" id="{869328F1-0383-D844-9290-9F1AF448F462}"/>
              </a:ext>
            </a:extLst>
          </p:cNvPr>
          <p:cNvSpPr txBox="1"/>
          <p:nvPr/>
        </p:nvSpPr>
        <p:spPr>
          <a:xfrm>
            <a:off x="1981200" y="5697537"/>
            <a:ext cx="2008188" cy="585788"/>
          </a:xfrm>
          <a:prstGeom prst="rect">
            <a:avLst/>
          </a:prstGeom>
          <a:noFill/>
          <a:ln w="28575">
            <a:noFill/>
          </a:ln>
        </p:spPr>
        <p:txBody>
          <a:bodyPr>
            <a:spAutoFit/>
          </a:bodyPr>
          <a:lstStyle/>
          <a:p>
            <a:pPr algn="ctr">
              <a:defRPr/>
            </a:pPr>
            <a:r>
              <a:rPr lang="en-GB" sz="1600" dirty="0">
                <a:solidFill>
                  <a:srgbClr val="FF9900"/>
                </a:solidFill>
                <a:latin typeface="+mn-lt"/>
              </a:rPr>
              <a:t>Carbon negative search!</a:t>
            </a:r>
          </a:p>
        </p:txBody>
      </p:sp>
      <p:cxnSp>
        <p:nvCxnSpPr>
          <p:cNvPr id="18" name="Gerade Verbindung mit Pfeil 17">
            <a:extLst>
              <a:ext uri="{FF2B5EF4-FFF2-40B4-BE49-F238E27FC236}">
                <a16:creationId xmlns:a16="http://schemas.microsoft.com/office/drawing/2014/main" id="{CD1AB846-A039-8294-12C2-B3F9B05CEFE2}"/>
              </a:ext>
            </a:extLst>
          </p:cNvPr>
          <p:cNvCxnSpPr>
            <a:cxnSpLocks/>
          </p:cNvCxnSpPr>
          <p:nvPr/>
        </p:nvCxnSpPr>
        <p:spPr bwMode="auto">
          <a:xfrm flipH="1">
            <a:off x="3784600" y="5475287"/>
            <a:ext cx="669925" cy="73025"/>
          </a:xfrm>
          <a:prstGeom prst="straightConnector1">
            <a:avLst/>
          </a:prstGeom>
          <a:noFill/>
          <a:ln w="28575" algn="ctr">
            <a:solidFill>
              <a:srgbClr val="FF9900"/>
            </a:solidFill>
            <a:round/>
            <a:headEnd/>
            <a:tailEnd type="triangle" w="med" len="med"/>
          </a:ln>
          <a:extLst>
            <a:ext uri="{909E8E84-426E-40DD-AFC4-6F175D3DCCD1}">
              <a14:hiddenFill xmlns:a14="http://schemas.microsoft.com/office/drawing/2010/main">
                <a:noFill/>
              </a14:hiddenFill>
            </a:ext>
          </a:extLst>
        </p:spPr>
      </p:cxnSp>
      <p:pic>
        <p:nvPicPr>
          <p:cNvPr id="3" name="Picture 2">
            <a:extLst>
              <a:ext uri="{FF2B5EF4-FFF2-40B4-BE49-F238E27FC236}">
                <a16:creationId xmlns:a16="http://schemas.microsoft.com/office/drawing/2014/main" id="{D563DE46-7AD7-D969-4F41-48188448D7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675" y="6354762"/>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77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Money and transparency: Ecosia Financial Report (11/2019 – I)</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45</a:t>
            </a:fld>
            <a:endParaRPr lang="nl-NL"/>
          </a:p>
        </p:txBody>
      </p:sp>
      <p:sp>
        <p:nvSpPr>
          <p:cNvPr id="5" name="Rechteck 4">
            <a:extLst>
              <a:ext uri="{FF2B5EF4-FFF2-40B4-BE49-F238E27FC236}">
                <a16:creationId xmlns:a16="http://schemas.microsoft.com/office/drawing/2014/main" id="{F6967657-CAB3-CA66-E340-8AAE4794FABA}"/>
              </a:ext>
            </a:extLst>
          </p:cNvPr>
          <p:cNvSpPr/>
          <p:nvPr/>
        </p:nvSpPr>
        <p:spPr>
          <a:xfrm>
            <a:off x="5981700" y="6448425"/>
            <a:ext cx="4572000" cy="184150"/>
          </a:xfrm>
          <a:prstGeom prst="rect">
            <a:avLst/>
          </a:prstGeom>
        </p:spPr>
        <p:txBody>
          <a:bodyPr>
            <a:spAutoFit/>
          </a:bodyPr>
          <a:lstStyle/>
          <a:p>
            <a:pPr algn="r">
              <a:defRPr/>
            </a:pPr>
            <a:r>
              <a:rPr lang="en-GB" sz="600" b="0" i="1" dirty="0">
                <a:latin typeface="+mn-lt"/>
              </a:rPr>
              <a:t>Source: https://blog.ecosia.org/ecosia-financial-reports-tree-planting-receipts/</a:t>
            </a:r>
          </a:p>
        </p:txBody>
      </p:sp>
      <p:pic>
        <p:nvPicPr>
          <p:cNvPr id="6" name="Grafik 6">
            <a:extLst>
              <a:ext uri="{FF2B5EF4-FFF2-40B4-BE49-F238E27FC236}">
                <a16:creationId xmlns:a16="http://schemas.microsoft.com/office/drawing/2014/main" id="{8D5C59B6-A6F7-AC14-5585-B253A6CE09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2503488"/>
            <a:ext cx="561975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EF7DB61C-2905-F190-35B3-881CA166D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2707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Money and transparency: Ecosia Financial Report (11/2019 – II)</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46</a:t>
            </a:fld>
            <a:endParaRPr lang="nl-NL"/>
          </a:p>
        </p:txBody>
      </p:sp>
      <p:sp>
        <p:nvSpPr>
          <p:cNvPr id="5" name="Rechteck 4">
            <a:extLst>
              <a:ext uri="{FF2B5EF4-FFF2-40B4-BE49-F238E27FC236}">
                <a16:creationId xmlns:a16="http://schemas.microsoft.com/office/drawing/2014/main" id="{193DAAEE-43E4-1F68-0ECF-381A392C50C1}"/>
              </a:ext>
            </a:extLst>
          </p:cNvPr>
          <p:cNvSpPr/>
          <p:nvPr/>
        </p:nvSpPr>
        <p:spPr>
          <a:xfrm>
            <a:off x="5321300" y="6383338"/>
            <a:ext cx="4572000" cy="184150"/>
          </a:xfrm>
          <a:prstGeom prst="rect">
            <a:avLst/>
          </a:prstGeom>
        </p:spPr>
        <p:txBody>
          <a:bodyPr>
            <a:spAutoFit/>
          </a:bodyPr>
          <a:lstStyle/>
          <a:p>
            <a:pPr algn="r">
              <a:defRPr/>
            </a:pPr>
            <a:r>
              <a:rPr lang="en-GB" sz="600" b="0" i="1" dirty="0">
                <a:latin typeface="+mn-lt"/>
              </a:rPr>
              <a:t>Source: https://blog.ecosia.org/ecosia-financial-reports-tree-planting-receipts/</a:t>
            </a:r>
          </a:p>
        </p:txBody>
      </p:sp>
      <p:pic>
        <p:nvPicPr>
          <p:cNvPr id="6" name="Grafik 2">
            <a:extLst>
              <a:ext uri="{FF2B5EF4-FFF2-40B4-BE49-F238E27FC236}">
                <a16:creationId xmlns:a16="http://schemas.microsoft.com/office/drawing/2014/main" id="{25479CD7-1748-2E67-4785-6CDBA7635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763" y="2071688"/>
            <a:ext cx="56292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062C52EF-BB2D-82A1-AB74-78FEC9B13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3035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Money and transparency: Ecosia Financial Report (11/2019 – III)</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47</a:t>
            </a:fld>
            <a:endParaRPr lang="nl-NL"/>
          </a:p>
        </p:txBody>
      </p:sp>
      <p:sp>
        <p:nvSpPr>
          <p:cNvPr id="5" name="Rechteck 4">
            <a:extLst>
              <a:ext uri="{FF2B5EF4-FFF2-40B4-BE49-F238E27FC236}">
                <a16:creationId xmlns:a16="http://schemas.microsoft.com/office/drawing/2014/main" id="{C8740949-7D50-F477-9D5A-2C84DD82A757}"/>
              </a:ext>
            </a:extLst>
          </p:cNvPr>
          <p:cNvSpPr/>
          <p:nvPr/>
        </p:nvSpPr>
        <p:spPr>
          <a:xfrm>
            <a:off x="4749800" y="6516688"/>
            <a:ext cx="4572000" cy="184150"/>
          </a:xfrm>
          <a:prstGeom prst="rect">
            <a:avLst/>
          </a:prstGeom>
        </p:spPr>
        <p:txBody>
          <a:bodyPr>
            <a:spAutoFit/>
          </a:bodyPr>
          <a:lstStyle/>
          <a:p>
            <a:pPr algn="r">
              <a:defRPr/>
            </a:pPr>
            <a:r>
              <a:rPr lang="en-GB" sz="600" b="0" i="1" dirty="0">
                <a:latin typeface="+mn-lt"/>
              </a:rPr>
              <a:t>Source: https://blog.ecosia.org/ecosia-financial-reports-tree-planting-receipts/</a:t>
            </a:r>
          </a:p>
        </p:txBody>
      </p:sp>
      <p:pic>
        <p:nvPicPr>
          <p:cNvPr id="6" name="Grafik 2">
            <a:extLst>
              <a:ext uri="{FF2B5EF4-FFF2-40B4-BE49-F238E27FC236}">
                <a16:creationId xmlns:a16="http://schemas.microsoft.com/office/drawing/2014/main" id="{C122EC61-DC7C-2850-E5C2-CCB14D3342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988" y="1690688"/>
            <a:ext cx="3900487"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3EF3278-CF8A-A50D-C147-0D58C9DA8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74" y="6284913"/>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238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Organisations supported by Ecosia</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48</a:t>
            </a:fld>
            <a:endParaRPr lang="nl-NL"/>
          </a:p>
        </p:txBody>
      </p:sp>
      <p:pic>
        <p:nvPicPr>
          <p:cNvPr id="5" name="Grafik 4">
            <a:extLst>
              <a:ext uri="{FF2B5EF4-FFF2-40B4-BE49-F238E27FC236}">
                <a16:creationId xmlns:a16="http://schemas.microsoft.com/office/drawing/2014/main" id="{4F028766-00A2-2BD8-4C1E-FD3637DE28F8}"/>
              </a:ext>
            </a:extLst>
          </p:cNvPr>
          <p:cNvPicPr>
            <a:picLocks noChangeAspect="1"/>
          </p:cNvPicPr>
          <p:nvPr/>
        </p:nvPicPr>
        <p:blipFill>
          <a:blip r:embed="rId3"/>
          <a:stretch>
            <a:fillRect/>
          </a:stretch>
        </p:blipFill>
        <p:spPr>
          <a:xfrm>
            <a:off x="4268788" y="2249488"/>
            <a:ext cx="5694362" cy="3711575"/>
          </a:xfrm>
          <a:prstGeom prst="rect">
            <a:avLst/>
          </a:prstGeom>
          <a:ln>
            <a:noFill/>
          </a:ln>
          <a:effectLst>
            <a:outerShdw blurRad="292100" dist="139700" dir="2700000" algn="tl" rotWithShape="0">
              <a:srgbClr val="333333">
                <a:alpha val="65000"/>
              </a:srgbClr>
            </a:outerShdw>
          </a:effectLst>
        </p:spPr>
      </p:pic>
      <p:sp>
        <p:nvSpPr>
          <p:cNvPr id="6" name="Inhaltsplatzhalter 2">
            <a:extLst>
              <a:ext uri="{FF2B5EF4-FFF2-40B4-BE49-F238E27FC236}">
                <a16:creationId xmlns:a16="http://schemas.microsoft.com/office/drawing/2014/main" id="{F015CD58-FA59-B453-88E3-CEEA514A9CF5}"/>
              </a:ext>
            </a:extLst>
          </p:cNvPr>
          <p:cNvSpPr txBox="1">
            <a:spLocks/>
          </p:cNvSpPr>
          <p:nvPr/>
        </p:nvSpPr>
        <p:spPr>
          <a:xfrm>
            <a:off x="1449388" y="1960563"/>
            <a:ext cx="3167062" cy="4216400"/>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defRPr/>
            </a:pPr>
            <a:r>
              <a:rPr lang="de-DE" sz="1600">
                <a:hlinkClick r:id="rId4"/>
              </a:rPr>
              <a:t>Alvelal</a:t>
            </a:r>
            <a:br>
              <a:rPr lang="de-DE" sz="1600"/>
            </a:br>
            <a:r>
              <a:rPr lang="de-DE" sz="1600">
                <a:hlinkClick r:id="rId5"/>
              </a:rPr>
              <a:t>Eden Reforestation projects</a:t>
            </a:r>
            <a:br>
              <a:rPr lang="de-DE" sz="1600"/>
            </a:br>
            <a:r>
              <a:rPr lang="de-DE" sz="1600">
                <a:hlinkClick r:id="rId6"/>
              </a:rPr>
              <a:t>FairVentures Worldwide</a:t>
            </a:r>
            <a:br>
              <a:rPr lang="de-DE" sz="1600"/>
            </a:br>
            <a:r>
              <a:rPr lang="de-DE" sz="1600">
                <a:hlinkClick r:id="rId7"/>
              </a:rPr>
              <a:t>Foundation Green Ethiopia</a:t>
            </a:r>
            <a:br>
              <a:rPr lang="de-DE" sz="1600"/>
            </a:br>
            <a:r>
              <a:rPr lang="de-DE" sz="1600">
                <a:hlinkClick r:id="rId8"/>
              </a:rPr>
              <a:t>Friends of the Usambara Society</a:t>
            </a:r>
            <a:br>
              <a:rPr lang="de-DE" sz="1600"/>
            </a:br>
            <a:r>
              <a:rPr lang="de-DE" sz="1600">
                <a:hlinkClick r:id="rId9"/>
              </a:rPr>
              <a:t>Fundacion DIA</a:t>
            </a:r>
            <a:br>
              <a:rPr lang="de-DE" sz="1600"/>
            </a:br>
            <a:r>
              <a:rPr lang="de-DE" sz="1600">
                <a:hlinkClick r:id="rId10"/>
              </a:rPr>
              <a:t>Hommes et Terre</a:t>
            </a:r>
            <a:br>
              <a:rPr lang="de-DE" sz="1600"/>
            </a:br>
            <a:r>
              <a:rPr lang="de-DE" sz="1600">
                <a:hlinkClick r:id="rId11"/>
              </a:rPr>
              <a:t>Pacto Mata Atlantica</a:t>
            </a:r>
            <a:br>
              <a:rPr lang="de-DE" sz="1600"/>
            </a:br>
            <a:r>
              <a:rPr lang="de-DE" sz="1600">
                <a:hlinkClick r:id="rId12"/>
              </a:rPr>
              <a:t>Pur Projet</a:t>
            </a:r>
            <a:br>
              <a:rPr lang="de-DE" sz="1600"/>
            </a:br>
            <a:r>
              <a:rPr lang="de-DE" sz="1600">
                <a:hlinkClick r:id="rId13"/>
              </a:rPr>
              <a:t>Sumatran Orang-Utan Society (SOS)</a:t>
            </a:r>
            <a:br>
              <a:rPr lang="de-DE" sz="1600"/>
            </a:br>
            <a:r>
              <a:rPr lang="de-DE" sz="1600">
                <a:hlinkClick r:id="rId14"/>
              </a:rPr>
              <a:t>The Greenbelt Movement</a:t>
            </a:r>
            <a:br>
              <a:rPr lang="de-DE" sz="1600"/>
            </a:br>
            <a:r>
              <a:rPr lang="de-DE" sz="1600">
                <a:hlinkClick r:id="rId15"/>
              </a:rPr>
              <a:t>High Atlas Foundation</a:t>
            </a:r>
            <a:br>
              <a:rPr lang="de-DE" sz="1600"/>
            </a:br>
            <a:r>
              <a:rPr lang="de-DE" sz="1600">
                <a:hlinkClick r:id="rId16"/>
              </a:rPr>
              <a:t>The Jane Goodall Institute</a:t>
            </a:r>
            <a:br>
              <a:rPr lang="de-DE" sz="1600"/>
            </a:br>
            <a:r>
              <a:rPr lang="de-DE" sz="1600">
                <a:hlinkClick r:id="rId17"/>
              </a:rPr>
              <a:t>The Nature Conservancy</a:t>
            </a:r>
            <a:br>
              <a:rPr lang="de-DE" sz="1600"/>
            </a:br>
            <a:r>
              <a:rPr lang="de-DE" sz="1600">
                <a:hlinkClick r:id="rId18"/>
              </a:rPr>
              <a:t>TreeAid Ghana</a:t>
            </a:r>
            <a:br>
              <a:rPr lang="de-DE" sz="1600"/>
            </a:br>
            <a:r>
              <a:rPr lang="de-DE" sz="1600">
                <a:hlinkClick r:id="rId19"/>
              </a:rPr>
              <a:t>Trees for the Future</a:t>
            </a:r>
            <a:endParaRPr lang="de-DE" sz="1600"/>
          </a:p>
          <a:p>
            <a:pPr>
              <a:defRPr/>
            </a:pPr>
            <a:endParaRPr lang="en-GB" sz="1600" dirty="0"/>
          </a:p>
        </p:txBody>
      </p:sp>
      <p:sp>
        <p:nvSpPr>
          <p:cNvPr id="7" name="Rechteck 6">
            <a:extLst>
              <a:ext uri="{FF2B5EF4-FFF2-40B4-BE49-F238E27FC236}">
                <a16:creationId xmlns:a16="http://schemas.microsoft.com/office/drawing/2014/main" id="{D0E4FA4D-C56A-9ECF-1861-22FF39DD071E}"/>
              </a:ext>
            </a:extLst>
          </p:cNvPr>
          <p:cNvSpPr/>
          <p:nvPr/>
        </p:nvSpPr>
        <p:spPr>
          <a:xfrm>
            <a:off x="3275013" y="6403976"/>
            <a:ext cx="6084887" cy="184150"/>
          </a:xfrm>
          <a:prstGeom prst="rect">
            <a:avLst/>
          </a:prstGeom>
        </p:spPr>
        <p:txBody>
          <a:bodyPr>
            <a:spAutoFit/>
          </a:bodyPr>
          <a:lstStyle/>
          <a:p>
            <a:pPr algn="r">
              <a:defRPr/>
            </a:pPr>
            <a:r>
              <a:rPr lang="en-GB" sz="600" b="0" i="1" dirty="0">
                <a:latin typeface="+mn-lt"/>
              </a:rPr>
              <a:t>Source: </a:t>
            </a:r>
            <a:r>
              <a:rPr lang="en-GB" sz="600" b="0" i="1" dirty="0">
                <a:latin typeface="+mn-lt"/>
                <a:hlinkClick r:id="rId20"/>
              </a:rPr>
              <a:t>https://ecosia.zendesk.com/hc/en-us/articles/115002296049-Does-Ecosia-accept-donations-</a:t>
            </a:r>
            <a:r>
              <a:rPr lang="en-GB" sz="600" b="0" i="1" dirty="0">
                <a:latin typeface="+mn-lt"/>
              </a:rPr>
              <a:t> and </a:t>
            </a:r>
            <a:r>
              <a:rPr lang="en-GB" sz="600" b="0" i="1" dirty="0">
                <a:latin typeface="+mn-lt"/>
                <a:hlinkClick r:id="rId21"/>
              </a:rPr>
              <a:t>https://de.blog.ecosia.org/baeume-fuer-den-regenwald/</a:t>
            </a:r>
            <a:r>
              <a:rPr lang="en-GB" sz="600" b="0" i="1" dirty="0">
                <a:latin typeface="+mn-lt"/>
              </a:rPr>
              <a:t> </a:t>
            </a:r>
          </a:p>
        </p:txBody>
      </p:sp>
      <p:pic>
        <p:nvPicPr>
          <p:cNvPr id="8" name="Picture 2">
            <a:extLst>
              <a:ext uri="{FF2B5EF4-FFF2-40B4-BE49-F238E27FC236}">
                <a16:creationId xmlns:a16="http://schemas.microsoft.com/office/drawing/2014/main" id="{FCFA51E8-5920-02A3-0BCB-CE3692AA067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86144" y="631190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170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normAutofit fontScale="90000"/>
          </a:bodyPr>
          <a:lstStyle/>
          <a:p>
            <a:r>
              <a:rPr lang="en-GB" altLang="de-DE" dirty="0"/>
              <a:t>Ecosia’s Golden Share Steward Ownership model: separation of voting rights and dividend rights</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49</a:t>
            </a:fld>
            <a:endParaRPr lang="nl-NL"/>
          </a:p>
        </p:txBody>
      </p:sp>
      <p:pic>
        <p:nvPicPr>
          <p:cNvPr id="5" name="Grafik 4">
            <a:extLst>
              <a:ext uri="{FF2B5EF4-FFF2-40B4-BE49-F238E27FC236}">
                <a16:creationId xmlns:a16="http://schemas.microsoft.com/office/drawing/2014/main" id="{7E707E6A-E889-3BA6-1CC7-BC9BAECB5B30}"/>
              </a:ext>
            </a:extLst>
          </p:cNvPr>
          <p:cNvPicPr>
            <a:picLocks noChangeAspect="1"/>
          </p:cNvPicPr>
          <p:nvPr/>
        </p:nvPicPr>
        <p:blipFill>
          <a:blip r:embed="rId3"/>
          <a:stretch>
            <a:fillRect/>
          </a:stretch>
        </p:blipFill>
        <p:spPr>
          <a:xfrm>
            <a:off x="1562100" y="1884363"/>
            <a:ext cx="4794250" cy="4478337"/>
          </a:xfrm>
          <a:prstGeom prst="rect">
            <a:avLst/>
          </a:prstGeom>
          <a:ln>
            <a:noFill/>
          </a:ln>
          <a:effectLst>
            <a:outerShdw blurRad="292100" dist="139700" dir="2700000" algn="tl" rotWithShape="0">
              <a:srgbClr val="333333">
                <a:alpha val="65000"/>
              </a:srgbClr>
            </a:outerShdw>
          </a:effectLst>
        </p:spPr>
      </p:pic>
      <p:sp>
        <p:nvSpPr>
          <p:cNvPr id="6" name="Inhaltsplatzhalter 2">
            <a:extLst>
              <a:ext uri="{FF2B5EF4-FFF2-40B4-BE49-F238E27FC236}">
                <a16:creationId xmlns:a16="http://schemas.microsoft.com/office/drawing/2014/main" id="{07BBEFFA-5C2E-1FDD-110D-E9F28794AD8E}"/>
              </a:ext>
            </a:extLst>
          </p:cNvPr>
          <p:cNvSpPr txBox="1">
            <a:spLocks/>
          </p:cNvSpPr>
          <p:nvPr/>
        </p:nvSpPr>
        <p:spPr>
          <a:xfrm>
            <a:off x="6445250" y="1885950"/>
            <a:ext cx="3854450" cy="4216400"/>
          </a:xfrm>
          <a:prstGeom prst="rect">
            <a:avLst/>
          </a:prstGeom>
        </p:spPr>
        <p:txBody>
          <a:bodyPr/>
          <a:lstStyle>
            <a:lvl1pPr marL="342900" indent="-342900" algn="l" rtl="0" eaLnBrk="0" fontAlgn="base" hangingPunct="0">
              <a:spcBef>
                <a:spcPct val="20000"/>
              </a:spcBef>
              <a:spcAft>
                <a:spcPct val="0"/>
              </a:spcAft>
              <a:buBlip>
                <a:blip r:embed="rId4"/>
              </a:buBlip>
              <a:defRPr>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200">
                <a:solidFill>
                  <a:schemeClr val="tx1"/>
                </a:solidFill>
                <a:latin typeface="+mn-lt"/>
              </a:defRPr>
            </a:lvl4pPr>
            <a:lvl5pPr marL="2057400" indent="-228600" algn="l" rtl="0" eaLnBrk="0" fontAlgn="base" hangingPunct="0">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a:lnSpc>
                <a:spcPct val="150000"/>
              </a:lnSpc>
              <a:defRPr/>
            </a:pPr>
            <a:r>
              <a:rPr lang="en-US" sz="1600" b="0" kern="0" dirty="0"/>
              <a:t>Steward shares represent voting rights, but not dividend rights.</a:t>
            </a:r>
          </a:p>
          <a:p>
            <a:pPr>
              <a:lnSpc>
                <a:spcPct val="150000"/>
              </a:lnSpc>
              <a:defRPr/>
            </a:pPr>
            <a:r>
              <a:rPr lang="en-GB" sz="1600" b="0" kern="0" dirty="0"/>
              <a:t>In the event that </a:t>
            </a:r>
            <a:r>
              <a:rPr lang="en-US" sz="1600" b="0" kern="0" dirty="0"/>
              <a:t>the founders leave the company, their steward-shares must be passed on to new team </a:t>
            </a:r>
            <a:r>
              <a:rPr lang="en-GB" sz="1600" b="0" kern="0" dirty="0"/>
              <a:t>members.</a:t>
            </a:r>
          </a:p>
          <a:p>
            <a:pPr>
              <a:lnSpc>
                <a:spcPct val="150000"/>
              </a:lnSpc>
              <a:defRPr/>
            </a:pPr>
            <a:r>
              <a:rPr lang="en-US" sz="1600" b="0" dirty="0"/>
              <a:t>One B-share was issued to “The Purpose Foundation”. The veto-share holder is responsible for vetoing any attempted sale of the company, along with any changes to the structure of </a:t>
            </a:r>
            <a:r>
              <a:rPr lang="en-US" sz="1600" b="0" dirty="0" err="1"/>
              <a:t>Ecosia’s</a:t>
            </a:r>
            <a:r>
              <a:rPr lang="en-US" sz="1600" b="0" dirty="0"/>
              <a:t> charter that would undermine its steward-ownership structure.</a:t>
            </a:r>
            <a:endParaRPr lang="en-GB" sz="1600" b="0" kern="0" dirty="0"/>
          </a:p>
        </p:txBody>
      </p:sp>
      <p:sp>
        <p:nvSpPr>
          <p:cNvPr id="7" name="Rechteck 6">
            <a:extLst>
              <a:ext uri="{FF2B5EF4-FFF2-40B4-BE49-F238E27FC236}">
                <a16:creationId xmlns:a16="http://schemas.microsoft.com/office/drawing/2014/main" id="{6913BE78-58CD-6686-0B0D-81E99C90AEDA}"/>
              </a:ext>
            </a:extLst>
          </p:cNvPr>
          <p:cNvSpPr/>
          <p:nvPr/>
        </p:nvSpPr>
        <p:spPr>
          <a:xfrm>
            <a:off x="9040307" y="6415354"/>
            <a:ext cx="1063625" cy="184150"/>
          </a:xfrm>
          <a:prstGeom prst="rect">
            <a:avLst/>
          </a:prstGeom>
        </p:spPr>
        <p:txBody>
          <a:bodyPr wrap="square">
            <a:spAutoFit/>
          </a:bodyPr>
          <a:lstStyle/>
          <a:p>
            <a:pPr>
              <a:defRPr/>
            </a:pPr>
            <a:r>
              <a:rPr lang="en-GB" sz="600" b="0" i="1" dirty="0">
                <a:latin typeface="+mn-lt"/>
              </a:rPr>
              <a:t>Source: Purpose Foundation</a:t>
            </a:r>
          </a:p>
        </p:txBody>
      </p:sp>
      <p:pic>
        <p:nvPicPr>
          <p:cNvPr id="3" name="Picture 2">
            <a:extLst>
              <a:ext uri="{FF2B5EF4-FFF2-40B4-BE49-F238E27FC236}">
                <a16:creationId xmlns:a16="http://schemas.microsoft.com/office/drawing/2014/main" id="{7DF62529-1DEA-A1CA-EE47-A3A247F1D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457941"/>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98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32CA517-83D6-43AC-FDAE-6E71E96BE18B}"/>
              </a:ext>
            </a:extLst>
          </p:cNvPr>
          <p:cNvSpPr/>
          <p:nvPr/>
        </p:nvSpPr>
        <p:spPr>
          <a:xfrm>
            <a:off x="704007" y="1777073"/>
            <a:ext cx="5923370" cy="407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marL="342900" indent="-342900" eaLnBrk="1" hangingPunct="1">
              <a:buFontTx/>
              <a:buAutoNum type="arabicPeriod"/>
              <a:defRPr/>
            </a:pPr>
            <a:r>
              <a:rPr lang="en-US" sz="1800" b="1" dirty="0">
                <a:latin typeface="+mn-lt"/>
              </a:rPr>
              <a:t>Transition / Introduction</a:t>
            </a:r>
          </a:p>
          <a:p>
            <a:pPr marL="342900" indent="-342900" eaLnBrk="1" hangingPunct="1">
              <a:buFontTx/>
              <a:buAutoNum type="arabicPeriod"/>
              <a:defRPr/>
            </a:pPr>
            <a:r>
              <a:rPr lang="en-US" sz="1800" dirty="0">
                <a:latin typeface="+mn-lt"/>
              </a:rPr>
              <a:t>The four tenets of conscious capitalism</a:t>
            </a:r>
          </a:p>
          <a:p>
            <a:pPr marL="342900" indent="-342900" eaLnBrk="1" hangingPunct="1">
              <a:buFontTx/>
              <a:buAutoNum type="arabicPeriod"/>
              <a:defRPr/>
            </a:pPr>
            <a:r>
              <a:rPr lang="en-US" sz="1800" dirty="0">
                <a:latin typeface="+mn-lt"/>
              </a:rPr>
              <a:t>1</a:t>
            </a:r>
            <a:r>
              <a:rPr lang="en-US" sz="1800" baseline="30000" dirty="0">
                <a:latin typeface="+mn-lt"/>
              </a:rPr>
              <a:t>st</a:t>
            </a:r>
            <a:r>
              <a:rPr lang="en-US" sz="1800" dirty="0">
                <a:latin typeface="+mn-lt"/>
              </a:rPr>
              <a:t> tenet: Higher Purpose</a:t>
            </a:r>
          </a:p>
          <a:p>
            <a:pPr marL="342900" indent="-342900" eaLnBrk="1" hangingPunct="1">
              <a:buFontTx/>
              <a:buAutoNum type="arabicPeriod"/>
              <a:defRPr/>
            </a:pPr>
            <a:r>
              <a:rPr lang="en-US" sz="1800" dirty="0">
                <a:latin typeface="+mn-lt"/>
              </a:rPr>
              <a:t>2</a:t>
            </a:r>
            <a:r>
              <a:rPr lang="en-US" sz="1800" baseline="30000" dirty="0">
                <a:latin typeface="+mn-lt"/>
              </a:rPr>
              <a:t>nd</a:t>
            </a:r>
            <a:r>
              <a:rPr lang="en-US" sz="1800" dirty="0">
                <a:latin typeface="+mn-lt"/>
              </a:rPr>
              <a:t> tenet: Conscious Leadership</a:t>
            </a:r>
          </a:p>
          <a:p>
            <a:pPr marL="342900" indent="-342900" eaLnBrk="1" hangingPunct="1">
              <a:buFontTx/>
              <a:buAutoNum type="arabicPeriod"/>
              <a:defRPr/>
            </a:pPr>
            <a:r>
              <a:rPr lang="en-US" sz="1800" dirty="0">
                <a:latin typeface="+mn-lt"/>
              </a:rPr>
              <a:t>3</a:t>
            </a:r>
            <a:r>
              <a:rPr lang="en-US" sz="1800" baseline="30000" dirty="0">
                <a:latin typeface="+mn-lt"/>
              </a:rPr>
              <a:t>rd</a:t>
            </a:r>
            <a:r>
              <a:rPr lang="en-US" sz="1800" dirty="0">
                <a:latin typeface="+mn-lt"/>
              </a:rPr>
              <a:t> tenet: Stakeholder integration</a:t>
            </a:r>
          </a:p>
          <a:p>
            <a:pPr marL="342900" indent="-342900" eaLnBrk="1" hangingPunct="1">
              <a:buFontTx/>
              <a:buAutoNum type="arabicPeriod"/>
              <a:defRPr/>
            </a:pPr>
            <a:r>
              <a:rPr lang="en-US" sz="1800" dirty="0">
                <a:latin typeface="+mn-lt"/>
              </a:rPr>
              <a:t>4</a:t>
            </a:r>
            <a:r>
              <a:rPr lang="en-US" sz="1800" baseline="30000" dirty="0">
                <a:latin typeface="+mn-lt"/>
              </a:rPr>
              <a:t>th</a:t>
            </a:r>
            <a:r>
              <a:rPr lang="en-US" sz="1800" dirty="0">
                <a:latin typeface="+mn-lt"/>
              </a:rPr>
              <a:t> tenet: Conscious culture and management</a:t>
            </a:r>
          </a:p>
          <a:p>
            <a:pPr marL="342900" indent="-342900" eaLnBrk="1" hangingPunct="1">
              <a:buFontTx/>
              <a:buAutoNum type="arabicPeriod"/>
              <a:defRPr/>
            </a:pPr>
            <a:r>
              <a:rPr lang="en-US" sz="1800" dirty="0">
                <a:latin typeface="+mn-lt"/>
              </a:rPr>
              <a:t>Summary: Key questions</a:t>
            </a:r>
          </a:p>
          <a:p>
            <a:pPr marL="342900" indent="-342900" eaLnBrk="1" hangingPunct="1">
              <a:buFontTx/>
              <a:buAutoNum type="arabicPeriod"/>
              <a:defRPr/>
            </a:pPr>
            <a:r>
              <a:rPr lang="en-US" sz="1800" dirty="0">
                <a:latin typeface="+mn-lt"/>
              </a:rPr>
              <a:t>Reading recommendations and contact</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a:t>
            </a:fld>
            <a:endParaRPr lang="nl-NL"/>
          </a:p>
        </p:txBody>
      </p:sp>
      <p:pic>
        <p:nvPicPr>
          <p:cNvPr id="6" name="Picture 2">
            <a:extLst>
              <a:ext uri="{FF2B5EF4-FFF2-40B4-BE49-F238E27FC236}">
                <a16:creationId xmlns:a16="http://schemas.microsoft.com/office/drawing/2014/main" id="{FBB5F546-E985-E6B8-6A6F-B78A1483B8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2923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6AF5F-0CBC-D4A7-C817-8A8A40636D0C}"/>
              </a:ext>
            </a:extLst>
          </p:cNvPr>
          <p:cNvSpPr>
            <a:spLocks noGrp="1"/>
          </p:cNvSpPr>
          <p:nvPr>
            <p:ph type="title"/>
          </p:nvPr>
        </p:nvSpPr>
        <p:spPr/>
        <p:txBody>
          <a:bodyPr/>
          <a:lstStyle/>
          <a:p>
            <a:r>
              <a:rPr lang="en-GB" i="1" dirty="0"/>
              <a:t>Purpose in business practice?</a:t>
            </a:r>
            <a:endParaRPr lang="de-DE" dirty="0"/>
          </a:p>
        </p:txBody>
      </p:sp>
      <p:sp>
        <p:nvSpPr>
          <p:cNvPr id="3" name="Textplatzhalter 2">
            <a:extLst>
              <a:ext uri="{FF2B5EF4-FFF2-40B4-BE49-F238E27FC236}">
                <a16:creationId xmlns:a16="http://schemas.microsoft.com/office/drawing/2014/main" id="{0198F523-8826-46EF-36F1-DBD0431A9AA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09599338-132E-FEE1-4844-39F2B1599CAD}"/>
              </a:ext>
            </a:extLst>
          </p:cNvPr>
          <p:cNvSpPr>
            <a:spLocks noGrp="1"/>
          </p:cNvSpPr>
          <p:nvPr>
            <p:ph type="sldNum" sz="quarter" idx="12"/>
          </p:nvPr>
        </p:nvSpPr>
        <p:spPr/>
        <p:txBody>
          <a:bodyPr/>
          <a:lstStyle/>
          <a:p>
            <a:fld id="{BC1DBF59-FCF1-4C99-ADD5-833B8FF11D94}" type="slidenum">
              <a:rPr lang="nl-NL" smtClean="0"/>
              <a:t>50</a:t>
            </a:fld>
            <a:endParaRPr lang="nl-NL"/>
          </a:p>
        </p:txBody>
      </p:sp>
      <p:pic>
        <p:nvPicPr>
          <p:cNvPr id="5" name="Picture 2">
            <a:extLst>
              <a:ext uri="{FF2B5EF4-FFF2-40B4-BE49-F238E27FC236}">
                <a16:creationId xmlns:a16="http://schemas.microsoft.com/office/drawing/2014/main" id="{E780F360-263A-64B5-5563-9445A245A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324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51</a:t>
            </a:fld>
            <a:endParaRPr lang="nl-NL"/>
          </a:p>
        </p:txBody>
      </p:sp>
      <p:pic>
        <p:nvPicPr>
          <p:cNvPr id="5" name="Nike - Dream Crazy_Colin Kaepernick_2018.mp4">
            <a:hlinkClick r:id="" action="ppaction://media"/>
            <a:extLst>
              <a:ext uri="{FF2B5EF4-FFF2-40B4-BE49-F238E27FC236}">
                <a16:creationId xmlns:a16="http://schemas.microsoft.com/office/drawing/2014/main" id="{2861651A-2CD4-F5CE-0AD2-01E44BC4E761}"/>
              </a:ext>
            </a:extLst>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578100" y="989807"/>
            <a:ext cx="70358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18F75EF1-2155-24AB-4841-A9E1F2DADB93}"/>
              </a:ext>
            </a:extLst>
          </p:cNvPr>
          <p:cNvSpPr txBox="1"/>
          <p:nvPr/>
        </p:nvSpPr>
        <p:spPr>
          <a:xfrm>
            <a:off x="3516552" y="6264018"/>
            <a:ext cx="6097348" cy="184666"/>
          </a:xfrm>
          <a:prstGeom prst="rect">
            <a:avLst/>
          </a:prstGeom>
          <a:noFill/>
        </p:spPr>
        <p:txBody>
          <a:bodyPr wrap="square">
            <a:spAutoFit/>
          </a:bodyPr>
          <a:lstStyle/>
          <a:p>
            <a:pPr algn="r"/>
            <a:r>
              <a:rPr lang="de-DE" sz="600" i="1" dirty="0"/>
              <a:t>Source: </a:t>
            </a:r>
            <a:r>
              <a:rPr lang="de-DE" sz="600" i="1" dirty="0">
                <a:hlinkClick r:id="rId5"/>
              </a:rPr>
              <a:t>https://www.youtube.com/watch?v=-grjIUWKoBA</a:t>
            </a:r>
            <a:r>
              <a:rPr lang="de-DE" sz="600" i="1" dirty="0"/>
              <a:t> </a:t>
            </a:r>
          </a:p>
        </p:txBody>
      </p:sp>
      <p:pic>
        <p:nvPicPr>
          <p:cNvPr id="6" name="Picture 2">
            <a:extLst>
              <a:ext uri="{FF2B5EF4-FFF2-40B4-BE49-F238E27FC236}">
                <a16:creationId xmlns:a16="http://schemas.microsoft.com/office/drawing/2014/main" id="{F764A542-B270-D061-D6EE-46045107B2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16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Nike 30</a:t>
            </a:r>
            <a:r>
              <a:rPr lang="en-GB" altLang="de-DE" baseline="30000" dirty="0"/>
              <a:t>th</a:t>
            </a:r>
            <a:r>
              <a:rPr lang="en-GB" altLang="de-DE" dirty="0"/>
              <a:t> anniversary ad</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52</a:t>
            </a:fld>
            <a:endParaRPr lang="nl-NL"/>
          </a:p>
        </p:txBody>
      </p:sp>
      <p:pic>
        <p:nvPicPr>
          <p:cNvPr id="5" name="Grafik 4">
            <a:extLst>
              <a:ext uri="{FF2B5EF4-FFF2-40B4-BE49-F238E27FC236}">
                <a16:creationId xmlns:a16="http://schemas.microsoft.com/office/drawing/2014/main" id="{823D03CE-32AA-3661-1317-4A2B2BBA745F}"/>
              </a:ext>
            </a:extLst>
          </p:cNvPr>
          <p:cNvPicPr>
            <a:picLocks noChangeAspect="1"/>
          </p:cNvPicPr>
          <p:nvPr/>
        </p:nvPicPr>
        <p:blipFill>
          <a:blip r:embed="rId3"/>
          <a:stretch>
            <a:fillRect/>
          </a:stretch>
        </p:blipFill>
        <p:spPr>
          <a:xfrm>
            <a:off x="7853759" y="1243012"/>
            <a:ext cx="3965575" cy="2765425"/>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14BFFBBF-950F-BC7A-EBAD-B824E1249874}"/>
              </a:ext>
            </a:extLst>
          </p:cNvPr>
          <p:cNvPicPr>
            <a:picLocks noChangeAspect="1"/>
          </p:cNvPicPr>
          <p:nvPr/>
        </p:nvPicPr>
        <p:blipFill>
          <a:blip r:embed="rId4"/>
          <a:stretch>
            <a:fillRect/>
          </a:stretch>
        </p:blipFill>
        <p:spPr>
          <a:xfrm>
            <a:off x="556418" y="1825625"/>
            <a:ext cx="7762875" cy="4365625"/>
          </a:xfrm>
          <a:prstGeom prst="rect">
            <a:avLst/>
          </a:prstGeom>
          <a:ln>
            <a:noFill/>
          </a:ln>
          <a:effectLst>
            <a:outerShdw blurRad="292100" dist="139700" dir="2700000" algn="tl" rotWithShape="0">
              <a:srgbClr val="333333">
                <a:alpha val="65000"/>
              </a:srgbClr>
            </a:outerShdw>
          </a:effectLst>
        </p:spPr>
      </p:pic>
      <p:sp>
        <p:nvSpPr>
          <p:cNvPr id="8" name="Textfeld 7">
            <a:extLst>
              <a:ext uri="{FF2B5EF4-FFF2-40B4-BE49-F238E27FC236}">
                <a16:creationId xmlns:a16="http://schemas.microsoft.com/office/drawing/2014/main" id="{5D175390-B63E-810C-6C0E-B40588C79A01}"/>
              </a:ext>
            </a:extLst>
          </p:cNvPr>
          <p:cNvSpPr txBox="1"/>
          <p:nvPr/>
        </p:nvSpPr>
        <p:spPr>
          <a:xfrm>
            <a:off x="1658868" y="6191250"/>
            <a:ext cx="6752802" cy="184666"/>
          </a:xfrm>
          <a:prstGeom prst="rect">
            <a:avLst/>
          </a:prstGeom>
          <a:noFill/>
        </p:spPr>
        <p:txBody>
          <a:bodyPr wrap="square">
            <a:spAutoFit/>
          </a:bodyPr>
          <a:lstStyle/>
          <a:p>
            <a:pPr algn="r"/>
            <a:r>
              <a:rPr lang="de-DE" sz="600" i="1" dirty="0"/>
              <a:t>Source: </a:t>
            </a:r>
            <a:r>
              <a:rPr lang="de-DE" sz="600" i="1" dirty="0">
                <a:hlinkClick r:id="rId5"/>
              </a:rPr>
              <a:t>https://www.elle.com/fashion/a22968834/nike-campaign-colin-kaepernick/</a:t>
            </a:r>
            <a:r>
              <a:rPr lang="de-DE" sz="600" i="1" dirty="0"/>
              <a:t> and </a:t>
            </a:r>
            <a:r>
              <a:rPr lang="de-DE" sz="600" i="1" dirty="0">
                <a:hlinkClick r:id="rId6"/>
              </a:rPr>
              <a:t>https://www.buzzfeednews.com/article/leticiamiranda/colin-kaepernicks-controversial-ad-campaign-gave-nike-a-big</a:t>
            </a:r>
            <a:r>
              <a:rPr lang="de-DE" sz="600" i="1" dirty="0"/>
              <a:t> </a:t>
            </a:r>
          </a:p>
        </p:txBody>
      </p:sp>
      <p:pic>
        <p:nvPicPr>
          <p:cNvPr id="7" name="Picture 2">
            <a:extLst>
              <a:ext uri="{FF2B5EF4-FFF2-40B4-BE49-F238E27FC236}">
                <a16:creationId xmlns:a16="http://schemas.microsoft.com/office/drawing/2014/main" id="{1F630C5B-A304-0A94-C845-C3BEEA667D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275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Result: Not only 170,000 new Instagram followers but also…</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53</a:t>
            </a:fld>
            <a:endParaRPr lang="nl-NL"/>
          </a:p>
        </p:txBody>
      </p:sp>
      <p:pic>
        <p:nvPicPr>
          <p:cNvPr id="5" name="Grafik 5">
            <a:extLst>
              <a:ext uri="{FF2B5EF4-FFF2-40B4-BE49-F238E27FC236}">
                <a16:creationId xmlns:a16="http://schemas.microsoft.com/office/drawing/2014/main" id="{E2080C4C-2BC8-42D5-AEF0-9601768601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096294"/>
            <a:ext cx="5905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B486D4B9-2765-14C7-BE0C-81A98BAF4639}"/>
              </a:ext>
            </a:extLst>
          </p:cNvPr>
          <p:cNvSpPr txBox="1"/>
          <p:nvPr/>
        </p:nvSpPr>
        <p:spPr>
          <a:xfrm>
            <a:off x="2951402" y="5903655"/>
            <a:ext cx="6097348" cy="184666"/>
          </a:xfrm>
          <a:prstGeom prst="rect">
            <a:avLst/>
          </a:prstGeom>
          <a:noFill/>
        </p:spPr>
        <p:txBody>
          <a:bodyPr wrap="square">
            <a:spAutoFit/>
          </a:bodyPr>
          <a:lstStyle/>
          <a:p>
            <a:pPr algn="r"/>
            <a:r>
              <a:rPr lang="en-GB" altLang="de-DE" sz="600" i="1" dirty="0"/>
              <a:t>Source: </a:t>
            </a:r>
            <a:r>
              <a:rPr lang="en-GB" altLang="de-DE" sz="600" i="1" dirty="0">
                <a:hlinkClick r:id="rId4"/>
              </a:rPr>
              <a:t>https://www.cbsnews.com/news/nike-stock-price-reaches-all-time-high-despite-colin-kaepernick-ad-boycott/</a:t>
            </a:r>
            <a:r>
              <a:rPr lang="en-GB" altLang="de-DE" sz="600" i="1" dirty="0"/>
              <a:t> </a:t>
            </a:r>
          </a:p>
        </p:txBody>
      </p:sp>
      <p:pic>
        <p:nvPicPr>
          <p:cNvPr id="6" name="Picture 2">
            <a:extLst>
              <a:ext uri="{FF2B5EF4-FFF2-40B4-BE49-F238E27FC236}">
                <a16:creationId xmlns:a16="http://schemas.microsoft.com/office/drawing/2014/main" id="{DB3D27E4-B92C-1940-B242-767483D1BF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32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The brand stand spectrum (according to Edelman)</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54</a:t>
            </a:fld>
            <a:endParaRPr lang="nl-NL"/>
          </a:p>
        </p:txBody>
      </p:sp>
      <p:pic>
        <p:nvPicPr>
          <p:cNvPr id="5" name="Grafik 4">
            <a:extLst>
              <a:ext uri="{FF2B5EF4-FFF2-40B4-BE49-F238E27FC236}">
                <a16:creationId xmlns:a16="http://schemas.microsoft.com/office/drawing/2014/main" id="{653D6EB8-9842-2B44-2DC6-AECFC9257941}"/>
              </a:ext>
            </a:extLst>
          </p:cNvPr>
          <p:cNvPicPr>
            <a:picLocks noChangeAspect="1"/>
          </p:cNvPicPr>
          <p:nvPr/>
        </p:nvPicPr>
        <p:blipFill>
          <a:blip r:embed="rId3"/>
          <a:stretch>
            <a:fillRect/>
          </a:stretch>
        </p:blipFill>
        <p:spPr>
          <a:xfrm>
            <a:off x="1938338" y="2409825"/>
            <a:ext cx="7724775" cy="3571875"/>
          </a:xfrm>
          <a:prstGeom prst="rect">
            <a:avLst/>
          </a:prstGeom>
          <a:ln>
            <a:noFill/>
          </a:ln>
          <a:effectLst>
            <a:outerShdw blurRad="292100" dist="139700" dir="2700000" algn="tl" rotWithShape="0">
              <a:srgbClr val="333333">
                <a:alpha val="65000"/>
              </a:srgbClr>
            </a:outerShdw>
          </a:effectLst>
        </p:spPr>
      </p:pic>
      <p:sp>
        <p:nvSpPr>
          <p:cNvPr id="6" name="Textfeld 5">
            <a:extLst>
              <a:ext uri="{FF2B5EF4-FFF2-40B4-BE49-F238E27FC236}">
                <a16:creationId xmlns:a16="http://schemas.microsoft.com/office/drawing/2014/main" id="{01EA0D8E-5885-2DCC-04BF-7E9965CA2810}"/>
              </a:ext>
            </a:extLst>
          </p:cNvPr>
          <p:cNvSpPr txBox="1"/>
          <p:nvPr/>
        </p:nvSpPr>
        <p:spPr>
          <a:xfrm>
            <a:off x="5699125" y="6537325"/>
            <a:ext cx="4068763" cy="184150"/>
          </a:xfrm>
          <a:prstGeom prst="rect">
            <a:avLst/>
          </a:prstGeom>
          <a:noFill/>
        </p:spPr>
        <p:txBody>
          <a:bodyPr>
            <a:spAutoFit/>
          </a:bodyPr>
          <a:lstStyle/>
          <a:p>
            <a:pPr algn="r">
              <a:defRPr/>
            </a:pPr>
            <a:r>
              <a:rPr lang="en-GB" sz="600" b="0" i="1" dirty="0">
                <a:latin typeface="+mj-lt"/>
              </a:rPr>
              <a:t>Source: Edelman Earned Brand 2018</a:t>
            </a:r>
          </a:p>
        </p:txBody>
      </p:sp>
      <p:cxnSp>
        <p:nvCxnSpPr>
          <p:cNvPr id="7" name="Gerade Verbindung mit Pfeil 6">
            <a:extLst>
              <a:ext uri="{FF2B5EF4-FFF2-40B4-BE49-F238E27FC236}">
                <a16:creationId xmlns:a16="http://schemas.microsoft.com/office/drawing/2014/main" id="{74FED730-2B3B-E718-7B6D-E8B6909C2DA5}"/>
              </a:ext>
            </a:extLst>
          </p:cNvPr>
          <p:cNvCxnSpPr>
            <a:cxnSpLocks noChangeShapeType="1"/>
          </p:cNvCxnSpPr>
          <p:nvPr/>
        </p:nvCxnSpPr>
        <p:spPr bwMode="auto">
          <a:xfrm flipH="1">
            <a:off x="8534400" y="1350963"/>
            <a:ext cx="419100" cy="887412"/>
          </a:xfrm>
          <a:prstGeom prst="straightConnector1">
            <a:avLst/>
          </a:prstGeom>
          <a:noFill/>
          <a:ln w="57150" algn="ctr">
            <a:solidFill>
              <a:srgbClr val="FF9900"/>
            </a:solidFill>
            <a:round/>
            <a:headEnd/>
            <a:tailEnd type="triangle" w="med" len="med"/>
          </a:ln>
          <a:extLst>
            <a:ext uri="{909E8E84-426E-40DD-AFC4-6F175D3DCCD1}">
              <a14:hiddenFill xmlns:a14="http://schemas.microsoft.com/office/drawing/2010/main">
                <a:noFill/>
              </a14:hiddenFill>
            </a:ext>
          </a:extLst>
        </p:spPr>
      </p:cxnSp>
      <p:sp>
        <p:nvSpPr>
          <p:cNvPr id="8" name="Rechteck 7">
            <a:extLst>
              <a:ext uri="{FF2B5EF4-FFF2-40B4-BE49-F238E27FC236}">
                <a16:creationId xmlns:a16="http://schemas.microsoft.com/office/drawing/2014/main" id="{562C1C0A-72EC-AB44-ECA6-E28A01E17BE6}"/>
              </a:ext>
            </a:extLst>
          </p:cNvPr>
          <p:cNvSpPr>
            <a:spLocks noChangeArrowheads="1"/>
          </p:cNvSpPr>
          <p:nvPr/>
        </p:nvSpPr>
        <p:spPr bwMode="auto">
          <a:xfrm>
            <a:off x="4532313" y="2439988"/>
            <a:ext cx="2508250" cy="3527425"/>
          </a:xfrm>
          <a:prstGeom prst="rect">
            <a:avLst/>
          </a:prstGeom>
          <a:solidFill>
            <a:schemeClr val="bg1"/>
          </a:solidFill>
          <a:ln w="9525" algn="ctr">
            <a:solidFill>
              <a:schemeClr val="bg1"/>
            </a:solidFill>
            <a:round/>
            <a:headEnd/>
            <a:tailEnd/>
          </a:ln>
        </p:spPr>
        <p:txBody>
          <a:bodyPr/>
          <a:lstStyle>
            <a:lvl1pPr>
              <a:spcBef>
                <a:spcPct val="20000"/>
              </a:spcBef>
              <a:buBlip>
                <a:blip r:embed="rId4"/>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en-GB" altLang="de-DE">
              <a:latin typeface="Arial" panose="020B0604020202020204" pitchFamily="34" charset="0"/>
            </a:endParaRPr>
          </a:p>
        </p:txBody>
      </p:sp>
      <p:pic>
        <p:nvPicPr>
          <p:cNvPr id="9" name="Picture 2">
            <a:extLst>
              <a:ext uri="{FF2B5EF4-FFF2-40B4-BE49-F238E27FC236}">
                <a16:creationId xmlns:a16="http://schemas.microsoft.com/office/drawing/2014/main" id="{0B364D6C-AC6F-48D3-66EB-84B098CC4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97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55</a:t>
            </a:fld>
            <a:endParaRPr lang="nl-NL"/>
          </a:p>
        </p:txBody>
      </p:sp>
      <p:pic>
        <p:nvPicPr>
          <p:cNvPr id="7" name="Grafik 4">
            <a:extLst>
              <a:ext uri="{FF2B5EF4-FFF2-40B4-BE49-F238E27FC236}">
                <a16:creationId xmlns:a16="http://schemas.microsoft.com/office/drawing/2014/main" id="{E941502B-A731-B968-002B-4B61E651D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059781"/>
            <a:ext cx="91440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6">
            <a:extLst>
              <a:ext uri="{FF2B5EF4-FFF2-40B4-BE49-F238E27FC236}">
                <a16:creationId xmlns:a16="http://schemas.microsoft.com/office/drawing/2014/main" id="{95AEBAB9-4E96-DA74-9256-C3C0D0A1BA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5163">
            <a:off x="5241220" y="4583792"/>
            <a:ext cx="1245656" cy="8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0F656C2C-113E-F7B4-7560-AC5E72FE5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3816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56</a:t>
            </a:fld>
            <a:endParaRPr lang="nl-NL"/>
          </a:p>
        </p:txBody>
      </p:sp>
      <p:pic>
        <p:nvPicPr>
          <p:cNvPr id="5" name="Grafik 4">
            <a:extLst>
              <a:ext uri="{FF2B5EF4-FFF2-40B4-BE49-F238E27FC236}">
                <a16:creationId xmlns:a16="http://schemas.microsoft.com/office/drawing/2014/main" id="{F6751268-355D-0896-D05D-4383E341ED94}"/>
              </a:ext>
            </a:extLst>
          </p:cNvPr>
          <p:cNvPicPr>
            <a:picLocks noChangeAspect="1"/>
          </p:cNvPicPr>
          <p:nvPr/>
        </p:nvPicPr>
        <p:blipFill>
          <a:blip r:embed="rId3"/>
          <a:stretch>
            <a:fillRect/>
          </a:stretch>
        </p:blipFill>
        <p:spPr>
          <a:xfrm>
            <a:off x="2097088" y="1468438"/>
            <a:ext cx="6245225" cy="4679950"/>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DADB1368-B4C1-7DE5-F232-14D82A52F967}"/>
              </a:ext>
            </a:extLst>
          </p:cNvPr>
          <p:cNvPicPr>
            <a:picLocks noChangeAspect="1"/>
          </p:cNvPicPr>
          <p:nvPr/>
        </p:nvPicPr>
        <p:blipFill>
          <a:blip r:embed="rId4"/>
          <a:stretch>
            <a:fillRect/>
          </a:stretch>
        </p:blipFill>
        <p:spPr>
          <a:xfrm>
            <a:off x="5210175" y="1095375"/>
            <a:ext cx="4319588" cy="2870200"/>
          </a:xfrm>
          <a:prstGeom prst="rect">
            <a:avLst/>
          </a:prstGeom>
          <a:ln>
            <a:noFill/>
          </a:ln>
          <a:effectLst>
            <a:outerShdw blurRad="292100" dist="139700" dir="2700000" algn="tl" rotWithShape="0">
              <a:srgbClr val="333333">
                <a:alpha val="65000"/>
              </a:srgbClr>
            </a:outerShdw>
          </a:effectLst>
        </p:spPr>
      </p:pic>
      <p:pic>
        <p:nvPicPr>
          <p:cNvPr id="7" name="Grafik 6">
            <a:extLst>
              <a:ext uri="{FF2B5EF4-FFF2-40B4-BE49-F238E27FC236}">
                <a16:creationId xmlns:a16="http://schemas.microsoft.com/office/drawing/2014/main" id="{3F5B25B8-5A22-534F-C6A8-DAAA543DAC19}"/>
              </a:ext>
            </a:extLst>
          </p:cNvPr>
          <p:cNvPicPr>
            <a:picLocks noChangeAspect="1"/>
          </p:cNvPicPr>
          <p:nvPr/>
        </p:nvPicPr>
        <p:blipFill>
          <a:blip r:embed="rId5"/>
          <a:stretch>
            <a:fillRect/>
          </a:stretch>
        </p:blipFill>
        <p:spPr>
          <a:xfrm>
            <a:off x="982663" y="3646488"/>
            <a:ext cx="3984625" cy="2632075"/>
          </a:xfrm>
          <a:prstGeom prst="rect">
            <a:avLst/>
          </a:prstGeom>
          <a:ln>
            <a:noFill/>
          </a:ln>
          <a:effectLst>
            <a:outerShdw blurRad="292100" dist="139700" dir="2700000" algn="tl" rotWithShape="0">
              <a:srgbClr val="333333">
                <a:alpha val="65000"/>
              </a:srgbClr>
            </a:outerShdw>
          </a:effectLst>
        </p:spPr>
      </p:pic>
      <p:sp>
        <p:nvSpPr>
          <p:cNvPr id="8" name="Rechteck 7">
            <a:extLst>
              <a:ext uri="{FF2B5EF4-FFF2-40B4-BE49-F238E27FC236}">
                <a16:creationId xmlns:a16="http://schemas.microsoft.com/office/drawing/2014/main" id="{B2DBB3A0-374D-9497-6C35-5F2EAE4B1F71}"/>
              </a:ext>
            </a:extLst>
          </p:cNvPr>
          <p:cNvSpPr/>
          <p:nvPr/>
        </p:nvSpPr>
        <p:spPr>
          <a:xfrm>
            <a:off x="4957763" y="6307138"/>
            <a:ext cx="4572000" cy="185737"/>
          </a:xfrm>
          <a:prstGeom prst="rect">
            <a:avLst/>
          </a:prstGeom>
        </p:spPr>
        <p:txBody>
          <a:bodyPr>
            <a:spAutoFit/>
          </a:bodyPr>
          <a:lstStyle/>
          <a:p>
            <a:pPr algn="r">
              <a:defRPr/>
            </a:pPr>
            <a:r>
              <a:rPr lang="en-GB" sz="600" b="0" i="1" dirty="0">
                <a:latin typeface="+mj-lt"/>
              </a:rPr>
              <a:t>Source: https://www.amusingplanet.com/2013/08/the-greenhouses-of-almeria.html</a:t>
            </a:r>
          </a:p>
        </p:txBody>
      </p:sp>
      <p:pic>
        <p:nvPicPr>
          <p:cNvPr id="9" name="Picture 2">
            <a:extLst>
              <a:ext uri="{FF2B5EF4-FFF2-40B4-BE49-F238E27FC236}">
                <a16:creationId xmlns:a16="http://schemas.microsoft.com/office/drawing/2014/main" id="{8485B6EB-6CFF-4789-F3C7-D16D1EFFD1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60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Green washing 2.0 = Purpose washing?</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a:xfrm>
            <a:off x="6096000" y="1825625"/>
            <a:ext cx="5257800" cy="4351338"/>
          </a:xfrm>
        </p:spPr>
        <p:txBody>
          <a:bodyPr/>
          <a:lstStyle/>
          <a:p>
            <a:pPr>
              <a:defRPr/>
            </a:pPr>
            <a:r>
              <a:rPr lang="en-US" sz="2800" kern="0" dirty="0"/>
              <a:t>Purpose washing</a:t>
            </a:r>
            <a:r>
              <a:rPr lang="en-US" sz="2800" b="0" kern="0" dirty="0"/>
              <a:t> is the practice of making a claim about the benefits of a product, service, technology or company practice based on an unsubstantiated or misleading purpose. </a:t>
            </a:r>
          </a:p>
          <a:p>
            <a:pPr>
              <a:defRPr/>
            </a:pPr>
            <a:r>
              <a:rPr lang="en-US" sz="2800" kern="0" dirty="0"/>
              <a:t>Purpose washing</a:t>
            </a:r>
            <a:r>
              <a:rPr lang="en-US" sz="2800" b="0" kern="0" dirty="0"/>
              <a:t> can make a company appear to be more conscious than it really is.</a:t>
            </a:r>
            <a:endParaRPr lang="en-GB" sz="2800" b="0" kern="0" dirty="0"/>
          </a:p>
          <a:p>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57</a:t>
            </a:fld>
            <a:endParaRPr lang="nl-NL"/>
          </a:p>
        </p:txBody>
      </p:sp>
      <p:pic>
        <p:nvPicPr>
          <p:cNvPr id="5" name="Inhaltsplatzhalter 6">
            <a:extLst>
              <a:ext uri="{FF2B5EF4-FFF2-40B4-BE49-F238E27FC236}">
                <a16:creationId xmlns:a16="http://schemas.microsoft.com/office/drawing/2014/main" id="{E9FEBAE3-02F1-8AA7-8CF2-57F506997B11}"/>
              </a:ext>
            </a:extLst>
          </p:cNvPr>
          <p:cNvPicPr>
            <a:picLocks noChangeAspect="1"/>
          </p:cNvPicPr>
          <p:nvPr/>
        </p:nvPicPr>
        <p:blipFill>
          <a:blip r:embed="rId3"/>
          <a:stretch>
            <a:fillRect/>
          </a:stretch>
        </p:blipFill>
        <p:spPr>
          <a:xfrm>
            <a:off x="1052513" y="2474913"/>
            <a:ext cx="4243387" cy="3182937"/>
          </a:xfrm>
          <a:prstGeom prst="rect">
            <a:avLst/>
          </a:prstGeom>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3017B112-9BD4-24BF-52F8-29130894FC15}"/>
              </a:ext>
            </a:extLst>
          </p:cNvPr>
          <p:cNvSpPr txBox="1"/>
          <p:nvPr/>
        </p:nvSpPr>
        <p:spPr>
          <a:xfrm>
            <a:off x="4828921" y="5562878"/>
            <a:ext cx="6097348" cy="184666"/>
          </a:xfrm>
          <a:prstGeom prst="rect">
            <a:avLst/>
          </a:prstGeom>
          <a:noFill/>
        </p:spPr>
        <p:txBody>
          <a:bodyPr wrap="square">
            <a:spAutoFit/>
          </a:bodyPr>
          <a:lstStyle/>
          <a:p>
            <a:pPr algn="r"/>
            <a:r>
              <a:rPr lang="en-GB" altLang="de-DE" sz="600" i="1" dirty="0"/>
              <a:t>Based on https://searchcrm.techtarget.com/definition/greenwashing</a:t>
            </a:r>
            <a:endParaRPr lang="de-DE" sz="600" i="1" dirty="0"/>
          </a:p>
        </p:txBody>
      </p:sp>
      <p:pic>
        <p:nvPicPr>
          <p:cNvPr id="6" name="Picture 2">
            <a:extLst>
              <a:ext uri="{FF2B5EF4-FFF2-40B4-BE49-F238E27FC236}">
                <a16:creationId xmlns:a16="http://schemas.microsoft.com/office/drawing/2014/main" id="{649EFCA2-5974-91EC-1F72-E9F29BC81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487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Beware of fake purpose!</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58</a:t>
            </a:fld>
            <a:endParaRPr lang="nl-NL"/>
          </a:p>
        </p:txBody>
      </p:sp>
      <p:pic>
        <p:nvPicPr>
          <p:cNvPr id="6" name="Grafik 5">
            <a:extLst>
              <a:ext uri="{FF2B5EF4-FFF2-40B4-BE49-F238E27FC236}">
                <a16:creationId xmlns:a16="http://schemas.microsoft.com/office/drawing/2014/main" id="{67C7A97E-4DA7-C5A1-A6FD-330657755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582" y="3837679"/>
            <a:ext cx="2663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pieren 6">
            <a:extLst>
              <a:ext uri="{FF2B5EF4-FFF2-40B4-BE49-F238E27FC236}">
                <a16:creationId xmlns:a16="http://schemas.microsoft.com/office/drawing/2014/main" id="{F0266F29-032C-5C54-5C76-6D0192CBAE2D}"/>
              </a:ext>
            </a:extLst>
          </p:cNvPr>
          <p:cNvGrpSpPr>
            <a:grpSpLocks/>
          </p:cNvGrpSpPr>
          <p:nvPr/>
        </p:nvGrpSpPr>
        <p:grpSpPr bwMode="auto">
          <a:xfrm rot="246426">
            <a:off x="3640932" y="2089842"/>
            <a:ext cx="6203950" cy="1868487"/>
            <a:chOff x="2390705" y="2444206"/>
            <a:chExt cx="6204269" cy="1866996"/>
          </a:xfrm>
        </p:grpSpPr>
        <p:pic>
          <p:nvPicPr>
            <p:cNvPr id="8" name="Grafik 7">
              <a:extLst>
                <a:ext uri="{FF2B5EF4-FFF2-40B4-BE49-F238E27FC236}">
                  <a16:creationId xmlns:a16="http://schemas.microsoft.com/office/drawing/2014/main" id="{FA6C59DF-64BE-143D-C773-9C589540DB13}"/>
                </a:ext>
              </a:extLst>
            </p:cNvPr>
            <p:cNvPicPr>
              <a:picLocks noChangeAspect="1"/>
            </p:cNvPicPr>
            <p:nvPr/>
          </p:nvPicPr>
          <p:blipFill>
            <a:blip r:embed="rId4"/>
            <a:stretch>
              <a:fillRect/>
            </a:stretch>
          </p:blipFill>
          <p:spPr>
            <a:xfrm>
              <a:off x="2390705" y="2444206"/>
              <a:ext cx="6204269" cy="1866996"/>
            </a:xfrm>
            <a:prstGeom prst="rect">
              <a:avLst/>
            </a:prstGeom>
            <a:ln>
              <a:noFill/>
            </a:ln>
            <a:effectLst>
              <a:outerShdw blurRad="292100" dist="139700" dir="2700000" algn="tl" rotWithShape="0">
                <a:srgbClr val="333333">
                  <a:alpha val="65000"/>
                </a:srgbClr>
              </a:outerShdw>
            </a:effectLst>
          </p:spPr>
        </p:pic>
        <p:cxnSp>
          <p:nvCxnSpPr>
            <p:cNvPr id="9" name="Gerader Verbinder 6">
              <a:extLst>
                <a:ext uri="{FF2B5EF4-FFF2-40B4-BE49-F238E27FC236}">
                  <a16:creationId xmlns:a16="http://schemas.microsoft.com/office/drawing/2014/main" id="{4716ED52-60E1-298E-1C5C-A62ACFE8EB9D}"/>
                </a:ext>
              </a:extLst>
            </p:cNvPr>
            <p:cNvCxnSpPr>
              <a:cxnSpLocks noChangeShapeType="1"/>
            </p:cNvCxnSpPr>
            <p:nvPr/>
          </p:nvCxnSpPr>
          <p:spPr bwMode="auto">
            <a:xfrm>
              <a:off x="2498500" y="3324444"/>
              <a:ext cx="830687" cy="0"/>
            </a:xfrm>
            <a:prstGeom prst="line">
              <a:avLst/>
            </a:prstGeom>
            <a:noFill/>
            <a:ln w="28575" algn="ctr">
              <a:solidFill>
                <a:srgbClr val="FF9900"/>
              </a:solidFill>
              <a:round/>
              <a:headEnd/>
              <a:tailEnd/>
            </a:ln>
            <a:extLst>
              <a:ext uri="{909E8E84-426E-40DD-AFC4-6F175D3DCCD1}">
                <a14:hiddenFill xmlns:a14="http://schemas.microsoft.com/office/drawing/2010/main">
                  <a:noFill/>
                </a14:hiddenFill>
              </a:ext>
            </a:extLst>
          </p:spPr>
        </p:cxnSp>
      </p:grpSp>
      <p:pic>
        <p:nvPicPr>
          <p:cNvPr id="10" name="Grafik 9">
            <a:extLst>
              <a:ext uri="{FF2B5EF4-FFF2-40B4-BE49-F238E27FC236}">
                <a16:creationId xmlns:a16="http://schemas.microsoft.com/office/drawing/2014/main" id="{50EBDB37-88AD-1BC8-06F9-41024ABDF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882" y="4350442"/>
            <a:ext cx="271303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feld 10">
            <a:extLst>
              <a:ext uri="{FF2B5EF4-FFF2-40B4-BE49-F238E27FC236}">
                <a16:creationId xmlns:a16="http://schemas.microsoft.com/office/drawing/2014/main" id="{15C0C5D3-527E-1F55-8663-8634FE771DA0}"/>
              </a:ext>
            </a:extLst>
          </p:cNvPr>
          <p:cNvSpPr txBox="1"/>
          <p:nvPr/>
        </p:nvSpPr>
        <p:spPr>
          <a:xfrm>
            <a:off x="5079207" y="4347267"/>
            <a:ext cx="574675" cy="1446212"/>
          </a:xfrm>
          <a:prstGeom prst="rect">
            <a:avLst/>
          </a:prstGeom>
          <a:noFill/>
        </p:spPr>
        <p:txBody>
          <a:bodyPr>
            <a:spAutoFit/>
          </a:bodyPr>
          <a:lstStyle/>
          <a:p>
            <a:pPr>
              <a:defRPr/>
            </a:pPr>
            <a:r>
              <a:rPr lang="en-GB" sz="8800" dirty="0">
                <a:latin typeface="+mn-lt"/>
              </a:rPr>
              <a:t>=</a:t>
            </a:r>
          </a:p>
        </p:txBody>
      </p:sp>
      <p:sp>
        <p:nvSpPr>
          <p:cNvPr id="5" name="Textfeld 4">
            <a:extLst>
              <a:ext uri="{FF2B5EF4-FFF2-40B4-BE49-F238E27FC236}">
                <a16:creationId xmlns:a16="http://schemas.microsoft.com/office/drawing/2014/main" id="{AF5B9CA4-D914-ACA9-F55E-AFCF306AFB4B}"/>
              </a:ext>
            </a:extLst>
          </p:cNvPr>
          <p:cNvSpPr txBox="1"/>
          <p:nvPr/>
        </p:nvSpPr>
        <p:spPr>
          <a:xfrm>
            <a:off x="3806480" y="6578341"/>
            <a:ext cx="6097348" cy="184666"/>
          </a:xfrm>
          <a:prstGeom prst="rect">
            <a:avLst/>
          </a:prstGeom>
          <a:noFill/>
        </p:spPr>
        <p:txBody>
          <a:bodyPr wrap="square">
            <a:spAutoFit/>
          </a:bodyPr>
          <a:lstStyle/>
          <a:p>
            <a:pPr algn="r"/>
            <a:r>
              <a:rPr lang="en-GB" altLang="de-DE" sz="600" i="1" dirty="0"/>
              <a:t>Source: https://www.aboalarm.de</a:t>
            </a:r>
            <a:endParaRPr lang="de-DE" sz="600" i="1" dirty="0"/>
          </a:p>
        </p:txBody>
      </p:sp>
      <p:sp>
        <p:nvSpPr>
          <p:cNvPr id="13" name="Textfeld 12">
            <a:extLst>
              <a:ext uri="{FF2B5EF4-FFF2-40B4-BE49-F238E27FC236}">
                <a16:creationId xmlns:a16="http://schemas.microsoft.com/office/drawing/2014/main" id="{229E0C38-AFC0-262C-8449-23177E089EE0}"/>
              </a:ext>
            </a:extLst>
          </p:cNvPr>
          <p:cNvSpPr txBox="1"/>
          <p:nvPr/>
        </p:nvSpPr>
        <p:spPr>
          <a:xfrm rot="21280712">
            <a:off x="362465" y="1676353"/>
            <a:ext cx="3039702" cy="830997"/>
          </a:xfrm>
          <a:prstGeom prst="rect">
            <a:avLst/>
          </a:prstGeom>
          <a:noFill/>
          <a:ln w="28575">
            <a:solidFill>
              <a:schemeClr val="accent5"/>
            </a:solidFill>
          </a:ln>
        </p:spPr>
        <p:txBody>
          <a:bodyPr wrap="square" rtlCol="0">
            <a:spAutoFit/>
          </a:bodyPr>
          <a:lstStyle/>
          <a:p>
            <a:r>
              <a:rPr lang="en-US" sz="1600" dirty="0"/>
              <a:t>“What does </a:t>
            </a:r>
            <a:r>
              <a:rPr lang="en-US" sz="1600" dirty="0" err="1"/>
              <a:t>aboalarm</a:t>
            </a:r>
            <a:r>
              <a:rPr lang="en-US" sz="1600" dirty="0"/>
              <a:t> stand for?”</a:t>
            </a:r>
          </a:p>
          <a:p>
            <a:endParaRPr lang="en-US" sz="1600" dirty="0"/>
          </a:p>
          <a:p>
            <a:pPr algn="ctr"/>
            <a:r>
              <a:rPr lang="en-US" sz="1600" i="1" dirty="0"/>
              <a:t>We are the good ones!</a:t>
            </a:r>
          </a:p>
        </p:txBody>
      </p:sp>
      <p:cxnSp>
        <p:nvCxnSpPr>
          <p:cNvPr id="15" name="Gerader Verbinder 14">
            <a:extLst>
              <a:ext uri="{FF2B5EF4-FFF2-40B4-BE49-F238E27FC236}">
                <a16:creationId xmlns:a16="http://schemas.microsoft.com/office/drawing/2014/main" id="{45F0C189-C96B-AC13-2018-F4602259805A}"/>
              </a:ext>
            </a:extLst>
          </p:cNvPr>
          <p:cNvCxnSpPr/>
          <p:nvPr/>
        </p:nvCxnSpPr>
        <p:spPr>
          <a:xfrm>
            <a:off x="3418703" y="2356021"/>
            <a:ext cx="247135" cy="85165"/>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E9A2504-1380-C45B-BC49-E2B6361C4A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391" y="633095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0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033B0E15-BFFA-7B38-5CB8-77B45EBED2A1}"/>
              </a:ext>
            </a:extLst>
          </p:cNvPr>
          <p:cNvSpPr/>
          <p:nvPr/>
        </p:nvSpPr>
        <p:spPr>
          <a:xfrm>
            <a:off x="704007" y="2901861"/>
            <a:ext cx="5923370" cy="407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marL="342900" indent="-342900" eaLnBrk="1" hangingPunct="1">
              <a:buFontTx/>
              <a:buAutoNum type="arabicPeriod"/>
              <a:defRPr/>
            </a:pPr>
            <a:r>
              <a:rPr lang="en-US" sz="1800" dirty="0">
                <a:latin typeface="+mn-lt"/>
              </a:rPr>
              <a:t>Transition / Introduction</a:t>
            </a:r>
          </a:p>
          <a:p>
            <a:pPr marL="342900" indent="-342900" eaLnBrk="1" hangingPunct="1">
              <a:buFontTx/>
              <a:buAutoNum type="arabicPeriod"/>
              <a:defRPr/>
            </a:pPr>
            <a:r>
              <a:rPr lang="en-US" sz="1800" dirty="0">
                <a:latin typeface="+mn-lt"/>
              </a:rPr>
              <a:t>The four tenets of conscious capitalism</a:t>
            </a:r>
          </a:p>
          <a:p>
            <a:pPr marL="342900" indent="-342900" eaLnBrk="1" hangingPunct="1">
              <a:buFontTx/>
              <a:buAutoNum type="arabicPeriod"/>
              <a:defRPr/>
            </a:pPr>
            <a:r>
              <a:rPr lang="en-US" sz="1800" dirty="0">
                <a:latin typeface="+mn-lt"/>
              </a:rPr>
              <a:t>1</a:t>
            </a:r>
            <a:r>
              <a:rPr lang="en-US" sz="1800" baseline="30000" dirty="0">
                <a:latin typeface="+mn-lt"/>
              </a:rPr>
              <a:t>st</a:t>
            </a:r>
            <a:r>
              <a:rPr lang="en-US" sz="1800" dirty="0">
                <a:latin typeface="+mn-lt"/>
              </a:rPr>
              <a:t> tenet: Higher Purpose</a:t>
            </a:r>
          </a:p>
          <a:p>
            <a:pPr marL="342900" indent="-342900" eaLnBrk="1" hangingPunct="1">
              <a:buFontTx/>
              <a:buAutoNum type="arabicPeriod"/>
              <a:defRPr/>
            </a:pPr>
            <a:r>
              <a:rPr lang="en-US" sz="1800" b="1" dirty="0">
                <a:latin typeface="+mn-lt"/>
              </a:rPr>
              <a:t>2</a:t>
            </a:r>
            <a:r>
              <a:rPr lang="en-US" sz="1800" b="1" baseline="30000" dirty="0">
                <a:latin typeface="+mn-lt"/>
              </a:rPr>
              <a:t>nd</a:t>
            </a:r>
            <a:r>
              <a:rPr lang="en-US" sz="1800" b="1" dirty="0">
                <a:latin typeface="+mn-lt"/>
              </a:rPr>
              <a:t> tenet: Conscious Leadership</a:t>
            </a:r>
          </a:p>
          <a:p>
            <a:pPr marL="342900" indent="-342900" eaLnBrk="1" hangingPunct="1">
              <a:buFontTx/>
              <a:buAutoNum type="arabicPeriod"/>
              <a:defRPr/>
            </a:pPr>
            <a:r>
              <a:rPr lang="en-US" sz="1800" dirty="0">
                <a:latin typeface="+mn-lt"/>
              </a:rPr>
              <a:t>3</a:t>
            </a:r>
            <a:r>
              <a:rPr lang="en-US" sz="1800" baseline="30000" dirty="0">
                <a:latin typeface="+mn-lt"/>
              </a:rPr>
              <a:t>rd</a:t>
            </a:r>
            <a:r>
              <a:rPr lang="en-US" sz="1800" dirty="0">
                <a:latin typeface="+mn-lt"/>
              </a:rPr>
              <a:t> tenet: Stakeholder integration</a:t>
            </a:r>
          </a:p>
          <a:p>
            <a:pPr marL="342900" indent="-342900" eaLnBrk="1" hangingPunct="1">
              <a:buFontTx/>
              <a:buAutoNum type="arabicPeriod"/>
              <a:defRPr/>
            </a:pPr>
            <a:r>
              <a:rPr lang="en-US" sz="1800" dirty="0">
                <a:latin typeface="+mn-lt"/>
              </a:rPr>
              <a:t>4</a:t>
            </a:r>
            <a:r>
              <a:rPr lang="en-US" sz="1800" baseline="30000" dirty="0">
                <a:latin typeface="+mn-lt"/>
              </a:rPr>
              <a:t>th</a:t>
            </a:r>
            <a:r>
              <a:rPr lang="en-US" sz="1800" dirty="0">
                <a:latin typeface="+mn-lt"/>
              </a:rPr>
              <a:t> tenet: Conscious culture and management</a:t>
            </a:r>
          </a:p>
          <a:p>
            <a:pPr marL="342900" indent="-342900" eaLnBrk="1" hangingPunct="1">
              <a:buFontTx/>
              <a:buAutoNum type="arabicPeriod"/>
              <a:defRPr/>
            </a:pPr>
            <a:r>
              <a:rPr lang="en-US" sz="1800" dirty="0">
                <a:latin typeface="+mn-lt"/>
              </a:rPr>
              <a:t>Summary: Key questions</a:t>
            </a:r>
          </a:p>
          <a:p>
            <a:pPr marL="342900" indent="-342900" eaLnBrk="1" hangingPunct="1">
              <a:buFontTx/>
              <a:buAutoNum type="arabicPeriod"/>
              <a:defRPr/>
            </a:pPr>
            <a:r>
              <a:rPr lang="en-US" sz="1800" dirty="0">
                <a:latin typeface="+mn-lt"/>
              </a:rPr>
              <a:t>Reading recommendations and contact</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59</a:t>
            </a:fld>
            <a:endParaRPr lang="nl-NL"/>
          </a:p>
        </p:txBody>
      </p:sp>
      <p:pic>
        <p:nvPicPr>
          <p:cNvPr id="6" name="Picture 2">
            <a:extLst>
              <a:ext uri="{FF2B5EF4-FFF2-40B4-BE49-F238E27FC236}">
                <a16:creationId xmlns:a16="http://schemas.microsoft.com/office/drawing/2014/main" id="{A096D5F6-9854-3D28-8ECC-290EBA80A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140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6</a:t>
            </a:fld>
            <a:endParaRPr lang="nl-NL"/>
          </a:p>
        </p:txBody>
      </p:sp>
      <p:pic>
        <p:nvPicPr>
          <p:cNvPr id="7" name="Grafik 6" descr="Ein Bild, das Text, Mann, Schild enthält.&#10;&#10;Automatisch generierte Beschreibung">
            <a:extLst>
              <a:ext uri="{FF2B5EF4-FFF2-40B4-BE49-F238E27FC236}">
                <a16:creationId xmlns:a16="http://schemas.microsoft.com/office/drawing/2014/main" id="{1F477482-7266-A3F5-C30B-3FB61D1EC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2325" y="2032000"/>
            <a:ext cx="8007350" cy="3768165"/>
          </a:xfrm>
          <a:prstGeom prst="rect">
            <a:avLst/>
          </a:prstGeom>
        </p:spPr>
      </p:pic>
      <p:sp>
        <p:nvSpPr>
          <p:cNvPr id="9" name="Textfeld 8">
            <a:extLst>
              <a:ext uri="{FF2B5EF4-FFF2-40B4-BE49-F238E27FC236}">
                <a16:creationId xmlns:a16="http://schemas.microsoft.com/office/drawing/2014/main" id="{56C61081-AB3C-99F1-A1B5-A7CE2200B494}"/>
              </a:ext>
            </a:extLst>
          </p:cNvPr>
          <p:cNvSpPr txBox="1"/>
          <p:nvPr/>
        </p:nvSpPr>
        <p:spPr>
          <a:xfrm>
            <a:off x="4075689" y="5800165"/>
            <a:ext cx="6096000" cy="184666"/>
          </a:xfrm>
          <a:prstGeom prst="rect">
            <a:avLst/>
          </a:prstGeom>
          <a:noFill/>
        </p:spPr>
        <p:txBody>
          <a:bodyPr wrap="square">
            <a:spAutoFit/>
          </a:bodyPr>
          <a:lstStyle/>
          <a:p>
            <a:pPr algn="r"/>
            <a:r>
              <a:rPr lang="de-DE" sz="600" i="1" dirty="0"/>
              <a:t>Source: </a:t>
            </a:r>
            <a:r>
              <a:rPr lang="de-DE" sz="600" i="1" dirty="0">
                <a:hlinkClick r:id="rId4"/>
              </a:rPr>
              <a:t>https://www.azquotes.com/quote/500242</a:t>
            </a:r>
            <a:r>
              <a:rPr lang="de-DE" sz="600" i="1" dirty="0"/>
              <a:t> </a:t>
            </a:r>
          </a:p>
        </p:txBody>
      </p:sp>
      <p:pic>
        <p:nvPicPr>
          <p:cNvPr id="3" name="Picture 2">
            <a:extLst>
              <a:ext uri="{FF2B5EF4-FFF2-40B4-BE49-F238E27FC236}">
                <a16:creationId xmlns:a16="http://schemas.microsoft.com/office/drawing/2014/main" id="{1427B814-C910-231B-0F5C-97159244B9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7120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US" altLang="de-DE" i="1" dirty="0">
                <a:solidFill>
                  <a:srgbClr val="99CCFF"/>
                </a:solidFill>
              </a:rPr>
              <a:t>VIDEO - DISCUSSION: </a:t>
            </a:r>
            <a:r>
              <a:rPr lang="en-US" altLang="de-DE" dirty="0"/>
              <a:t>Simon Sinek on Millennials in the Workplace</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60</a:t>
            </a:fld>
            <a:endParaRPr lang="nl-NL"/>
          </a:p>
        </p:txBody>
      </p:sp>
      <p:pic>
        <p:nvPicPr>
          <p:cNvPr id="5" name="Picture 3">
            <a:extLst>
              <a:ext uri="{FF2B5EF4-FFF2-40B4-BE49-F238E27FC236}">
                <a16:creationId xmlns:a16="http://schemas.microsoft.com/office/drawing/2014/main" id="{E06C6403-BA4A-A5D4-F42D-B250F2EFC976}"/>
              </a:ext>
            </a:extLst>
          </p:cNvPr>
          <p:cNvPicPr>
            <a:picLocks noChangeAspect="1"/>
          </p:cNvPicPr>
          <p:nvPr/>
        </p:nvPicPr>
        <p:blipFill>
          <a:blip r:embed="rId3"/>
          <a:stretch>
            <a:fillRect/>
          </a:stretch>
        </p:blipFill>
        <p:spPr>
          <a:xfrm>
            <a:off x="2179637" y="1917700"/>
            <a:ext cx="7832725" cy="4394200"/>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4C0306DC-4128-C315-D565-BC0ECBDC3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7808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a:defRPr/>
            </a:pPr>
            <a:endParaRPr lang="en-GB" sz="2400" dirty="0"/>
          </a:p>
          <a:p>
            <a:pPr>
              <a:defRPr/>
            </a:pPr>
            <a:r>
              <a:rPr lang="en-GB" sz="2400" dirty="0"/>
              <a:t>There are leaders and there are those who lead.</a:t>
            </a:r>
          </a:p>
          <a:p>
            <a:pPr>
              <a:defRPr/>
            </a:pPr>
            <a:r>
              <a:rPr lang="en-GB" sz="2400" dirty="0"/>
              <a:t>Leaders hold a position of power or influence.</a:t>
            </a:r>
          </a:p>
          <a:p>
            <a:pPr>
              <a:defRPr/>
            </a:pPr>
            <a:r>
              <a:rPr lang="en-GB" sz="2400" dirty="0"/>
              <a:t>Those who lead inspire us.</a:t>
            </a:r>
          </a:p>
          <a:p>
            <a:pPr>
              <a:defRPr/>
            </a:pPr>
            <a:endParaRPr lang="en-GB" sz="2400" dirty="0"/>
          </a:p>
          <a:p>
            <a:pPr>
              <a:defRPr/>
            </a:pPr>
            <a:endParaRPr lang="en-GB" sz="2400" dirty="0"/>
          </a:p>
          <a:p>
            <a:pPr>
              <a:defRPr/>
            </a:pPr>
            <a:r>
              <a:rPr lang="en-GB" sz="2400" dirty="0"/>
              <a:t>Whether individuals or organizations, we follow those</a:t>
            </a:r>
            <a:br>
              <a:rPr lang="en-GB" sz="2400" dirty="0"/>
            </a:br>
            <a:r>
              <a:rPr lang="en-GB" sz="2400" dirty="0"/>
              <a:t>who lead not because we have to, but because we want to.</a:t>
            </a:r>
            <a:br>
              <a:rPr lang="en-GB" sz="2400" dirty="0"/>
            </a:br>
            <a:r>
              <a:rPr lang="en-GB" sz="2400" dirty="0"/>
              <a:t>We follow those who lead not for them, but for ourselves.</a:t>
            </a:r>
          </a:p>
          <a:p>
            <a:pPr>
              <a:defRPr/>
            </a:pPr>
            <a:endParaRPr lang="en-GB" sz="2400" dirty="0"/>
          </a:p>
          <a:p>
            <a:pPr marL="0" indent="0" algn="r">
              <a:buFontTx/>
              <a:buNone/>
              <a:defRPr/>
            </a:pPr>
            <a:r>
              <a:rPr lang="en-GB" sz="2400" dirty="0"/>
              <a:t>	</a:t>
            </a:r>
            <a:r>
              <a:rPr lang="en-GB" sz="2400" i="1" dirty="0"/>
              <a:t>(Simon Sinek – “Start with why”)</a:t>
            </a:r>
          </a:p>
          <a:p>
            <a:endParaRPr lang="de-DE" sz="2400"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61</a:t>
            </a:fld>
            <a:endParaRPr lang="nl-NL"/>
          </a:p>
        </p:txBody>
      </p:sp>
      <p:pic>
        <p:nvPicPr>
          <p:cNvPr id="5" name="Picture 2">
            <a:extLst>
              <a:ext uri="{FF2B5EF4-FFF2-40B4-BE49-F238E27FC236}">
                <a16:creationId xmlns:a16="http://schemas.microsoft.com/office/drawing/2014/main" id="{0012BD76-5F0C-DEBD-F795-A48A189C5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551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62</a:t>
            </a:fld>
            <a:endParaRPr lang="nl-NL"/>
          </a:p>
        </p:txBody>
      </p:sp>
      <p:sp>
        <p:nvSpPr>
          <p:cNvPr id="8" name="Inhaltsplatzhalter 2">
            <a:extLst>
              <a:ext uri="{FF2B5EF4-FFF2-40B4-BE49-F238E27FC236}">
                <a16:creationId xmlns:a16="http://schemas.microsoft.com/office/drawing/2014/main" id="{445EBDCF-0A4F-329B-830F-610158ECFE5B}"/>
              </a:ext>
            </a:extLst>
          </p:cNvPr>
          <p:cNvSpPr txBox="1">
            <a:spLocks/>
          </p:cNvSpPr>
          <p:nvPr/>
        </p:nvSpPr>
        <p:spPr>
          <a:xfrm>
            <a:off x="2179637" y="1870075"/>
            <a:ext cx="7832725" cy="421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GB" sz="1600"/>
              <a:t>Top management’s main responsibility is to populate the company with “conscious employees”.</a:t>
            </a:r>
          </a:p>
          <a:p>
            <a:pPr>
              <a:defRPr/>
            </a:pPr>
            <a:endParaRPr lang="en-GB" sz="1600"/>
          </a:p>
          <a:p>
            <a:pPr>
              <a:defRPr/>
            </a:pPr>
            <a:endParaRPr lang="en-GB" sz="1600"/>
          </a:p>
          <a:p>
            <a:pPr>
              <a:defRPr/>
            </a:pPr>
            <a:endParaRPr lang="en-GB" sz="1600"/>
          </a:p>
          <a:p>
            <a:pPr>
              <a:defRPr/>
            </a:pPr>
            <a:endParaRPr lang="en-GB" sz="1600"/>
          </a:p>
          <a:p>
            <a:pPr marL="0" indent="0" algn="r">
              <a:buFontTx/>
              <a:buNone/>
              <a:defRPr/>
            </a:pPr>
            <a:r>
              <a:rPr lang="en-GB" sz="1600" i="1"/>
              <a:t>Lao Tzu</a:t>
            </a:r>
          </a:p>
          <a:p>
            <a:pPr>
              <a:defRPr/>
            </a:pPr>
            <a:endParaRPr lang="en-GB" sz="1600"/>
          </a:p>
          <a:p>
            <a:pPr>
              <a:defRPr/>
            </a:pPr>
            <a:r>
              <a:rPr lang="en-GB" sz="1600"/>
              <a:t>Leadership is the process by which a person sets a purpose for other persons and motivates them to pursue it with effectiveness and full commitment. Leadership transforms individual potential into collective performance.</a:t>
            </a:r>
            <a:endParaRPr lang="en-GB" sz="1600" dirty="0"/>
          </a:p>
        </p:txBody>
      </p:sp>
      <p:sp>
        <p:nvSpPr>
          <p:cNvPr id="9" name="Textfeld 8">
            <a:extLst>
              <a:ext uri="{FF2B5EF4-FFF2-40B4-BE49-F238E27FC236}">
                <a16:creationId xmlns:a16="http://schemas.microsoft.com/office/drawing/2014/main" id="{FCD2A7CC-290A-845F-7344-B1A72105E291}"/>
              </a:ext>
            </a:extLst>
          </p:cNvPr>
          <p:cNvSpPr txBox="1"/>
          <p:nvPr/>
        </p:nvSpPr>
        <p:spPr>
          <a:xfrm>
            <a:off x="8031162" y="6318250"/>
            <a:ext cx="1535112" cy="184150"/>
          </a:xfrm>
          <a:prstGeom prst="rect">
            <a:avLst/>
          </a:prstGeom>
          <a:noFill/>
        </p:spPr>
        <p:txBody>
          <a:bodyPr>
            <a:spAutoFit/>
          </a:bodyPr>
          <a:lstStyle/>
          <a:p>
            <a:pPr algn="r">
              <a:defRPr/>
            </a:pPr>
            <a:r>
              <a:rPr lang="en-GB" sz="600" b="0" i="1" dirty="0">
                <a:latin typeface="+mj-lt"/>
              </a:rPr>
              <a:t>Source: Fred </a:t>
            </a:r>
            <a:r>
              <a:rPr lang="en-GB" sz="600" b="0" i="1" dirty="0" err="1">
                <a:latin typeface="+mj-lt"/>
              </a:rPr>
              <a:t>Kofman</a:t>
            </a:r>
            <a:r>
              <a:rPr lang="en-GB" sz="600" b="0" i="1" dirty="0">
                <a:latin typeface="+mj-lt"/>
              </a:rPr>
              <a:t>, 2006</a:t>
            </a:r>
          </a:p>
        </p:txBody>
      </p:sp>
      <p:pic>
        <p:nvPicPr>
          <p:cNvPr id="10" name="Grafik 6">
            <a:extLst>
              <a:ext uri="{FF2B5EF4-FFF2-40B4-BE49-F238E27FC236}">
                <a16:creationId xmlns:a16="http://schemas.microsoft.com/office/drawing/2014/main" id="{B3F7A456-455D-F81F-05E8-418CFF5783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6587" y="2855913"/>
            <a:ext cx="60293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BC8C30B-BBBB-904F-F655-0830D2249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991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Characteristics of conscious leaders</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63</a:t>
            </a:fld>
            <a:endParaRPr lang="nl-NL"/>
          </a:p>
        </p:txBody>
      </p:sp>
      <p:sp>
        <p:nvSpPr>
          <p:cNvPr id="5" name="Freeform 2">
            <a:extLst>
              <a:ext uri="{FF2B5EF4-FFF2-40B4-BE49-F238E27FC236}">
                <a16:creationId xmlns:a16="http://schemas.microsoft.com/office/drawing/2014/main" id="{FE5302EF-0FF7-E865-A1AD-62A3732C880B}"/>
              </a:ext>
            </a:extLst>
          </p:cNvPr>
          <p:cNvSpPr>
            <a:spLocks/>
          </p:cNvSpPr>
          <p:nvPr/>
        </p:nvSpPr>
        <p:spPr bwMode="auto">
          <a:xfrm flipH="1">
            <a:off x="6080125" y="1825625"/>
            <a:ext cx="4286250" cy="2244725"/>
          </a:xfrm>
          <a:custGeom>
            <a:avLst/>
            <a:gdLst>
              <a:gd name="T0" fmla="*/ 0 w 2700"/>
              <a:gd name="T1" fmla="*/ 906 h 1140"/>
              <a:gd name="T2" fmla="*/ 2700 w 2700"/>
              <a:gd name="T3" fmla="*/ 1140 h 1140"/>
              <a:gd name="T4" fmla="*/ 2250 w 2700"/>
              <a:gd name="T5" fmla="*/ 0 h 1140"/>
              <a:gd name="T6" fmla="*/ 0 w 2700"/>
              <a:gd name="T7" fmla="*/ 906 h 1140"/>
            </a:gdLst>
            <a:ahLst/>
            <a:cxnLst>
              <a:cxn ang="0">
                <a:pos x="T0" y="T1"/>
              </a:cxn>
              <a:cxn ang="0">
                <a:pos x="T2" y="T3"/>
              </a:cxn>
              <a:cxn ang="0">
                <a:pos x="T4" y="T5"/>
              </a:cxn>
              <a:cxn ang="0">
                <a:pos x="T6" y="T7"/>
              </a:cxn>
            </a:cxnLst>
            <a:rect l="0" t="0" r="r" b="b"/>
            <a:pathLst>
              <a:path w="2700" h="1140">
                <a:moveTo>
                  <a:pt x="0" y="906"/>
                </a:moveTo>
                <a:lnTo>
                  <a:pt x="2700" y="1140"/>
                </a:lnTo>
                <a:lnTo>
                  <a:pt x="2250" y="0"/>
                </a:lnTo>
                <a:lnTo>
                  <a:pt x="0" y="906"/>
                </a:lnTo>
                <a:close/>
              </a:path>
            </a:pathLst>
          </a:custGeom>
          <a:solidFill>
            <a:schemeClr val="folHlink"/>
          </a:solidFill>
          <a:ln>
            <a:noFill/>
          </a:ln>
          <a:effectLst/>
        </p:spPr>
        <p:txBody>
          <a:bodyPr wrap="none" lIns="0" tIns="0" rIns="0" bIns="0" anchor="ctr"/>
          <a:lstStyle/>
          <a:p>
            <a:pPr>
              <a:defRPr/>
            </a:pPr>
            <a:endParaRPr lang="en-GB" sz="1600">
              <a:latin typeface="+mn-lt"/>
            </a:endParaRPr>
          </a:p>
        </p:txBody>
      </p:sp>
      <p:sp>
        <p:nvSpPr>
          <p:cNvPr id="6" name="Rectangle 3">
            <a:extLst>
              <a:ext uri="{FF2B5EF4-FFF2-40B4-BE49-F238E27FC236}">
                <a16:creationId xmlns:a16="http://schemas.microsoft.com/office/drawing/2014/main" id="{C8386B0F-852D-0059-0BE7-D9092DC404A1}"/>
              </a:ext>
            </a:extLst>
          </p:cNvPr>
          <p:cNvSpPr>
            <a:spLocks noChangeArrowheads="1"/>
          </p:cNvSpPr>
          <p:nvPr/>
        </p:nvSpPr>
        <p:spPr bwMode="auto">
          <a:xfrm>
            <a:off x="6796088" y="1846263"/>
            <a:ext cx="3568700" cy="428625"/>
          </a:xfrm>
          <a:prstGeom prst="rect">
            <a:avLst/>
          </a:prstGeom>
          <a:solidFill>
            <a:schemeClr val="bg1"/>
          </a:solidFill>
          <a:ln>
            <a:noFill/>
          </a:ln>
          <a:effectLst/>
        </p:spPr>
        <p:txBody>
          <a:bodyPr wrap="none" lIns="0" tIns="0" rIns="0" bIns="0" anchor="ctr"/>
          <a:lstStyle/>
          <a:p>
            <a:pPr>
              <a:defRPr/>
            </a:pPr>
            <a:endParaRPr lang="en-GB" sz="1600">
              <a:latin typeface="+mn-lt"/>
            </a:endParaRPr>
          </a:p>
        </p:txBody>
      </p:sp>
      <p:sp>
        <p:nvSpPr>
          <p:cNvPr id="7" name="Freeform 4">
            <a:extLst>
              <a:ext uri="{FF2B5EF4-FFF2-40B4-BE49-F238E27FC236}">
                <a16:creationId xmlns:a16="http://schemas.microsoft.com/office/drawing/2014/main" id="{8B82CEB4-2D2C-016C-D770-346E4981747C}"/>
              </a:ext>
            </a:extLst>
          </p:cNvPr>
          <p:cNvSpPr>
            <a:spLocks/>
          </p:cNvSpPr>
          <p:nvPr/>
        </p:nvSpPr>
        <p:spPr bwMode="auto">
          <a:xfrm>
            <a:off x="1803400" y="1836738"/>
            <a:ext cx="4286250" cy="2233612"/>
          </a:xfrm>
          <a:custGeom>
            <a:avLst/>
            <a:gdLst>
              <a:gd name="T0" fmla="*/ 0 w 2700"/>
              <a:gd name="T1" fmla="*/ 906 h 1140"/>
              <a:gd name="T2" fmla="*/ 2700 w 2700"/>
              <a:gd name="T3" fmla="*/ 1140 h 1140"/>
              <a:gd name="T4" fmla="*/ 2250 w 2700"/>
              <a:gd name="T5" fmla="*/ 0 h 1140"/>
              <a:gd name="T6" fmla="*/ 0 w 2700"/>
              <a:gd name="T7" fmla="*/ 906 h 1140"/>
            </a:gdLst>
            <a:ahLst/>
            <a:cxnLst>
              <a:cxn ang="0">
                <a:pos x="T0" y="T1"/>
              </a:cxn>
              <a:cxn ang="0">
                <a:pos x="T2" y="T3"/>
              </a:cxn>
              <a:cxn ang="0">
                <a:pos x="T4" y="T5"/>
              </a:cxn>
              <a:cxn ang="0">
                <a:pos x="T6" y="T7"/>
              </a:cxn>
            </a:cxnLst>
            <a:rect l="0" t="0" r="r" b="b"/>
            <a:pathLst>
              <a:path w="2700" h="1140">
                <a:moveTo>
                  <a:pt x="0" y="906"/>
                </a:moveTo>
                <a:lnTo>
                  <a:pt x="2700" y="1140"/>
                </a:lnTo>
                <a:lnTo>
                  <a:pt x="2250" y="0"/>
                </a:lnTo>
                <a:lnTo>
                  <a:pt x="0" y="906"/>
                </a:lnTo>
                <a:close/>
              </a:path>
            </a:pathLst>
          </a:custGeom>
          <a:solidFill>
            <a:schemeClr val="folHlink"/>
          </a:solidFill>
          <a:ln>
            <a:noFill/>
          </a:ln>
          <a:effectLst/>
        </p:spPr>
        <p:txBody>
          <a:bodyPr wrap="none" lIns="0" tIns="0" rIns="0" bIns="0" anchor="ctr"/>
          <a:lstStyle/>
          <a:p>
            <a:pPr>
              <a:defRPr/>
            </a:pPr>
            <a:endParaRPr lang="en-GB" sz="1600">
              <a:latin typeface="+mn-lt"/>
            </a:endParaRPr>
          </a:p>
        </p:txBody>
      </p:sp>
      <p:sp>
        <p:nvSpPr>
          <p:cNvPr id="8" name="Rectangle 5">
            <a:extLst>
              <a:ext uri="{FF2B5EF4-FFF2-40B4-BE49-F238E27FC236}">
                <a16:creationId xmlns:a16="http://schemas.microsoft.com/office/drawing/2014/main" id="{4E48BB2A-E36F-812E-FD80-86EC4E215CC2}"/>
              </a:ext>
            </a:extLst>
          </p:cNvPr>
          <p:cNvSpPr>
            <a:spLocks noChangeArrowheads="1"/>
          </p:cNvSpPr>
          <p:nvPr/>
        </p:nvSpPr>
        <p:spPr bwMode="auto">
          <a:xfrm>
            <a:off x="1798638" y="1846263"/>
            <a:ext cx="3568700" cy="428625"/>
          </a:xfrm>
          <a:prstGeom prst="rect">
            <a:avLst/>
          </a:prstGeom>
          <a:solidFill>
            <a:schemeClr val="bg1"/>
          </a:solidFill>
          <a:ln>
            <a:noFill/>
          </a:ln>
          <a:effectLst/>
        </p:spPr>
        <p:txBody>
          <a:bodyPr wrap="none" lIns="0" tIns="0" rIns="0" bIns="0" anchor="ctr"/>
          <a:lstStyle/>
          <a:p>
            <a:pPr>
              <a:defRPr/>
            </a:pPr>
            <a:endParaRPr lang="en-GB" sz="1600">
              <a:latin typeface="+mn-lt"/>
            </a:endParaRPr>
          </a:p>
        </p:txBody>
      </p:sp>
      <p:sp>
        <p:nvSpPr>
          <p:cNvPr id="9" name="Freeform 6">
            <a:extLst>
              <a:ext uri="{FF2B5EF4-FFF2-40B4-BE49-F238E27FC236}">
                <a16:creationId xmlns:a16="http://schemas.microsoft.com/office/drawing/2014/main" id="{EA51EEE7-DA9A-3882-B7C5-AD49B03CD337}"/>
              </a:ext>
            </a:extLst>
          </p:cNvPr>
          <p:cNvSpPr>
            <a:spLocks/>
          </p:cNvSpPr>
          <p:nvPr/>
        </p:nvSpPr>
        <p:spPr bwMode="auto">
          <a:xfrm>
            <a:off x="6081713" y="4114800"/>
            <a:ext cx="4259262" cy="2209800"/>
          </a:xfrm>
          <a:custGeom>
            <a:avLst/>
            <a:gdLst>
              <a:gd name="T0" fmla="*/ 2510 w 2510"/>
              <a:gd name="T1" fmla="*/ 227 h 1392"/>
              <a:gd name="T2" fmla="*/ 0 w 2510"/>
              <a:gd name="T3" fmla="*/ 0 h 1392"/>
              <a:gd name="T4" fmla="*/ 415 w 2510"/>
              <a:gd name="T5" fmla="*/ 1392 h 1392"/>
              <a:gd name="T6" fmla="*/ 2510 w 2510"/>
              <a:gd name="T7" fmla="*/ 227 h 1392"/>
            </a:gdLst>
            <a:ahLst/>
            <a:cxnLst>
              <a:cxn ang="0">
                <a:pos x="T0" y="T1"/>
              </a:cxn>
              <a:cxn ang="0">
                <a:pos x="T2" y="T3"/>
              </a:cxn>
              <a:cxn ang="0">
                <a:pos x="T4" y="T5"/>
              </a:cxn>
              <a:cxn ang="0">
                <a:pos x="T6" y="T7"/>
              </a:cxn>
            </a:cxnLst>
            <a:rect l="0" t="0" r="r" b="b"/>
            <a:pathLst>
              <a:path w="2510" h="1392">
                <a:moveTo>
                  <a:pt x="2510" y="227"/>
                </a:moveTo>
                <a:lnTo>
                  <a:pt x="0" y="0"/>
                </a:lnTo>
                <a:lnTo>
                  <a:pt x="415" y="1392"/>
                </a:lnTo>
                <a:lnTo>
                  <a:pt x="2510" y="227"/>
                </a:lnTo>
                <a:close/>
              </a:path>
            </a:pathLst>
          </a:custGeom>
          <a:solidFill>
            <a:schemeClr val="folHlink"/>
          </a:solidFill>
          <a:ln>
            <a:noFill/>
          </a:ln>
          <a:effectLst/>
        </p:spPr>
        <p:txBody>
          <a:bodyPr wrap="none" lIns="0" tIns="0" rIns="0" bIns="0" anchor="ctr"/>
          <a:lstStyle/>
          <a:p>
            <a:pPr>
              <a:defRPr/>
            </a:pPr>
            <a:endParaRPr lang="en-GB" sz="1600">
              <a:latin typeface="+mn-lt"/>
            </a:endParaRPr>
          </a:p>
        </p:txBody>
      </p:sp>
      <p:sp>
        <p:nvSpPr>
          <p:cNvPr id="10" name="Freeform 7">
            <a:extLst>
              <a:ext uri="{FF2B5EF4-FFF2-40B4-BE49-F238E27FC236}">
                <a16:creationId xmlns:a16="http://schemas.microsoft.com/office/drawing/2014/main" id="{EB70D979-0F0B-0F85-FA17-F475D823F615}"/>
              </a:ext>
            </a:extLst>
          </p:cNvPr>
          <p:cNvSpPr>
            <a:spLocks/>
          </p:cNvSpPr>
          <p:nvPr/>
        </p:nvSpPr>
        <p:spPr bwMode="auto">
          <a:xfrm flipV="1">
            <a:off x="1800225" y="4114800"/>
            <a:ext cx="4286250" cy="2220913"/>
          </a:xfrm>
          <a:custGeom>
            <a:avLst/>
            <a:gdLst>
              <a:gd name="T0" fmla="*/ 0 w 2700"/>
              <a:gd name="T1" fmla="*/ 906 h 1140"/>
              <a:gd name="T2" fmla="*/ 2700 w 2700"/>
              <a:gd name="T3" fmla="*/ 1140 h 1140"/>
              <a:gd name="T4" fmla="*/ 2250 w 2700"/>
              <a:gd name="T5" fmla="*/ 0 h 1140"/>
              <a:gd name="T6" fmla="*/ 0 w 2700"/>
              <a:gd name="T7" fmla="*/ 906 h 1140"/>
            </a:gdLst>
            <a:ahLst/>
            <a:cxnLst>
              <a:cxn ang="0">
                <a:pos x="T0" y="T1"/>
              </a:cxn>
              <a:cxn ang="0">
                <a:pos x="T2" y="T3"/>
              </a:cxn>
              <a:cxn ang="0">
                <a:pos x="T4" y="T5"/>
              </a:cxn>
              <a:cxn ang="0">
                <a:pos x="T6" y="T7"/>
              </a:cxn>
            </a:cxnLst>
            <a:rect l="0" t="0" r="r" b="b"/>
            <a:pathLst>
              <a:path w="2700" h="1140">
                <a:moveTo>
                  <a:pt x="0" y="906"/>
                </a:moveTo>
                <a:lnTo>
                  <a:pt x="2700" y="1140"/>
                </a:lnTo>
                <a:lnTo>
                  <a:pt x="2250" y="0"/>
                </a:lnTo>
                <a:lnTo>
                  <a:pt x="0" y="906"/>
                </a:lnTo>
                <a:close/>
              </a:path>
            </a:pathLst>
          </a:custGeom>
          <a:solidFill>
            <a:schemeClr val="folHlink"/>
          </a:solidFill>
          <a:ln>
            <a:noFill/>
          </a:ln>
          <a:effectLst/>
        </p:spPr>
        <p:txBody>
          <a:bodyPr wrap="none" lIns="0" tIns="0" rIns="0" bIns="0" anchor="ctr"/>
          <a:lstStyle/>
          <a:p>
            <a:pPr>
              <a:defRPr/>
            </a:pPr>
            <a:endParaRPr lang="en-GB" sz="1600">
              <a:latin typeface="+mn-lt"/>
            </a:endParaRPr>
          </a:p>
        </p:txBody>
      </p:sp>
      <p:sp>
        <p:nvSpPr>
          <p:cNvPr id="11" name="Rectangle 8">
            <a:extLst>
              <a:ext uri="{FF2B5EF4-FFF2-40B4-BE49-F238E27FC236}">
                <a16:creationId xmlns:a16="http://schemas.microsoft.com/office/drawing/2014/main" id="{F99534AD-A20E-CFDD-924F-8681ECFB6B6D}"/>
              </a:ext>
            </a:extLst>
          </p:cNvPr>
          <p:cNvSpPr>
            <a:spLocks noChangeArrowheads="1"/>
          </p:cNvSpPr>
          <p:nvPr/>
        </p:nvSpPr>
        <p:spPr bwMode="auto">
          <a:xfrm>
            <a:off x="1795463" y="2274888"/>
            <a:ext cx="3571875" cy="1414462"/>
          </a:xfrm>
          <a:prstGeom prst="rect">
            <a:avLst/>
          </a:prstGeom>
          <a:solidFill>
            <a:schemeClr val="bg1"/>
          </a:solidFill>
          <a:ln w="6350">
            <a:solidFill>
              <a:schemeClr val="tx1"/>
            </a:solidFill>
            <a:miter lim="800000"/>
            <a:headEnd/>
            <a:tailEnd/>
          </a:ln>
          <a:effectLst/>
        </p:spPr>
        <p:txBody>
          <a:bodyPr wrap="none" lIns="0" tIns="0" rIns="0" bIns="0" anchor="ctr"/>
          <a:lstStyle/>
          <a:p>
            <a:pPr>
              <a:defRPr/>
            </a:pPr>
            <a:endParaRPr lang="en-GB" sz="1600">
              <a:latin typeface="+mn-lt"/>
            </a:endParaRPr>
          </a:p>
        </p:txBody>
      </p:sp>
      <p:sp>
        <p:nvSpPr>
          <p:cNvPr id="12" name="Rectangle 9">
            <a:extLst>
              <a:ext uri="{FF2B5EF4-FFF2-40B4-BE49-F238E27FC236}">
                <a16:creationId xmlns:a16="http://schemas.microsoft.com/office/drawing/2014/main" id="{FAC17DCE-2E2E-A566-26A1-92E02A896C83}"/>
              </a:ext>
            </a:extLst>
          </p:cNvPr>
          <p:cNvSpPr>
            <a:spLocks noChangeArrowheads="1"/>
          </p:cNvSpPr>
          <p:nvPr/>
        </p:nvSpPr>
        <p:spPr bwMode="auto">
          <a:xfrm>
            <a:off x="1795463" y="1841500"/>
            <a:ext cx="3571875" cy="355600"/>
          </a:xfrm>
          <a:prstGeom prst="rect">
            <a:avLst/>
          </a:prstGeom>
          <a:solidFill>
            <a:srgbClr val="99CCFF"/>
          </a:solidFill>
          <a:ln w="6350">
            <a:solidFill>
              <a:schemeClr val="tx1"/>
            </a:solidFill>
            <a:miter lim="800000"/>
            <a:headEnd/>
            <a:tailEnd/>
          </a:ln>
          <a:effectLst/>
        </p:spPr>
        <p:txBody>
          <a:bodyPr wrap="none" lIns="0" tIns="0" rIns="0" bIns="0" anchor="ctr"/>
          <a:lstStyle/>
          <a:p>
            <a:pPr algn="ctr">
              <a:defRPr/>
            </a:pPr>
            <a:r>
              <a:rPr lang="de-DE" altLang="de-DE" sz="1600" dirty="0" err="1">
                <a:latin typeface="+mn-lt"/>
              </a:rPr>
              <a:t>Make</a:t>
            </a:r>
            <a:r>
              <a:rPr lang="de-DE" altLang="de-DE" sz="1600" dirty="0">
                <a:latin typeface="+mn-lt"/>
              </a:rPr>
              <a:t> a positive </a:t>
            </a:r>
            <a:r>
              <a:rPr lang="de-DE" altLang="de-DE" sz="1600" dirty="0" err="1">
                <a:latin typeface="+mn-lt"/>
              </a:rPr>
              <a:t>difference</a:t>
            </a:r>
            <a:endParaRPr lang="de-DE" altLang="de-DE" sz="1600" dirty="0">
              <a:latin typeface="+mn-lt"/>
            </a:endParaRPr>
          </a:p>
        </p:txBody>
      </p:sp>
      <p:sp>
        <p:nvSpPr>
          <p:cNvPr id="13" name="Rectangle 10">
            <a:extLst>
              <a:ext uri="{FF2B5EF4-FFF2-40B4-BE49-F238E27FC236}">
                <a16:creationId xmlns:a16="http://schemas.microsoft.com/office/drawing/2014/main" id="{0051BE55-DC1F-1474-6794-E57B4108543E}"/>
              </a:ext>
            </a:extLst>
          </p:cNvPr>
          <p:cNvSpPr>
            <a:spLocks noChangeArrowheads="1"/>
          </p:cNvSpPr>
          <p:nvPr/>
        </p:nvSpPr>
        <p:spPr bwMode="auto">
          <a:xfrm>
            <a:off x="6796088" y="1841500"/>
            <a:ext cx="3571875" cy="355600"/>
          </a:xfrm>
          <a:prstGeom prst="rect">
            <a:avLst/>
          </a:prstGeom>
          <a:solidFill>
            <a:srgbClr val="99CCFF"/>
          </a:solidFill>
          <a:ln w="6350">
            <a:solidFill>
              <a:schemeClr val="tx1"/>
            </a:solidFill>
            <a:miter lim="800000"/>
            <a:headEnd/>
            <a:tailEnd/>
          </a:ln>
          <a:effectLst/>
        </p:spPr>
        <p:txBody>
          <a:bodyPr wrap="none" lIns="0" tIns="0" rIns="0" bIns="0" anchor="ctr"/>
          <a:lstStyle/>
          <a:p>
            <a:pPr algn="ctr">
              <a:defRPr/>
            </a:pPr>
            <a:r>
              <a:rPr lang="de-DE" altLang="de-DE" sz="1600" dirty="0" err="1">
                <a:latin typeface="+mn-lt"/>
              </a:rPr>
              <a:t>Embed</a:t>
            </a:r>
            <a:r>
              <a:rPr lang="de-DE" altLang="de-DE" sz="1600" dirty="0">
                <a:latin typeface="+mn-lt"/>
              </a:rPr>
              <a:t> a </a:t>
            </a:r>
            <a:r>
              <a:rPr lang="de-DE" altLang="de-DE" sz="1600" dirty="0" err="1">
                <a:latin typeface="+mn-lt"/>
              </a:rPr>
              <a:t>Shared</a:t>
            </a:r>
            <a:r>
              <a:rPr lang="de-DE" altLang="de-DE" sz="1600" dirty="0">
                <a:latin typeface="+mn-lt"/>
              </a:rPr>
              <a:t> </a:t>
            </a:r>
            <a:r>
              <a:rPr lang="de-DE" altLang="de-DE" sz="1600" dirty="0" err="1">
                <a:latin typeface="+mn-lt"/>
              </a:rPr>
              <a:t>Purpose</a:t>
            </a:r>
            <a:endParaRPr lang="de-DE" altLang="de-DE" sz="1600" dirty="0">
              <a:latin typeface="+mn-lt"/>
            </a:endParaRPr>
          </a:p>
        </p:txBody>
      </p:sp>
      <p:sp>
        <p:nvSpPr>
          <p:cNvPr id="14" name="Rectangle 11">
            <a:extLst>
              <a:ext uri="{FF2B5EF4-FFF2-40B4-BE49-F238E27FC236}">
                <a16:creationId xmlns:a16="http://schemas.microsoft.com/office/drawing/2014/main" id="{64BDF677-0362-1BE2-3830-5736EF8397F3}"/>
              </a:ext>
            </a:extLst>
          </p:cNvPr>
          <p:cNvSpPr>
            <a:spLocks noChangeArrowheads="1"/>
          </p:cNvSpPr>
          <p:nvPr/>
        </p:nvSpPr>
        <p:spPr bwMode="auto">
          <a:xfrm>
            <a:off x="1795463" y="4476750"/>
            <a:ext cx="3571875" cy="1443038"/>
          </a:xfrm>
          <a:prstGeom prst="rect">
            <a:avLst/>
          </a:prstGeom>
          <a:solidFill>
            <a:schemeClr val="bg1"/>
          </a:solidFill>
          <a:ln>
            <a:noFill/>
          </a:ln>
          <a:effectLst/>
        </p:spPr>
        <p:txBody>
          <a:bodyPr wrap="none" lIns="0" tIns="0" rIns="0" bIns="0" anchor="ctr"/>
          <a:lstStyle/>
          <a:p>
            <a:pPr>
              <a:defRPr/>
            </a:pPr>
            <a:endParaRPr lang="en-GB" sz="1600">
              <a:latin typeface="+mn-lt"/>
            </a:endParaRPr>
          </a:p>
        </p:txBody>
      </p:sp>
      <p:sp>
        <p:nvSpPr>
          <p:cNvPr id="15" name="Rectangle 12">
            <a:extLst>
              <a:ext uri="{FF2B5EF4-FFF2-40B4-BE49-F238E27FC236}">
                <a16:creationId xmlns:a16="http://schemas.microsoft.com/office/drawing/2014/main" id="{2C6002F5-264F-CC9A-1C8D-012668A193EE}"/>
              </a:ext>
            </a:extLst>
          </p:cNvPr>
          <p:cNvSpPr>
            <a:spLocks noChangeArrowheads="1"/>
          </p:cNvSpPr>
          <p:nvPr/>
        </p:nvSpPr>
        <p:spPr bwMode="auto">
          <a:xfrm>
            <a:off x="6796088" y="4476750"/>
            <a:ext cx="3571875" cy="1443038"/>
          </a:xfrm>
          <a:prstGeom prst="rect">
            <a:avLst/>
          </a:prstGeom>
          <a:solidFill>
            <a:schemeClr val="bg1"/>
          </a:solidFill>
          <a:ln>
            <a:noFill/>
          </a:ln>
          <a:effectLst/>
        </p:spPr>
        <p:txBody>
          <a:bodyPr wrap="none" lIns="0" tIns="0" rIns="0" bIns="0" anchor="ctr"/>
          <a:lstStyle/>
          <a:p>
            <a:pPr>
              <a:defRPr/>
            </a:pPr>
            <a:endParaRPr lang="en-GB" sz="1600">
              <a:latin typeface="+mn-lt"/>
            </a:endParaRPr>
          </a:p>
        </p:txBody>
      </p:sp>
      <p:sp>
        <p:nvSpPr>
          <p:cNvPr id="16" name="Oval 13">
            <a:extLst>
              <a:ext uri="{FF2B5EF4-FFF2-40B4-BE49-F238E27FC236}">
                <a16:creationId xmlns:a16="http://schemas.microsoft.com/office/drawing/2014/main" id="{D0521B7F-9FEE-9A1A-D9AF-CB1CE6CAC04E}"/>
              </a:ext>
            </a:extLst>
          </p:cNvPr>
          <p:cNvSpPr>
            <a:spLocks noChangeArrowheads="1"/>
          </p:cNvSpPr>
          <p:nvPr/>
        </p:nvSpPr>
        <p:spPr bwMode="auto">
          <a:xfrm>
            <a:off x="5330825" y="3730625"/>
            <a:ext cx="1498600" cy="714375"/>
          </a:xfrm>
          <a:prstGeom prst="ellipse">
            <a:avLst/>
          </a:prstGeom>
          <a:solidFill>
            <a:srgbClr val="FF9900"/>
          </a:solidFill>
          <a:ln>
            <a:noFill/>
          </a:ln>
          <a:effectLst/>
        </p:spPr>
        <p:txBody>
          <a:bodyPr wrap="none" lIns="0" tIns="0" rIns="0" bIns="0" anchor="ctr"/>
          <a:lstStyle/>
          <a:p>
            <a:pPr algn="ctr">
              <a:defRPr/>
            </a:pPr>
            <a:r>
              <a:rPr lang="de-DE" altLang="de-DE" sz="1600" dirty="0" err="1">
                <a:solidFill>
                  <a:schemeClr val="bg1"/>
                </a:solidFill>
                <a:latin typeface="+mn-lt"/>
              </a:rPr>
              <a:t>Conscious</a:t>
            </a:r>
            <a:br>
              <a:rPr lang="de-DE" altLang="de-DE" sz="1600" dirty="0">
                <a:solidFill>
                  <a:schemeClr val="bg1"/>
                </a:solidFill>
                <a:latin typeface="+mn-lt"/>
              </a:rPr>
            </a:br>
            <a:r>
              <a:rPr lang="de-DE" altLang="de-DE" sz="1600" dirty="0">
                <a:solidFill>
                  <a:schemeClr val="bg1"/>
                </a:solidFill>
                <a:latin typeface="+mn-lt"/>
              </a:rPr>
              <a:t>Leadership</a:t>
            </a:r>
          </a:p>
        </p:txBody>
      </p:sp>
      <p:sp>
        <p:nvSpPr>
          <p:cNvPr id="17" name="Rectangle 14">
            <a:extLst>
              <a:ext uri="{FF2B5EF4-FFF2-40B4-BE49-F238E27FC236}">
                <a16:creationId xmlns:a16="http://schemas.microsoft.com/office/drawing/2014/main" id="{EA31DD5D-2862-A8F5-D3F3-9B8CD5B7A290}"/>
              </a:ext>
            </a:extLst>
          </p:cNvPr>
          <p:cNvSpPr>
            <a:spLocks noChangeArrowheads="1"/>
          </p:cNvSpPr>
          <p:nvPr/>
        </p:nvSpPr>
        <p:spPr bwMode="auto">
          <a:xfrm>
            <a:off x="1795463" y="4475163"/>
            <a:ext cx="3571875" cy="355600"/>
          </a:xfrm>
          <a:prstGeom prst="rect">
            <a:avLst/>
          </a:prstGeom>
          <a:solidFill>
            <a:srgbClr val="99CCFF"/>
          </a:solidFill>
          <a:ln w="6350">
            <a:solidFill>
              <a:schemeClr val="tx1"/>
            </a:solidFill>
            <a:miter lim="800000"/>
            <a:headEnd/>
            <a:tailEnd/>
          </a:ln>
          <a:effectLst/>
        </p:spPr>
        <p:txBody>
          <a:bodyPr wrap="none" lIns="0" tIns="0" rIns="0" bIns="0" anchor="ctr"/>
          <a:lstStyle/>
          <a:p>
            <a:pPr algn="ctr">
              <a:defRPr/>
            </a:pPr>
            <a:r>
              <a:rPr lang="de-DE" altLang="de-DE" sz="1600" dirty="0">
                <a:latin typeface="+mn-lt"/>
              </a:rPr>
              <a:t>Help People </a:t>
            </a:r>
            <a:r>
              <a:rPr lang="de-DE" altLang="de-DE" sz="1600" dirty="0" err="1">
                <a:latin typeface="+mn-lt"/>
              </a:rPr>
              <a:t>Grow</a:t>
            </a:r>
            <a:r>
              <a:rPr lang="de-DE" altLang="de-DE" sz="1600" dirty="0">
                <a:latin typeface="+mn-lt"/>
              </a:rPr>
              <a:t> </a:t>
            </a:r>
            <a:r>
              <a:rPr lang="de-DE" altLang="de-DE" sz="1600" dirty="0" err="1">
                <a:latin typeface="+mn-lt"/>
              </a:rPr>
              <a:t>and</a:t>
            </a:r>
            <a:r>
              <a:rPr lang="de-DE" altLang="de-DE" sz="1600" dirty="0">
                <a:latin typeface="+mn-lt"/>
              </a:rPr>
              <a:t> </a:t>
            </a:r>
            <a:r>
              <a:rPr lang="de-DE" altLang="de-DE" sz="1600" dirty="0" err="1">
                <a:latin typeface="+mn-lt"/>
              </a:rPr>
              <a:t>Evolve</a:t>
            </a:r>
            <a:endParaRPr lang="de-DE" altLang="de-DE" sz="1600" dirty="0">
              <a:latin typeface="+mn-lt"/>
            </a:endParaRPr>
          </a:p>
        </p:txBody>
      </p:sp>
      <p:sp>
        <p:nvSpPr>
          <p:cNvPr id="18" name="Rectangle 15">
            <a:extLst>
              <a:ext uri="{FF2B5EF4-FFF2-40B4-BE49-F238E27FC236}">
                <a16:creationId xmlns:a16="http://schemas.microsoft.com/office/drawing/2014/main" id="{8D90C1F0-FEA4-8FF5-7D07-939D57CF26AF}"/>
              </a:ext>
            </a:extLst>
          </p:cNvPr>
          <p:cNvSpPr>
            <a:spLocks noChangeArrowheads="1"/>
          </p:cNvSpPr>
          <p:nvPr/>
        </p:nvSpPr>
        <p:spPr bwMode="auto">
          <a:xfrm>
            <a:off x="6796088" y="4475163"/>
            <a:ext cx="3571875" cy="355600"/>
          </a:xfrm>
          <a:prstGeom prst="rect">
            <a:avLst/>
          </a:prstGeom>
          <a:solidFill>
            <a:srgbClr val="99CCFF"/>
          </a:solidFill>
          <a:ln w="6350">
            <a:solidFill>
              <a:schemeClr val="tx1"/>
            </a:solidFill>
            <a:miter lim="800000"/>
            <a:headEnd/>
            <a:tailEnd/>
          </a:ln>
          <a:effectLst/>
        </p:spPr>
        <p:txBody>
          <a:bodyPr wrap="none" lIns="0" tIns="0" rIns="0" bIns="0" anchor="ctr"/>
          <a:lstStyle/>
          <a:p>
            <a:pPr algn="ctr">
              <a:defRPr/>
            </a:pPr>
            <a:r>
              <a:rPr lang="de-DE" altLang="de-DE" sz="1600" dirty="0" err="1">
                <a:latin typeface="+mn-lt"/>
              </a:rPr>
              <a:t>Make</a:t>
            </a:r>
            <a:r>
              <a:rPr lang="de-DE" altLang="de-DE" sz="1600" dirty="0">
                <a:latin typeface="+mn-lt"/>
              </a:rPr>
              <a:t> </a:t>
            </a:r>
            <a:r>
              <a:rPr lang="de-DE" altLang="de-DE" sz="1600" dirty="0" err="1">
                <a:latin typeface="+mn-lt"/>
              </a:rPr>
              <a:t>Tough</a:t>
            </a:r>
            <a:r>
              <a:rPr lang="de-DE" altLang="de-DE" sz="1600" dirty="0">
                <a:latin typeface="+mn-lt"/>
              </a:rPr>
              <a:t> Moral </a:t>
            </a:r>
            <a:r>
              <a:rPr lang="de-DE" altLang="de-DE" sz="1600" dirty="0" err="1">
                <a:latin typeface="+mn-lt"/>
              </a:rPr>
              <a:t>Choices</a:t>
            </a:r>
            <a:endParaRPr lang="de-DE" altLang="de-DE" sz="1600" dirty="0">
              <a:latin typeface="+mn-lt"/>
            </a:endParaRPr>
          </a:p>
        </p:txBody>
      </p:sp>
      <p:sp>
        <p:nvSpPr>
          <p:cNvPr id="19" name="Rectangle 16">
            <a:extLst>
              <a:ext uri="{FF2B5EF4-FFF2-40B4-BE49-F238E27FC236}">
                <a16:creationId xmlns:a16="http://schemas.microsoft.com/office/drawing/2014/main" id="{8E734D34-6D52-95D9-CC6E-129ED9CA38FC}"/>
              </a:ext>
            </a:extLst>
          </p:cNvPr>
          <p:cNvSpPr>
            <a:spLocks noChangeArrowheads="1"/>
          </p:cNvSpPr>
          <p:nvPr/>
        </p:nvSpPr>
        <p:spPr bwMode="auto">
          <a:xfrm>
            <a:off x="6796088" y="4910138"/>
            <a:ext cx="3571875" cy="1414462"/>
          </a:xfrm>
          <a:prstGeom prst="rect">
            <a:avLst/>
          </a:prstGeom>
          <a:solidFill>
            <a:schemeClr val="bg1"/>
          </a:solidFill>
          <a:ln w="6350">
            <a:solidFill>
              <a:schemeClr val="tx1"/>
            </a:solidFill>
            <a:miter lim="800000"/>
            <a:headEnd/>
            <a:tailEnd/>
          </a:ln>
          <a:effectLst/>
        </p:spPr>
        <p:txBody>
          <a:bodyPr wrap="none" lIns="0" tIns="0" rIns="0" bIns="0" anchor="ctr"/>
          <a:lstStyle/>
          <a:p>
            <a:pPr>
              <a:defRPr/>
            </a:pPr>
            <a:endParaRPr lang="en-GB" sz="1600">
              <a:latin typeface="+mn-lt"/>
            </a:endParaRPr>
          </a:p>
        </p:txBody>
      </p:sp>
      <p:sp>
        <p:nvSpPr>
          <p:cNvPr id="20" name="Text12">
            <a:extLst>
              <a:ext uri="{FF2B5EF4-FFF2-40B4-BE49-F238E27FC236}">
                <a16:creationId xmlns:a16="http://schemas.microsoft.com/office/drawing/2014/main" id="{01F45870-811D-A8E3-715B-C79D1163F188}"/>
              </a:ext>
            </a:extLst>
          </p:cNvPr>
          <p:cNvSpPr>
            <a:spLocks noChangeArrowheads="1"/>
          </p:cNvSpPr>
          <p:nvPr/>
        </p:nvSpPr>
        <p:spPr bwMode="auto">
          <a:xfrm>
            <a:off x="6897688" y="5006975"/>
            <a:ext cx="3400425" cy="1231900"/>
          </a:xfrm>
          <a:prstGeom prst="rect">
            <a:avLst/>
          </a:prstGeom>
          <a:noFill/>
          <a:ln>
            <a:noFill/>
          </a:ln>
          <a:effectLst/>
        </p:spPr>
        <p:txBody>
          <a:bodyPr lIns="0" tIns="0" rIns="0" bIns="0">
            <a:spAutoFit/>
          </a:bodyPr>
          <a:lstStyle>
            <a:lvl1pPr defTabSz="385763">
              <a:defRPr b="1">
                <a:solidFill>
                  <a:schemeClr val="tx1"/>
                </a:solidFill>
                <a:latin typeface="Arial" panose="020B0604020202020204" pitchFamily="34" charset="0"/>
              </a:defRPr>
            </a:lvl1pPr>
            <a:lvl2pPr marL="168275" indent="-166688" defTabSz="385763">
              <a:buClr>
                <a:srgbClr val="DF0029"/>
              </a:buClr>
              <a:buChar char="•"/>
              <a:defRPr sz="1600">
                <a:solidFill>
                  <a:schemeClr val="tx1"/>
                </a:solidFill>
                <a:latin typeface="Arial" panose="020B0604020202020204" pitchFamily="34" charset="0"/>
              </a:defRPr>
            </a:lvl2pPr>
            <a:lvl3pPr marL="358775" indent="-188913" defTabSz="385763">
              <a:buClr>
                <a:srgbClr val="DF0029"/>
              </a:buClr>
              <a:buChar char="–"/>
              <a:defRPr sz="1600">
                <a:solidFill>
                  <a:schemeClr val="tx1"/>
                </a:solidFill>
                <a:latin typeface="Arial" panose="020B0604020202020204" pitchFamily="34" charset="0"/>
              </a:defRPr>
            </a:lvl3pPr>
            <a:lvl4pPr marL="511175" indent="-150813" defTabSz="385763">
              <a:buClr>
                <a:srgbClr val="DF0029"/>
              </a:buClr>
              <a:buChar char="–"/>
              <a:defRPr sz="1600">
                <a:solidFill>
                  <a:schemeClr val="tx1"/>
                </a:solidFill>
                <a:latin typeface="Arial" panose="020B0604020202020204" pitchFamily="34" charset="0"/>
              </a:defRPr>
            </a:lvl4pPr>
            <a:lvl5pPr marL="2624138" indent="4763" defTabSz="385763">
              <a:buClr>
                <a:srgbClr val="DF0029"/>
              </a:buClr>
              <a:buChar char="–"/>
              <a:defRPr sz="1600">
                <a:solidFill>
                  <a:schemeClr val="tx1"/>
                </a:solidFill>
                <a:latin typeface="Arial" panose="020B0604020202020204" pitchFamily="34" charset="0"/>
              </a:defRPr>
            </a:lvl5pPr>
            <a:lvl6pPr marL="3081338" indent="4763" defTabSz="385763" eaLnBrk="0" fontAlgn="base" hangingPunct="0">
              <a:spcBef>
                <a:spcPct val="0"/>
              </a:spcBef>
              <a:spcAft>
                <a:spcPct val="0"/>
              </a:spcAft>
              <a:buClr>
                <a:srgbClr val="DF0029"/>
              </a:buClr>
              <a:buChar char="–"/>
              <a:defRPr sz="1600">
                <a:solidFill>
                  <a:schemeClr val="tx1"/>
                </a:solidFill>
                <a:latin typeface="Arial" panose="020B0604020202020204" pitchFamily="34" charset="0"/>
              </a:defRPr>
            </a:lvl6pPr>
            <a:lvl7pPr marL="3538538" indent="4763" defTabSz="385763" eaLnBrk="0" fontAlgn="base" hangingPunct="0">
              <a:spcBef>
                <a:spcPct val="0"/>
              </a:spcBef>
              <a:spcAft>
                <a:spcPct val="0"/>
              </a:spcAft>
              <a:buClr>
                <a:srgbClr val="DF0029"/>
              </a:buClr>
              <a:buChar char="–"/>
              <a:defRPr sz="1600">
                <a:solidFill>
                  <a:schemeClr val="tx1"/>
                </a:solidFill>
                <a:latin typeface="Arial" panose="020B0604020202020204" pitchFamily="34" charset="0"/>
              </a:defRPr>
            </a:lvl7pPr>
            <a:lvl8pPr marL="3995738" indent="4763" defTabSz="385763" eaLnBrk="0" fontAlgn="base" hangingPunct="0">
              <a:spcBef>
                <a:spcPct val="0"/>
              </a:spcBef>
              <a:spcAft>
                <a:spcPct val="0"/>
              </a:spcAft>
              <a:buClr>
                <a:srgbClr val="DF0029"/>
              </a:buClr>
              <a:buChar char="–"/>
              <a:defRPr sz="1600">
                <a:solidFill>
                  <a:schemeClr val="tx1"/>
                </a:solidFill>
                <a:latin typeface="Arial" panose="020B0604020202020204" pitchFamily="34" charset="0"/>
              </a:defRPr>
            </a:lvl8pPr>
            <a:lvl9pPr marL="4452938" indent="4763" defTabSz="385763" eaLnBrk="0" fontAlgn="base" hangingPunct="0">
              <a:spcBef>
                <a:spcPct val="0"/>
              </a:spcBef>
              <a:spcAft>
                <a:spcPct val="0"/>
              </a:spcAft>
              <a:buClr>
                <a:srgbClr val="DF0029"/>
              </a:buClr>
              <a:buChar char="–"/>
              <a:defRPr sz="1600">
                <a:solidFill>
                  <a:schemeClr val="tx1"/>
                </a:solidFill>
                <a:latin typeface="Arial" panose="020B0604020202020204" pitchFamily="34" charset="0"/>
              </a:defRPr>
            </a:lvl9pPr>
          </a:lstStyle>
          <a:p>
            <a:pPr marL="357188" lvl="1" defTabSz="428625">
              <a:buClrTx/>
              <a:buFont typeface="Arial" panose="020B0604020202020204" pitchFamily="34" charset="0"/>
              <a:buChar char="•"/>
              <a:defRPr/>
            </a:pPr>
            <a:r>
              <a:rPr lang="en-US" altLang="de-DE" b="0" dirty="0">
                <a:latin typeface="+mn-lt"/>
              </a:rPr>
              <a:t>Choice between “right and right”.</a:t>
            </a:r>
          </a:p>
          <a:p>
            <a:pPr marL="357188" lvl="1" defTabSz="428625">
              <a:buClrTx/>
              <a:buFont typeface="Arial" panose="020B0604020202020204" pitchFamily="34" charset="0"/>
              <a:buChar char="•"/>
              <a:defRPr/>
            </a:pPr>
            <a:r>
              <a:rPr lang="en-US" altLang="de-DE" b="0" dirty="0">
                <a:latin typeface="+mn-lt"/>
              </a:rPr>
              <a:t>Choice based on purpose and core values.</a:t>
            </a:r>
          </a:p>
          <a:p>
            <a:pPr marL="357188" lvl="1" defTabSz="428625">
              <a:buClrTx/>
              <a:buFont typeface="Arial" panose="020B0604020202020204" pitchFamily="34" charset="0"/>
              <a:buChar char="•"/>
              <a:defRPr/>
            </a:pPr>
            <a:r>
              <a:rPr lang="en-US" altLang="de-DE" b="0" dirty="0">
                <a:latin typeface="+mn-lt"/>
              </a:rPr>
              <a:t>Seek strategies that simultaneously fulfill multiple values.</a:t>
            </a:r>
          </a:p>
        </p:txBody>
      </p:sp>
      <p:sp>
        <p:nvSpPr>
          <p:cNvPr id="21" name="Rectangle 18">
            <a:extLst>
              <a:ext uri="{FF2B5EF4-FFF2-40B4-BE49-F238E27FC236}">
                <a16:creationId xmlns:a16="http://schemas.microsoft.com/office/drawing/2014/main" id="{2D1330ED-2A19-E981-4362-74BE547CD52B}"/>
              </a:ext>
            </a:extLst>
          </p:cNvPr>
          <p:cNvSpPr>
            <a:spLocks noChangeArrowheads="1"/>
          </p:cNvSpPr>
          <p:nvPr/>
        </p:nvSpPr>
        <p:spPr bwMode="auto">
          <a:xfrm>
            <a:off x="1795463" y="4910138"/>
            <a:ext cx="3571875" cy="1414462"/>
          </a:xfrm>
          <a:prstGeom prst="rect">
            <a:avLst/>
          </a:prstGeom>
          <a:solidFill>
            <a:schemeClr val="bg1"/>
          </a:solidFill>
          <a:ln w="6350">
            <a:solidFill>
              <a:schemeClr val="tx1"/>
            </a:solidFill>
            <a:miter lim="800000"/>
            <a:headEnd/>
            <a:tailEnd/>
          </a:ln>
          <a:effectLst/>
        </p:spPr>
        <p:txBody>
          <a:bodyPr wrap="none" lIns="0" tIns="0" rIns="0" bIns="0" anchor="ctr"/>
          <a:lstStyle/>
          <a:p>
            <a:pPr>
              <a:defRPr/>
            </a:pPr>
            <a:endParaRPr lang="en-GB" sz="1600">
              <a:latin typeface="+mn-lt"/>
            </a:endParaRPr>
          </a:p>
        </p:txBody>
      </p:sp>
      <p:sp>
        <p:nvSpPr>
          <p:cNvPr id="22" name="Text12">
            <a:extLst>
              <a:ext uri="{FF2B5EF4-FFF2-40B4-BE49-F238E27FC236}">
                <a16:creationId xmlns:a16="http://schemas.microsoft.com/office/drawing/2014/main" id="{75F1F2C4-0289-223F-C617-DD295DEB8C63}"/>
              </a:ext>
            </a:extLst>
          </p:cNvPr>
          <p:cNvSpPr>
            <a:spLocks noChangeArrowheads="1"/>
          </p:cNvSpPr>
          <p:nvPr/>
        </p:nvSpPr>
        <p:spPr bwMode="auto">
          <a:xfrm>
            <a:off x="1897063" y="5006975"/>
            <a:ext cx="3386137" cy="985838"/>
          </a:xfrm>
          <a:prstGeom prst="rect">
            <a:avLst/>
          </a:prstGeom>
          <a:noFill/>
          <a:ln>
            <a:noFill/>
          </a:ln>
          <a:effectLst/>
        </p:spPr>
        <p:txBody>
          <a:bodyPr lIns="0" tIns="0" rIns="0" bIns="0">
            <a:spAutoFit/>
          </a:bodyPr>
          <a:lstStyle>
            <a:lvl1pPr defTabSz="428625">
              <a:defRPr b="1">
                <a:solidFill>
                  <a:schemeClr val="tx1"/>
                </a:solidFill>
                <a:latin typeface="Arial" panose="020B0604020202020204" pitchFamily="34" charset="0"/>
              </a:defRPr>
            </a:lvl1pPr>
            <a:lvl2pPr marL="357188" indent="-166688" defTabSz="428625">
              <a:buClr>
                <a:srgbClr val="DF0029"/>
              </a:buClr>
              <a:buChar char="•"/>
              <a:defRPr sz="1600">
                <a:solidFill>
                  <a:schemeClr val="tx1"/>
                </a:solidFill>
                <a:latin typeface="Arial" panose="020B0604020202020204" pitchFamily="34" charset="0"/>
              </a:defRPr>
            </a:lvl2pPr>
            <a:lvl3pPr marL="379413" indent="-188913" defTabSz="428625">
              <a:buClr>
                <a:srgbClr val="DF0029"/>
              </a:buClr>
              <a:buChar char="–"/>
              <a:defRPr sz="1600">
                <a:solidFill>
                  <a:schemeClr val="tx1"/>
                </a:solidFill>
                <a:latin typeface="Arial" panose="020B0604020202020204" pitchFamily="34" charset="0"/>
              </a:defRPr>
            </a:lvl3pPr>
            <a:lvl4pPr marL="720725" indent="-150813" defTabSz="428625">
              <a:buClr>
                <a:srgbClr val="DF0029"/>
              </a:buClr>
              <a:buChar char="–"/>
              <a:defRPr sz="1600">
                <a:solidFill>
                  <a:schemeClr val="tx1"/>
                </a:solidFill>
                <a:latin typeface="Arial" panose="020B0604020202020204" pitchFamily="34" charset="0"/>
              </a:defRPr>
            </a:lvl4pPr>
            <a:lvl5pPr marL="2624138" indent="4763" defTabSz="428625">
              <a:buClr>
                <a:srgbClr val="DF0029"/>
              </a:buClr>
              <a:buChar char="–"/>
              <a:defRPr sz="1600">
                <a:solidFill>
                  <a:schemeClr val="tx1"/>
                </a:solidFill>
                <a:latin typeface="Arial" panose="020B0604020202020204" pitchFamily="34" charset="0"/>
              </a:defRPr>
            </a:lvl5pPr>
            <a:lvl6pPr marL="30813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6pPr>
            <a:lvl7pPr marL="35385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7pPr>
            <a:lvl8pPr marL="39957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8pPr>
            <a:lvl9pPr marL="44529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9pPr>
          </a:lstStyle>
          <a:p>
            <a:pPr lvl="1">
              <a:buClrTx/>
              <a:buFont typeface="Arial" panose="020B0604020202020204" pitchFamily="34" charset="0"/>
              <a:buChar char="•"/>
              <a:defRPr/>
            </a:pPr>
            <a:r>
              <a:rPr lang="en-US" altLang="de-DE" b="0" dirty="0">
                <a:latin typeface="+mn-lt"/>
              </a:rPr>
              <a:t>Treating people with respect, regardless of their rank or role.</a:t>
            </a:r>
          </a:p>
          <a:p>
            <a:pPr lvl="1">
              <a:buClrTx/>
              <a:buFont typeface="Arial" panose="020B0604020202020204" pitchFamily="34" charset="0"/>
              <a:buChar char="•"/>
              <a:defRPr/>
            </a:pPr>
            <a:r>
              <a:rPr lang="en-US" altLang="de-DE" b="0" dirty="0">
                <a:latin typeface="+mn-lt"/>
              </a:rPr>
              <a:t>Appreciation of the uniqueness of talents.</a:t>
            </a:r>
          </a:p>
        </p:txBody>
      </p:sp>
      <p:sp>
        <p:nvSpPr>
          <p:cNvPr id="23" name="Text12">
            <a:extLst>
              <a:ext uri="{FF2B5EF4-FFF2-40B4-BE49-F238E27FC236}">
                <a16:creationId xmlns:a16="http://schemas.microsoft.com/office/drawing/2014/main" id="{253C075D-23CE-B8E9-B038-3A26C6731EE9}"/>
              </a:ext>
            </a:extLst>
          </p:cNvPr>
          <p:cNvSpPr>
            <a:spLocks noChangeArrowheads="1"/>
          </p:cNvSpPr>
          <p:nvPr/>
        </p:nvSpPr>
        <p:spPr bwMode="auto">
          <a:xfrm>
            <a:off x="1889125" y="2343150"/>
            <a:ext cx="3386138" cy="1231900"/>
          </a:xfrm>
          <a:prstGeom prst="rect">
            <a:avLst/>
          </a:prstGeom>
          <a:noFill/>
          <a:ln>
            <a:noFill/>
          </a:ln>
          <a:effectLst/>
        </p:spPr>
        <p:txBody>
          <a:bodyPr lIns="0" tIns="0" rIns="0" bIns="0">
            <a:spAutoFit/>
          </a:bodyPr>
          <a:lstStyle>
            <a:lvl1pPr defTabSz="428625">
              <a:defRPr b="1">
                <a:solidFill>
                  <a:schemeClr val="tx1"/>
                </a:solidFill>
                <a:latin typeface="Arial" panose="020B0604020202020204" pitchFamily="34" charset="0"/>
              </a:defRPr>
            </a:lvl1pPr>
            <a:lvl2pPr marL="357188" indent="-166688" defTabSz="428625">
              <a:buClr>
                <a:srgbClr val="DF0029"/>
              </a:buClr>
              <a:buChar char="•"/>
              <a:defRPr sz="1600">
                <a:solidFill>
                  <a:schemeClr val="tx1"/>
                </a:solidFill>
                <a:latin typeface="Arial" panose="020B0604020202020204" pitchFamily="34" charset="0"/>
              </a:defRPr>
            </a:lvl2pPr>
            <a:lvl3pPr marL="379413" indent="-188913" defTabSz="428625">
              <a:buClr>
                <a:srgbClr val="DF0029"/>
              </a:buClr>
              <a:buChar char="–"/>
              <a:defRPr sz="1600">
                <a:solidFill>
                  <a:schemeClr val="tx1"/>
                </a:solidFill>
                <a:latin typeface="Arial" panose="020B0604020202020204" pitchFamily="34" charset="0"/>
              </a:defRPr>
            </a:lvl3pPr>
            <a:lvl4pPr marL="720725" indent="-150813" defTabSz="428625">
              <a:buClr>
                <a:srgbClr val="DF0029"/>
              </a:buClr>
              <a:buChar char="–"/>
              <a:defRPr sz="1600">
                <a:solidFill>
                  <a:schemeClr val="tx1"/>
                </a:solidFill>
                <a:latin typeface="Arial" panose="020B0604020202020204" pitchFamily="34" charset="0"/>
              </a:defRPr>
            </a:lvl4pPr>
            <a:lvl5pPr marL="2624138" indent="4763" defTabSz="428625">
              <a:buClr>
                <a:srgbClr val="DF0029"/>
              </a:buClr>
              <a:buChar char="–"/>
              <a:defRPr sz="1600">
                <a:solidFill>
                  <a:schemeClr val="tx1"/>
                </a:solidFill>
                <a:latin typeface="Arial" panose="020B0604020202020204" pitchFamily="34" charset="0"/>
              </a:defRPr>
            </a:lvl5pPr>
            <a:lvl6pPr marL="30813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6pPr>
            <a:lvl7pPr marL="35385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7pPr>
            <a:lvl8pPr marL="39957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8pPr>
            <a:lvl9pPr marL="44529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9pPr>
          </a:lstStyle>
          <a:p>
            <a:pPr lvl="1">
              <a:buClrTx/>
              <a:buFont typeface="Arial" panose="020B0604020202020204" pitchFamily="34" charset="0"/>
              <a:buChar char="•"/>
              <a:defRPr/>
            </a:pPr>
            <a:r>
              <a:rPr lang="en-US" altLang="de-DE" b="0" dirty="0">
                <a:latin typeface="+mn-lt"/>
              </a:rPr>
              <a:t>Maintaining the status-quo is not the goal but making a lasting, positive impact on the world.</a:t>
            </a:r>
          </a:p>
          <a:p>
            <a:pPr lvl="1">
              <a:buClrTx/>
              <a:buFont typeface="Arial" panose="020B0604020202020204" pitchFamily="34" charset="0"/>
              <a:buChar char="•"/>
              <a:defRPr/>
            </a:pPr>
            <a:r>
              <a:rPr lang="en-US" altLang="de-DE" b="0" dirty="0">
                <a:latin typeface="+mn-lt"/>
              </a:rPr>
              <a:t>Inspire people not force people to do things.</a:t>
            </a:r>
          </a:p>
        </p:txBody>
      </p:sp>
      <p:sp>
        <p:nvSpPr>
          <p:cNvPr id="24" name="Rectangle 26">
            <a:extLst>
              <a:ext uri="{FF2B5EF4-FFF2-40B4-BE49-F238E27FC236}">
                <a16:creationId xmlns:a16="http://schemas.microsoft.com/office/drawing/2014/main" id="{80E5F717-44EA-CDDC-8972-75F9659E3509}"/>
              </a:ext>
            </a:extLst>
          </p:cNvPr>
          <p:cNvSpPr>
            <a:spLocks noChangeArrowheads="1"/>
          </p:cNvSpPr>
          <p:nvPr/>
        </p:nvSpPr>
        <p:spPr bwMode="auto">
          <a:xfrm>
            <a:off x="6799263" y="2254250"/>
            <a:ext cx="3571875" cy="1414463"/>
          </a:xfrm>
          <a:prstGeom prst="rect">
            <a:avLst/>
          </a:prstGeom>
          <a:solidFill>
            <a:schemeClr val="bg1"/>
          </a:solidFill>
          <a:ln w="6350">
            <a:solidFill>
              <a:schemeClr val="tx1"/>
            </a:solidFill>
            <a:miter lim="800000"/>
            <a:headEnd/>
            <a:tailEnd/>
          </a:ln>
          <a:effectLst/>
        </p:spPr>
        <p:txBody>
          <a:bodyPr wrap="none" lIns="0" tIns="0" rIns="0" bIns="0" anchor="ctr"/>
          <a:lstStyle/>
          <a:p>
            <a:pPr>
              <a:defRPr/>
            </a:pPr>
            <a:endParaRPr lang="en-GB" sz="1600">
              <a:latin typeface="+mn-lt"/>
            </a:endParaRPr>
          </a:p>
        </p:txBody>
      </p:sp>
      <p:sp>
        <p:nvSpPr>
          <p:cNvPr id="25" name="Text12">
            <a:extLst>
              <a:ext uri="{FF2B5EF4-FFF2-40B4-BE49-F238E27FC236}">
                <a16:creationId xmlns:a16="http://schemas.microsoft.com/office/drawing/2014/main" id="{A60DAAB0-9DF4-9450-4149-0507D88B3697}"/>
              </a:ext>
            </a:extLst>
          </p:cNvPr>
          <p:cNvSpPr>
            <a:spLocks noChangeArrowheads="1"/>
          </p:cNvSpPr>
          <p:nvPr/>
        </p:nvSpPr>
        <p:spPr bwMode="auto">
          <a:xfrm>
            <a:off x="6897688" y="2368550"/>
            <a:ext cx="3400425" cy="1231900"/>
          </a:xfrm>
          <a:prstGeom prst="rect">
            <a:avLst/>
          </a:prstGeom>
          <a:noFill/>
          <a:ln>
            <a:noFill/>
          </a:ln>
          <a:effectLst/>
        </p:spPr>
        <p:txBody>
          <a:bodyPr lIns="0" tIns="0" rIns="0" bIns="0">
            <a:spAutoFit/>
          </a:bodyPr>
          <a:lstStyle>
            <a:lvl1pPr defTabSz="428625">
              <a:defRPr b="1">
                <a:solidFill>
                  <a:schemeClr val="tx1"/>
                </a:solidFill>
                <a:latin typeface="Arial" panose="020B0604020202020204" pitchFamily="34" charset="0"/>
              </a:defRPr>
            </a:lvl1pPr>
            <a:lvl2pPr marL="357188" indent="-166688" defTabSz="428625">
              <a:buClr>
                <a:srgbClr val="DF0029"/>
              </a:buClr>
              <a:buChar char="•"/>
              <a:defRPr sz="1600">
                <a:solidFill>
                  <a:schemeClr val="tx1"/>
                </a:solidFill>
                <a:latin typeface="Arial" panose="020B0604020202020204" pitchFamily="34" charset="0"/>
              </a:defRPr>
            </a:lvl2pPr>
            <a:lvl3pPr marL="379413" indent="-188913" defTabSz="428625">
              <a:buClr>
                <a:srgbClr val="DF0029"/>
              </a:buClr>
              <a:buChar char="–"/>
              <a:defRPr sz="1600">
                <a:solidFill>
                  <a:schemeClr val="tx1"/>
                </a:solidFill>
                <a:latin typeface="Arial" panose="020B0604020202020204" pitchFamily="34" charset="0"/>
              </a:defRPr>
            </a:lvl3pPr>
            <a:lvl4pPr marL="720725" indent="-150813" defTabSz="428625">
              <a:buClr>
                <a:srgbClr val="DF0029"/>
              </a:buClr>
              <a:buChar char="–"/>
              <a:defRPr sz="1600">
                <a:solidFill>
                  <a:schemeClr val="tx1"/>
                </a:solidFill>
                <a:latin typeface="Arial" panose="020B0604020202020204" pitchFamily="34" charset="0"/>
              </a:defRPr>
            </a:lvl4pPr>
            <a:lvl5pPr marL="2624138" indent="4763" defTabSz="428625">
              <a:buClr>
                <a:srgbClr val="DF0029"/>
              </a:buClr>
              <a:buChar char="–"/>
              <a:defRPr sz="1600">
                <a:solidFill>
                  <a:schemeClr val="tx1"/>
                </a:solidFill>
                <a:latin typeface="Arial" panose="020B0604020202020204" pitchFamily="34" charset="0"/>
              </a:defRPr>
            </a:lvl5pPr>
            <a:lvl6pPr marL="30813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6pPr>
            <a:lvl7pPr marL="35385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7pPr>
            <a:lvl8pPr marL="39957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8pPr>
            <a:lvl9pPr marL="4452938" indent="4763" defTabSz="428625" eaLnBrk="0" fontAlgn="base" hangingPunct="0">
              <a:spcBef>
                <a:spcPct val="0"/>
              </a:spcBef>
              <a:spcAft>
                <a:spcPct val="0"/>
              </a:spcAft>
              <a:buClr>
                <a:srgbClr val="DF0029"/>
              </a:buClr>
              <a:buChar char="–"/>
              <a:defRPr sz="1600">
                <a:solidFill>
                  <a:schemeClr val="tx1"/>
                </a:solidFill>
                <a:latin typeface="Arial" panose="020B0604020202020204" pitchFamily="34" charset="0"/>
              </a:defRPr>
            </a:lvl9pPr>
          </a:lstStyle>
          <a:p>
            <a:pPr lvl="1">
              <a:buClrTx/>
              <a:buFont typeface="Arial" panose="020B0604020202020204" pitchFamily="34" charset="0"/>
              <a:buChar char="•"/>
              <a:defRPr/>
            </a:pPr>
            <a:r>
              <a:rPr lang="en-US" altLang="de-DE" b="0" dirty="0">
                <a:latin typeface="+mn-lt"/>
              </a:rPr>
              <a:t>Merchants of hope and entrepreneurs of meaning.</a:t>
            </a:r>
          </a:p>
          <a:p>
            <a:pPr lvl="1">
              <a:buClrTx/>
              <a:buFont typeface="Arial" panose="020B0604020202020204" pitchFamily="34" charset="0"/>
              <a:buChar char="•"/>
              <a:defRPr/>
            </a:pPr>
            <a:r>
              <a:rPr lang="en-US" altLang="de-DE" b="0" dirty="0">
                <a:latin typeface="+mn-lt"/>
              </a:rPr>
              <a:t>Telling the stories of “Who I am”, “Who we are” and “Where we’re going”.</a:t>
            </a:r>
          </a:p>
        </p:txBody>
      </p:sp>
      <p:sp>
        <p:nvSpPr>
          <p:cNvPr id="26" name="Rectangle 28">
            <a:extLst>
              <a:ext uri="{FF2B5EF4-FFF2-40B4-BE49-F238E27FC236}">
                <a16:creationId xmlns:a16="http://schemas.microsoft.com/office/drawing/2014/main" id="{81AED365-FB35-C1CB-3DFE-0CAF56DD9ABC}"/>
              </a:ext>
            </a:extLst>
          </p:cNvPr>
          <p:cNvSpPr>
            <a:spLocks noChangeArrowheads="1"/>
          </p:cNvSpPr>
          <p:nvPr/>
        </p:nvSpPr>
        <p:spPr bwMode="auto">
          <a:xfrm>
            <a:off x="6781800" y="2387600"/>
            <a:ext cx="3549650" cy="1287463"/>
          </a:xfrm>
          <a:prstGeom prst="rect">
            <a:avLst/>
          </a:prstGeom>
          <a:noFill/>
          <a:ln>
            <a:noFill/>
          </a:ln>
          <a:effectLst/>
        </p:spPr>
        <p:txBody>
          <a:bodyPr wrap="none" lIns="0" tIns="0" rIns="0" bIns="0" anchor="ctr"/>
          <a:lstStyle/>
          <a:p>
            <a:pPr>
              <a:defRPr/>
            </a:pPr>
            <a:endParaRPr lang="en-GB" sz="1600">
              <a:latin typeface="+mn-lt"/>
            </a:endParaRPr>
          </a:p>
        </p:txBody>
      </p:sp>
      <p:sp>
        <p:nvSpPr>
          <p:cNvPr id="27" name="Textfeld 26">
            <a:extLst>
              <a:ext uri="{FF2B5EF4-FFF2-40B4-BE49-F238E27FC236}">
                <a16:creationId xmlns:a16="http://schemas.microsoft.com/office/drawing/2014/main" id="{838C02EE-395B-F37C-5776-7016F582D288}"/>
              </a:ext>
            </a:extLst>
          </p:cNvPr>
          <p:cNvSpPr txBox="1"/>
          <p:nvPr/>
        </p:nvSpPr>
        <p:spPr>
          <a:xfrm>
            <a:off x="9177338" y="6394450"/>
            <a:ext cx="1268412" cy="185738"/>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28" name="Picture 2">
            <a:extLst>
              <a:ext uri="{FF2B5EF4-FFF2-40B4-BE49-F238E27FC236}">
                <a16:creationId xmlns:a16="http://schemas.microsoft.com/office/drawing/2014/main" id="{2238E16E-20AF-11DD-B770-6512BF201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60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913D3F-55F9-E59F-515A-7F94CC0DB3D1}"/>
              </a:ext>
            </a:extLst>
          </p:cNvPr>
          <p:cNvSpPr>
            <a:spLocks noGrp="1"/>
          </p:cNvSpPr>
          <p:nvPr>
            <p:ph type="title"/>
          </p:nvPr>
        </p:nvSpPr>
        <p:spPr/>
        <p:txBody>
          <a:bodyPr/>
          <a:lstStyle/>
          <a:p>
            <a:r>
              <a:rPr lang="de-DE" dirty="0" err="1"/>
              <a:t>Conscious</a:t>
            </a:r>
            <a:r>
              <a:rPr lang="de-DE" dirty="0"/>
              <a:t> </a:t>
            </a:r>
            <a:r>
              <a:rPr lang="de-DE" dirty="0" err="1"/>
              <a:t>leaders</a:t>
            </a:r>
            <a:r>
              <a:rPr lang="de-DE" dirty="0"/>
              <a:t> </a:t>
            </a:r>
            <a:r>
              <a:rPr lang="de-DE" dirty="0" err="1"/>
              <a:t>are</a:t>
            </a:r>
            <a:r>
              <a:rPr lang="de-DE" dirty="0"/>
              <a:t> SELFLESS </a:t>
            </a:r>
            <a:r>
              <a:rPr lang="de-DE" i="1" dirty="0"/>
              <a:t>(Raj </a:t>
            </a:r>
            <a:r>
              <a:rPr lang="de-DE" i="1" dirty="0" err="1"/>
              <a:t>Sisodia</a:t>
            </a:r>
            <a:r>
              <a:rPr lang="de-DE" i="1" dirty="0"/>
              <a:t>)</a:t>
            </a:r>
          </a:p>
        </p:txBody>
      </p:sp>
      <p:sp>
        <p:nvSpPr>
          <p:cNvPr id="4" name="Foliennummernplatzhalter 3">
            <a:extLst>
              <a:ext uri="{FF2B5EF4-FFF2-40B4-BE49-F238E27FC236}">
                <a16:creationId xmlns:a16="http://schemas.microsoft.com/office/drawing/2014/main" id="{6A29571D-B4F2-EA97-0975-C73BACA5CF67}"/>
              </a:ext>
            </a:extLst>
          </p:cNvPr>
          <p:cNvSpPr>
            <a:spLocks noGrp="1"/>
          </p:cNvSpPr>
          <p:nvPr>
            <p:ph type="sldNum" sz="quarter" idx="12"/>
          </p:nvPr>
        </p:nvSpPr>
        <p:spPr/>
        <p:txBody>
          <a:bodyPr/>
          <a:lstStyle/>
          <a:p>
            <a:fld id="{BC1DBF59-FCF1-4C99-ADD5-833B8FF11D94}" type="slidenum">
              <a:rPr lang="nl-NL" smtClean="0"/>
              <a:t>64</a:t>
            </a:fld>
            <a:endParaRPr lang="nl-NL"/>
          </a:p>
        </p:txBody>
      </p:sp>
      <p:grpSp>
        <p:nvGrpSpPr>
          <p:cNvPr id="5" name="Group 2">
            <a:extLst>
              <a:ext uri="{FF2B5EF4-FFF2-40B4-BE49-F238E27FC236}">
                <a16:creationId xmlns:a16="http://schemas.microsoft.com/office/drawing/2014/main" id="{5D250A22-57DC-7B81-805B-85E02974C70A}"/>
              </a:ext>
            </a:extLst>
          </p:cNvPr>
          <p:cNvGrpSpPr>
            <a:grpSpLocks/>
          </p:cNvGrpSpPr>
          <p:nvPr/>
        </p:nvGrpSpPr>
        <p:grpSpPr bwMode="auto">
          <a:xfrm>
            <a:off x="3923507" y="1851025"/>
            <a:ext cx="4344990" cy="4344988"/>
            <a:chOff x="1488" y="1104"/>
            <a:chExt cx="2737" cy="2737"/>
          </a:xfrm>
        </p:grpSpPr>
        <p:sp>
          <p:nvSpPr>
            <p:cNvPr id="6" name="Oval 3">
              <a:extLst>
                <a:ext uri="{FF2B5EF4-FFF2-40B4-BE49-F238E27FC236}">
                  <a16:creationId xmlns:a16="http://schemas.microsoft.com/office/drawing/2014/main" id="{6D9A6C72-F5B0-3CFE-10CC-A59ADE085888}"/>
                </a:ext>
              </a:extLst>
            </p:cNvPr>
            <p:cNvSpPr>
              <a:spLocks noChangeArrowheads="1"/>
            </p:cNvSpPr>
            <p:nvPr/>
          </p:nvSpPr>
          <p:spPr bwMode="auto">
            <a:xfrm>
              <a:off x="1588" y="1204"/>
              <a:ext cx="2536" cy="253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7" name="Arc 4">
              <a:extLst>
                <a:ext uri="{FF2B5EF4-FFF2-40B4-BE49-F238E27FC236}">
                  <a16:creationId xmlns:a16="http://schemas.microsoft.com/office/drawing/2014/main" id="{FC55C7BC-46EB-D843-50B7-4C533E7557F2}"/>
                </a:ext>
              </a:extLst>
            </p:cNvPr>
            <p:cNvSpPr>
              <a:spLocks/>
            </p:cNvSpPr>
            <p:nvPr/>
          </p:nvSpPr>
          <p:spPr bwMode="auto">
            <a:xfrm>
              <a:off x="2881" y="1203"/>
              <a:ext cx="958" cy="1248"/>
            </a:xfrm>
            <a:custGeom>
              <a:avLst/>
              <a:gdLst>
                <a:gd name="G0" fmla="+- 0 0 0"/>
                <a:gd name="G1" fmla="+- 21600 0 0"/>
                <a:gd name="G2" fmla="+- 21600 0 0"/>
                <a:gd name="T0" fmla="*/ 35 w 16579"/>
                <a:gd name="T1" fmla="*/ 0 h 21600"/>
                <a:gd name="T2" fmla="*/ 16579 w 16579"/>
                <a:gd name="T3" fmla="*/ 7755 h 21600"/>
                <a:gd name="T4" fmla="*/ 0 w 16579"/>
                <a:gd name="T5" fmla="*/ 21600 h 21600"/>
              </a:gdLst>
              <a:ahLst/>
              <a:cxnLst>
                <a:cxn ang="0">
                  <a:pos x="T0" y="T1"/>
                </a:cxn>
                <a:cxn ang="0">
                  <a:pos x="T2" y="T3"/>
                </a:cxn>
                <a:cxn ang="0">
                  <a:pos x="T4" y="T5"/>
                </a:cxn>
              </a:cxnLst>
              <a:rect l="0" t="0" r="r" b="b"/>
              <a:pathLst>
                <a:path w="16579" h="21600" fill="none" extrusionOk="0">
                  <a:moveTo>
                    <a:pt x="34" y="0"/>
                  </a:moveTo>
                  <a:cubicBezTo>
                    <a:pt x="6425" y="10"/>
                    <a:pt x="12483" y="2849"/>
                    <a:pt x="16579" y="7754"/>
                  </a:cubicBezTo>
                </a:path>
                <a:path w="16579" h="21600" stroke="0" extrusionOk="0">
                  <a:moveTo>
                    <a:pt x="34" y="0"/>
                  </a:moveTo>
                  <a:cubicBezTo>
                    <a:pt x="6425" y="10"/>
                    <a:pt x="12483" y="2849"/>
                    <a:pt x="16579" y="7754"/>
                  </a:cubicBezTo>
                  <a:lnTo>
                    <a:pt x="0" y="21600"/>
                  </a:lnTo>
                  <a:close/>
                </a:path>
              </a:pathLst>
            </a:custGeom>
            <a:solidFill>
              <a:schemeClr val="bg1"/>
            </a:solidFill>
            <a:ln w="9525" cap="rnd">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8" name="Oval 5">
              <a:extLst>
                <a:ext uri="{FF2B5EF4-FFF2-40B4-BE49-F238E27FC236}">
                  <a16:creationId xmlns:a16="http://schemas.microsoft.com/office/drawing/2014/main" id="{44DE3E4E-7962-26A7-A9AE-D98519D570C0}"/>
                </a:ext>
              </a:extLst>
            </p:cNvPr>
            <p:cNvSpPr>
              <a:spLocks noChangeArrowheads="1"/>
            </p:cNvSpPr>
            <p:nvPr/>
          </p:nvSpPr>
          <p:spPr bwMode="auto">
            <a:xfrm>
              <a:off x="2260" y="1876"/>
              <a:ext cx="1192" cy="119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9" name="Freeform 6">
              <a:extLst>
                <a:ext uri="{FF2B5EF4-FFF2-40B4-BE49-F238E27FC236}">
                  <a16:creationId xmlns:a16="http://schemas.microsoft.com/office/drawing/2014/main" id="{E76F25E2-D285-0272-17DC-2E2337CF1403}"/>
                </a:ext>
              </a:extLst>
            </p:cNvPr>
            <p:cNvSpPr>
              <a:spLocks/>
            </p:cNvSpPr>
            <p:nvPr/>
          </p:nvSpPr>
          <p:spPr bwMode="auto">
            <a:xfrm>
              <a:off x="1488" y="2304"/>
              <a:ext cx="865" cy="193"/>
            </a:xfrm>
            <a:custGeom>
              <a:avLst/>
              <a:gdLst>
                <a:gd name="T0" fmla="*/ 768 w 865"/>
                <a:gd name="T1" fmla="*/ 192 h 193"/>
                <a:gd name="T2" fmla="*/ 864 w 865"/>
                <a:gd name="T3" fmla="*/ 192 h 193"/>
                <a:gd name="T4" fmla="*/ 432 w 865"/>
                <a:gd name="T5" fmla="*/ 0 h 193"/>
                <a:gd name="T6" fmla="*/ 0 w 865"/>
                <a:gd name="T7" fmla="*/ 192 h 193"/>
                <a:gd name="T8" fmla="*/ 96 w 865"/>
                <a:gd name="T9" fmla="*/ 192 h 193"/>
              </a:gdLst>
              <a:ahLst/>
              <a:cxnLst>
                <a:cxn ang="0">
                  <a:pos x="T0" y="T1"/>
                </a:cxn>
                <a:cxn ang="0">
                  <a:pos x="T2" y="T3"/>
                </a:cxn>
                <a:cxn ang="0">
                  <a:pos x="T4" y="T5"/>
                </a:cxn>
                <a:cxn ang="0">
                  <a:pos x="T6" y="T7"/>
                </a:cxn>
                <a:cxn ang="0">
                  <a:pos x="T8" y="T9"/>
                </a:cxn>
              </a:cxnLst>
              <a:rect l="0" t="0" r="r" b="b"/>
              <a:pathLst>
                <a:path w="865" h="193">
                  <a:moveTo>
                    <a:pt x="768" y="192"/>
                  </a:moveTo>
                  <a:lnTo>
                    <a:pt x="864" y="192"/>
                  </a:lnTo>
                  <a:lnTo>
                    <a:pt x="432" y="0"/>
                  </a:lnTo>
                  <a:lnTo>
                    <a:pt x="0" y="192"/>
                  </a:lnTo>
                  <a:lnTo>
                    <a:pt x="96" y="192"/>
                  </a:lnTo>
                </a:path>
              </a:pathLst>
            </a:custGeom>
            <a:solidFill>
              <a:schemeClr val="bg1"/>
            </a:solidFill>
            <a:ln w="9525"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0" name="Freeform 7">
              <a:extLst>
                <a:ext uri="{FF2B5EF4-FFF2-40B4-BE49-F238E27FC236}">
                  <a16:creationId xmlns:a16="http://schemas.microsoft.com/office/drawing/2014/main" id="{020BF5CF-76BB-3E51-0562-B544B6C64247}"/>
                </a:ext>
              </a:extLst>
            </p:cNvPr>
            <p:cNvSpPr>
              <a:spLocks/>
            </p:cNvSpPr>
            <p:nvPr/>
          </p:nvSpPr>
          <p:spPr bwMode="auto">
            <a:xfrm>
              <a:off x="2592" y="2976"/>
              <a:ext cx="193" cy="865"/>
            </a:xfrm>
            <a:custGeom>
              <a:avLst/>
              <a:gdLst>
                <a:gd name="T0" fmla="*/ 192 w 193"/>
                <a:gd name="T1" fmla="*/ 96 h 865"/>
                <a:gd name="T2" fmla="*/ 192 w 193"/>
                <a:gd name="T3" fmla="*/ 0 h 865"/>
                <a:gd name="T4" fmla="*/ 0 w 193"/>
                <a:gd name="T5" fmla="*/ 432 h 865"/>
                <a:gd name="T6" fmla="*/ 192 w 193"/>
                <a:gd name="T7" fmla="*/ 864 h 865"/>
                <a:gd name="T8" fmla="*/ 192 w 193"/>
                <a:gd name="T9" fmla="*/ 768 h 865"/>
              </a:gdLst>
              <a:ahLst/>
              <a:cxnLst>
                <a:cxn ang="0">
                  <a:pos x="T0" y="T1"/>
                </a:cxn>
                <a:cxn ang="0">
                  <a:pos x="T2" y="T3"/>
                </a:cxn>
                <a:cxn ang="0">
                  <a:pos x="T4" y="T5"/>
                </a:cxn>
                <a:cxn ang="0">
                  <a:pos x="T6" y="T7"/>
                </a:cxn>
                <a:cxn ang="0">
                  <a:pos x="T8" y="T9"/>
                </a:cxn>
              </a:cxnLst>
              <a:rect l="0" t="0" r="r" b="b"/>
              <a:pathLst>
                <a:path w="193" h="865">
                  <a:moveTo>
                    <a:pt x="192" y="96"/>
                  </a:moveTo>
                  <a:lnTo>
                    <a:pt x="192" y="0"/>
                  </a:lnTo>
                  <a:lnTo>
                    <a:pt x="0" y="432"/>
                  </a:lnTo>
                  <a:lnTo>
                    <a:pt x="192" y="864"/>
                  </a:lnTo>
                  <a:lnTo>
                    <a:pt x="192" y="768"/>
                  </a:lnTo>
                </a:path>
              </a:pathLst>
            </a:custGeom>
            <a:solidFill>
              <a:schemeClr val="bg1"/>
            </a:solidFill>
            <a:ln w="9525"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 name="Freeform 8">
              <a:extLst>
                <a:ext uri="{FF2B5EF4-FFF2-40B4-BE49-F238E27FC236}">
                  <a16:creationId xmlns:a16="http://schemas.microsoft.com/office/drawing/2014/main" id="{5190FEB0-469C-A4F7-462A-070267C65CB4}"/>
                </a:ext>
              </a:extLst>
            </p:cNvPr>
            <p:cNvSpPr>
              <a:spLocks/>
            </p:cNvSpPr>
            <p:nvPr/>
          </p:nvSpPr>
          <p:spPr bwMode="auto">
            <a:xfrm>
              <a:off x="3360" y="2544"/>
              <a:ext cx="865" cy="193"/>
            </a:xfrm>
            <a:custGeom>
              <a:avLst/>
              <a:gdLst>
                <a:gd name="T0" fmla="*/ 96 w 865"/>
                <a:gd name="T1" fmla="*/ 0 h 193"/>
                <a:gd name="T2" fmla="*/ 0 w 865"/>
                <a:gd name="T3" fmla="*/ 0 h 193"/>
                <a:gd name="T4" fmla="*/ 432 w 865"/>
                <a:gd name="T5" fmla="*/ 192 h 193"/>
                <a:gd name="T6" fmla="*/ 864 w 865"/>
                <a:gd name="T7" fmla="*/ 0 h 193"/>
                <a:gd name="T8" fmla="*/ 768 w 865"/>
                <a:gd name="T9" fmla="*/ 0 h 193"/>
              </a:gdLst>
              <a:ahLst/>
              <a:cxnLst>
                <a:cxn ang="0">
                  <a:pos x="T0" y="T1"/>
                </a:cxn>
                <a:cxn ang="0">
                  <a:pos x="T2" y="T3"/>
                </a:cxn>
                <a:cxn ang="0">
                  <a:pos x="T4" y="T5"/>
                </a:cxn>
                <a:cxn ang="0">
                  <a:pos x="T6" y="T7"/>
                </a:cxn>
                <a:cxn ang="0">
                  <a:pos x="T8" y="T9"/>
                </a:cxn>
              </a:cxnLst>
              <a:rect l="0" t="0" r="r" b="b"/>
              <a:pathLst>
                <a:path w="865" h="193">
                  <a:moveTo>
                    <a:pt x="96" y="0"/>
                  </a:moveTo>
                  <a:lnTo>
                    <a:pt x="0" y="0"/>
                  </a:lnTo>
                  <a:lnTo>
                    <a:pt x="432" y="192"/>
                  </a:lnTo>
                  <a:lnTo>
                    <a:pt x="864" y="0"/>
                  </a:lnTo>
                  <a:lnTo>
                    <a:pt x="768" y="0"/>
                  </a:lnTo>
                </a:path>
              </a:pathLst>
            </a:custGeom>
            <a:solidFill>
              <a:schemeClr val="bg1"/>
            </a:solidFill>
            <a:ln w="9525"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 name="Freeform 9">
              <a:extLst>
                <a:ext uri="{FF2B5EF4-FFF2-40B4-BE49-F238E27FC236}">
                  <a16:creationId xmlns:a16="http://schemas.microsoft.com/office/drawing/2014/main" id="{C4A6A48A-1663-9D79-7972-D3D146C31415}"/>
                </a:ext>
              </a:extLst>
            </p:cNvPr>
            <p:cNvSpPr>
              <a:spLocks/>
            </p:cNvSpPr>
            <p:nvPr/>
          </p:nvSpPr>
          <p:spPr bwMode="auto">
            <a:xfrm>
              <a:off x="2880" y="1104"/>
              <a:ext cx="192" cy="864"/>
            </a:xfrm>
            <a:custGeom>
              <a:avLst/>
              <a:gdLst>
                <a:gd name="T0" fmla="*/ 0 w 192"/>
                <a:gd name="T1" fmla="*/ 768 h 864"/>
                <a:gd name="T2" fmla="*/ 0 w 192"/>
                <a:gd name="T3" fmla="*/ 864 h 864"/>
                <a:gd name="T4" fmla="*/ 192 w 192"/>
                <a:gd name="T5" fmla="*/ 432 h 864"/>
                <a:gd name="T6" fmla="*/ 0 w 192"/>
                <a:gd name="T7" fmla="*/ 0 h 864"/>
                <a:gd name="T8" fmla="*/ 0 w 192"/>
                <a:gd name="T9" fmla="*/ 106 h 864"/>
              </a:gdLst>
              <a:ahLst/>
              <a:cxnLst>
                <a:cxn ang="0">
                  <a:pos x="T0" y="T1"/>
                </a:cxn>
                <a:cxn ang="0">
                  <a:pos x="T2" y="T3"/>
                </a:cxn>
                <a:cxn ang="0">
                  <a:pos x="T4" y="T5"/>
                </a:cxn>
                <a:cxn ang="0">
                  <a:pos x="T6" y="T7"/>
                </a:cxn>
                <a:cxn ang="0">
                  <a:pos x="T8" y="T9"/>
                </a:cxn>
              </a:cxnLst>
              <a:rect l="0" t="0" r="r" b="b"/>
              <a:pathLst>
                <a:path w="192" h="864">
                  <a:moveTo>
                    <a:pt x="0" y="768"/>
                  </a:moveTo>
                  <a:lnTo>
                    <a:pt x="0" y="864"/>
                  </a:lnTo>
                  <a:lnTo>
                    <a:pt x="192" y="432"/>
                  </a:lnTo>
                  <a:lnTo>
                    <a:pt x="0" y="0"/>
                  </a:lnTo>
                  <a:lnTo>
                    <a:pt x="0" y="106"/>
                  </a:lnTo>
                </a:path>
              </a:pathLst>
            </a:custGeom>
            <a:solidFill>
              <a:schemeClr val="bg1"/>
            </a:solidFill>
            <a:ln w="9525"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 name="Freeform 10">
              <a:extLst>
                <a:ext uri="{FF2B5EF4-FFF2-40B4-BE49-F238E27FC236}">
                  <a16:creationId xmlns:a16="http://schemas.microsoft.com/office/drawing/2014/main" id="{A3604DF9-9D86-E2B0-0C60-EEA72EEF3EDC}"/>
                </a:ext>
              </a:extLst>
            </p:cNvPr>
            <p:cNvSpPr>
              <a:spLocks/>
            </p:cNvSpPr>
            <p:nvPr/>
          </p:nvSpPr>
          <p:spPr bwMode="auto">
            <a:xfrm>
              <a:off x="3268" y="1564"/>
              <a:ext cx="612" cy="612"/>
            </a:xfrm>
            <a:custGeom>
              <a:avLst/>
              <a:gdLst>
                <a:gd name="T0" fmla="*/ 29 w 612"/>
                <a:gd name="T1" fmla="*/ 509 h 612"/>
                <a:gd name="T2" fmla="*/ 59 w 612"/>
                <a:gd name="T3" fmla="*/ 548 h 612"/>
                <a:gd name="T4" fmla="*/ 0 w 612"/>
                <a:gd name="T5" fmla="*/ 611 h 612"/>
                <a:gd name="T6" fmla="*/ 441 w 612"/>
                <a:gd name="T7" fmla="*/ 441 h 612"/>
                <a:gd name="T8" fmla="*/ 611 w 612"/>
                <a:gd name="T9" fmla="*/ 0 h 612"/>
                <a:gd name="T10" fmla="*/ 543 w 612"/>
                <a:gd name="T11" fmla="*/ 68 h 612"/>
              </a:gdLst>
              <a:ahLst/>
              <a:cxnLst>
                <a:cxn ang="0">
                  <a:pos x="T0" y="T1"/>
                </a:cxn>
                <a:cxn ang="0">
                  <a:pos x="T2" y="T3"/>
                </a:cxn>
                <a:cxn ang="0">
                  <a:pos x="T4" y="T5"/>
                </a:cxn>
                <a:cxn ang="0">
                  <a:pos x="T6" y="T7"/>
                </a:cxn>
                <a:cxn ang="0">
                  <a:pos x="T8" y="T9"/>
                </a:cxn>
                <a:cxn ang="0">
                  <a:pos x="T10" y="T11"/>
                </a:cxn>
              </a:cxnLst>
              <a:rect l="0" t="0" r="r" b="b"/>
              <a:pathLst>
                <a:path w="612" h="612">
                  <a:moveTo>
                    <a:pt x="29" y="509"/>
                  </a:moveTo>
                  <a:lnTo>
                    <a:pt x="59" y="548"/>
                  </a:lnTo>
                  <a:lnTo>
                    <a:pt x="0" y="611"/>
                  </a:lnTo>
                  <a:lnTo>
                    <a:pt x="441" y="441"/>
                  </a:lnTo>
                  <a:lnTo>
                    <a:pt x="611" y="0"/>
                  </a:lnTo>
                  <a:lnTo>
                    <a:pt x="543" y="68"/>
                  </a:lnTo>
                </a:path>
              </a:pathLst>
            </a:custGeom>
            <a:solidFill>
              <a:schemeClr val="bg1"/>
            </a:solidFill>
            <a:ln w="9525"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 name="Rectangle 11">
              <a:extLst>
                <a:ext uri="{FF2B5EF4-FFF2-40B4-BE49-F238E27FC236}">
                  <a16:creationId xmlns:a16="http://schemas.microsoft.com/office/drawing/2014/main" id="{D376A542-C920-F8D6-7E10-993F622A13BA}"/>
                </a:ext>
              </a:extLst>
            </p:cNvPr>
            <p:cNvSpPr>
              <a:spLocks noChangeArrowheads="1"/>
            </p:cNvSpPr>
            <p:nvPr/>
          </p:nvSpPr>
          <p:spPr bwMode="auto">
            <a:xfrm>
              <a:off x="3037" y="1545"/>
              <a:ext cx="7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tabLst>
                  <a:tab pos="6464300" algn="r"/>
                </a:tabLst>
                <a:defRPr sz="2400">
                  <a:solidFill>
                    <a:schemeClr val="tx1"/>
                  </a:solidFill>
                  <a:latin typeface="Times New Roman" panose="02020603050405020304" pitchFamily="18" charset="0"/>
                </a:defRPr>
              </a:lvl1pPr>
              <a:lvl2pPr marL="571500">
                <a:tabLst>
                  <a:tab pos="6464300" algn="r"/>
                </a:tabLst>
                <a:defRPr sz="2400">
                  <a:solidFill>
                    <a:schemeClr val="tx1"/>
                  </a:solidFill>
                  <a:latin typeface="Times New Roman" panose="02020603050405020304" pitchFamily="18" charset="0"/>
                </a:defRPr>
              </a:lvl2pPr>
              <a:lvl3pPr marL="1143000">
                <a:tabLst>
                  <a:tab pos="6464300" algn="r"/>
                </a:tabLst>
                <a:defRPr sz="2400">
                  <a:solidFill>
                    <a:schemeClr val="tx1"/>
                  </a:solidFill>
                  <a:latin typeface="Times New Roman" panose="02020603050405020304" pitchFamily="18" charset="0"/>
                </a:defRPr>
              </a:lvl3pPr>
              <a:lvl4pPr marL="1714500">
                <a:tabLst>
                  <a:tab pos="6464300" algn="r"/>
                </a:tabLst>
                <a:defRPr sz="2400">
                  <a:solidFill>
                    <a:schemeClr val="tx1"/>
                  </a:solidFill>
                  <a:latin typeface="Times New Roman" panose="02020603050405020304" pitchFamily="18" charset="0"/>
                </a:defRPr>
              </a:lvl4pPr>
              <a:lvl5pPr marL="2286000">
                <a:tabLst>
                  <a:tab pos="6464300" algn="r"/>
                </a:tabLst>
                <a:defRPr sz="2400">
                  <a:solidFill>
                    <a:schemeClr val="tx1"/>
                  </a:solidFill>
                  <a:latin typeface="Times New Roman" panose="02020603050405020304" pitchFamily="18" charset="0"/>
                </a:defRPr>
              </a:lvl5pPr>
              <a:lvl6pPr marL="2743200" fontAlgn="base">
                <a:spcBef>
                  <a:spcPct val="0"/>
                </a:spcBef>
                <a:spcAft>
                  <a:spcPct val="0"/>
                </a:spcAft>
                <a:tabLst>
                  <a:tab pos="6464300" algn="r"/>
                </a:tabLst>
                <a:defRPr sz="2400">
                  <a:solidFill>
                    <a:schemeClr val="tx1"/>
                  </a:solidFill>
                  <a:latin typeface="Times New Roman" panose="02020603050405020304" pitchFamily="18" charset="0"/>
                </a:defRPr>
              </a:lvl6pPr>
              <a:lvl7pPr marL="3200400" fontAlgn="base">
                <a:spcBef>
                  <a:spcPct val="0"/>
                </a:spcBef>
                <a:spcAft>
                  <a:spcPct val="0"/>
                </a:spcAft>
                <a:tabLst>
                  <a:tab pos="6464300" algn="r"/>
                </a:tabLst>
                <a:defRPr sz="2400">
                  <a:solidFill>
                    <a:schemeClr val="tx1"/>
                  </a:solidFill>
                  <a:latin typeface="Times New Roman" panose="02020603050405020304" pitchFamily="18" charset="0"/>
                </a:defRPr>
              </a:lvl7pPr>
              <a:lvl8pPr marL="3657600" fontAlgn="base">
                <a:spcBef>
                  <a:spcPct val="0"/>
                </a:spcBef>
                <a:spcAft>
                  <a:spcPct val="0"/>
                </a:spcAft>
                <a:tabLst>
                  <a:tab pos="6464300" algn="r"/>
                </a:tabLst>
                <a:defRPr sz="2400">
                  <a:solidFill>
                    <a:schemeClr val="tx1"/>
                  </a:solidFill>
                  <a:latin typeface="Times New Roman" panose="02020603050405020304" pitchFamily="18" charset="0"/>
                </a:defRPr>
              </a:lvl8pPr>
              <a:lvl9pPr marL="4114800" fontAlgn="base">
                <a:spcBef>
                  <a:spcPct val="0"/>
                </a:spcBef>
                <a:spcAft>
                  <a:spcPct val="0"/>
                </a:spcAft>
                <a:tabLst>
                  <a:tab pos="6464300" algn="r"/>
                </a:tabLst>
                <a:defRPr sz="2400">
                  <a:solidFill>
                    <a:schemeClr val="tx1"/>
                  </a:solidFill>
                  <a:latin typeface="Times New Roman" panose="02020603050405020304" pitchFamily="18" charset="0"/>
                </a:defRPr>
              </a:lvl9pPr>
            </a:lstStyle>
            <a:p>
              <a:pPr algn="ctr" eaLnBrk="0" hangingPunct="0"/>
              <a:r>
                <a:rPr lang="en-US" altLang="de-DE" sz="1400" b="1" dirty="0">
                  <a:solidFill>
                    <a:schemeClr val="accent2"/>
                  </a:solidFill>
                  <a:latin typeface="Arial" panose="020B0604020202020204" pitchFamily="34" charset="0"/>
                </a:rPr>
                <a:t>E</a:t>
              </a:r>
              <a:r>
                <a:rPr lang="en-US" altLang="de-DE" sz="1400" b="1" dirty="0">
                  <a:latin typeface="Arial" panose="020B0604020202020204" pitchFamily="34" charset="0"/>
                </a:rPr>
                <a:t>nergy and</a:t>
              </a:r>
              <a:br>
                <a:rPr lang="en-US" altLang="de-DE" sz="1400" b="1" dirty="0">
                  <a:latin typeface="Arial" panose="020B0604020202020204" pitchFamily="34" charset="0"/>
                </a:rPr>
              </a:br>
              <a:r>
                <a:rPr lang="en-US" altLang="de-DE" sz="1400" b="1" dirty="0">
                  <a:latin typeface="Arial" panose="020B0604020202020204" pitchFamily="34" charset="0"/>
                </a:rPr>
                <a:t>enthusiasm</a:t>
              </a:r>
            </a:p>
          </p:txBody>
        </p:sp>
        <p:sp>
          <p:nvSpPr>
            <p:cNvPr id="15" name="Freeform 12">
              <a:extLst>
                <a:ext uri="{FF2B5EF4-FFF2-40B4-BE49-F238E27FC236}">
                  <a16:creationId xmlns:a16="http://schemas.microsoft.com/office/drawing/2014/main" id="{3E6ABC70-A4D6-A538-4344-5CBDE5C23DD8}"/>
                </a:ext>
              </a:extLst>
            </p:cNvPr>
            <p:cNvSpPr>
              <a:spLocks/>
            </p:cNvSpPr>
            <p:nvPr/>
          </p:nvSpPr>
          <p:spPr bwMode="auto">
            <a:xfrm>
              <a:off x="3153" y="2884"/>
              <a:ext cx="612" cy="612"/>
            </a:xfrm>
            <a:custGeom>
              <a:avLst/>
              <a:gdLst>
                <a:gd name="T0" fmla="*/ 68 w 612"/>
                <a:gd name="T1" fmla="*/ 68 h 612"/>
                <a:gd name="T2" fmla="*/ 0 w 612"/>
                <a:gd name="T3" fmla="*/ 0 h 612"/>
                <a:gd name="T4" fmla="*/ 170 w 612"/>
                <a:gd name="T5" fmla="*/ 441 h 612"/>
                <a:gd name="T6" fmla="*/ 611 w 612"/>
                <a:gd name="T7" fmla="*/ 611 h 612"/>
                <a:gd name="T8" fmla="*/ 543 w 612"/>
                <a:gd name="T9" fmla="*/ 543 h 612"/>
              </a:gdLst>
              <a:ahLst/>
              <a:cxnLst>
                <a:cxn ang="0">
                  <a:pos x="T0" y="T1"/>
                </a:cxn>
                <a:cxn ang="0">
                  <a:pos x="T2" y="T3"/>
                </a:cxn>
                <a:cxn ang="0">
                  <a:pos x="T4" y="T5"/>
                </a:cxn>
                <a:cxn ang="0">
                  <a:pos x="T6" y="T7"/>
                </a:cxn>
                <a:cxn ang="0">
                  <a:pos x="T8" y="T9"/>
                </a:cxn>
              </a:cxnLst>
              <a:rect l="0" t="0" r="r" b="b"/>
              <a:pathLst>
                <a:path w="612" h="612">
                  <a:moveTo>
                    <a:pt x="68" y="68"/>
                  </a:moveTo>
                  <a:lnTo>
                    <a:pt x="0" y="0"/>
                  </a:lnTo>
                  <a:lnTo>
                    <a:pt x="170" y="441"/>
                  </a:lnTo>
                  <a:lnTo>
                    <a:pt x="611" y="611"/>
                  </a:lnTo>
                  <a:lnTo>
                    <a:pt x="543" y="543"/>
                  </a:lnTo>
                </a:path>
              </a:pathLst>
            </a:custGeom>
            <a:solidFill>
              <a:schemeClr val="bg1"/>
            </a:solidFill>
            <a:ln w="9525"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 name="Freeform 13">
              <a:extLst>
                <a:ext uri="{FF2B5EF4-FFF2-40B4-BE49-F238E27FC236}">
                  <a16:creationId xmlns:a16="http://schemas.microsoft.com/office/drawing/2014/main" id="{3644F18C-9BCC-4243-B550-D4ECCEB3D62D}"/>
                </a:ext>
              </a:extLst>
            </p:cNvPr>
            <p:cNvSpPr>
              <a:spLocks/>
            </p:cNvSpPr>
            <p:nvPr/>
          </p:nvSpPr>
          <p:spPr bwMode="auto">
            <a:xfrm>
              <a:off x="1856" y="2788"/>
              <a:ext cx="612" cy="612"/>
            </a:xfrm>
            <a:custGeom>
              <a:avLst/>
              <a:gdLst>
                <a:gd name="T0" fmla="*/ 543 w 612"/>
                <a:gd name="T1" fmla="*/ 68 h 612"/>
                <a:gd name="T2" fmla="*/ 611 w 612"/>
                <a:gd name="T3" fmla="*/ 0 h 612"/>
                <a:gd name="T4" fmla="*/ 170 w 612"/>
                <a:gd name="T5" fmla="*/ 170 h 612"/>
                <a:gd name="T6" fmla="*/ 0 w 612"/>
                <a:gd name="T7" fmla="*/ 611 h 612"/>
                <a:gd name="T8" fmla="*/ 68 w 612"/>
                <a:gd name="T9" fmla="*/ 543 h 612"/>
              </a:gdLst>
              <a:ahLst/>
              <a:cxnLst>
                <a:cxn ang="0">
                  <a:pos x="T0" y="T1"/>
                </a:cxn>
                <a:cxn ang="0">
                  <a:pos x="T2" y="T3"/>
                </a:cxn>
                <a:cxn ang="0">
                  <a:pos x="T4" y="T5"/>
                </a:cxn>
                <a:cxn ang="0">
                  <a:pos x="T6" y="T7"/>
                </a:cxn>
                <a:cxn ang="0">
                  <a:pos x="T8" y="T9"/>
                </a:cxn>
              </a:cxnLst>
              <a:rect l="0" t="0" r="r" b="b"/>
              <a:pathLst>
                <a:path w="612" h="612">
                  <a:moveTo>
                    <a:pt x="543" y="68"/>
                  </a:moveTo>
                  <a:lnTo>
                    <a:pt x="611" y="0"/>
                  </a:lnTo>
                  <a:lnTo>
                    <a:pt x="170" y="170"/>
                  </a:lnTo>
                  <a:lnTo>
                    <a:pt x="0" y="611"/>
                  </a:lnTo>
                  <a:lnTo>
                    <a:pt x="68" y="543"/>
                  </a:lnTo>
                </a:path>
              </a:pathLst>
            </a:custGeom>
            <a:solidFill>
              <a:schemeClr val="bg1"/>
            </a:solidFill>
            <a:ln w="9525"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7" name="Freeform 14">
              <a:extLst>
                <a:ext uri="{FF2B5EF4-FFF2-40B4-BE49-F238E27FC236}">
                  <a16:creationId xmlns:a16="http://schemas.microsoft.com/office/drawing/2014/main" id="{DE9CF2AA-EAB7-C14F-E988-29D639C33DF6}"/>
                </a:ext>
              </a:extLst>
            </p:cNvPr>
            <p:cNvSpPr>
              <a:spLocks/>
            </p:cNvSpPr>
            <p:nvPr/>
          </p:nvSpPr>
          <p:spPr bwMode="auto">
            <a:xfrm>
              <a:off x="1902" y="1492"/>
              <a:ext cx="612" cy="612"/>
            </a:xfrm>
            <a:custGeom>
              <a:avLst/>
              <a:gdLst>
                <a:gd name="T0" fmla="*/ 543 w 612"/>
                <a:gd name="T1" fmla="*/ 543 h 612"/>
                <a:gd name="T2" fmla="*/ 611 w 612"/>
                <a:gd name="T3" fmla="*/ 611 h 612"/>
                <a:gd name="T4" fmla="*/ 441 w 612"/>
                <a:gd name="T5" fmla="*/ 170 h 612"/>
                <a:gd name="T6" fmla="*/ 0 w 612"/>
                <a:gd name="T7" fmla="*/ 0 h 612"/>
                <a:gd name="T8" fmla="*/ 68 w 612"/>
                <a:gd name="T9" fmla="*/ 68 h 612"/>
              </a:gdLst>
              <a:ahLst/>
              <a:cxnLst>
                <a:cxn ang="0">
                  <a:pos x="T0" y="T1"/>
                </a:cxn>
                <a:cxn ang="0">
                  <a:pos x="T2" y="T3"/>
                </a:cxn>
                <a:cxn ang="0">
                  <a:pos x="T4" y="T5"/>
                </a:cxn>
                <a:cxn ang="0">
                  <a:pos x="T6" y="T7"/>
                </a:cxn>
                <a:cxn ang="0">
                  <a:pos x="T8" y="T9"/>
                </a:cxn>
              </a:cxnLst>
              <a:rect l="0" t="0" r="r" b="b"/>
              <a:pathLst>
                <a:path w="612" h="612">
                  <a:moveTo>
                    <a:pt x="543" y="543"/>
                  </a:moveTo>
                  <a:lnTo>
                    <a:pt x="611" y="611"/>
                  </a:lnTo>
                  <a:lnTo>
                    <a:pt x="441" y="170"/>
                  </a:lnTo>
                  <a:lnTo>
                    <a:pt x="0" y="0"/>
                  </a:lnTo>
                  <a:lnTo>
                    <a:pt x="68" y="68"/>
                  </a:lnTo>
                </a:path>
              </a:pathLst>
            </a:custGeom>
            <a:solidFill>
              <a:schemeClr val="bg1"/>
            </a:solidFill>
            <a:ln w="9525"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8" name="Rectangle 15">
              <a:extLst>
                <a:ext uri="{FF2B5EF4-FFF2-40B4-BE49-F238E27FC236}">
                  <a16:creationId xmlns:a16="http://schemas.microsoft.com/office/drawing/2014/main" id="{32ED94C0-312C-2423-1F22-C3C359905FF9}"/>
                </a:ext>
              </a:extLst>
            </p:cNvPr>
            <p:cNvSpPr>
              <a:spLocks noChangeArrowheads="1"/>
            </p:cNvSpPr>
            <p:nvPr/>
          </p:nvSpPr>
          <p:spPr bwMode="auto">
            <a:xfrm>
              <a:off x="3330" y="2891"/>
              <a:ext cx="63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tabLst>
                  <a:tab pos="6464300" algn="r"/>
                </a:tabLst>
                <a:defRPr sz="2400">
                  <a:solidFill>
                    <a:schemeClr val="tx1"/>
                  </a:solidFill>
                  <a:latin typeface="Times New Roman" panose="02020603050405020304" pitchFamily="18" charset="0"/>
                </a:defRPr>
              </a:lvl1pPr>
              <a:lvl2pPr marL="571500">
                <a:tabLst>
                  <a:tab pos="6464300" algn="r"/>
                </a:tabLst>
                <a:defRPr sz="2400">
                  <a:solidFill>
                    <a:schemeClr val="tx1"/>
                  </a:solidFill>
                  <a:latin typeface="Times New Roman" panose="02020603050405020304" pitchFamily="18" charset="0"/>
                </a:defRPr>
              </a:lvl2pPr>
              <a:lvl3pPr marL="1143000">
                <a:tabLst>
                  <a:tab pos="6464300" algn="r"/>
                </a:tabLst>
                <a:defRPr sz="2400">
                  <a:solidFill>
                    <a:schemeClr val="tx1"/>
                  </a:solidFill>
                  <a:latin typeface="Times New Roman" panose="02020603050405020304" pitchFamily="18" charset="0"/>
                </a:defRPr>
              </a:lvl3pPr>
              <a:lvl4pPr marL="1714500">
                <a:tabLst>
                  <a:tab pos="6464300" algn="r"/>
                </a:tabLst>
                <a:defRPr sz="2400">
                  <a:solidFill>
                    <a:schemeClr val="tx1"/>
                  </a:solidFill>
                  <a:latin typeface="Times New Roman" panose="02020603050405020304" pitchFamily="18" charset="0"/>
                </a:defRPr>
              </a:lvl4pPr>
              <a:lvl5pPr marL="2286000">
                <a:tabLst>
                  <a:tab pos="6464300" algn="r"/>
                </a:tabLst>
                <a:defRPr sz="2400">
                  <a:solidFill>
                    <a:schemeClr val="tx1"/>
                  </a:solidFill>
                  <a:latin typeface="Times New Roman" panose="02020603050405020304" pitchFamily="18" charset="0"/>
                </a:defRPr>
              </a:lvl5pPr>
              <a:lvl6pPr marL="2743200" fontAlgn="base">
                <a:spcBef>
                  <a:spcPct val="0"/>
                </a:spcBef>
                <a:spcAft>
                  <a:spcPct val="0"/>
                </a:spcAft>
                <a:tabLst>
                  <a:tab pos="6464300" algn="r"/>
                </a:tabLst>
                <a:defRPr sz="2400">
                  <a:solidFill>
                    <a:schemeClr val="tx1"/>
                  </a:solidFill>
                  <a:latin typeface="Times New Roman" panose="02020603050405020304" pitchFamily="18" charset="0"/>
                </a:defRPr>
              </a:lvl6pPr>
              <a:lvl7pPr marL="3200400" fontAlgn="base">
                <a:spcBef>
                  <a:spcPct val="0"/>
                </a:spcBef>
                <a:spcAft>
                  <a:spcPct val="0"/>
                </a:spcAft>
                <a:tabLst>
                  <a:tab pos="6464300" algn="r"/>
                </a:tabLst>
                <a:defRPr sz="2400">
                  <a:solidFill>
                    <a:schemeClr val="tx1"/>
                  </a:solidFill>
                  <a:latin typeface="Times New Roman" panose="02020603050405020304" pitchFamily="18" charset="0"/>
                </a:defRPr>
              </a:lvl7pPr>
              <a:lvl8pPr marL="3657600" fontAlgn="base">
                <a:spcBef>
                  <a:spcPct val="0"/>
                </a:spcBef>
                <a:spcAft>
                  <a:spcPct val="0"/>
                </a:spcAft>
                <a:tabLst>
                  <a:tab pos="6464300" algn="r"/>
                </a:tabLst>
                <a:defRPr sz="2400">
                  <a:solidFill>
                    <a:schemeClr val="tx1"/>
                  </a:solidFill>
                  <a:latin typeface="Times New Roman" panose="02020603050405020304" pitchFamily="18" charset="0"/>
                </a:defRPr>
              </a:lvl8pPr>
              <a:lvl9pPr marL="4114800" fontAlgn="base">
                <a:spcBef>
                  <a:spcPct val="0"/>
                </a:spcBef>
                <a:spcAft>
                  <a:spcPct val="0"/>
                </a:spcAft>
                <a:tabLst>
                  <a:tab pos="6464300" algn="r"/>
                </a:tabLst>
                <a:defRPr sz="2400">
                  <a:solidFill>
                    <a:schemeClr val="tx1"/>
                  </a:solidFill>
                  <a:latin typeface="Times New Roman" panose="02020603050405020304" pitchFamily="18" charset="0"/>
                </a:defRPr>
              </a:lvl9pPr>
            </a:lstStyle>
            <a:p>
              <a:pPr algn="ctr" eaLnBrk="0" hangingPunct="0"/>
              <a:r>
                <a:rPr lang="en-US" altLang="de-DE" sz="1400" b="1" dirty="0">
                  <a:solidFill>
                    <a:schemeClr val="accent2"/>
                  </a:solidFill>
                  <a:latin typeface="Arial" panose="020B0604020202020204" pitchFamily="34" charset="0"/>
                </a:rPr>
                <a:t>F</a:t>
              </a:r>
              <a:r>
                <a:rPr lang="en-US" altLang="de-DE" sz="1400" b="1" dirty="0">
                  <a:latin typeface="Arial" panose="020B0604020202020204" pitchFamily="34" charset="0"/>
                </a:rPr>
                <a:t>lexibility</a:t>
              </a:r>
            </a:p>
          </p:txBody>
        </p:sp>
        <p:sp>
          <p:nvSpPr>
            <p:cNvPr id="19" name="Rectangle 16">
              <a:extLst>
                <a:ext uri="{FF2B5EF4-FFF2-40B4-BE49-F238E27FC236}">
                  <a16:creationId xmlns:a16="http://schemas.microsoft.com/office/drawing/2014/main" id="{A1205821-F878-0219-3CA2-00B1523A6A04}"/>
                </a:ext>
              </a:extLst>
            </p:cNvPr>
            <p:cNvSpPr>
              <a:spLocks noChangeArrowheads="1"/>
            </p:cNvSpPr>
            <p:nvPr/>
          </p:nvSpPr>
          <p:spPr bwMode="auto">
            <a:xfrm>
              <a:off x="2350" y="1451"/>
              <a:ext cx="58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tabLst>
                  <a:tab pos="6464300" algn="r"/>
                </a:tabLst>
                <a:defRPr sz="2400">
                  <a:solidFill>
                    <a:schemeClr val="tx1"/>
                  </a:solidFill>
                  <a:latin typeface="Times New Roman" panose="02020603050405020304" pitchFamily="18" charset="0"/>
                </a:defRPr>
              </a:lvl1pPr>
              <a:lvl2pPr marL="571500">
                <a:tabLst>
                  <a:tab pos="6464300" algn="r"/>
                </a:tabLst>
                <a:defRPr sz="2400">
                  <a:solidFill>
                    <a:schemeClr val="tx1"/>
                  </a:solidFill>
                  <a:latin typeface="Times New Roman" panose="02020603050405020304" pitchFamily="18" charset="0"/>
                </a:defRPr>
              </a:lvl2pPr>
              <a:lvl3pPr marL="1143000">
                <a:tabLst>
                  <a:tab pos="6464300" algn="r"/>
                </a:tabLst>
                <a:defRPr sz="2400">
                  <a:solidFill>
                    <a:schemeClr val="tx1"/>
                  </a:solidFill>
                  <a:latin typeface="Times New Roman" panose="02020603050405020304" pitchFamily="18" charset="0"/>
                </a:defRPr>
              </a:lvl3pPr>
              <a:lvl4pPr marL="1714500">
                <a:tabLst>
                  <a:tab pos="6464300" algn="r"/>
                </a:tabLst>
                <a:defRPr sz="2400">
                  <a:solidFill>
                    <a:schemeClr val="tx1"/>
                  </a:solidFill>
                  <a:latin typeface="Times New Roman" panose="02020603050405020304" pitchFamily="18" charset="0"/>
                </a:defRPr>
              </a:lvl4pPr>
              <a:lvl5pPr marL="2286000">
                <a:tabLst>
                  <a:tab pos="6464300" algn="r"/>
                </a:tabLst>
                <a:defRPr sz="2400">
                  <a:solidFill>
                    <a:schemeClr val="tx1"/>
                  </a:solidFill>
                  <a:latin typeface="Times New Roman" panose="02020603050405020304" pitchFamily="18" charset="0"/>
                </a:defRPr>
              </a:lvl5pPr>
              <a:lvl6pPr marL="2743200" fontAlgn="base">
                <a:spcBef>
                  <a:spcPct val="0"/>
                </a:spcBef>
                <a:spcAft>
                  <a:spcPct val="0"/>
                </a:spcAft>
                <a:tabLst>
                  <a:tab pos="6464300" algn="r"/>
                </a:tabLst>
                <a:defRPr sz="2400">
                  <a:solidFill>
                    <a:schemeClr val="tx1"/>
                  </a:solidFill>
                  <a:latin typeface="Times New Roman" panose="02020603050405020304" pitchFamily="18" charset="0"/>
                </a:defRPr>
              </a:lvl6pPr>
              <a:lvl7pPr marL="3200400" fontAlgn="base">
                <a:spcBef>
                  <a:spcPct val="0"/>
                </a:spcBef>
                <a:spcAft>
                  <a:spcPct val="0"/>
                </a:spcAft>
                <a:tabLst>
                  <a:tab pos="6464300" algn="r"/>
                </a:tabLst>
                <a:defRPr sz="2400">
                  <a:solidFill>
                    <a:schemeClr val="tx1"/>
                  </a:solidFill>
                  <a:latin typeface="Times New Roman" panose="02020603050405020304" pitchFamily="18" charset="0"/>
                </a:defRPr>
              </a:lvl7pPr>
              <a:lvl8pPr marL="3657600" fontAlgn="base">
                <a:spcBef>
                  <a:spcPct val="0"/>
                </a:spcBef>
                <a:spcAft>
                  <a:spcPct val="0"/>
                </a:spcAft>
                <a:tabLst>
                  <a:tab pos="6464300" algn="r"/>
                </a:tabLst>
                <a:defRPr sz="2400">
                  <a:solidFill>
                    <a:schemeClr val="tx1"/>
                  </a:solidFill>
                  <a:latin typeface="Times New Roman" panose="02020603050405020304" pitchFamily="18" charset="0"/>
                </a:defRPr>
              </a:lvl8pPr>
              <a:lvl9pPr marL="4114800" fontAlgn="base">
                <a:spcBef>
                  <a:spcPct val="0"/>
                </a:spcBef>
                <a:spcAft>
                  <a:spcPct val="0"/>
                </a:spcAft>
                <a:tabLst>
                  <a:tab pos="6464300" algn="r"/>
                </a:tabLst>
                <a:defRPr sz="2400">
                  <a:solidFill>
                    <a:schemeClr val="tx1"/>
                  </a:solidFill>
                  <a:latin typeface="Times New Roman" panose="02020603050405020304" pitchFamily="18" charset="0"/>
                </a:defRPr>
              </a:lvl9pPr>
            </a:lstStyle>
            <a:p>
              <a:pPr algn="ctr" eaLnBrk="0" hangingPunct="0"/>
              <a:r>
                <a:rPr lang="en-US" altLang="de-DE" sz="1400" b="1" dirty="0">
                  <a:solidFill>
                    <a:schemeClr val="accent2"/>
                  </a:solidFill>
                  <a:latin typeface="Arial" panose="020B0604020202020204" pitchFamily="34" charset="0"/>
                </a:rPr>
                <a:t>S</a:t>
              </a:r>
              <a:r>
                <a:rPr lang="en-US" altLang="de-DE" sz="1400" b="1" dirty="0">
                  <a:latin typeface="Arial" panose="020B0604020202020204" pitchFamily="34" charset="0"/>
                </a:rPr>
                <a:t>trength</a:t>
              </a:r>
            </a:p>
          </p:txBody>
        </p:sp>
        <p:sp>
          <p:nvSpPr>
            <p:cNvPr id="20" name="Rectangle 17">
              <a:extLst>
                <a:ext uri="{FF2B5EF4-FFF2-40B4-BE49-F238E27FC236}">
                  <a16:creationId xmlns:a16="http://schemas.microsoft.com/office/drawing/2014/main" id="{C483AD26-0150-A8EE-C3DA-84E5F2EA91DE}"/>
                </a:ext>
              </a:extLst>
            </p:cNvPr>
            <p:cNvSpPr>
              <a:spLocks noChangeArrowheads="1"/>
            </p:cNvSpPr>
            <p:nvPr/>
          </p:nvSpPr>
          <p:spPr bwMode="auto">
            <a:xfrm>
              <a:off x="3443" y="2219"/>
              <a:ext cx="699"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tabLst>
                  <a:tab pos="6464300" algn="r"/>
                </a:tabLst>
                <a:defRPr sz="2400">
                  <a:solidFill>
                    <a:schemeClr val="tx1"/>
                  </a:solidFill>
                  <a:latin typeface="Times New Roman" panose="02020603050405020304" pitchFamily="18" charset="0"/>
                </a:defRPr>
              </a:lvl1pPr>
              <a:lvl2pPr marL="571500">
                <a:tabLst>
                  <a:tab pos="6464300" algn="r"/>
                </a:tabLst>
                <a:defRPr sz="2400">
                  <a:solidFill>
                    <a:schemeClr val="tx1"/>
                  </a:solidFill>
                  <a:latin typeface="Times New Roman" panose="02020603050405020304" pitchFamily="18" charset="0"/>
                </a:defRPr>
              </a:lvl2pPr>
              <a:lvl3pPr marL="1143000">
                <a:tabLst>
                  <a:tab pos="6464300" algn="r"/>
                </a:tabLst>
                <a:defRPr sz="2400">
                  <a:solidFill>
                    <a:schemeClr val="tx1"/>
                  </a:solidFill>
                  <a:latin typeface="Times New Roman" panose="02020603050405020304" pitchFamily="18" charset="0"/>
                </a:defRPr>
              </a:lvl3pPr>
              <a:lvl4pPr marL="1714500">
                <a:tabLst>
                  <a:tab pos="6464300" algn="r"/>
                </a:tabLst>
                <a:defRPr sz="2400">
                  <a:solidFill>
                    <a:schemeClr val="tx1"/>
                  </a:solidFill>
                  <a:latin typeface="Times New Roman" panose="02020603050405020304" pitchFamily="18" charset="0"/>
                </a:defRPr>
              </a:lvl4pPr>
              <a:lvl5pPr marL="2286000">
                <a:tabLst>
                  <a:tab pos="6464300" algn="r"/>
                </a:tabLst>
                <a:defRPr sz="2400">
                  <a:solidFill>
                    <a:schemeClr val="tx1"/>
                  </a:solidFill>
                  <a:latin typeface="Times New Roman" panose="02020603050405020304" pitchFamily="18" charset="0"/>
                </a:defRPr>
              </a:lvl5pPr>
              <a:lvl6pPr marL="2743200" fontAlgn="base">
                <a:spcBef>
                  <a:spcPct val="0"/>
                </a:spcBef>
                <a:spcAft>
                  <a:spcPct val="0"/>
                </a:spcAft>
                <a:tabLst>
                  <a:tab pos="6464300" algn="r"/>
                </a:tabLst>
                <a:defRPr sz="2400">
                  <a:solidFill>
                    <a:schemeClr val="tx1"/>
                  </a:solidFill>
                  <a:latin typeface="Times New Roman" panose="02020603050405020304" pitchFamily="18" charset="0"/>
                </a:defRPr>
              </a:lvl6pPr>
              <a:lvl7pPr marL="3200400" fontAlgn="base">
                <a:spcBef>
                  <a:spcPct val="0"/>
                </a:spcBef>
                <a:spcAft>
                  <a:spcPct val="0"/>
                </a:spcAft>
                <a:tabLst>
                  <a:tab pos="6464300" algn="r"/>
                </a:tabLst>
                <a:defRPr sz="2400">
                  <a:solidFill>
                    <a:schemeClr val="tx1"/>
                  </a:solidFill>
                  <a:latin typeface="Times New Roman" panose="02020603050405020304" pitchFamily="18" charset="0"/>
                </a:defRPr>
              </a:lvl7pPr>
              <a:lvl8pPr marL="3657600" fontAlgn="base">
                <a:spcBef>
                  <a:spcPct val="0"/>
                </a:spcBef>
                <a:spcAft>
                  <a:spcPct val="0"/>
                </a:spcAft>
                <a:tabLst>
                  <a:tab pos="6464300" algn="r"/>
                </a:tabLst>
                <a:defRPr sz="2400">
                  <a:solidFill>
                    <a:schemeClr val="tx1"/>
                  </a:solidFill>
                  <a:latin typeface="Times New Roman" panose="02020603050405020304" pitchFamily="18" charset="0"/>
                </a:defRPr>
              </a:lvl8pPr>
              <a:lvl9pPr marL="4114800" fontAlgn="base">
                <a:spcBef>
                  <a:spcPct val="0"/>
                </a:spcBef>
                <a:spcAft>
                  <a:spcPct val="0"/>
                </a:spcAft>
                <a:tabLst>
                  <a:tab pos="6464300" algn="r"/>
                </a:tabLst>
                <a:defRPr sz="2400">
                  <a:solidFill>
                    <a:schemeClr val="tx1"/>
                  </a:solidFill>
                  <a:latin typeface="Times New Roman" panose="02020603050405020304" pitchFamily="18" charset="0"/>
                </a:defRPr>
              </a:lvl9pPr>
            </a:lstStyle>
            <a:p>
              <a:pPr algn="ctr" eaLnBrk="0" hangingPunct="0"/>
              <a:r>
                <a:rPr lang="en-US" altLang="de-DE" sz="1400" b="1" dirty="0">
                  <a:solidFill>
                    <a:schemeClr val="accent2"/>
                  </a:solidFill>
                  <a:latin typeface="Arial" panose="020B0604020202020204" pitchFamily="34" charset="0"/>
                </a:rPr>
                <a:t>L</a:t>
              </a:r>
              <a:r>
                <a:rPr lang="en-US" altLang="de-DE" sz="1400" b="1" dirty="0">
                  <a:latin typeface="Arial" panose="020B0604020202020204" pitchFamily="34" charset="0"/>
                </a:rPr>
                <a:t>ong-term</a:t>
              </a:r>
              <a:br>
                <a:rPr lang="en-US" altLang="de-DE" sz="1400" b="1" dirty="0">
                  <a:latin typeface="Arial" panose="020B0604020202020204" pitchFamily="34" charset="0"/>
                </a:rPr>
              </a:br>
              <a:r>
                <a:rPr lang="en-US" altLang="de-DE" sz="1400" b="1" dirty="0">
                  <a:latin typeface="Arial" panose="020B0604020202020204" pitchFamily="34" charset="0"/>
                </a:rPr>
                <a:t>orientation</a:t>
              </a:r>
            </a:p>
          </p:txBody>
        </p:sp>
        <p:sp>
          <p:nvSpPr>
            <p:cNvPr id="21" name="Rectangle 18">
              <a:extLst>
                <a:ext uri="{FF2B5EF4-FFF2-40B4-BE49-F238E27FC236}">
                  <a16:creationId xmlns:a16="http://schemas.microsoft.com/office/drawing/2014/main" id="{CB2B12CE-8FB6-CB8B-2199-633F84CF6A63}"/>
                </a:ext>
              </a:extLst>
            </p:cNvPr>
            <p:cNvSpPr>
              <a:spLocks noChangeArrowheads="1"/>
            </p:cNvSpPr>
            <p:nvPr/>
          </p:nvSpPr>
          <p:spPr bwMode="auto">
            <a:xfrm>
              <a:off x="2719" y="3275"/>
              <a:ext cx="61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tabLst>
                  <a:tab pos="6464300" algn="r"/>
                </a:tabLst>
                <a:defRPr sz="2400">
                  <a:solidFill>
                    <a:schemeClr val="tx1"/>
                  </a:solidFill>
                  <a:latin typeface="Times New Roman" panose="02020603050405020304" pitchFamily="18" charset="0"/>
                </a:defRPr>
              </a:lvl1pPr>
              <a:lvl2pPr marL="571500">
                <a:tabLst>
                  <a:tab pos="6464300" algn="r"/>
                </a:tabLst>
                <a:defRPr sz="2400">
                  <a:solidFill>
                    <a:schemeClr val="tx1"/>
                  </a:solidFill>
                  <a:latin typeface="Times New Roman" panose="02020603050405020304" pitchFamily="18" charset="0"/>
                </a:defRPr>
              </a:lvl2pPr>
              <a:lvl3pPr marL="1143000">
                <a:tabLst>
                  <a:tab pos="6464300" algn="r"/>
                </a:tabLst>
                <a:defRPr sz="2400">
                  <a:solidFill>
                    <a:schemeClr val="tx1"/>
                  </a:solidFill>
                  <a:latin typeface="Times New Roman" panose="02020603050405020304" pitchFamily="18" charset="0"/>
                </a:defRPr>
              </a:lvl3pPr>
              <a:lvl4pPr marL="1714500">
                <a:tabLst>
                  <a:tab pos="6464300" algn="r"/>
                </a:tabLst>
                <a:defRPr sz="2400">
                  <a:solidFill>
                    <a:schemeClr val="tx1"/>
                  </a:solidFill>
                  <a:latin typeface="Times New Roman" panose="02020603050405020304" pitchFamily="18" charset="0"/>
                </a:defRPr>
              </a:lvl4pPr>
              <a:lvl5pPr marL="2286000">
                <a:tabLst>
                  <a:tab pos="6464300" algn="r"/>
                </a:tabLst>
                <a:defRPr sz="2400">
                  <a:solidFill>
                    <a:schemeClr val="tx1"/>
                  </a:solidFill>
                  <a:latin typeface="Times New Roman" panose="02020603050405020304" pitchFamily="18" charset="0"/>
                </a:defRPr>
              </a:lvl5pPr>
              <a:lvl6pPr marL="2743200" fontAlgn="base">
                <a:spcBef>
                  <a:spcPct val="0"/>
                </a:spcBef>
                <a:spcAft>
                  <a:spcPct val="0"/>
                </a:spcAft>
                <a:tabLst>
                  <a:tab pos="6464300" algn="r"/>
                </a:tabLst>
                <a:defRPr sz="2400">
                  <a:solidFill>
                    <a:schemeClr val="tx1"/>
                  </a:solidFill>
                  <a:latin typeface="Times New Roman" panose="02020603050405020304" pitchFamily="18" charset="0"/>
                </a:defRPr>
              </a:lvl6pPr>
              <a:lvl7pPr marL="3200400" fontAlgn="base">
                <a:spcBef>
                  <a:spcPct val="0"/>
                </a:spcBef>
                <a:spcAft>
                  <a:spcPct val="0"/>
                </a:spcAft>
                <a:tabLst>
                  <a:tab pos="6464300" algn="r"/>
                </a:tabLst>
                <a:defRPr sz="2400">
                  <a:solidFill>
                    <a:schemeClr val="tx1"/>
                  </a:solidFill>
                  <a:latin typeface="Times New Roman" panose="02020603050405020304" pitchFamily="18" charset="0"/>
                </a:defRPr>
              </a:lvl7pPr>
              <a:lvl8pPr marL="3657600" fontAlgn="base">
                <a:spcBef>
                  <a:spcPct val="0"/>
                </a:spcBef>
                <a:spcAft>
                  <a:spcPct val="0"/>
                </a:spcAft>
                <a:tabLst>
                  <a:tab pos="6464300" algn="r"/>
                </a:tabLst>
                <a:defRPr sz="2400">
                  <a:solidFill>
                    <a:schemeClr val="tx1"/>
                  </a:solidFill>
                  <a:latin typeface="Times New Roman" panose="02020603050405020304" pitchFamily="18" charset="0"/>
                </a:defRPr>
              </a:lvl8pPr>
              <a:lvl9pPr marL="4114800" fontAlgn="base">
                <a:spcBef>
                  <a:spcPct val="0"/>
                </a:spcBef>
                <a:spcAft>
                  <a:spcPct val="0"/>
                </a:spcAft>
                <a:tabLst>
                  <a:tab pos="6464300" algn="r"/>
                </a:tabLst>
                <a:defRPr sz="2400">
                  <a:solidFill>
                    <a:schemeClr val="tx1"/>
                  </a:solidFill>
                  <a:latin typeface="Times New Roman" panose="02020603050405020304" pitchFamily="18" charset="0"/>
                </a:defRPr>
              </a:lvl9pPr>
            </a:lstStyle>
            <a:p>
              <a:pPr algn="ctr" eaLnBrk="0" hangingPunct="0"/>
              <a:r>
                <a:rPr lang="en-US" altLang="de-DE" sz="1400" b="1" dirty="0">
                  <a:solidFill>
                    <a:schemeClr val="accent2"/>
                  </a:solidFill>
                  <a:latin typeface="Arial" panose="020B0604020202020204" pitchFamily="34" charset="0"/>
                </a:rPr>
                <a:t>L</a:t>
              </a:r>
              <a:r>
                <a:rPr lang="en-US" altLang="de-DE" sz="1400" b="1" dirty="0">
                  <a:latin typeface="Arial" panose="020B0604020202020204" pitchFamily="34" charset="0"/>
                </a:rPr>
                <a:t>ove and</a:t>
              </a:r>
              <a:br>
                <a:rPr lang="en-US" altLang="de-DE" sz="1400" b="1" dirty="0">
                  <a:latin typeface="Arial" panose="020B0604020202020204" pitchFamily="34" charset="0"/>
                </a:rPr>
              </a:br>
              <a:r>
                <a:rPr lang="en-US" altLang="de-DE" sz="1400" b="1" dirty="0">
                  <a:latin typeface="Arial" panose="020B0604020202020204" pitchFamily="34" charset="0"/>
                </a:rPr>
                <a:t>care</a:t>
              </a:r>
            </a:p>
          </p:txBody>
        </p:sp>
        <p:sp>
          <p:nvSpPr>
            <p:cNvPr id="22" name="Rectangle 19">
              <a:extLst>
                <a:ext uri="{FF2B5EF4-FFF2-40B4-BE49-F238E27FC236}">
                  <a16:creationId xmlns:a16="http://schemas.microsoft.com/office/drawing/2014/main" id="{EC410FEF-CF97-7A28-F79B-C7AD5789EB05}"/>
                </a:ext>
              </a:extLst>
            </p:cNvPr>
            <p:cNvSpPr>
              <a:spLocks noChangeArrowheads="1"/>
            </p:cNvSpPr>
            <p:nvPr/>
          </p:nvSpPr>
          <p:spPr bwMode="auto">
            <a:xfrm>
              <a:off x="1914" y="3051"/>
              <a:ext cx="7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tabLst>
                  <a:tab pos="6464300" algn="r"/>
                </a:tabLst>
                <a:defRPr sz="2400">
                  <a:solidFill>
                    <a:schemeClr val="tx1"/>
                  </a:solidFill>
                  <a:latin typeface="Times New Roman" panose="02020603050405020304" pitchFamily="18" charset="0"/>
                </a:defRPr>
              </a:lvl1pPr>
              <a:lvl2pPr marL="571500">
                <a:tabLst>
                  <a:tab pos="6464300" algn="r"/>
                </a:tabLst>
                <a:defRPr sz="2400">
                  <a:solidFill>
                    <a:schemeClr val="tx1"/>
                  </a:solidFill>
                  <a:latin typeface="Times New Roman" panose="02020603050405020304" pitchFamily="18" charset="0"/>
                </a:defRPr>
              </a:lvl2pPr>
              <a:lvl3pPr marL="1143000">
                <a:tabLst>
                  <a:tab pos="6464300" algn="r"/>
                </a:tabLst>
                <a:defRPr sz="2400">
                  <a:solidFill>
                    <a:schemeClr val="tx1"/>
                  </a:solidFill>
                  <a:latin typeface="Times New Roman" panose="02020603050405020304" pitchFamily="18" charset="0"/>
                </a:defRPr>
              </a:lvl3pPr>
              <a:lvl4pPr marL="1714500">
                <a:tabLst>
                  <a:tab pos="6464300" algn="r"/>
                </a:tabLst>
                <a:defRPr sz="2400">
                  <a:solidFill>
                    <a:schemeClr val="tx1"/>
                  </a:solidFill>
                  <a:latin typeface="Times New Roman" panose="02020603050405020304" pitchFamily="18" charset="0"/>
                </a:defRPr>
              </a:lvl4pPr>
              <a:lvl5pPr marL="2286000">
                <a:tabLst>
                  <a:tab pos="6464300" algn="r"/>
                </a:tabLst>
                <a:defRPr sz="2400">
                  <a:solidFill>
                    <a:schemeClr val="tx1"/>
                  </a:solidFill>
                  <a:latin typeface="Times New Roman" panose="02020603050405020304" pitchFamily="18" charset="0"/>
                </a:defRPr>
              </a:lvl5pPr>
              <a:lvl6pPr marL="2743200" fontAlgn="base">
                <a:spcBef>
                  <a:spcPct val="0"/>
                </a:spcBef>
                <a:spcAft>
                  <a:spcPct val="0"/>
                </a:spcAft>
                <a:tabLst>
                  <a:tab pos="6464300" algn="r"/>
                </a:tabLst>
                <a:defRPr sz="2400">
                  <a:solidFill>
                    <a:schemeClr val="tx1"/>
                  </a:solidFill>
                  <a:latin typeface="Times New Roman" panose="02020603050405020304" pitchFamily="18" charset="0"/>
                </a:defRPr>
              </a:lvl6pPr>
              <a:lvl7pPr marL="3200400" fontAlgn="base">
                <a:spcBef>
                  <a:spcPct val="0"/>
                </a:spcBef>
                <a:spcAft>
                  <a:spcPct val="0"/>
                </a:spcAft>
                <a:tabLst>
                  <a:tab pos="6464300" algn="r"/>
                </a:tabLst>
                <a:defRPr sz="2400">
                  <a:solidFill>
                    <a:schemeClr val="tx1"/>
                  </a:solidFill>
                  <a:latin typeface="Times New Roman" panose="02020603050405020304" pitchFamily="18" charset="0"/>
                </a:defRPr>
              </a:lvl7pPr>
              <a:lvl8pPr marL="3657600" fontAlgn="base">
                <a:spcBef>
                  <a:spcPct val="0"/>
                </a:spcBef>
                <a:spcAft>
                  <a:spcPct val="0"/>
                </a:spcAft>
                <a:tabLst>
                  <a:tab pos="6464300" algn="r"/>
                </a:tabLst>
                <a:defRPr sz="2400">
                  <a:solidFill>
                    <a:schemeClr val="tx1"/>
                  </a:solidFill>
                  <a:latin typeface="Times New Roman" panose="02020603050405020304" pitchFamily="18" charset="0"/>
                </a:defRPr>
              </a:lvl8pPr>
              <a:lvl9pPr marL="4114800" fontAlgn="base">
                <a:spcBef>
                  <a:spcPct val="0"/>
                </a:spcBef>
                <a:spcAft>
                  <a:spcPct val="0"/>
                </a:spcAft>
                <a:tabLst>
                  <a:tab pos="6464300" algn="r"/>
                </a:tabLst>
                <a:defRPr sz="2400">
                  <a:solidFill>
                    <a:schemeClr val="tx1"/>
                  </a:solidFill>
                  <a:latin typeface="Times New Roman" panose="02020603050405020304" pitchFamily="18" charset="0"/>
                </a:defRPr>
              </a:lvl9pPr>
            </a:lstStyle>
            <a:p>
              <a:pPr algn="ctr" eaLnBrk="0" hangingPunct="0"/>
              <a:r>
                <a:rPr lang="en-US" altLang="de-DE" sz="1400" b="1" dirty="0">
                  <a:solidFill>
                    <a:schemeClr val="accent2"/>
                  </a:solidFill>
                  <a:latin typeface="Arial" panose="020B0604020202020204" pitchFamily="34" charset="0"/>
                </a:rPr>
                <a:t>E</a:t>
              </a:r>
              <a:r>
                <a:rPr lang="en-US" altLang="de-DE" sz="1400" b="1" dirty="0">
                  <a:latin typeface="Arial" panose="020B0604020202020204" pitchFamily="34" charset="0"/>
                </a:rPr>
                <a:t>motional</a:t>
              </a:r>
              <a:br>
                <a:rPr lang="en-US" altLang="de-DE" sz="1400" b="1" dirty="0">
                  <a:latin typeface="Arial" panose="020B0604020202020204" pitchFamily="34" charset="0"/>
                </a:rPr>
              </a:br>
              <a:r>
                <a:rPr lang="en-US" altLang="de-DE" sz="1400" b="1" dirty="0">
                  <a:latin typeface="Arial" panose="020B0604020202020204" pitchFamily="34" charset="0"/>
                </a:rPr>
                <a:t>intelligence</a:t>
              </a:r>
            </a:p>
          </p:txBody>
        </p:sp>
        <p:sp>
          <p:nvSpPr>
            <p:cNvPr id="23" name="Rectangle 20">
              <a:extLst>
                <a:ext uri="{FF2B5EF4-FFF2-40B4-BE49-F238E27FC236}">
                  <a16:creationId xmlns:a16="http://schemas.microsoft.com/office/drawing/2014/main" id="{6F3866AE-D1FA-F1C1-2FCA-B163E7F3BA29}"/>
                </a:ext>
              </a:extLst>
            </p:cNvPr>
            <p:cNvSpPr>
              <a:spLocks noChangeArrowheads="1"/>
            </p:cNvSpPr>
            <p:nvPr/>
          </p:nvSpPr>
          <p:spPr bwMode="auto">
            <a:xfrm>
              <a:off x="1592" y="2479"/>
              <a:ext cx="7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tabLst>
                  <a:tab pos="6464300" algn="r"/>
                </a:tabLst>
                <a:defRPr sz="2400">
                  <a:solidFill>
                    <a:schemeClr val="tx1"/>
                  </a:solidFill>
                  <a:latin typeface="Times New Roman" panose="02020603050405020304" pitchFamily="18" charset="0"/>
                </a:defRPr>
              </a:lvl1pPr>
              <a:lvl2pPr marL="571500">
                <a:tabLst>
                  <a:tab pos="6464300" algn="r"/>
                </a:tabLst>
                <a:defRPr sz="2400">
                  <a:solidFill>
                    <a:schemeClr val="tx1"/>
                  </a:solidFill>
                  <a:latin typeface="Times New Roman" panose="02020603050405020304" pitchFamily="18" charset="0"/>
                </a:defRPr>
              </a:lvl2pPr>
              <a:lvl3pPr marL="1143000">
                <a:tabLst>
                  <a:tab pos="6464300" algn="r"/>
                </a:tabLst>
                <a:defRPr sz="2400">
                  <a:solidFill>
                    <a:schemeClr val="tx1"/>
                  </a:solidFill>
                  <a:latin typeface="Times New Roman" panose="02020603050405020304" pitchFamily="18" charset="0"/>
                </a:defRPr>
              </a:lvl3pPr>
              <a:lvl4pPr marL="1714500">
                <a:tabLst>
                  <a:tab pos="6464300" algn="r"/>
                </a:tabLst>
                <a:defRPr sz="2400">
                  <a:solidFill>
                    <a:schemeClr val="tx1"/>
                  </a:solidFill>
                  <a:latin typeface="Times New Roman" panose="02020603050405020304" pitchFamily="18" charset="0"/>
                </a:defRPr>
              </a:lvl4pPr>
              <a:lvl5pPr marL="2286000">
                <a:tabLst>
                  <a:tab pos="6464300" algn="r"/>
                </a:tabLst>
                <a:defRPr sz="2400">
                  <a:solidFill>
                    <a:schemeClr val="tx1"/>
                  </a:solidFill>
                  <a:latin typeface="Times New Roman" panose="02020603050405020304" pitchFamily="18" charset="0"/>
                </a:defRPr>
              </a:lvl5pPr>
              <a:lvl6pPr marL="2743200" fontAlgn="base">
                <a:spcBef>
                  <a:spcPct val="0"/>
                </a:spcBef>
                <a:spcAft>
                  <a:spcPct val="0"/>
                </a:spcAft>
                <a:tabLst>
                  <a:tab pos="6464300" algn="r"/>
                </a:tabLst>
                <a:defRPr sz="2400">
                  <a:solidFill>
                    <a:schemeClr val="tx1"/>
                  </a:solidFill>
                  <a:latin typeface="Times New Roman" panose="02020603050405020304" pitchFamily="18" charset="0"/>
                </a:defRPr>
              </a:lvl6pPr>
              <a:lvl7pPr marL="3200400" fontAlgn="base">
                <a:spcBef>
                  <a:spcPct val="0"/>
                </a:spcBef>
                <a:spcAft>
                  <a:spcPct val="0"/>
                </a:spcAft>
                <a:tabLst>
                  <a:tab pos="6464300" algn="r"/>
                </a:tabLst>
                <a:defRPr sz="2400">
                  <a:solidFill>
                    <a:schemeClr val="tx1"/>
                  </a:solidFill>
                  <a:latin typeface="Times New Roman" panose="02020603050405020304" pitchFamily="18" charset="0"/>
                </a:defRPr>
              </a:lvl7pPr>
              <a:lvl8pPr marL="3657600" fontAlgn="base">
                <a:spcBef>
                  <a:spcPct val="0"/>
                </a:spcBef>
                <a:spcAft>
                  <a:spcPct val="0"/>
                </a:spcAft>
                <a:tabLst>
                  <a:tab pos="6464300" algn="r"/>
                </a:tabLst>
                <a:defRPr sz="2400">
                  <a:solidFill>
                    <a:schemeClr val="tx1"/>
                  </a:solidFill>
                  <a:latin typeface="Times New Roman" panose="02020603050405020304" pitchFamily="18" charset="0"/>
                </a:defRPr>
              </a:lvl8pPr>
              <a:lvl9pPr marL="4114800" fontAlgn="base">
                <a:spcBef>
                  <a:spcPct val="0"/>
                </a:spcBef>
                <a:spcAft>
                  <a:spcPct val="0"/>
                </a:spcAft>
                <a:tabLst>
                  <a:tab pos="6464300" algn="r"/>
                </a:tabLst>
                <a:defRPr sz="2400">
                  <a:solidFill>
                    <a:schemeClr val="tx1"/>
                  </a:solidFill>
                  <a:latin typeface="Times New Roman" panose="02020603050405020304" pitchFamily="18" charset="0"/>
                </a:defRPr>
              </a:lvl9pPr>
            </a:lstStyle>
            <a:p>
              <a:pPr algn="ctr" eaLnBrk="0" hangingPunct="0"/>
              <a:r>
                <a:rPr lang="en-US" altLang="de-DE" sz="1400" b="1" dirty="0">
                  <a:solidFill>
                    <a:schemeClr val="accent2"/>
                  </a:solidFill>
                  <a:latin typeface="Arial" panose="020B0604020202020204" pitchFamily="34" charset="0"/>
                </a:rPr>
                <a:t>S</a:t>
              </a:r>
              <a:r>
                <a:rPr lang="en-US" altLang="de-DE" sz="1400" b="1" dirty="0">
                  <a:latin typeface="Arial" panose="020B0604020202020204" pitchFamily="34" charset="0"/>
                </a:rPr>
                <a:t>ystem</a:t>
              </a:r>
              <a:br>
                <a:rPr lang="en-US" altLang="de-DE" sz="1400" b="1" dirty="0">
                  <a:latin typeface="Arial" panose="020B0604020202020204" pitchFamily="34" charset="0"/>
                </a:rPr>
              </a:br>
              <a:r>
                <a:rPr lang="en-US" altLang="de-DE" sz="1400" b="1" dirty="0">
                  <a:latin typeface="Arial" panose="020B0604020202020204" pitchFamily="34" charset="0"/>
                </a:rPr>
                <a:t>intelligence</a:t>
              </a:r>
            </a:p>
          </p:txBody>
        </p:sp>
        <p:sp>
          <p:nvSpPr>
            <p:cNvPr id="24" name="Rectangle 21">
              <a:extLst>
                <a:ext uri="{FF2B5EF4-FFF2-40B4-BE49-F238E27FC236}">
                  <a16:creationId xmlns:a16="http://schemas.microsoft.com/office/drawing/2014/main" id="{343B0935-8BEB-A804-D6AA-C7F3642E605C}"/>
                </a:ext>
              </a:extLst>
            </p:cNvPr>
            <p:cNvSpPr>
              <a:spLocks noChangeArrowheads="1"/>
            </p:cNvSpPr>
            <p:nvPr/>
          </p:nvSpPr>
          <p:spPr bwMode="auto">
            <a:xfrm>
              <a:off x="1649" y="1883"/>
              <a:ext cx="73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tabLst>
                  <a:tab pos="6464300" algn="r"/>
                </a:tabLst>
                <a:defRPr sz="2400">
                  <a:solidFill>
                    <a:schemeClr val="tx1"/>
                  </a:solidFill>
                  <a:latin typeface="Times New Roman" panose="02020603050405020304" pitchFamily="18" charset="0"/>
                </a:defRPr>
              </a:lvl1pPr>
              <a:lvl2pPr marL="571500">
                <a:tabLst>
                  <a:tab pos="6464300" algn="r"/>
                </a:tabLst>
                <a:defRPr sz="2400">
                  <a:solidFill>
                    <a:schemeClr val="tx1"/>
                  </a:solidFill>
                  <a:latin typeface="Times New Roman" panose="02020603050405020304" pitchFamily="18" charset="0"/>
                </a:defRPr>
              </a:lvl2pPr>
              <a:lvl3pPr marL="1143000">
                <a:tabLst>
                  <a:tab pos="6464300" algn="r"/>
                </a:tabLst>
                <a:defRPr sz="2400">
                  <a:solidFill>
                    <a:schemeClr val="tx1"/>
                  </a:solidFill>
                  <a:latin typeface="Times New Roman" panose="02020603050405020304" pitchFamily="18" charset="0"/>
                </a:defRPr>
              </a:lvl3pPr>
              <a:lvl4pPr marL="1714500">
                <a:tabLst>
                  <a:tab pos="6464300" algn="r"/>
                </a:tabLst>
                <a:defRPr sz="2400">
                  <a:solidFill>
                    <a:schemeClr val="tx1"/>
                  </a:solidFill>
                  <a:latin typeface="Times New Roman" panose="02020603050405020304" pitchFamily="18" charset="0"/>
                </a:defRPr>
              </a:lvl4pPr>
              <a:lvl5pPr marL="2286000">
                <a:tabLst>
                  <a:tab pos="6464300" algn="r"/>
                </a:tabLst>
                <a:defRPr sz="2400">
                  <a:solidFill>
                    <a:schemeClr val="tx1"/>
                  </a:solidFill>
                  <a:latin typeface="Times New Roman" panose="02020603050405020304" pitchFamily="18" charset="0"/>
                </a:defRPr>
              </a:lvl5pPr>
              <a:lvl6pPr marL="2743200" fontAlgn="base">
                <a:spcBef>
                  <a:spcPct val="0"/>
                </a:spcBef>
                <a:spcAft>
                  <a:spcPct val="0"/>
                </a:spcAft>
                <a:tabLst>
                  <a:tab pos="6464300" algn="r"/>
                </a:tabLst>
                <a:defRPr sz="2400">
                  <a:solidFill>
                    <a:schemeClr val="tx1"/>
                  </a:solidFill>
                  <a:latin typeface="Times New Roman" panose="02020603050405020304" pitchFamily="18" charset="0"/>
                </a:defRPr>
              </a:lvl6pPr>
              <a:lvl7pPr marL="3200400" fontAlgn="base">
                <a:spcBef>
                  <a:spcPct val="0"/>
                </a:spcBef>
                <a:spcAft>
                  <a:spcPct val="0"/>
                </a:spcAft>
                <a:tabLst>
                  <a:tab pos="6464300" algn="r"/>
                </a:tabLst>
                <a:defRPr sz="2400">
                  <a:solidFill>
                    <a:schemeClr val="tx1"/>
                  </a:solidFill>
                  <a:latin typeface="Times New Roman" panose="02020603050405020304" pitchFamily="18" charset="0"/>
                </a:defRPr>
              </a:lvl7pPr>
              <a:lvl8pPr marL="3657600" fontAlgn="base">
                <a:spcBef>
                  <a:spcPct val="0"/>
                </a:spcBef>
                <a:spcAft>
                  <a:spcPct val="0"/>
                </a:spcAft>
                <a:tabLst>
                  <a:tab pos="6464300" algn="r"/>
                </a:tabLst>
                <a:defRPr sz="2400">
                  <a:solidFill>
                    <a:schemeClr val="tx1"/>
                  </a:solidFill>
                  <a:latin typeface="Times New Roman" panose="02020603050405020304" pitchFamily="18" charset="0"/>
                </a:defRPr>
              </a:lvl8pPr>
              <a:lvl9pPr marL="4114800" fontAlgn="base">
                <a:spcBef>
                  <a:spcPct val="0"/>
                </a:spcBef>
                <a:spcAft>
                  <a:spcPct val="0"/>
                </a:spcAft>
                <a:tabLst>
                  <a:tab pos="6464300" algn="r"/>
                </a:tabLst>
                <a:defRPr sz="2400">
                  <a:solidFill>
                    <a:schemeClr val="tx1"/>
                  </a:solidFill>
                  <a:latin typeface="Times New Roman" panose="02020603050405020304" pitchFamily="18" charset="0"/>
                </a:defRPr>
              </a:lvl9pPr>
            </a:lstStyle>
            <a:p>
              <a:pPr algn="ctr" eaLnBrk="0" hangingPunct="0"/>
              <a:r>
                <a:rPr lang="en-US" altLang="de-DE" sz="1400" b="1" dirty="0">
                  <a:solidFill>
                    <a:schemeClr val="accent2"/>
                  </a:solidFill>
                  <a:latin typeface="Arial" panose="020B0604020202020204" pitchFamily="34" charset="0"/>
                </a:rPr>
                <a:t>S</a:t>
              </a:r>
              <a:r>
                <a:rPr lang="en-US" altLang="de-DE" sz="1400" b="1" dirty="0">
                  <a:latin typeface="Arial" panose="020B0604020202020204" pitchFamily="34" charset="0"/>
                </a:rPr>
                <a:t>piritual</a:t>
              </a:r>
              <a:br>
                <a:rPr lang="en-US" altLang="de-DE" sz="1400" b="1" dirty="0">
                  <a:latin typeface="Arial" panose="020B0604020202020204" pitchFamily="34" charset="0"/>
                </a:rPr>
              </a:br>
              <a:r>
                <a:rPr lang="en-US" altLang="de-DE" sz="1400" b="1" dirty="0">
                  <a:latin typeface="Arial" panose="020B0604020202020204" pitchFamily="34" charset="0"/>
                </a:rPr>
                <a:t>intelligence</a:t>
              </a:r>
            </a:p>
          </p:txBody>
        </p:sp>
      </p:grpSp>
      <p:pic>
        <p:nvPicPr>
          <p:cNvPr id="3" name="Picture 2">
            <a:extLst>
              <a:ext uri="{FF2B5EF4-FFF2-40B4-BE49-F238E27FC236}">
                <a16:creationId xmlns:a16="http://schemas.microsoft.com/office/drawing/2014/main" id="{B6E34EE7-D6E9-1B7D-7C11-23D8C6FA2A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8193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US" altLang="de-DE" i="1" dirty="0">
                <a:solidFill>
                  <a:srgbClr val="99CCFF"/>
                </a:solidFill>
              </a:rPr>
              <a:t>VIDEO:</a:t>
            </a:r>
            <a:r>
              <a:rPr lang="en-US" altLang="de-DE" dirty="0"/>
              <a:t> How Southwest Airlines built its culture | Herb Kelleher</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65</a:t>
            </a:fld>
            <a:endParaRPr lang="nl-NL"/>
          </a:p>
        </p:txBody>
      </p:sp>
      <p:sp>
        <p:nvSpPr>
          <p:cNvPr id="5" name="Inhaltsplatzhalter 2">
            <a:extLst>
              <a:ext uri="{FF2B5EF4-FFF2-40B4-BE49-F238E27FC236}">
                <a16:creationId xmlns:a16="http://schemas.microsoft.com/office/drawing/2014/main" id="{7885B2DA-794B-B69E-638A-A9D3B682F88B}"/>
              </a:ext>
            </a:extLst>
          </p:cNvPr>
          <p:cNvSpPr>
            <a:spLocks noGrp="1"/>
          </p:cNvSpPr>
          <p:nvPr>
            <p:ph idx="1"/>
          </p:nvPr>
        </p:nvSpPr>
        <p:spPr>
          <a:xfrm>
            <a:off x="838200" y="1825625"/>
            <a:ext cx="10515600" cy="4351338"/>
          </a:xfrm>
        </p:spPr>
        <p:txBody>
          <a:bodyPr>
            <a:normAutofit fontScale="92500" lnSpcReduction="20000"/>
          </a:bodyPr>
          <a:lstStyle/>
          <a:p>
            <a:pPr>
              <a:defRPr/>
            </a:pPr>
            <a:endParaRPr lang="en-GB" dirty="0"/>
          </a:p>
          <a:p>
            <a:pPr>
              <a:defRPr/>
            </a:pPr>
            <a:r>
              <a:rPr lang="en-GB" dirty="0"/>
              <a:t>Hire for attitude,</a:t>
            </a:r>
          </a:p>
          <a:p>
            <a:pPr>
              <a:defRPr/>
            </a:pPr>
            <a:r>
              <a:rPr lang="en-GB" dirty="0"/>
              <a:t>train for skills,</a:t>
            </a:r>
          </a:p>
          <a:p>
            <a:pPr>
              <a:defRPr/>
            </a:pPr>
            <a:r>
              <a:rPr lang="en-GB" dirty="0"/>
              <a:t>look for leadership capabilities in every potential employee.</a:t>
            </a:r>
          </a:p>
          <a:p>
            <a:pPr>
              <a:defRPr/>
            </a:pPr>
            <a:endParaRPr lang="en-GB" dirty="0"/>
          </a:p>
          <a:p>
            <a:pPr>
              <a:defRPr/>
            </a:pPr>
            <a:endParaRPr lang="en-GB" dirty="0"/>
          </a:p>
          <a:p>
            <a:pPr marL="0" indent="0">
              <a:buFontTx/>
              <a:buNone/>
              <a:defRPr/>
            </a:pPr>
            <a:r>
              <a:rPr lang="en-GB" dirty="0"/>
              <a:t>Seeking for employees with a</a:t>
            </a:r>
          </a:p>
          <a:p>
            <a:pPr>
              <a:defRPr/>
            </a:pPr>
            <a:r>
              <a:rPr lang="en-GB" dirty="0"/>
              <a:t>warrior spirit</a:t>
            </a:r>
          </a:p>
          <a:p>
            <a:pPr>
              <a:defRPr/>
            </a:pPr>
            <a:r>
              <a:rPr lang="en-GB" dirty="0"/>
              <a:t>servant’s heart</a:t>
            </a:r>
          </a:p>
          <a:p>
            <a:pPr>
              <a:defRPr/>
            </a:pPr>
            <a:r>
              <a:rPr lang="en-GB" dirty="0"/>
              <a:t>fun loving attitude</a:t>
            </a:r>
          </a:p>
        </p:txBody>
      </p:sp>
      <p:pic>
        <p:nvPicPr>
          <p:cNvPr id="3" name="Picture 2">
            <a:extLst>
              <a:ext uri="{FF2B5EF4-FFF2-40B4-BE49-F238E27FC236}">
                <a16:creationId xmlns:a16="http://schemas.microsoft.com/office/drawing/2014/main" id="{EE834834-3317-D6C0-E8A3-A64B741E9B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87D2181B-07DD-DB1A-1856-32B4CB36328E}"/>
              </a:ext>
            </a:extLst>
          </p:cNvPr>
          <p:cNvSpPr txBox="1"/>
          <p:nvPr/>
        </p:nvSpPr>
        <p:spPr>
          <a:xfrm>
            <a:off x="3337931" y="6487299"/>
            <a:ext cx="6096000" cy="184666"/>
          </a:xfrm>
          <a:prstGeom prst="rect">
            <a:avLst/>
          </a:prstGeom>
          <a:noFill/>
        </p:spPr>
        <p:txBody>
          <a:bodyPr wrap="square">
            <a:spAutoFit/>
          </a:bodyPr>
          <a:lstStyle/>
          <a:p>
            <a:pPr algn="r"/>
            <a:r>
              <a:rPr lang="de-DE" sz="600" i="1" dirty="0"/>
              <a:t>Source: https://www.youtube.com/watch?v=8_CeFiUkV7s&amp;t=2s </a:t>
            </a:r>
          </a:p>
        </p:txBody>
      </p:sp>
    </p:spTree>
    <p:extLst>
      <p:ext uri="{BB962C8B-B14F-4D97-AF65-F5344CB8AC3E}">
        <p14:creationId xmlns:p14="http://schemas.microsoft.com/office/powerpoint/2010/main" val="276700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B16DF3-AA64-2533-C6AF-202BD5540913}"/>
              </a:ext>
            </a:extLst>
          </p:cNvPr>
          <p:cNvSpPr>
            <a:spLocks noGrp="1"/>
          </p:cNvSpPr>
          <p:nvPr>
            <p:ph type="title"/>
          </p:nvPr>
        </p:nvSpPr>
        <p:spPr/>
        <p:txBody>
          <a:bodyPr/>
          <a:lstStyle/>
          <a:p>
            <a:r>
              <a:rPr lang="de-DE" dirty="0"/>
              <a:t>Listen </a:t>
            </a:r>
            <a:r>
              <a:rPr lang="de-DE" dirty="0" err="1"/>
              <a:t>to</a:t>
            </a:r>
            <a:endParaRPr lang="de-DE" dirty="0"/>
          </a:p>
        </p:txBody>
      </p:sp>
      <p:sp>
        <p:nvSpPr>
          <p:cNvPr id="4" name="Foliennummernplatzhalter 3">
            <a:extLst>
              <a:ext uri="{FF2B5EF4-FFF2-40B4-BE49-F238E27FC236}">
                <a16:creationId xmlns:a16="http://schemas.microsoft.com/office/drawing/2014/main" id="{BEB46D94-AFB9-E24C-24D4-0DA6E69A157B}"/>
              </a:ext>
            </a:extLst>
          </p:cNvPr>
          <p:cNvSpPr>
            <a:spLocks noGrp="1"/>
          </p:cNvSpPr>
          <p:nvPr>
            <p:ph type="sldNum" sz="quarter" idx="12"/>
          </p:nvPr>
        </p:nvSpPr>
        <p:spPr/>
        <p:txBody>
          <a:bodyPr/>
          <a:lstStyle/>
          <a:p>
            <a:fld id="{BC1DBF59-FCF1-4C99-ADD5-833B8FF11D94}" type="slidenum">
              <a:rPr lang="nl-NL" smtClean="0"/>
              <a:t>66</a:t>
            </a:fld>
            <a:endParaRPr lang="nl-NL"/>
          </a:p>
        </p:txBody>
      </p:sp>
      <p:sp>
        <p:nvSpPr>
          <p:cNvPr id="6" name="Textfeld 5">
            <a:extLst>
              <a:ext uri="{FF2B5EF4-FFF2-40B4-BE49-F238E27FC236}">
                <a16:creationId xmlns:a16="http://schemas.microsoft.com/office/drawing/2014/main" id="{387BEAFA-66F9-558B-9A57-F10DC8CDFE27}"/>
              </a:ext>
            </a:extLst>
          </p:cNvPr>
          <p:cNvSpPr txBox="1"/>
          <p:nvPr/>
        </p:nvSpPr>
        <p:spPr>
          <a:xfrm>
            <a:off x="2368606" y="4865937"/>
            <a:ext cx="7454788" cy="830997"/>
          </a:xfrm>
          <a:prstGeom prst="rect">
            <a:avLst/>
          </a:prstGeom>
          <a:noFill/>
        </p:spPr>
        <p:txBody>
          <a:bodyPr wrap="square">
            <a:spAutoFit/>
          </a:bodyPr>
          <a:lstStyle/>
          <a:p>
            <a:r>
              <a:rPr lang="de-DE" sz="1200" dirty="0"/>
              <a:t>Part 1 </a:t>
            </a:r>
            <a:r>
              <a:rPr lang="de-DE" sz="1200" dirty="0">
                <a:hlinkClick r:id="rId2"/>
              </a:rPr>
              <a:t>https://www.theconsciouscapitalists.com/podcast/episode/4a43ad8e/episode-8-conscious-leadership-part-1</a:t>
            </a:r>
            <a:endParaRPr lang="de-DE" sz="1200" dirty="0"/>
          </a:p>
          <a:p>
            <a:endParaRPr lang="de-DE" sz="1200" dirty="0"/>
          </a:p>
          <a:p>
            <a:r>
              <a:rPr lang="de-DE" sz="1200" dirty="0"/>
              <a:t>Part 2 </a:t>
            </a:r>
            <a:r>
              <a:rPr lang="de-DE" sz="1200" dirty="0">
                <a:hlinkClick r:id="rId3"/>
              </a:rPr>
              <a:t>https://www.theconsciouscapitalists.com/podcast/episode/4c75a950/episode-9-conscious-leadership-part-2</a:t>
            </a:r>
            <a:endParaRPr lang="de-DE" sz="1200" dirty="0"/>
          </a:p>
          <a:p>
            <a:endParaRPr lang="de-DE" sz="1200" dirty="0"/>
          </a:p>
        </p:txBody>
      </p:sp>
      <p:pic>
        <p:nvPicPr>
          <p:cNvPr id="8" name="Grafik 7">
            <a:extLst>
              <a:ext uri="{FF2B5EF4-FFF2-40B4-BE49-F238E27FC236}">
                <a16:creationId xmlns:a16="http://schemas.microsoft.com/office/drawing/2014/main" id="{13723838-16C8-1CF8-C5D3-346D6C31EF62}"/>
              </a:ext>
            </a:extLst>
          </p:cNvPr>
          <p:cNvPicPr>
            <a:picLocks noChangeAspect="1"/>
          </p:cNvPicPr>
          <p:nvPr/>
        </p:nvPicPr>
        <p:blipFill>
          <a:blip r:embed="rId4"/>
          <a:stretch>
            <a:fillRect/>
          </a:stretch>
        </p:blipFill>
        <p:spPr>
          <a:xfrm>
            <a:off x="2368606" y="2238900"/>
            <a:ext cx="7454788" cy="2469350"/>
          </a:xfrm>
          <a:prstGeom prst="rect">
            <a:avLst/>
          </a:prstGeom>
        </p:spPr>
      </p:pic>
      <p:pic>
        <p:nvPicPr>
          <p:cNvPr id="3" name="Picture 2">
            <a:extLst>
              <a:ext uri="{FF2B5EF4-FFF2-40B4-BE49-F238E27FC236}">
                <a16:creationId xmlns:a16="http://schemas.microsoft.com/office/drawing/2014/main" id="{5CF146CF-6945-F161-EE55-CBEA82F418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6492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0E0BF123-1FFB-4923-4248-A224998E8F51}"/>
              </a:ext>
            </a:extLst>
          </p:cNvPr>
          <p:cNvSpPr/>
          <p:nvPr/>
        </p:nvSpPr>
        <p:spPr>
          <a:xfrm>
            <a:off x="704007" y="3266001"/>
            <a:ext cx="5923370" cy="407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marL="342900" indent="-342900" eaLnBrk="1" hangingPunct="1">
              <a:buFontTx/>
              <a:buAutoNum type="arabicPeriod"/>
              <a:defRPr/>
            </a:pPr>
            <a:r>
              <a:rPr lang="en-US" sz="1800" dirty="0">
                <a:latin typeface="+mn-lt"/>
              </a:rPr>
              <a:t>Transition / Introduction</a:t>
            </a:r>
          </a:p>
          <a:p>
            <a:pPr marL="342900" indent="-342900" eaLnBrk="1" hangingPunct="1">
              <a:buFontTx/>
              <a:buAutoNum type="arabicPeriod"/>
              <a:defRPr/>
            </a:pPr>
            <a:r>
              <a:rPr lang="en-US" sz="1800" dirty="0">
                <a:latin typeface="+mn-lt"/>
              </a:rPr>
              <a:t>The four tenets of conscious capitalism</a:t>
            </a:r>
          </a:p>
          <a:p>
            <a:pPr marL="342900" indent="-342900" eaLnBrk="1" hangingPunct="1">
              <a:buFontTx/>
              <a:buAutoNum type="arabicPeriod"/>
              <a:defRPr/>
            </a:pPr>
            <a:r>
              <a:rPr lang="en-US" sz="1800" dirty="0">
                <a:latin typeface="+mn-lt"/>
              </a:rPr>
              <a:t>1</a:t>
            </a:r>
            <a:r>
              <a:rPr lang="en-US" sz="1800" baseline="30000" dirty="0">
                <a:latin typeface="+mn-lt"/>
              </a:rPr>
              <a:t>st</a:t>
            </a:r>
            <a:r>
              <a:rPr lang="en-US" sz="1800" dirty="0">
                <a:latin typeface="+mn-lt"/>
              </a:rPr>
              <a:t> tenet: Higher Purpose</a:t>
            </a:r>
          </a:p>
          <a:p>
            <a:pPr marL="342900" indent="-342900" eaLnBrk="1" hangingPunct="1">
              <a:buFontTx/>
              <a:buAutoNum type="arabicPeriod"/>
              <a:defRPr/>
            </a:pPr>
            <a:r>
              <a:rPr lang="en-US" sz="1800" dirty="0">
                <a:latin typeface="+mn-lt"/>
              </a:rPr>
              <a:t>2</a:t>
            </a:r>
            <a:r>
              <a:rPr lang="en-US" sz="1800" baseline="30000" dirty="0">
                <a:latin typeface="+mn-lt"/>
              </a:rPr>
              <a:t>nd</a:t>
            </a:r>
            <a:r>
              <a:rPr lang="en-US" sz="1800" dirty="0">
                <a:latin typeface="+mn-lt"/>
              </a:rPr>
              <a:t> tenet: Conscious Leadership</a:t>
            </a:r>
          </a:p>
          <a:p>
            <a:pPr marL="342900" indent="-342900" eaLnBrk="1" hangingPunct="1">
              <a:buFontTx/>
              <a:buAutoNum type="arabicPeriod"/>
              <a:defRPr/>
            </a:pPr>
            <a:r>
              <a:rPr lang="en-US" sz="1800" b="1" dirty="0">
                <a:latin typeface="+mn-lt"/>
              </a:rPr>
              <a:t>3</a:t>
            </a:r>
            <a:r>
              <a:rPr lang="en-US" sz="1800" b="1" baseline="30000" dirty="0">
                <a:latin typeface="+mn-lt"/>
              </a:rPr>
              <a:t>rd</a:t>
            </a:r>
            <a:r>
              <a:rPr lang="en-US" sz="1800" b="1" dirty="0">
                <a:latin typeface="+mn-lt"/>
              </a:rPr>
              <a:t> tenet: Stakeholder integration</a:t>
            </a:r>
          </a:p>
          <a:p>
            <a:pPr marL="342900" indent="-342900" eaLnBrk="1" hangingPunct="1">
              <a:buFontTx/>
              <a:buAutoNum type="arabicPeriod"/>
              <a:defRPr/>
            </a:pPr>
            <a:r>
              <a:rPr lang="en-US" sz="1800" dirty="0">
                <a:latin typeface="+mn-lt"/>
              </a:rPr>
              <a:t>4</a:t>
            </a:r>
            <a:r>
              <a:rPr lang="en-US" sz="1800" baseline="30000" dirty="0">
                <a:latin typeface="+mn-lt"/>
              </a:rPr>
              <a:t>th</a:t>
            </a:r>
            <a:r>
              <a:rPr lang="en-US" sz="1800" dirty="0">
                <a:latin typeface="+mn-lt"/>
              </a:rPr>
              <a:t> tenet: Conscious culture and management</a:t>
            </a:r>
          </a:p>
          <a:p>
            <a:pPr marL="342900" indent="-342900" eaLnBrk="1" hangingPunct="1">
              <a:buFontTx/>
              <a:buAutoNum type="arabicPeriod"/>
              <a:defRPr/>
            </a:pPr>
            <a:r>
              <a:rPr lang="en-US" sz="1800" dirty="0">
                <a:latin typeface="+mn-lt"/>
              </a:rPr>
              <a:t>Summary: Key questions</a:t>
            </a:r>
          </a:p>
          <a:p>
            <a:pPr marL="342900" indent="-342900" eaLnBrk="1" hangingPunct="1">
              <a:buFontTx/>
              <a:buAutoNum type="arabicPeriod"/>
              <a:defRPr/>
            </a:pPr>
            <a:r>
              <a:rPr lang="en-US" sz="1800" dirty="0">
                <a:latin typeface="+mn-lt"/>
              </a:rPr>
              <a:t>Reading recommendations and contact</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67</a:t>
            </a:fld>
            <a:endParaRPr lang="nl-NL"/>
          </a:p>
        </p:txBody>
      </p:sp>
      <p:pic>
        <p:nvPicPr>
          <p:cNvPr id="6" name="Picture 2">
            <a:extLst>
              <a:ext uri="{FF2B5EF4-FFF2-40B4-BE49-F238E27FC236}">
                <a16:creationId xmlns:a16="http://schemas.microsoft.com/office/drawing/2014/main" id="{791F86F7-6610-55AC-6625-045F9AB6D1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055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US" altLang="de-DE" dirty="0"/>
              <a:t>Differences of stakeholder integration between traditional and conscious businesses</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68</a:t>
            </a:fld>
            <a:endParaRPr lang="nl-NL"/>
          </a:p>
        </p:txBody>
      </p:sp>
      <p:sp>
        <p:nvSpPr>
          <p:cNvPr id="5" name="Rectangle 2">
            <a:extLst>
              <a:ext uri="{FF2B5EF4-FFF2-40B4-BE49-F238E27FC236}">
                <a16:creationId xmlns:a16="http://schemas.microsoft.com/office/drawing/2014/main" id="{F28265E2-123E-EC45-4CE3-0193541F884B}"/>
              </a:ext>
            </a:extLst>
          </p:cNvPr>
          <p:cNvSpPr>
            <a:spLocks noChangeArrowheads="1"/>
          </p:cNvSpPr>
          <p:nvPr/>
        </p:nvSpPr>
        <p:spPr bwMode="auto">
          <a:xfrm>
            <a:off x="6637337" y="2246313"/>
            <a:ext cx="3352800" cy="381000"/>
          </a:xfrm>
          <a:prstGeom prst="rect">
            <a:avLst/>
          </a:prstGeom>
          <a:solidFill>
            <a:srgbClr val="99CCFF"/>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a:defRPr/>
            </a:pPr>
            <a:r>
              <a:rPr lang="de-DE" altLang="de-DE" sz="1600" dirty="0" err="1">
                <a:latin typeface="+mn-lt"/>
              </a:rPr>
              <a:t>Conscious</a:t>
            </a:r>
            <a:r>
              <a:rPr lang="de-DE" altLang="de-DE" sz="1600" dirty="0">
                <a:latin typeface="+mn-lt"/>
              </a:rPr>
              <a:t> </a:t>
            </a:r>
            <a:r>
              <a:rPr lang="de-DE" altLang="de-DE" sz="1600" dirty="0" err="1">
                <a:latin typeface="+mn-lt"/>
              </a:rPr>
              <a:t>business</a:t>
            </a:r>
            <a:endParaRPr lang="de-DE" altLang="de-DE" sz="1600" dirty="0">
              <a:latin typeface="+mn-lt"/>
            </a:endParaRPr>
          </a:p>
        </p:txBody>
      </p:sp>
      <p:sp>
        <p:nvSpPr>
          <p:cNvPr id="6" name="Rectangle 5">
            <a:extLst>
              <a:ext uri="{FF2B5EF4-FFF2-40B4-BE49-F238E27FC236}">
                <a16:creationId xmlns:a16="http://schemas.microsoft.com/office/drawing/2014/main" id="{500B8793-27EF-8DF3-CDD0-FCAED8F25DBF}"/>
              </a:ext>
            </a:extLst>
          </p:cNvPr>
          <p:cNvSpPr>
            <a:spLocks noChangeArrowheads="1"/>
          </p:cNvSpPr>
          <p:nvPr/>
        </p:nvSpPr>
        <p:spPr bwMode="auto">
          <a:xfrm>
            <a:off x="2201862" y="2246313"/>
            <a:ext cx="3352800" cy="381000"/>
          </a:xfrm>
          <a:prstGeom prst="rect">
            <a:avLst/>
          </a:prstGeom>
          <a:solidFill>
            <a:srgbClr val="99CCFF"/>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a:defRPr/>
            </a:pPr>
            <a:r>
              <a:rPr lang="de-DE" altLang="de-DE" sz="1600" dirty="0">
                <a:latin typeface="+mn-lt"/>
              </a:rPr>
              <a:t>Traditional </a:t>
            </a:r>
            <a:r>
              <a:rPr lang="de-DE" altLang="de-DE" sz="1600" dirty="0" err="1">
                <a:latin typeface="+mn-lt"/>
              </a:rPr>
              <a:t>business</a:t>
            </a:r>
            <a:endParaRPr lang="de-DE" altLang="de-DE" sz="1600" dirty="0">
              <a:latin typeface="+mn-lt"/>
            </a:endParaRPr>
          </a:p>
        </p:txBody>
      </p:sp>
      <p:sp>
        <p:nvSpPr>
          <p:cNvPr id="7" name="Rectangle 7">
            <a:extLst>
              <a:ext uri="{FF2B5EF4-FFF2-40B4-BE49-F238E27FC236}">
                <a16:creationId xmlns:a16="http://schemas.microsoft.com/office/drawing/2014/main" id="{845A8FDA-2562-0E6D-85BF-59378438BEF9}"/>
              </a:ext>
            </a:extLst>
          </p:cNvPr>
          <p:cNvSpPr>
            <a:spLocks noChangeArrowheads="1"/>
          </p:cNvSpPr>
          <p:nvPr/>
        </p:nvSpPr>
        <p:spPr bwMode="auto">
          <a:xfrm>
            <a:off x="2201862" y="2627313"/>
            <a:ext cx="3352800" cy="2166937"/>
          </a:xfrm>
          <a:prstGeom prst="rect">
            <a:avLst/>
          </a:prstGeom>
          <a:solidFill>
            <a:schemeClr val="bg1"/>
          </a:solidFill>
          <a:ln w="9525">
            <a:solidFill>
              <a:schemeClr val="tx1"/>
            </a:solidFill>
            <a:miter lim="800000"/>
            <a:headEnd/>
            <a:tailEnd/>
          </a:ln>
          <a:effec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285750" indent="-285750">
              <a:buFont typeface="Arial" panose="020B0604020202020204" pitchFamily="34" charset="0"/>
              <a:buChar char="•"/>
              <a:defRPr/>
            </a:pPr>
            <a:r>
              <a:rPr lang="de-DE" altLang="de-DE" b="0" i="0" dirty="0">
                <a:latin typeface="+mn-lt"/>
              </a:rPr>
              <a:t>Making trade-offs </a:t>
            </a:r>
            <a:r>
              <a:rPr lang="de-DE" altLang="de-DE" b="0" i="0" dirty="0" err="1">
                <a:latin typeface="+mn-lt"/>
              </a:rPr>
              <a:t>among</a:t>
            </a:r>
            <a:r>
              <a:rPr lang="de-DE" altLang="de-DE" b="0" i="0" dirty="0">
                <a:latin typeface="+mn-lt"/>
              </a:rPr>
              <a:t> </a:t>
            </a:r>
            <a:r>
              <a:rPr lang="de-DE" altLang="de-DE" b="0" i="0" dirty="0" err="1">
                <a:latin typeface="+mn-lt"/>
              </a:rPr>
              <a:t>stakeholders</a:t>
            </a:r>
            <a:endParaRPr lang="de-DE" altLang="de-DE" b="0" i="0" dirty="0">
              <a:latin typeface="+mn-lt"/>
            </a:endParaRPr>
          </a:p>
          <a:p>
            <a:pPr marL="285750" indent="-285750">
              <a:buFont typeface="Arial" panose="020B0604020202020204" pitchFamily="34" charset="0"/>
              <a:buChar char="•"/>
              <a:defRPr/>
            </a:pPr>
            <a:r>
              <a:rPr lang="en-US" altLang="de-DE" b="0" i="0" dirty="0">
                <a:latin typeface="+mn-lt"/>
              </a:rPr>
              <a:t>Managers who make trade-offs advantageous to the investors are seen as good managers</a:t>
            </a:r>
          </a:p>
          <a:p>
            <a:pPr marL="285750" indent="-285750">
              <a:buFont typeface="Arial" panose="020B0604020202020204" pitchFamily="34" charset="0"/>
              <a:buChar char="•"/>
              <a:defRPr/>
            </a:pPr>
            <a:endParaRPr lang="en-US" altLang="de-DE" b="0" i="0" dirty="0">
              <a:latin typeface="+mn-lt"/>
            </a:endParaRPr>
          </a:p>
          <a:p>
            <a:pPr>
              <a:defRPr/>
            </a:pPr>
            <a:r>
              <a:rPr lang="en-US" altLang="de-DE" b="0" i="0" dirty="0">
                <a:latin typeface="+mn-lt"/>
                <a:sym typeface="Wingdings" panose="05000000000000000000" pitchFamily="2" charset="2"/>
              </a:rPr>
              <a:t> Zero-sum thinking</a:t>
            </a:r>
            <a:endParaRPr lang="en-US" altLang="de-DE" b="0" i="0" dirty="0">
              <a:latin typeface="+mn-lt"/>
            </a:endParaRPr>
          </a:p>
          <a:p>
            <a:pPr marL="285750" indent="-285750">
              <a:buFont typeface="Arial" panose="020B0604020202020204" pitchFamily="34" charset="0"/>
              <a:buChar char="•"/>
              <a:defRPr/>
            </a:pPr>
            <a:endParaRPr lang="en-US" altLang="de-DE" b="0" i="0" dirty="0">
              <a:latin typeface="+mn-lt"/>
            </a:endParaRPr>
          </a:p>
        </p:txBody>
      </p:sp>
      <p:sp>
        <p:nvSpPr>
          <p:cNvPr id="8" name="Rectangle 8">
            <a:extLst>
              <a:ext uri="{FF2B5EF4-FFF2-40B4-BE49-F238E27FC236}">
                <a16:creationId xmlns:a16="http://schemas.microsoft.com/office/drawing/2014/main" id="{B570D719-7FB5-F431-5211-1549A6274D3C}"/>
              </a:ext>
            </a:extLst>
          </p:cNvPr>
          <p:cNvSpPr>
            <a:spLocks noChangeArrowheads="1"/>
          </p:cNvSpPr>
          <p:nvPr/>
        </p:nvSpPr>
        <p:spPr bwMode="auto">
          <a:xfrm>
            <a:off x="6637337" y="2627313"/>
            <a:ext cx="3352800" cy="2166937"/>
          </a:xfrm>
          <a:prstGeom prst="rect">
            <a:avLst/>
          </a:prstGeom>
          <a:solidFill>
            <a:schemeClr val="bg1"/>
          </a:solidFill>
          <a:ln w="9525">
            <a:solidFill>
              <a:schemeClr val="tx1"/>
            </a:solidFill>
            <a:miter lim="800000"/>
            <a:headEnd/>
            <a:tailEnd/>
          </a:ln>
          <a:effec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285750" indent="-285750">
              <a:buFont typeface="Arial" panose="020B0604020202020204" pitchFamily="34" charset="0"/>
              <a:buChar char="•"/>
              <a:defRPr/>
            </a:pPr>
            <a:r>
              <a:rPr lang="de-DE" altLang="de-DE" b="0" i="0" dirty="0">
                <a:latin typeface="+mn-lt"/>
              </a:rPr>
              <a:t>Goal: Making all </a:t>
            </a:r>
            <a:r>
              <a:rPr lang="de-DE" altLang="de-DE" b="0" i="0" dirty="0" err="1">
                <a:latin typeface="+mn-lt"/>
              </a:rPr>
              <a:t>stakeholders</a:t>
            </a:r>
            <a:r>
              <a:rPr lang="de-DE" altLang="de-DE" b="0" i="0" dirty="0">
                <a:latin typeface="+mn-lt"/>
              </a:rPr>
              <a:t> </a:t>
            </a:r>
            <a:r>
              <a:rPr lang="de-DE" altLang="de-DE" b="0" i="0" dirty="0" err="1">
                <a:latin typeface="+mn-lt"/>
              </a:rPr>
              <a:t>better</a:t>
            </a:r>
            <a:r>
              <a:rPr lang="de-DE" altLang="de-DE" b="0" i="0" dirty="0">
                <a:latin typeface="+mn-lt"/>
              </a:rPr>
              <a:t> off</a:t>
            </a:r>
          </a:p>
          <a:p>
            <a:pPr marL="285750" indent="-285750">
              <a:buFont typeface="Arial" panose="020B0604020202020204" pitchFamily="34" charset="0"/>
              <a:buChar char="•"/>
              <a:defRPr/>
            </a:pPr>
            <a:r>
              <a:rPr lang="en-US" altLang="de-DE" b="0" i="0" dirty="0">
                <a:latin typeface="+mn-lt"/>
              </a:rPr>
              <a:t>Business is the ultimate positive-sum game – even among competitors</a:t>
            </a:r>
          </a:p>
          <a:p>
            <a:pPr marL="285750" indent="-285750">
              <a:buFont typeface="Arial" panose="020B0604020202020204" pitchFamily="34" charset="0"/>
              <a:buChar char="•"/>
              <a:defRPr/>
            </a:pPr>
            <a:endParaRPr lang="en-US" altLang="de-DE" b="0" i="0" dirty="0">
              <a:latin typeface="+mn-lt"/>
            </a:endParaRPr>
          </a:p>
          <a:p>
            <a:pPr>
              <a:defRPr/>
            </a:pPr>
            <a:r>
              <a:rPr lang="en-US" altLang="de-DE" b="0" i="0" dirty="0">
                <a:latin typeface="+mn-lt"/>
                <a:sym typeface="Wingdings" panose="05000000000000000000" pitchFamily="2" charset="2"/>
              </a:rPr>
              <a:t> Positive-sum thinking</a:t>
            </a:r>
            <a:endParaRPr lang="en-US" altLang="de-DE" b="0" i="0" dirty="0">
              <a:latin typeface="+mn-lt"/>
            </a:endParaRPr>
          </a:p>
          <a:p>
            <a:pPr marL="285750" indent="-285750">
              <a:buFont typeface="Arial" panose="020B0604020202020204" pitchFamily="34" charset="0"/>
              <a:buChar char="•"/>
              <a:defRPr/>
            </a:pPr>
            <a:endParaRPr lang="en-US" altLang="de-DE" b="0" i="0" dirty="0">
              <a:latin typeface="+mn-lt"/>
            </a:endParaRPr>
          </a:p>
        </p:txBody>
      </p:sp>
      <p:sp>
        <p:nvSpPr>
          <p:cNvPr id="9" name="Freeform 14">
            <a:extLst>
              <a:ext uri="{FF2B5EF4-FFF2-40B4-BE49-F238E27FC236}">
                <a16:creationId xmlns:a16="http://schemas.microsoft.com/office/drawing/2014/main" id="{6558121F-CF26-C4A1-A2EE-FB9316BFCC67}"/>
              </a:ext>
            </a:extLst>
          </p:cNvPr>
          <p:cNvSpPr>
            <a:spLocks/>
          </p:cNvSpPr>
          <p:nvPr/>
        </p:nvSpPr>
        <p:spPr bwMode="auto">
          <a:xfrm>
            <a:off x="6210300" y="2246313"/>
            <a:ext cx="228600" cy="2401887"/>
          </a:xfrm>
          <a:custGeom>
            <a:avLst/>
            <a:gdLst>
              <a:gd name="T0" fmla="*/ 0 w 241"/>
              <a:gd name="T1" fmla="*/ 0 h 1441"/>
              <a:gd name="T2" fmla="*/ 0 w 241"/>
              <a:gd name="T3" fmla="*/ 1440 h 1441"/>
              <a:gd name="T4" fmla="*/ 240 w 241"/>
              <a:gd name="T5" fmla="*/ 720 h 1441"/>
              <a:gd name="T6" fmla="*/ 0 w 241"/>
              <a:gd name="T7" fmla="*/ 0 h 1441"/>
            </a:gdLst>
            <a:ahLst/>
            <a:cxnLst>
              <a:cxn ang="0">
                <a:pos x="T0" y="T1"/>
              </a:cxn>
              <a:cxn ang="0">
                <a:pos x="T2" y="T3"/>
              </a:cxn>
              <a:cxn ang="0">
                <a:pos x="T4" y="T5"/>
              </a:cxn>
              <a:cxn ang="0">
                <a:pos x="T6" y="T7"/>
              </a:cxn>
            </a:cxnLst>
            <a:rect l="0" t="0" r="r" b="b"/>
            <a:pathLst>
              <a:path w="241" h="1441">
                <a:moveTo>
                  <a:pt x="0" y="0"/>
                </a:moveTo>
                <a:lnTo>
                  <a:pt x="0" y="1440"/>
                </a:lnTo>
                <a:lnTo>
                  <a:pt x="240" y="720"/>
                </a:lnTo>
                <a:lnTo>
                  <a:pt x="0" y="0"/>
                </a:lnTo>
              </a:path>
            </a:pathLst>
          </a:custGeom>
          <a:solidFill>
            <a:srgbClr val="FF9900"/>
          </a:solidFill>
          <a:ln>
            <a:noFill/>
          </a:ln>
          <a:effectLst/>
        </p:spPr>
        <p:txBody>
          <a:bodyPr/>
          <a:lstStyle/>
          <a:p>
            <a:pPr>
              <a:defRPr/>
            </a:pPr>
            <a:endParaRPr lang="en-GB" sz="1600">
              <a:latin typeface="+mn-lt"/>
            </a:endParaRPr>
          </a:p>
        </p:txBody>
      </p:sp>
      <p:sp>
        <p:nvSpPr>
          <p:cNvPr id="10" name="Freeform 15">
            <a:extLst>
              <a:ext uri="{FF2B5EF4-FFF2-40B4-BE49-F238E27FC236}">
                <a16:creationId xmlns:a16="http://schemas.microsoft.com/office/drawing/2014/main" id="{2D5E478E-EB1C-4140-B2F1-960E51B24FA9}"/>
              </a:ext>
            </a:extLst>
          </p:cNvPr>
          <p:cNvSpPr>
            <a:spLocks/>
          </p:cNvSpPr>
          <p:nvPr/>
        </p:nvSpPr>
        <p:spPr bwMode="auto">
          <a:xfrm flipH="1">
            <a:off x="5829300" y="2246313"/>
            <a:ext cx="228600" cy="2401887"/>
          </a:xfrm>
          <a:custGeom>
            <a:avLst/>
            <a:gdLst>
              <a:gd name="T0" fmla="*/ 0 w 241"/>
              <a:gd name="T1" fmla="*/ 0 h 1441"/>
              <a:gd name="T2" fmla="*/ 0 w 241"/>
              <a:gd name="T3" fmla="*/ 1440 h 1441"/>
              <a:gd name="T4" fmla="*/ 240 w 241"/>
              <a:gd name="T5" fmla="*/ 720 h 1441"/>
              <a:gd name="T6" fmla="*/ 0 w 241"/>
              <a:gd name="T7" fmla="*/ 0 h 1441"/>
            </a:gdLst>
            <a:ahLst/>
            <a:cxnLst>
              <a:cxn ang="0">
                <a:pos x="T0" y="T1"/>
              </a:cxn>
              <a:cxn ang="0">
                <a:pos x="T2" y="T3"/>
              </a:cxn>
              <a:cxn ang="0">
                <a:pos x="T4" y="T5"/>
              </a:cxn>
              <a:cxn ang="0">
                <a:pos x="T6" y="T7"/>
              </a:cxn>
            </a:cxnLst>
            <a:rect l="0" t="0" r="r" b="b"/>
            <a:pathLst>
              <a:path w="241" h="1441">
                <a:moveTo>
                  <a:pt x="0" y="0"/>
                </a:moveTo>
                <a:lnTo>
                  <a:pt x="0" y="1440"/>
                </a:lnTo>
                <a:lnTo>
                  <a:pt x="240" y="720"/>
                </a:lnTo>
                <a:lnTo>
                  <a:pt x="0" y="0"/>
                </a:lnTo>
              </a:path>
            </a:pathLst>
          </a:custGeom>
          <a:solidFill>
            <a:srgbClr val="FF9900"/>
          </a:solidFill>
          <a:ln>
            <a:noFill/>
          </a:ln>
          <a:effectLst/>
        </p:spPr>
        <p:txBody>
          <a:bodyPr/>
          <a:lstStyle/>
          <a:p>
            <a:pPr>
              <a:defRPr/>
            </a:pPr>
            <a:endParaRPr lang="en-GB" sz="1600">
              <a:latin typeface="+mn-lt"/>
            </a:endParaRPr>
          </a:p>
        </p:txBody>
      </p:sp>
      <p:sp>
        <p:nvSpPr>
          <p:cNvPr id="11" name="Rectangle 5">
            <a:extLst>
              <a:ext uri="{FF2B5EF4-FFF2-40B4-BE49-F238E27FC236}">
                <a16:creationId xmlns:a16="http://schemas.microsoft.com/office/drawing/2014/main" id="{624D47AE-C158-3B67-E76B-64BC93EB8361}"/>
              </a:ext>
            </a:extLst>
          </p:cNvPr>
          <p:cNvSpPr>
            <a:spLocks noChangeArrowheads="1"/>
          </p:cNvSpPr>
          <p:nvPr/>
        </p:nvSpPr>
        <p:spPr bwMode="auto">
          <a:xfrm>
            <a:off x="2201862" y="5149850"/>
            <a:ext cx="7788275" cy="706438"/>
          </a:xfrm>
          <a:prstGeom prst="rect">
            <a:avLst/>
          </a:prstGeom>
          <a:solidFill>
            <a:schemeClr val="accent2">
              <a:lumMod val="40000"/>
              <a:lumOff val="60000"/>
            </a:schemeClr>
          </a:solidFill>
          <a:ln w="9525">
            <a:solidFill>
              <a:schemeClr val="tx1"/>
            </a:solidFill>
            <a:miter lim="800000"/>
            <a:headEnd/>
            <a:tailEnd/>
          </a:ln>
          <a:effectLst/>
        </p:spPr>
        <p:txBody>
          <a:bodyPr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a:defRPr/>
            </a:pPr>
            <a:r>
              <a:rPr lang="en-US" altLang="de-DE" sz="1600" b="0" dirty="0">
                <a:latin typeface="+mn-lt"/>
              </a:rPr>
              <a:t>Conscious business: “If we look for trade-offs, we </a:t>
            </a:r>
            <a:r>
              <a:rPr lang="en-US" altLang="de-DE" sz="1600" b="0" i="1" dirty="0">
                <a:latin typeface="+mn-lt"/>
              </a:rPr>
              <a:t>always</a:t>
            </a:r>
            <a:r>
              <a:rPr lang="en-US" altLang="de-DE" sz="1600" b="0" dirty="0">
                <a:latin typeface="+mn-lt"/>
              </a:rPr>
              <a:t> will find them. </a:t>
            </a:r>
            <a:r>
              <a:rPr lang="en-US" altLang="de-DE" sz="1600" b="0" i="1" dirty="0">
                <a:latin typeface="+mn-lt"/>
              </a:rPr>
              <a:t>If we look for synergies across stakeholders, we can usually find those, too.</a:t>
            </a:r>
            <a:r>
              <a:rPr lang="en-US" altLang="de-DE" sz="1600" b="0" dirty="0">
                <a:latin typeface="+mn-lt"/>
              </a:rPr>
              <a:t>”</a:t>
            </a:r>
          </a:p>
        </p:txBody>
      </p:sp>
      <p:sp>
        <p:nvSpPr>
          <p:cNvPr id="12" name="Textfeld 11">
            <a:extLst>
              <a:ext uri="{FF2B5EF4-FFF2-40B4-BE49-F238E27FC236}">
                <a16:creationId xmlns:a16="http://schemas.microsoft.com/office/drawing/2014/main" id="{9607F41A-C15B-8797-61DB-3992CD4477DC}"/>
              </a:ext>
            </a:extLst>
          </p:cNvPr>
          <p:cNvSpPr txBox="1"/>
          <p:nvPr/>
        </p:nvSpPr>
        <p:spPr>
          <a:xfrm>
            <a:off x="8721725" y="6307138"/>
            <a:ext cx="1268412"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3" name="Picture 2">
            <a:extLst>
              <a:ext uri="{FF2B5EF4-FFF2-40B4-BE49-F238E27FC236}">
                <a16:creationId xmlns:a16="http://schemas.microsoft.com/office/drawing/2014/main" id="{A564BB57-C8FD-2C82-46DD-81C6FC631E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1167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US" altLang="de-DE" dirty="0"/>
              <a:t>The Whole Foods Market Stakeholder Interdependence Model</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69</a:t>
            </a:fld>
            <a:endParaRPr lang="nl-NL"/>
          </a:p>
        </p:txBody>
      </p:sp>
      <p:pic>
        <p:nvPicPr>
          <p:cNvPr id="5" name="Grafik 5">
            <a:extLst>
              <a:ext uri="{FF2B5EF4-FFF2-40B4-BE49-F238E27FC236}">
                <a16:creationId xmlns:a16="http://schemas.microsoft.com/office/drawing/2014/main" id="{38272521-6426-C1BB-6508-C6A7039947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2" y="1860550"/>
            <a:ext cx="82200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88948C44-9100-5270-7585-F888BF85B185}"/>
              </a:ext>
            </a:extLst>
          </p:cNvPr>
          <p:cNvSpPr txBox="1"/>
          <p:nvPr/>
        </p:nvSpPr>
        <p:spPr>
          <a:xfrm>
            <a:off x="1692274" y="6410325"/>
            <a:ext cx="8807450" cy="400050"/>
          </a:xfrm>
          <a:prstGeom prst="rect">
            <a:avLst/>
          </a:prstGeom>
          <a:noFill/>
        </p:spPr>
        <p:txBody>
          <a:bodyPr>
            <a:spAutoFit/>
          </a:bodyPr>
          <a:lstStyle/>
          <a:p>
            <a:pPr algn="ctr">
              <a:defRPr/>
            </a:pPr>
            <a:r>
              <a:rPr lang="en-US" altLang="de-DE" sz="1000" b="0" dirty="0">
                <a:latin typeface="+mn-lt"/>
              </a:rPr>
              <a:t>The “Wholefoods Declaration of Independence” can be found at </a:t>
            </a:r>
            <a:r>
              <a:rPr lang="en-US" altLang="de-DE" sz="1000" b="0" dirty="0">
                <a:latin typeface="+mn-lt"/>
                <a:hlinkClick r:id="rId4"/>
              </a:rPr>
              <a:t>http://www.wholefoodsmarket.com/mission-values/core-values/declaration-interdependence</a:t>
            </a:r>
            <a:endParaRPr lang="en-US" altLang="de-DE" sz="1000" b="0" dirty="0">
              <a:latin typeface="+mn-lt"/>
            </a:endParaRPr>
          </a:p>
          <a:p>
            <a:pPr algn="ctr">
              <a:defRPr/>
            </a:pPr>
            <a:endParaRPr lang="en-GB" sz="1000" b="0" dirty="0">
              <a:latin typeface="+mn-lt"/>
            </a:endParaRPr>
          </a:p>
        </p:txBody>
      </p:sp>
      <p:pic>
        <p:nvPicPr>
          <p:cNvPr id="7" name="Picture 2">
            <a:extLst>
              <a:ext uri="{FF2B5EF4-FFF2-40B4-BE49-F238E27FC236}">
                <a16:creationId xmlns:a16="http://schemas.microsoft.com/office/drawing/2014/main" id="{DA97F722-3EB2-EBAE-D2D4-2D3E12F3E8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349" y="6376987"/>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063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a:xfrm>
            <a:off x="3089231" y="1847850"/>
            <a:ext cx="6013537" cy="4351338"/>
          </a:xfrm>
        </p:spPr>
        <p:txBody>
          <a:bodyPr/>
          <a:lstStyle/>
          <a:p>
            <a:endParaRPr lang="en-GB" altLang="de-DE" sz="2800" b="1" dirty="0">
              <a:solidFill>
                <a:srgbClr val="000000"/>
              </a:solidFill>
            </a:endParaRPr>
          </a:p>
          <a:p>
            <a:endParaRPr lang="en-US" altLang="de-DE" sz="2800" b="1" i="1" dirty="0">
              <a:solidFill>
                <a:srgbClr val="000000"/>
              </a:solidFill>
            </a:endParaRPr>
          </a:p>
          <a:p>
            <a:r>
              <a:rPr lang="en-US" altLang="de-DE" sz="2800" b="1" i="1" dirty="0">
                <a:solidFill>
                  <a:srgbClr val="000000"/>
                </a:solidFill>
              </a:rPr>
              <a:t>Be in business to express yourself and serve others. Not to serve yourself and use others. </a:t>
            </a:r>
            <a:r>
              <a:rPr lang="en-US" altLang="de-DE" sz="2800" i="1" dirty="0">
                <a:solidFill>
                  <a:srgbClr val="000000"/>
                </a:solidFill>
              </a:rPr>
              <a:t>(Raj Sisodia)</a:t>
            </a:r>
            <a:endParaRPr lang="en-GB" altLang="de-DE" sz="2800"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7</a:t>
            </a:fld>
            <a:endParaRPr lang="nl-NL"/>
          </a:p>
        </p:txBody>
      </p:sp>
      <p:pic>
        <p:nvPicPr>
          <p:cNvPr id="5" name="Picture 2">
            <a:extLst>
              <a:ext uri="{FF2B5EF4-FFF2-40B4-BE49-F238E27FC236}">
                <a16:creationId xmlns:a16="http://schemas.microsoft.com/office/drawing/2014/main" id="{6042777F-75CA-F506-C654-FFE5189A9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3727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US" altLang="de-DE" dirty="0"/>
              <a:t>Stakeholder relations and </a:t>
            </a:r>
            <a:r>
              <a:rPr lang="en-GB" altLang="de-DE" dirty="0"/>
              <a:t>dimensions of stakeholder integration</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70</a:t>
            </a:fld>
            <a:endParaRPr lang="nl-NL"/>
          </a:p>
        </p:txBody>
      </p:sp>
      <p:sp>
        <p:nvSpPr>
          <p:cNvPr id="5" name="Abgerundetes Rechteck 1">
            <a:extLst>
              <a:ext uri="{FF2B5EF4-FFF2-40B4-BE49-F238E27FC236}">
                <a16:creationId xmlns:a16="http://schemas.microsoft.com/office/drawing/2014/main" id="{7EB28F68-2013-C2CA-2457-CF9461CA62F2}"/>
              </a:ext>
            </a:extLst>
          </p:cNvPr>
          <p:cNvSpPr>
            <a:spLocks noChangeArrowheads="1"/>
          </p:cNvSpPr>
          <p:nvPr/>
        </p:nvSpPr>
        <p:spPr bwMode="auto">
          <a:xfrm>
            <a:off x="6136482" y="2171700"/>
            <a:ext cx="3667125" cy="3957638"/>
          </a:xfrm>
          <a:prstGeom prst="roundRect">
            <a:avLst>
              <a:gd name="adj" fmla="val 1708"/>
            </a:avLst>
          </a:prstGeom>
          <a:solidFill>
            <a:srgbClr val="99CCFF"/>
          </a:solidFill>
          <a:ln w="9525" algn="ctr">
            <a:solidFill>
              <a:schemeClr val="tx1"/>
            </a:solidFill>
            <a:round/>
            <a:headEnd/>
            <a:tailEnd/>
          </a:ln>
        </p:spPr>
        <p:txBody>
          <a:bodyP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en-GB" altLang="de-DE">
              <a:latin typeface="Arial" panose="020B0604020202020204" pitchFamily="34" charset="0"/>
            </a:endParaRPr>
          </a:p>
        </p:txBody>
      </p:sp>
      <p:sp>
        <p:nvSpPr>
          <p:cNvPr id="6" name="Inhaltsplatzhalter 2">
            <a:extLst>
              <a:ext uri="{FF2B5EF4-FFF2-40B4-BE49-F238E27FC236}">
                <a16:creationId xmlns:a16="http://schemas.microsoft.com/office/drawing/2014/main" id="{E5E78A61-EA9B-E151-9D3A-B87DB246EBE0}"/>
              </a:ext>
            </a:extLst>
          </p:cNvPr>
          <p:cNvSpPr txBox="1">
            <a:spLocks noChangeArrowheads="1"/>
          </p:cNvSpPr>
          <p:nvPr/>
        </p:nvSpPr>
        <p:spPr>
          <a:xfrm>
            <a:off x="1710532" y="2095500"/>
            <a:ext cx="3741737" cy="4216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de-DE" sz="1600"/>
              <a:t>All major stakeholders must be </a:t>
            </a:r>
            <a:r>
              <a:rPr lang="en-US" altLang="de-DE" sz="1600" b="1"/>
              <a:t>aligned with the purpose of the organization</a:t>
            </a:r>
            <a:r>
              <a:rPr lang="en-US" altLang="de-DE" sz="1600"/>
              <a:t> and with each other – and function as organs of a single body (</a:t>
            </a:r>
            <a:r>
              <a:rPr lang="en-US" altLang="de-DE" sz="1600" i="1"/>
              <a:t>corporate = corpus = body</a:t>
            </a:r>
            <a:r>
              <a:rPr lang="en-US" altLang="de-DE" sz="1600"/>
              <a:t>).</a:t>
            </a:r>
          </a:p>
          <a:p>
            <a:endParaRPr lang="en-US" altLang="de-DE" sz="1600"/>
          </a:p>
          <a:p>
            <a:r>
              <a:rPr lang="en-US" altLang="de-DE" sz="1600"/>
              <a:t>Patagonia: “We try to make all our stakeholders feel like they’re part of the tribe.”</a:t>
            </a:r>
            <a:br>
              <a:rPr lang="en-US" altLang="de-DE" sz="1600"/>
            </a:br>
            <a:br>
              <a:rPr lang="en-US" altLang="de-DE" sz="1600"/>
            </a:br>
            <a:r>
              <a:rPr lang="en-US" altLang="de-DE" sz="1600">
                <a:sym typeface="Wingdings" panose="05000000000000000000" pitchFamily="2" charset="2"/>
              </a:rPr>
              <a:t> team members are passionately engaged, customers are loyal, suppliers are treated as part of the family, investors are happy – so that they reinvest into the company</a:t>
            </a:r>
            <a:endParaRPr lang="en-US" altLang="de-DE" sz="1600"/>
          </a:p>
        </p:txBody>
      </p:sp>
      <p:sp>
        <p:nvSpPr>
          <p:cNvPr id="7" name="Textfeld 6">
            <a:extLst>
              <a:ext uri="{FF2B5EF4-FFF2-40B4-BE49-F238E27FC236}">
                <a16:creationId xmlns:a16="http://schemas.microsoft.com/office/drawing/2014/main" id="{BA23EFD5-E400-5AE5-B87E-284ADBAA6EB9}"/>
              </a:ext>
            </a:extLst>
          </p:cNvPr>
          <p:cNvSpPr txBox="1"/>
          <p:nvPr/>
        </p:nvSpPr>
        <p:spPr>
          <a:xfrm>
            <a:off x="8610600" y="6219031"/>
            <a:ext cx="1268412"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sp>
        <p:nvSpPr>
          <p:cNvPr id="8" name="Inhaltsplatzhalter 2">
            <a:extLst>
              <a:ext uri="{FF2B5EF4-FFF2-40B4-BE49-F238E27FC236}">
                <a16:creationId xmlns:a16="http://schemas.microsoft.com/office/drawing/2014/main" id="{B096A921-B9CB-6E57-CB8B-06946299F303}"/>
              </a:ext>
            </a:extLst>
          </p:cNvPr>
          <p:cNvSpPr txBox="1">
            <a:spLocks/>
          </p:cNvSpPr>
          <p:nvPr/>
        </p:nvSpPr>
        <p:spPr bwMode="auto">
          <a:xfrm>
            <a:off x="6136482" y="2171700"/>
            <a:ext cx="3657600" cy="3957638"/>
          </a:xfrm>
          <a:prstGeom prst="rect">
            <a:avLst/>
          </a:prstGeom>
          <a:noFill/>
          <a:ln>
            <a:noFill/>
          </a:ln>
        </p:spPr>
        <p:txBody>
          <a:bodyPr lIns="92075" tIns="46038" rIns="92075" bIns="46038"/>
          <a:lstStyle>
            <a:lvl1pPr marL="342900" indent="-342900" algn="l" rtl="0" eaLnBrk="0" fontAlgn="base" hangingPunct="0">
              <a:spcBef>
                <a:spcPct val="20000"/>
              </a:spcBef>
              <a:spcAft>
                <a:spcPct val="0"/>
              </a:spcAft>
              <a:buBlip>
                <a:blip r:embed="rId3"/>
              </a:buBlip>
              <a:defRPr>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16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200">
                <a:solidFill>
                  <a:schemeClr val="tx1"/>
                </a:solidFill>
                <a:latin typeface="+mn-lt"/>
              </a:defRPr>
            </a:lvl4pPr>
            <a:lvl5pPr marL="2057400" indent="-228600" algn="l" rtl="0" eaLnBrk="0" fontAlgn="base" hangingPunct="0">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a:lnSpc>
                <a:spcPct val="200000"/>
              </a:lnSpc>
              <a:defRPr/>
            </a:pPr>
            <a:r>
              <a:rPr lang="en-GB" altLang="de-DE" sz="1600" b="0" kern="0" dirty="0"/>
              <a:t>Loyal, trusting customers</a:t>
            </a:r>
          </a:p>
          <a:p>
            <a:pPr>
              <a:lnSpc>
                <a:spcPct val="200000"/>
              </a:lnSpc>
              <a:defRPr/>
            </a:pPr>
            <a:r>
              <a:rPr lang="en-GB" altLang="de-DE" sz="1600" b="0" kern="0" dirty="0"/>
              <a:t>Passionate, inspired team members</a:t>
            </a:r>
          </a:p>
          <a:p>
            <a:pPr>
              <a:lnSpc>
                <a:spcPct val="200000"/>
              </a:lnSpc>
              <a:defRPr/>
            </a:pPr>
            <a:r>
              <a:rPr lang="en-GB" altLang="de-DE" sz="1600" b="0" kern="0" dirty="0"/>
              <a:t>Patient, purposeful investors</a:t>
            </a:r>
          </a:p>
          <a:p>
            <a:pPr>
              <a:lnSpc>
                <a:spcPct val="200000"/>
              </a:lnSpc>
              <a:defRPr/>
            </a:pPr>
            <a:r>
              <a:rPr lang="en-GB" altLang="de-DE" sz="1600" b="0" kern="0" dirty="0"/>
              <a:t>Collaborative, innovative suppliers</a:t>
            </a:r>
          </a:p>
          <a:p>
            <a:pPr>
              <a:lnSpc>
                <a:spcPct val="200000"/>
              </a:lnSpc>
              <a:defRPr/>
            </a:pPr>
            <a:r>
              <a:rPr lang="en-GB" altLang="de-DE" sz="1600" b="0" kern="0" dirty="0"/>
              <a:t>Flourishing, welcoming communities</a:t>
            </a:r>
          </a:p>
          <a:p>
            <a:pPr>
              <a:lnSpc>
                <a:spcPct val="200000"/>
              </a:lnSpc>
              <a:defRPr/>
            </a:pPr>
            <a:r>
              <a:rPr lang="en-GB" altLang="de-DE" sz="1600" b="0" kern="0" dirty="0"/>
              <a:t>Healthy, vibrant environment</a:t>
            </a:r>
          </a:p>
        </p:txBody>
      </p:sp>
      <p:sp>
        <p:nvSpPr>
          <p:cNvPr id="9" name="Freeform 14">
            <a:extLst>
              <a:ext uri="{FF2B5EF4-FFF2-40B4-BE49-F238E27FC236}">
                <a16:creationId xmlns:a16="http://schemas.microsoft.com/office/drawing/2014/main" id="{9F4C5D51-708B-E27E-ACEA-04B7521D33FE}"/>
              </a:ext>
            </a:extLst>
          </p:cNvPr>
          <p:cNvSpPr>
            <a:spLocks/>
          </p:cNvSpPr>
          <p:nvPr/>
        </p:nvSpPr>
        <p:spPr bwMode="auto">
          <a:xfrm>
            <a:off x="5739607" y="2146300"/>
            <a:ext cx="228600" cy="3886200"/>
          </a:xfrm>
          <a:custGeom>
            <a:avLst/>
            <a:gdLst>
              <a:gd name="T0" fmla="*/ 0 w 241"/>
              <a:gd name="T1" fmla="*/ 0 h 1441"/>
              <a:gd name="T2" fmla="*/ 0 w 241"/>
              <a:gd name="T3" fmla="*/ 2147483646 h 1441"/>
              <a:gd name="T4" fmla="*/ 2147483646 w 241"/>
              <a:gd name="T5" fmla="*/ 2147483646 h 1441"/>
              <a:gd name="T6" fmla="*/ 0 w 241"/>
              <a:gd name="T7" fmla="*/ 0 h 144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41" h="1441">
                <a:moveTo>
                  <a:pt x="0" y="0"/>
                </a:moveTo>
                <a:lnTo>
                  <a:pt x="0" y="1440"/>
                </a:lnTo>
                <a:lnTo>
                  <a:pt x="240" y="720"/>
                </a:lnTo>
                <a:lnTo>
                  <a:pt x="0" y="0"/>
                </a:lnTo>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DE"/>
          </a:p>
        </p:txBody>
      </p:sp>
      <p:pic>
        <p:nvPicPr>
          <p:cNvPr id="3" name="Picture 2">
            <a:extLst>
              <a:ext uri="{FF2B5EF4-FFF2-40B4-BE49-F238E27FC236}">
                <a16:creationId xmlns:a16="http://schemas.microsoft.com/office/drawing/2014/main" id="{52F294DE-6EC4-D686-6A27-BBFD0D26B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494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9F294-0EC4-AF7A-A8AA-5B178018D27C}"/>
              </a:ext>
            </a:extLst>
          </p:cNvPr>
          <p:cNvSpPr>
            <a:spLocks noGrp="1"/>
          </p:cNvSpPr>
          <p:nvPr>
            <p:ph type="title"/>
          </p:nvPr>
        </p:nvSpPr>
        <p:spPr/>
        <p:txBody>
          <a:bodyPr/>
          <a:lstStyle/>
          <a:p>
            <a:r>
              <a:rPr lang="en-GB" i="1" dirty="0"/>
              <a:t>Loyal, trusting customers</a:t>
            </a:r>
            <a:endParaRPr lang="de-DE" dirty="0"/>
          </a:p>
        </p:txBody>
      </p:sp>
      <p:sp>
        <p:nvSpPr>
          <p:cNvPr id="3" name="Textplatzhalter 2">
            <a:extLst>
              <a:ext uri="{FF2B5EF4-FFF2-40B4-BE49-F238E27FC236}">
                <a16:creationId xmlns:a16="http://schemas.microsoft.com/office/drawing/2014/main" id="{C276205B-272D-DF26-EDD2-505F6EDA7F7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973F7FBE-26E6-04BA-D642-56BFE561E77A}"/>
              </a:ext>
            </a:extLst>
          </p:cNvPr>
          <p:cNvSpPr>
            <a:spLocks noGrp="1"/>
          </p:cNvSpPr>
          <p:nvPr>
            <p:ph type="sldNum" sz="quarter" idx="12"/>
          </p:nvPr>
        </p:nvSpPr>
        <p:spPr/>
        <p:txBody>
          <a:bodyPr/>
          <a:lstStyle/>
          <a:p>
            <a:fld id="{BC1DBF59-FCF1-4C99-ADD5-833B8FF11D94}" type="slidenum">
              <a:rPr lang="nl-NL" smtClean="0"/>
              <a:t>71</a:t>
            </a:fld>
            <a:endParaRPr lang="nl-NL"/>
          </a:p>
        </p:txBody>
      </p:sp>
      <p:pic>
        <p:nvPicPr>
          <p:cNvPr id="5" name="Picture 2">
            <a:extLst>
              <a:ext uri="{FF2B5EF4-FFF2-40B4-BE49-F238E27FC236}">
                <a16:creationId xmlns:a16="http://schemas.microsoft.com/office/drawing/2014/main" id="{87EBFF11-E5DD-C68C-1C8A-289881288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917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Developing close customer relationships</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72</a:t>
            </a:fld>
            <a:endParaRPr lang="nl-NL"/>
          </a:p>
        </p:txBody>
      </p:sp>
      <p:sp>
        <p:nvSpPr>
          <p:cNvPr id="5" name="Rectangle 2">
            <a:extLst>
              <a:ext uri="{FF2B5EF4-FFF2-40B4-BE49-F238E27FC236}">
                <a16:creationId xmlns:a16="http://schemas.microsoft.com/office/drawing/2014/main" id="{14748C46-5362-947A-F41C-CB907D568F20}"/>
              </a:ext>
            </a:extLst>
          </p:cNvPr>
          <p:cNvSpPr>
            <a:spLocks noChangeArrowheads="1"/>
          </p:cNvSpPr>
          <p:nvPr/>
        </p:nvSpPr>
        <p:spPr bwMode="auto">
          <a:xfrm>
            <a:off x="6811963" y="2071688"/>
            <a:ext cx="3170237" cy="381000"/>
          </a:xfrm>
          <a:prstGeom prst="rect">
            <a:avLst/>
          </a:prstGeom>
          <a:solidFill>
            <a:srgbClr val="336699"/>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a:defRPr/>
            </a:pPr>
            <a:r>
              <a:rPr lang="de-DE" altLang="de-DE" sz="1600" dirty="0">
                <a:solidFill>
                  <a:schemeClr val="bg1"/>
                </a:solidFill>
                <a:latin typeface="+mn-lt"/>
              </a:rPr>
              <a:t>Customer</a:t>
            </a:r>
          </a:p>
        </p:txBody>
      </p:sp>
      <p:sp>
        <p:nvSpPr>
          <p:cNvPr id="6" name="Rectangle 5">
            <a:extLst>
              <a:ext uri="{FF2B5EF4-FFF2-40B4-BE49-F238E27FC236}">
                <a16:creationId xmlns:a16="http://schemas.microsoft.com/office/drawing/2014/main" id="{6DFACBB6-9432-943D-D562-BDC5E86549C0}"/>
              </a:ext>
            </a:extLst>
          </p:cNvPr>
          <p:cNvSpPr>
            <a:spLocks noChangeArrowheads="1"/>
          </p:cNvSpPr>
          <p:nvPr/>
        </p:nvSpPr>
        <p:spPr bwMode="auto">
          <a:xfrm>
            <a:off x="2184400" y="2071688"/>
            <a:ext cx="3179763" cy="381000"/>
          </a:xfrm>
          <a:prstGeom prst="rect">
            <a:avLst/>
          </a:prstGeom>
          <a:solidFill>
            <a:srgbClr val="336699"/>
          </a:solidFill>
          <a:ln w="9525">
            <a:solidFill>
              <a:schemeClr val="tx1"/>
            </a:solidFill>
            <a:miter lim="800000"/>
            <a:headEnd/>
            <a:tailEnd/>
          </a:ln>
          <a:effectLst/>
        </p:spPr>
        <p:txBody>
          <a:bodyPr wrap="none" lIns="90000" tIns="23812" rIns="90000" bIns="23812" anchor="ctr"/>
          <a:lstStyle>
            <a:lvl1pPr defTabSz="228600">
              <a:defRPr sz="2400">
                <a:solidFill>
                  <a:schemeClr val="tx1"/>
                </a:solidFill>
                <a:latin typeface="Times New Roman" panose="02020603050405020304" pitchFamily="18" charset="0"/>
              </a:defRPr>
            </a:lvl1pPr>
            <a:lvl2pPr marL="228600" defTabSz="228600">
              <a:defRPr sz="2400">
                <a:solidFill>
                  <a:schemeClr val="tx1"/>
                </a:solidFill>
                <a:latin typeface="Times New Roman" panose="02020603050405020304" pitchFamily="18" charset="0"/>
              </a:defRPr>
            </a:lvl2pPr>
            <a:lvl3pPr marL="457200" defTabSz="228600">
              <a:defRPr sz="2400">
                <a:solidFill>
                  <a:schemeClr val="tx1"/>
                </a:solidFill>
                <a:latin typeface="Times New Roman" panose="02020603050405020304" pitchFamily="18" charset="0"/>
              </a:defRPr>
            </a:lvl3pPr>
            <a:lvl4pPr marL="685800" defTabSz="228600">
              <a:defRPr sz="2400">
                <a:solidFill>
                  <a:schemeClr val="tx1"/>
                </a:solidFill>
                <a:latin typeface="Times New Roman" panose="02020603050405020304" pitchFamily="18" charset="0"/>
              </a:defRPr>
            </a:lvl4pPr>
            <a:lvl5pPr marL="914400" defTabSz="228600">
              <a:defRPr sz="2400">
                <a:solidFill>
                  <a:schemeClr val="tx1"/>
                </a:solidFill>
                <a:latin typeface="Times New Roman" panose="02020603050405020304" pitchFamily="18" charset="0"/>
              </a:defRPr>
            </a:lvl5pPr>
            <a:lvl6pPr marL="1371600" defTabSz="228600" fontAlgn="base">
              <a:spcBef>
                <a:spcPct val="0"/>
              </a:spcBef>
              <a:spcAft>
                <a:spcPct val="0"/>
              </a:spcAft>
              <a:defRPr sz="2400">
                <a:solidFill>
                  <a:schemeClr val="tx1"/>
                </a:solidFill>
                <a:latin typeface="Times New Roman" panose="02020603050405020304" pitchFamily="18" charset="0"/>
              </a:defRPr>
            </a:lvl6pPr>
            <a:lvl7pPr marL="1828800" defTabSz="228600" fontAlgn="base">
              <a:spcBef>
                <a:spcPct val="0"/>
              </a:spcBef>
              <a:spcAft>
                <a:spcPct val="0"/>
              </a:spcAft>
              <a:defRPr sz="2400">
                <a:solidFill>
                  <a:schemeClr val="tx1"/>
                </a:solidFill>
                <a:latin typeface="Times New Roman" panose="02020603050405020304" pitchFamily="18" charset="0"/>
              </a:defRPr>
            </a:lvl7pPr>
            <a:lvl8pPr marL="2286000" defTabSz="228600" fontAlgn="base">
              <a:spcBef>
                <a:spcPct val="0"/>
              </a:spcBef>
              <a:spcAft>
                <a:spcPct val="0"/>
              </a:spcAft>
              <a:defRPr sz="2400">
                <a:solidFill>
                  <a:schemeClr val="tx1"/>
                </a:solidFill>
                <a:latin typeface="Times New Roman" panose="02020603050405020304" pitchFamily="18" charset="0"/>
              </a:defRPr>
            </a:lvl8pPr>
            <a:lvl9pPr marL="2743200" defTabSz="228600" fontAlgn="base">
              <a:spcBef>
                <a:spcPct val="0"/>
              </a:spcBef>
              <a:spcAft>
                <a:spcPct val="0"/>
              </a:spcAft>
              <a:defRPr sz="2400">
                <a:solidFill>
                  <a:schemeClr val="tx1"/>
                </a:solidFill>
                <a:latin typeface="Times New Roman" panose="02020603050405020304" pitchFamily="18" charset="0"/>
              </a:defRPr>
            </a:lvl9pPr>
          </a:lstStyle>
          <a:p>
            <a:pPr>
              <a:defRPr/>
            </a:pPr>
            <a:r>
              <a:rPr lang="de-DE" altLang="de-DE" sz="1600" dirty="0">
                <a:solidFill>
                  <a:schemeClr val="bg1"/>
                </a:solidFill>
                <a:latin typeface="+mn-lt"/>
              </a:rPr>
              <a:t>Company</a:t>
            </a:r>
          </a:p>
        </p:txBody>
      </p:sp>
      <p:sp>
        <p:nvSpPr>
          <p:cNvPr id="7" name="Rectangle 7">
            <a:extLst>
              <a:ext uri="{FF2B5EF4-FFF2-40B4-BE49-F238E27FC236}">
                <a16:creationId xmlns:a16="http://schemas.microsoft.com/office/drawing/2014/main" id="{3F62C6B2-DA1A-A052-C9E5-4A1C7579E0E8}"/>
              </a:ext>
            </a:extLst>
          </p:cNvPr>
          <p:cNvSpPr>
            <a:spLocks noChangeArrowheads="1"/>
          </p:cNvSpPr>
          <p:nvPr/>
        </p:nvSpPr>
        <p:spPr bwMode="auto">
          <a:xfrm>
            <a:off x="2184400" y="2452688"/>
            <a:ext cx="3179763" cy="1984375"/>
          </a:xfrm>
          <a:prstGeom prst="rect">
            <a:avLst/>
          </a:prstGeom>
          <a:solidFill>
            <a:schemeClr val="bg1"/>
          </a:solidFill>
          <a:ln w="9525">
            <a:solidFill>
              <a:schemeClr val="tx1"/>
            </a:solidFill>
            <a:miter lim="800000"/>
            <a:headEnd/>
            <a:tailEnd/>
          </a:ln>
          <a:effec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lgn="ctr">
              <a:defRPr/>
            </a:pPr>
            <a:endParaRPr lang="de-DE" altLang="de-DE" i="0" dirty="0">
              <a:latin typeface="+mn-lt"/>
            </a:endParaRPr>
          </a:p>
          <a:p>
            <a:pPr algn="ctr">
              <a:defRPr/>
            </a:pPr>
            <a:endParaRPr lang="de-DE" altLang="de-DE" i="0" dirty="0">
              <a:latin typeface="+mn-lt"/>
            </a:endParaRPr>
          </a:p>
          <a:p>
            <a:pPr algn="ctr">
              <a:defRPr/>
            </a:pPr>
            <a:endParaRPr lang="de-DE" altLang="de-DE" i="0" dirty="0">
              <a:latin typeface="+mn-lt"/>
            </a:endParaRPr>
          </a:p>
          <a:p>
            <a:pPr algn="ctr">
              <a:defRPr/>
            </a:pPr>
            <a:r>
              <a:rPr lang="de-DE" altLang="de-DE" i="0" dirty="0">
                <a:latin typeface="+mn-lt"/>
              </a:rPr>
              <a:t>PURPOSE</a:t>
            </a:r>
            <a:endParaRPr lang="en-US" altLang="de-DE" b="0" dirty="0">
              <a:latin typeface="+mn-lt"/>
            </a:endParaRPr>
          </a:p>
        </p:txBody>
      </p:sp>
      <p:sp>
        <p:nvSpPr>
          <p:cNvPr id="8" name="Rectangle 8">
            <a:extLst>
              <a:ext uri="{FF2B5EF4-FFF2-40B4-BE49-F238E27FC236}">
                <a16:creationId xmlns:a16="http://schemas.microsoft.com/office/drawing/2014/main" id="{1A7DD7D8-04C1-5415-FE7C-146849BB086A}"/>
              </a:ext>
            </a:extLst>
          </p:cNvPr>
          <p:cNvSpPr>
            <a:spLocks noChangeArrowheads="1"/>
          </p:cNvSpPr>
          <p:nvPr/>
        </p:nvSpPr>
        <p:spPr bwMode="auto">
          <a:xfrm>
            <a:off x="6811963" y="2452688"/>
            <a:ext cx="3170237" cy="1984375"/>
          </a:xfrm>
          <a:prstGeom prst="rect">
            <a:avLst/>
          </a:prstGeom>
          <a:solidFill>
            <a:schemeClr val="bg1"/>
          </a:solidFill>
          <a:ln w="9525">
            <a:solidFill>
              <a:schemeClr val="tx1"/>
            </a:solidFill>
            <a:miter lim="800000"/>
            <a:headEnd/>
            <a:tailEnd/>
          </a:ln>
          <a:effectLst/>
        </p:spPr>
        <p:txBody>
          <a:bodyPr lIns="90000"/>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lgn="ctr">
              <a:defRPr/>
            </a:pPr>
            <a:endParaRPr lang="de-DE" altLang="de-DE" i="0" dirty="0">
              <a:latin typeface="+mn-lt"/>
            </a:endParaRPr>
          </a:p>
          <a:p>
            <a:pPr algn="ctr">
              <a:defRPr/>
            </a:pPr>
            <a:endParaRPr lang="de-DE" altLang="de-DE" i="0" dirty="0">
              <a:latin typeface="+mn-lt"/>
            </a:endParaRPr>
          </a:p>
          <a:p>
            <a:pPr algn="ctr">
              <a:defRPr/>
            </a:pPr>
            <a:endParaRPr lang="de-DE" altLang="de-DE" i="0" dirty="0">
              <a:latin typeface="+mn-lt"/>
            </a:endParaRPr>
          </a:p>
          <a:p>
            <a:pPr algn="ctr">
              <a:defRPr/>
            </a:pPr>
            <a:r>
              <a:rPr lang="de-DE" altLang="de-DE" i="0" dirty="0">
                <a:latin typeface="+mn-lt"/>
              </a:rPr>
              <a:t>PASSION</a:t>
            </a:r>
            <a:endParaRPr lang="en-US" altLang="de-DE" b="0" dirty="0">
              <a:latin typeface="+mn-lt"/>
            </a:endParaRPr>
          </a:p>
        </p:txBody>
      </p:sp>
      <p:sp>
        <p:nvSpPr>
          <p:cNvPr id="9" name="Pfeil nach links und rechts 12">
            <a:extLst>
              <a:ext uri="{FF2B5EF4-FFF2-40B4-BE49-F238E27FC236}">
                <a16:creationId xmlns:a16="http://schemas.microsoft.com/office/drawing/2014/main" id="{F41F6697-3023-BFC4-C86C-F9A9D8C59162}"/>
              </a:ext>
            </a:extLst>
          </p:cNvPr>
          <p:cNvSpPr/>
          <p:nvPr/>
        </p:nvSpPr>
        <p:spPr bwMode="auto">
          <a:xfrm>
            <a:off x="5364163" y="2973388"/>
            <a:ext cx="1447800" cy="903287"/>
          </a:xfrm>
          <a:prstGeom prst="leftRightArrow">
            <a:avLst/>
          </a:prstGeom>
          <a:solidFill>
            <a:schemeClr val="bg1"/>
          </a:solidFill>
          <a:ln w="9525" cap="flat" cmpd="sng" algn="ctr">
            <a:solidFill>
              <a:schemeClr val="tx1"/>
            </a:solidFill>
            <a:prstDash val="solid"/>
            <a:round/>
            <a:headEnd type="none" w="med" len="med"/>
            <a:tailEnd type="none" w="med" len="med"/>
          </a:ln>
          <a:effectLst/>
        </p:spPr>
        <p:txBody>
          <a:bodyPr anchor="ctr"/>
          <a:lstStyle/>
          <a:p>
            <a:pPr algn="ctr" eaLnBrk="1" hangingPunct="1">
              <a:defRPr/>
            </a:pPr>
            <a:r>
              <a:rPr lang="en-GB" sz="1600" dirty="0">
                <a:latin typeface="+mn-lt"/>
              </a:rPr>
              <a:t>Trust</a:t>
            </a:r>
          </a:p>
        </p:txBody>
      </p:sp>
      <p:sp>
        <p:nvSpPr>
          <p:cNvPr id="10" name="Textfeld 9">
            <a:extLst>
              <a:ext uri="{FF2B5EF4-FFF2-40B4-BE49-F238E27FC236}">
                <a16:creationId xmlns:a16="http://schemas.microsoft.com/office/drawing/2014/main" id="{0912552A-3570-3C76-96CC-7E403CE80332}"/>
              </a:ext>
            </a:extLst>
          </p:cNvPr>
          <p:cNvSpPr txBox="1"/>
          <p:nvPr/>
        </p:nvSpPr>
        <p:spPr>
          <a:xfrm>
            <a:off x="5459413" y="2209800"/>
            <a:ext cx="1204912" cy="2062163"/>
          </a:xfrm>
          <a:prstGeom prst="rect">
            <a:avLst/>
          </a:prstGeom>
          <a:noFill/>
        </p:spPr>
        <p:txBody>
          <a:bodyPr>
            <a:spAutoFit/>
          </a:bodyPr>
          <a:lstStyle/>
          <a:p>
            <a:pPr algn="ctr">
              <a:defRPr/>
            </a:pPr>
            <a:r>
              <a:rPr lang="en-GB" sz="1600" dirty="0">
                <a:solidFill>
                  <a:srgbClr val="FF9900"/>
                </a:solidFill>
                <a:latin typeface="+mn-lt"/>
              </a:rPr>
              <a:t>In alignment with</a:t>
            </a:r>
          </a:p>
          <a:p>
            <a:pPr algn="ctr">
              <a:defRPr/>
            </a:pPr>
            <a:endParaRPr lang="en-GB" sz="1600" dirty="0">
              <a:solidFill>
                <a:srgbClr val="FF9900"/>
              </a:solidFill>
              <a:latin typeface="+mn-lt"/>
            </a:endParaRPr>
          </a:p>
          <a:p>
            <a:pPr algn="ctr">
              <a:defRPr/>
            </a:pPr>
            <a:endParaRPr lang="en-GB" sz="1600" dirty="0">
              <a:solidFill>
                <a:srgbClr val="FF9900"/>
              </a:solidFill>
              <a:latin typeface="+mn-lt"/>
            </a:endParaRPr>
          </a:p>
          <a:p>
            <a:pPr algn="ctr">
              <a:defRPr/>
            </a:pPr>
            <a:endParaRPr lang="en-GB" sz="1600" dirty="0">
              <a:solidFill>
                <a:srgbClr val="FF9900"/>
              </a:solidFill>
              <a:latin typeface="+mn-lt"/>
            </a:endParaRPr>
          </a:p>
          <a:p>
            <a:pPr algn="ctr">
              <a:defRPr/>
            </a:pPr>
            <a:endParaRPr lang="en-GB" sz="1600" dirty="0">
              <a:solidFill>
                <a:srgbClr val="FF9900"/>
              </a:solidFill>
              <a:latin typeface="+mn-lt"/>
            </a:endParaRPr>
          </a:p>
          <a:p>
            <a:pPr algn="ctr">
              <a:defRPr/>
            </a:pPr>
            <a:r>
              <a:rPr lang="en-GB" sz="1600" dirty="0">
                <a:solidFill>
                  <a:srgbClr val="FF9900"/>
                </a:solidFill>
                <a:latin typeface="+mn-lt"/>
              </a:rPr>
              <a:t>values</a:t>
            </a:r>
          </a:p>
        </p:txBody>
      </p:sp>
      <p:sp>
        <p:nvSpPr>
          <p:cNvPr id="11" name="Textfeld 10">
            <a:extLst>
              <a:ext uri="{FF2B5EF4-FFF2-40B4-BE49-F238E27FC236}">
                <a16:creationId xmlns:a16="http://schemas.microsoft.com/office/drawing/2014/main" id="{D622BBF1-7991-BDD8-0D91-2C2D46B5AE64}"/>
              </a:ext>
            </a:extLst>
          </p:cNvPr>
          <p:cNvSpPr txBox="1"/>
          <p:nvPr/>
        </p:nvSpPr>
        <p:spPr>
          <a:xfrm>
            <a:off x="2209800" y="4919663"/>
            <a:ext cx="7772400" cy="1323975"/>
          </a:xfrm>
          <a:prstGeom prst="rect">
            <a:avLst/>
          </a:prstGeom>
          <a:noFill/>
        </p:spPr>
        <p:txBody>
          <a:bodyPr>
            <a:spAutoFit/>
          </a:bodyPr>
          <a:lstStyle/>
          <a:p>
            <a:pPr marL="285750" indent="-285750">
              <a:buFont typeface="Arial" panose="020B0604020202020204" pitchFamily="34" charset="0"/>
              <a:buChar char="•"/>
              <a:defRPr/>
            </a:pPr>
            <a:r>
              <a:rPr lang="en-GB" sz="1600" b="0" dirty="0">
                <a:latin typeface="+mn-lt"/>
              </a:rPr>
              <a:t>Customers develop closer relationship with company.</a:t>
            </a:r>
          </a:p>
          <a:p>
            <a:pPr marL="285750" indent="-285750">
              <a:buFont typeface="Arial" panose="020B0604020202020204" pitchFamily="34" charset="0"/>
              <a:buChar char="•"/>
              <a:defRPr/>
            </a:pPr>
            <a:r>
              <a:rPr lang="en-GB" sz="1600" b="0" dirty="0">
                <a:latin typeface="+mn-lt"/>
              </a:rPr>
              <a:t>Customers invest emotionally into company.</a:t>
            </a:r>
          </a:p>
          <a:p>
            <a:pPr marL="285750" indent="-285750">
              <a:buFont typeface="Arial" panose="020B0604020202020204" pitchFamily="34" charset="0"/>
              <a:buChar char="•"/>
              <a:defRPr/>
            </a:pPr>
            <a:r>
              <a:rPr lang="en-GB" sz="1600" b="0" dirty="0">
                <a:latin typeface="+mn-lt"/>
              </a:rPr>
              <a:t>Customers tell the business when they believe it has to change, evolve, learn, …</a:t>
            </a:r>
          </a:p>
          <a:p>
            <a:pPr marL="285750" indent="-285750">
              <a:buFont typeface="Arial" panose="020B0604020202020204" pitchFamily="34" charset="0"/>
              <a:buChar char="•"/>
              <a:defRPr/>
            </a:pPr>
            <a:r>
              <a:rPr lang="en-GB" sz="1600" b="0" dirty="0">
                <a:latin typeface="+mn-lt"/>
              </a:rPr>
              <a:t>Easier for company to form authentic customer relationships.</a:t>
            </a:r>
          </a:p>
          <a:p>
            <a:pPr marL="285750" indent="-285750">
              <a:buFont typeface="Arial" panose="020B0604020202020204" pitchFamily="34" charset="0"/>
              <a:buChar char="•"/>
              <a:defRPr/>
            </a:pPr>
            <a:r>
              <a:rPr lang="en-GB" sz="1600" b="0" dirty="0">
                <a:latin typeface="+mn-lt"/>
              </a:rPr>
              <a:t>Truly delighted customers market the business for the company.</a:t>
            </a:r>
          </a:p>
        </p:txBody>
      </p:sp>
      <p:sp>
        <p:nvSpPr>
          <p:cNvPr id="12" name="Textfeld 11">
            <a:extLst>
              <a:ext uri="{FF2B5EF4-FFF2-40B4-BE49-F238E27FC236}">
                <a16:creationId xmlns:a16="http://schemas.microsoft.com/office/drawing/2014/main" id="{BDF7076A-F070-2423-B7AD-CE86385990F9}"/>
              </a:ext>
            </a:extLst>
          </p:cNvPr>
          <p:cNvSpPr txBox="1"/>
          <p:nvPr/>
        </p:nvSpPr>
        <p:spPr>
          <a:xfrm>
            <a:off x="8713788" y="6170613"/>
            <a:ext cx="1268412"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3" name="Picture 2">
            <a:extLst>
              <a:ext uri="{FF2B5EF4-FFF2-40B4-BE49-F238E27FC236}">
                <a16:creationId xmlns:a16="http://schemas.microsoft.com/office/drawing/2014/main" id="{247335F4-CFD3-9273-12DB-9C27933C2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2946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REI – turning customers into members</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73</a:t>
            </a:fld>
            <a:endParaRPr lang="nl-NL"/>
          </a:p>
        </p:txBody>
      </p:sp>
      <p:pic>
        <p:nvPicPr>
          <p:cNvPr id="5" name="Grafik 4">
            <a:extLst>
              <a:ext uri="{FF2B5EF4-FFF2-40B4-BE49-F238E27FC236}">
                <a16:creationId xmlns:a16="http://schemas.microsoft.com/office/drawing/2014/main" id="{7DEF3215-8D04-2E1F-286A-2EF5602D4767}"/>
              </a:ext>
            </a:extLst>
          </p:cNvPr>
          <p:cNvPicPr>
            <a:picLocks noChangeAspect="1"/>
          </p:cNvPicPr>
          <p:nvPr/>
        </p:nvPicPr>
        <p:blipFill>
          <a:blip r:embed="rId3"/>
          <a:stretch>
            <a:fillRect/>
          </a:stretch>
        </p:blipFill>
        <p:spPr>
          <a:xfrm>
            <a:off x="3241675" y="2349500"/>
            <a:ext cx="5708650" cy="4143375"/>
          </a:xfrm>
          <a:prstGeom prst="rect">
            <a:avLst/>
          </a:prstGeom>
          <a:ln>
            <a:noFill/>
          </a:ln>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76C20E2A-89D2-8D9B-8820-F8F3317EEE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706557">
            <a:off x="8508449" y="1520825"/>
            <a:ext cx="1579562" cy="790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E564EA3E-5862-4D20-7074-C03E15718AC5}"/>
              </a:ext>
            </a:extLst>
          </p:cNvPr>
          <p:cNvSpPr txBox="1"/>
          <p:nvPr/>
        </p:nvSpPr>
        <p:spPr>
          <a:xfrm>
            <a:off x="2877464" y="6492875"/>
            <a:ext cx="6097348" cy="184666"/>
          </a:xfrm>
          <a:prstGeom prst="rect">
            <a:avLst/>
          </a:prstGeom>
          <a:noFill/>
        </p:spPr>
        <p:txBody>
          <a:bodyPr wrap="square">
            <a:spAutoFit/>
          </a:bodyPr>
          <a:lstStyle/>
          <a:p>
            <a:pPr algn="r"/>
            <a:r>
              <a:rPr lang="de-DE" sz="600" i="1" dirty="0"/>
              <a:t>Source: https://www.rei.com/membership</a:t>
            </a:r>
          </a:p>
        </p:txBody>
      </p:sp>
      <p:pic>
        <p:nvPicPr>
          <p:cNvPr id="3" name="Picture 2">
            <a:extLst>
              <a:ext uri="{FF2B5EF4-FFF2-40B4-BE49-F238E27FC236}">
                <a16:creationId xmlns:a16="http://schemas.microsoft.com/office/drawing/2014/main" id="{C019FD38-2BDD-221B-FFD2-C417EAC52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8017" y="6289752"/>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376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sz="4400" dirty="0"/>
              <a:t>Loyal, trusting customers</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a:xfrm>
            <a:off x="838200" y="1825625"/>
            <a:ext cx="5257800" cy="4351338"/>
          </a:xfrm>
        </p:spPr>
        <p:txBody>
          <a:bodyPr/>
          <a:lstStyle/>
          <a:p>
            <a:endParaRPr lang="en-GB" altLang="de-DE" dirty="0"/>
          </a:p>
          <a:p>
            <a:r>
              <a:rPr lang="en-GB" altLang="de-DE" dirty="0"/>
              <a:t>Jeff Bezos: “In a typical company, if you have a meeting, no matter how important it is there is always one party who is not represented: the customer.”</a:t>
            </a:r>
          </a:p>
          <a:p>
            <a:endParaRPr lang="en-GB" altLang="de-DE" dirty="0"/>
          </a:p>
          <a:p>
            <a:endParaRPr lang="en-GB" altLang="de-DE" dirty="0"/>
          </a:p>
          <a:p>
            <a:endParaRPr lang="en-GB" altLang="de-DE" dirty="0"/>
          </a:p>
          <a:p>
            <a:endParaRPr lang="en-GB" altLang="de-DE" dirty="0"/>
          </a:p>
          <a:p>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74</a:t>
            </a:fld>
            <a:endParaRPr lang="nl-NL"/>
          </a:p>
        </p:txBody>
      </p:sp>
      <p:sp>
        <p:nvSpPr>
          <p:cNvPr id="5" name="Abgerundetes Rechteck 1">
            <a:extLst>
              <a:ext uri="{FF2B5EF4-FFF2-40B4-BE49-F238E27FC236}">
                <a16:creationId xmlns:a16="http://schemas.microsoft.com/office/drawing/2014/main" id="{E6E7C26A-7BCD-5C27-E86B-E0626F75EE49}"/>
              </a:ext>
            </a:extLst>
          </p:cNvPr>
          <p:cNvSpPr>
            <a:spLocks noChangeArrowheads="1"/>
          </p:cNvSpPr>
          <p:nvPr/>
        </p:nvSpPr>
        <p:spPr bwMode="auto">
          <a:xfrm>
            <a:off x="2703512" y="4905375"/>
            <a:ext cx="6784975" cy="731838"/>
          </a:xfrm>
          <a:prstGeom prst="roundRect">
            <a:avLst>
              <a:gd name="adj" fmla="val 16667"/>
            </a:avLst>
          </a:prstGeom>
          <a:solidFill>
            <a:srgbClr val="99CCFF"/>
          </a:solidFill>
          <a:ln w="9525" algn="ctr">
            <a:solidFill>
              <a:schemeClr val="tx1"/>
            </a:solidFill>
            <a:round/>
            <a:headEnd/>
            <a:tailEnd/>
          </a:ln>
        </p:spPr>
        <p:txBody>
          <a:bodyPr anchor="ctr"/>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lgn="ctr">
              <a:spcBef>
                <a:spcPct val="0"/>
              </a:spcBef>
              <a:buFontTx/>
              <a:buNone/>
            </a:pPr>
            <a:r>
              <a:rPr lang="en-GB" altLang="de-DE" dirty="0">
                <a:latin typeface="Arial" panose="020B0604020202020204" pitchFamily="34" charset="0"/>
                <a:sym typeface="Wingdings" panose="05000000000000000000" pitchFamily="2" charset="2"/>
              </a:rPr>
              <a:t>How do you serve customers instead of selling something to customers?</a:t>
            </a:r>
            <a:endParaRPr lang="en-GB" altLang="de-DE" dirty="0">
              <a:latin typeface="Arial" panose="020B0604020202020204" pitchFamily="34" charset="0"/>
            </a:endParaRPr>
          </a:p>
        </p:txBody>
      </p:sp>
      <p:pic>
        <p:nvPicPr>
          <p:cNvPr id="6" name="Picture 2">
            <a:extLst>
              <a:ext uri="{FF2B5EF4-FFF2-40B4-BE49-F238E27FC236}">
                <a16:creationId xmlns:a16="http://schemas.microsoft.com/office/drawing/2014/main" id="{BBE1C719-8FB6-D799-0759-D36323047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2387" y="2338388"/>
            <a:ext cx="30861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0E057899-C6CC-0BF7-0747-C1BB94F547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16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Challenges in creating close customer relationships for conscious businesses</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a:xfrm>
            <a:off x="838200" y="1825625"/>
            <a:ext cx="5257800" cy="4351338"/>
          </a:xfrm>
        </p:spPr>
        <p:txBody>
          <a:bodyPr/>
          <a:lstStyle/>
          <a:p>
            <a:endParaRPr lang="en-GB" altLang="de-DE" sz="2800" dirty="0"/>
          </a:p>
          <a:p>
            <a:r>
              <a:rPr lang="en-GB" altLang="de-DE" sz="2800" i="1" dirty="0"/>
              <a:t>Educating the customer:</a:t>
            </a:r>
            <a:r>
              <a:rPr lang="en-GB" altLang="de-DE" sz="2800" dirty="0"/>
              <a:t> What if the customer doesn’t want to buy what you think is good for him/her? (e.g. chips and coke instead of organic vegetables)</a:t>
            </a:r>
          </a:p>
          <a:p>
            <a:endParaRPr lang="en-GB" altLang="de-DE" sz="2800" dirty="0"/>
          </a:p>
          <a:p>
            <a:r>
              <a:rPr lang="en-GB" altLang="de-DE" sz="2800" i="1" dirty="0"/>
              <a:t>The educating customer:</a:t>
            </a:r>
            <a:r>
              <a:rPr lang="en-GB" altLang="de-DE" sz="2800" dirty="0"/>
              <a:t> Social media S***stor</a:t>
            </a:r>
            <a:r>
              <a:rPr lang="en-GB" altLang="de-DE" dirty="0"/>
              <a:t>m because of packed peeled bananas</a:t>
            </a:r>
            <a:endParaRPr lang="en-GB" altLang="de-DE" sz="2800" dirty="0"/>
          </a:p>
          <a:p>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75</a:t>
            </a:fld>
            <a:endParaRPr lang="nl-NL"/>
          </a:p>
        </p:txBody>
      </p:sp>
      <p:pic>
        <p:nvPicPr>
          <p:cNvPr id="6" name="Grafik 5">
            <a:extLst>
              <a:ext uri="{FF2B5EF4-FFF2-40B4-BE49-F238E27FC236}">
                <a16:creationId xmlns:a16="http://schemas.microsoft.com/office/drawing/2014/main" id="{6ED4031F-A950-C925-2004-627A7B2A7F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1879600"/>
            <a:ext cx="4333875"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a:extLst>
              <a:ext uri="{FF2B5EF4-FFF2-40B4-BE49-F238E27FC236}">
                <a16:creationId xmlns:a16="http://schemas.microsoft.com/office/drawing/2014/main" id="{90683298-5271-8DA7-CA62-A2FC9438BAC0}"/>
              </a:ext>
            </a:extLst>
          </p:cNvPr>
          <p:cNvSpPr/>
          <p:nvPr/>
        </p:nvSpPr>
        <p:spPr>
          <a:xfrm rot="179944">
            <a:off x="8247850" y="1766611"/>
            <a:ext cx="2919159" cy="646331"/>
          </a:xfrm>
          <a:prstGeom prst="rect">
            <a:avLst/>
          </a:prstGeom>
          <a:solidFill>
            <a:srgbClr val="FFFF00"/>
          </a:solidFill>
        </p:spPr>
        <p:txBody>
          <a:bodyPr wrap="square">
            <a:spAutoFit/>
          </a:bodyPr>
          <a:lstStyle/>
          <a:p>
            <a:pPr algn="ctr">
              <a:defRPr/>
            </a:pPr>
            <a:r>
              <a:rPr lang="en-US" b="0" i="1" dirty="0">
                <a:latin typeface="+mn-lt"/>
              </a:rPr>
              <a:t>'If only nature would find a way to cover these fruits!'</a:t>
            </a:r>
          </a:p>
        </p:txBody>
      </p:sp>
      <p:sp>
        <p:nvSpPr>
          <p:cNvPr id="7" name="Textfeld 6">
            <a:extLst>
              <a:ext uri="{FF2B5EF4-FFF2-40B4-BE49-F238E27FC236}">
                <a16:creationId xmlns:a16="http://schemas.microsoft.com/office/drawing/2014/main" id="{A7C9341A-B517-88AC-FEA6-48CE9B73EA76}"/>
              </a:ext>
            </a:extLst>
          </p:cNvPr>
          <p:cNvSpPr txBox="1"/>
          <p:nvPr/>
        </p:nvSpPr>
        <p:spPr>
          <a:xfrm>
            <a:off x="7241852" y="5835133"/>
            <a:ext cx="3728321" cy="184666"/>
          </a:xfrm>
          <a:prstGeom prst="rect">
            <a:avLst/>
          </a:prstGeom>
          <a:noFill/>
        </p:spPr>
        <p:txBody>
          <a:bodyPr wrap="square">
            <a:spAutoFit/>
          </a:bodyPr>
          <a:lstStyle/>
          <a:p>
            <a:pPr algn="r">
              <a:defRPr/>
            </a:pPr>
            <a:r>
              <a:rPr lang="en-GB" sz="600" b="0" i="1" dirty="0">
                <a:latin typeface="+mn-lt"/>
              </a:rPr>
              <a:t>Source: </a:t>
            </a:r>
            <a:r>
              <a:rPr lang="de-DE" sz="600" b="0" i="1" dirty="0">
                <a:latin typeface="+mn-lt"/>
              </a:rPr>
              <a:t>Christian Schmidkonz, CC BY-NC</a:t>
            </a:r>
            <a:endParaRPr lang="en-GB" sz="600" b="0" i="1" dirty="0">
              <a:latin typeface="+mn-lt"/>
            </a:endParaRPr>
          </a:p>
        </p:txBody>
      </p:sp>
      <p:pic>
        <p:nvPicPr>
          <p:cNvPr id="8" name="Picture 2">
            <a:extLst>
              <a:ext uri="{FF2B5EF4-FFF2-40B4-BE49-F238E27FC236}">
                <a16:creationId xmlns:a16="http://schemas.microsoft.com/office/drawing/2014/main" id="{89C6338E-5F44-EDDE-132C-0D28AF949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841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8C372-46E0-3CF1-2FD4-65E15D02B55E}"/>
              </a:ext>
            </a:extLst>
          </p:cNvPr>
          <p:cNvSpPr>
            <a:spLocks noGrp="1"/>
          </p:cNvSpPr>
          <p:nvPr>
            <p:ph type="title"/>
          </p:nvPr>
        </p:nvSpPr>
        <p:spPr/>
        <p:txBody>
          <a:bodyPr/>
          <a:lstStyle/>
          <a:p>
            <a:r>
              <a:rPr lang="en-GB" i="1" dirty="0"/>
              <a:t>Passionate, inspired team members</a:t>
            </a:r>
            <a:endParaRPr lang="de-DE" dirty="0"/>
          </a:p>
        </p:txBody>
      </p:sp>
      <p:sp>
        <p:nvSpPr>
          <p:cNvPr id="3" name="Textplatzhalter 2">
            <a:extLst>
              <a:ext uri="{FF2B5EF4-FFF2-40B4-BE49-F238E27FC236}">
                <a16:creationId xmlns:a16="http://schemas.microsoft.com/office/drawing/2014/main" id="{11D04E4A-95C2-391B-FE89-7486B2152292}"/>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F6F3A49B-5DC1-F409-7B1E-E8FEBDD43474}"/>
              </a:ext>
            </a:extLst>
          </p:cNvPr>
          <p:cNvSpPr>
            <a:spLocks noGrp="1"/>
          </p:cNvSpPr>
          <p:nvPr>
            <p:ph type="sldNum" sz="quarter" idx="12"/>
          </p:nvPr>
        </p:nvSpPr>
        <p:spPr/>
        <p:txBody>
          <a:bodyPr/>
          <a:lstStyle/>
          <a:p>
            <a:fld id="{BC1DBF59-FCF1-4C99-ADD5-833B8FF11D94}" type="slidenum">
              <a:rPr lang="nl-NL" smtClean="0"/>
              <a:t>76</a:t>
            </a:fld>
            <a:endParaRPr lang="nl-NL"/>
          </a:p>
        </p:txBody>
      </p:sp>
      <p:pic>
        <p:nvPicPr>
          <p:cNvPr id="5" name="Picture 2">
            <a:extLst>
              <a:ext uri="{FF2B5EF4-FFF2-40B4-BE49-F238E27FC236}">
                <a16:creationId xmlns:a16="http://schemas.microsoft.com/office/drawing/2014/main" id="{C1F6F513-CA1D-C713-9C54-83C9716B21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049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77</a:t>
            </a:fld>
            <a:endParaRPr lang="nl-NL"/>
          </a:p>
        </p:txBody>
      </p:sp>
      <p:sp>
        <p:nvSpPr>
          <p:cNvPr id="5" name="Textfeld 4">
            <a:extLst>
              <a:ext uri="{FF2B5EF4-FFF2-40B4-BE49-F238E27FC236}">
                <a16:creationId xmlns:a16="http://schemas.microsoft.com/office/drawing/2014/main" id="{41CBBEEB-26DA-E344-5246-9A6F40C6D09B}"/>
              </a:ext>
            </a:extLst>
          </p:cNvPr>
          <p:cNvSpPr txBox="1"/>
          <p:nvPr/>
        </p:nvSpPr>
        <p:spPr>
          <a:xfrm>
            <a:off x="4549775" y="1924844"/>
            <a:ext cx="3092450" cy="1200150"/>
          </a:xfrm>
          <a:prstGeom prst="rect">
            <a:avLst/>
          </a:prstGeom>
          <a:noFill/>
        </p:spPr>
        <p:txBody>
          <a:bodyPr>
            <a:spAutoFit/>
          </a:bodyPr>
          <a:lstStyle/>
          <a:p>
            <a:pPr algn="ctr">
              <a:defRPr/>
            </a:pPr>
            <a:r>
              <a:rPr lang="en-GB" sz="7200" dirty="0">
                <a:solidFill>
                  <a:srgbClr val="FF9900"/>
                </a:solidFill>
                <a:latin typeface="+mn-lt"/>
              </a:rPr>
              <a:t>12%</a:t>
            </a:r>
          </a:p>
        </p:txBody>
      </p:sp>
      <p:sp>
        <p:nvSpPr>
          <p:cNvPr id="6" name="Textfeld 5">
            <a:extLst>
              <a:ext uri="{FF2B5EF4-FFF2-40B4-BE49-F238E27FC236}">
                <a16:creationId xmlns:a16="http://schemas.microsoft.com/office/drawing/2014/main" id="{FCDFA077-B09D-061A-701A-1EEE5ED71414}"/>
              </a:ext>
            </a:extLst>
          </p:cNvPr>
          <p:cNvSpPr txBox="1"/>
          <p:nvPr/>
        </p:nvSpPr>
        <p:spPr>
          <a:xfrm>
            <a:off x="2735263" y="3658394"/>
            <a:ext cx="6721475" cy="1200150"/>
          </a:xfrm>
          <a:prstGeom prst="rect">
            <a:avLst/>
          </a:prstGeom>
          <a:noFill/>
        </p:spPr>
        <p:txBody>
          <a:bodyPr>
            <a:spAutoFit/>
          </a:bodyPr>
          <a:lstStyle/>
          <a:p>
            <a:pPr algn="ctr">
              <a:defRPr/>
            </a:pPr>
            <a:r>
              <a:rPr lang="en-GB" sz="7200" dirty="0">
                <a:solidFill>
                  <a:srgbClr val="000066"/>
                </a:solidFill>
                <a:latin typeface="+mn-lt"/>
              </a:rPr>
              <a:t>15% / 61% / 24%</a:t>
            </a:r>
          </a:p>
        </p:txBody>
      </p:sp>
      <p:sp>
        <p:nvSpPr>
          <p:cNvPr id="7" name="Textfeld 6">
            <a:extLst>
              <a:ext uri="{FF2B5EF4-FFF2-40B4-BE49-F238E27FC236}">
                <a16:creationId xmlns:a16="http://schemas.microsoft.com/office/drawing/2014/main" id="{05CDE5B6-CCB0-F19E-4A11-5719331ADF28}"/>
              </a:ext>
            </a:extLst>
          </p:cNvPr>
          <p:cNvSpPr txBox="1"/>
          <p:nvPr/>
        </p:nvSpPr>
        <p:spPr>
          <a:xfrm>
            <a:off x="2546350" y="5476081"/>
            <a:ext cx="7099300" cy="646113"/>
          </a:xfrm>
          <a:prstGeom prst="rect">
            <a:avLst/>
          </a:prstGeom>
          <a:noFill/>
        </p:spPr>
        <p:txBody>
          <a:bodyPr>
            <a:spAutoFit/>
          </a:bodyPr>
          <a:lstStyle/>
          <a:p>
            <a:pPr algn="ctr">
              <a:defRPr/>
            </a:pPr>
            <a:r>
              <a:rPr lang="en-GB" sz="3600" dirty="0">
                <a:solidFill>
                  <a:srgbClr val="6699FF"/>
                </a:solidFill>
                <a:latin typeface="+mn-lt"/>
              </a:rPr>
              <a:t>450-550 </a:t>
            </a:r>
            <a:r>
              <a:rPr lang="en-GB" sz="3600" dirty="0">
                <a:solidFill>
                  <a:srgbClr val="6699FF"/>
                </a:solidFill>
              </a:rPr>
              <a:t>billion</a:t>
            </a:r>
            <a:r>
              <a:rPr lang="en-GB" sz="3600" dirty="0">
                <a:solidFill>
                  <a:srgbClr val="6699FF"/>
                </a:solidFill>
                <a:latin typeface="+mn-lt"/>
              </a:rPr>
              <a:t> US$</a:t>
            </a:r>
          </a:p>
        </p:txBody>
      </p:sp>
      <p:pic>
        <p:nvPicPr>
          <p:cNvPr id="3" name="Picture 2">
            <a:extLst>
              <a:ext uri="{FF2B5EF4-FFF2-40B4-BE49-F238E27FC236}">
                <a16:creationId xmlns:a16="http://schemas.microsoft.com/office/drawing/2014/main" id="{C885ADDE-A632-2172-3D73-68E61C9CA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8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err="1"/>
              <a:t>Engagment</a:t>
            </a:r>
            <a:r>
              <a:rPr lang="en-GB" altLang="de-DE" dirty="0"/>
              <a:t> of employees according to world regions</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78</a:t>
            </a:fld>
            <a:endParaRPr lang="nl-NL"/>
          </a:p>
        </p:txBody>
      </p:sp>
      <p:pic>
        <p:nvPicPr>
          <p:cNvPr id="5" name="Picture 4">
            <a:extLst>
              <a:ext uri="{FF2B5EF4-FFF2-40B4-BE49-F238E27FC236}">
                <a16:creationId xmlns:a16="http://schemas.microsoft.com/office/drawing/2014/main" id="{6863055A-6E5B-87B6-AF2A-3EF147843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613" y="1905000"/>
            <a:ext cx="663257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feld 5">
            <a:extLst>
              <a:ext uri="{FF2B5EF4-FFF2-40B4-BE49-F238E27FC236}">
                <a16:creationId xmlns:a16="http://schemas.microsoft.com/office/drawing/2014/main" id="{5A3ACB80-9AF5-3D77-0CBE-1B80F001850B}"/>
              </a:ext>
            </a:extLst>
          </p:cNvPr>
          <p:cNvSpPr txBox="1"/>
          <p:nvPr/>
        </p:nvSpPr>
        <p:spPr>
          <a:xfrm>
            <a:off x="3461368" y="6492875"/>
            <a:ext cx="6097348" cy="184666"/>
          </a:xfrm>
          <a:prstGeom prst="rect">
            <a:avLst/>
          </a:prstGeom>
          <a:noFill/>
        </p:spPr>
        <p:txBody>
          <a:bodyPr wrap="square">
            <a:spAutoFit/>
          </a:bodyPr>
          <a:lstStyle/>
          <a:p>
            <a:pPr algn="r"/>
            <a:r>
              <a:rPr lang="en-GB" altLang="de-DE" sz="600" i="1" dirty="0"/>
              <a:t>Source: </a:t>
            </a:r>
            <a:r>
              <a:rPr lang="en-GB" altLang="de-DE" sz="600" i="1" dirty="0">
                <a:hlinkClick r:id="rId4"/>
              </a:rPr>
              <a:t>http://www.gallup.com/poll/165269/worldwide-employees-engaged-work.aspx</a:t>
            </a:r>
            <a:r>
              <a:rPr lang="en-GB" altLang="de-DE" sz="600" i="1" dirty="0"/>
              <a:t> </a:t>
            </a:r>
          </a:p>
        </p:txBody>
      </p:sp>
      <p:pic>
        <p:nvPicPr>
          <p:cNvPr id="3" name="Picture 2">
            <a:extLst>
              <a:ext uri="{FF2B5EF4-FFF2-40B4-BE49-F238E27FC236}">
                <a16:creationId xmlns:a16="http://schemas.microsoft.com/office/drawing/2014/main" id="{13F2F9F5-94A0-F13A-CADA-7BAE082EA4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3529" y="6353691"/>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2445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de-DE" altLang="de-DE" dirty="0"/>
              <a:t>The </a:t>
            </a:r>
            <a:r>
              <a:rPr lang="de-DE" altLang="de-DE" dirty="0" err="1"/>
              <a:t>differences</a:t>
            </a:r>
            <a:r>
              <a:rPr lang="de-DE" altLang="de-DE" dirty="0"/>
              <a:t> </a:t>
            </a:r>
            <a:r>
              <a:rPr lang="de-DE" altLang="de-DE" dirty="0" err="1"/>
              <a:t>between</a:t>
            </a:r>
            <a:r>
              <a:rPr lang="de-DE" altLang="de-DE" dirty="0"/>
              <a:t> a </a:t>
            </a:r>
            <a:r>
              <a:rPr lang="de-DE" altLang="de-DE" dirty="0" err="1"/>
              <a:t>job</a:t>
            </a:r>
            <a:r>
              <a:rPr lang="de-DE" altLang="de-DE" dirty="0"/>
              <a:t>, </a:t>
            </a:r>
            <a:r>
              <a:rPr lang="de-DE" altLang="de-DE" dirty="0" err="1"/>
              <a:t>career</a:t>
            </a:r>
            <a:r>
              <a:rPr lang="de-DE" altLang="de-DE" dirty="0"/>
              <a:t> and a </a:t>
            </a:r>
            <a:r>
              <a:rPr lang="de-DE" altLang="de-DE" dirty="0" err="1"/>
              <a:t>calling</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79</a:t>
            </a:fld>
            <a:endParaRPr lang="nl-NL"/>
          </a:p>
        </p:txBody>
      </p:sp>
      <p:sp>
        <p:nvSpPr>
          <p:cNvPr id="5" name="Inhaltsplatzhalter 2">
            <a:extLst>
              <a:ext uri="{FF2B5EF4-FFF2-40B4-BE49-F238E27FC236}">
                <a16:creationId xmlns:a16="http://schemas.microsoft.com/office/drawing/2014/main" id="{E657A6EB-247C-B06D-3D07-3CCE089EE718}"/>
              </a:ext>
            </a:extLst>
          </p:cNvPr>
          <p:cNvSpPr>
            <a:spLocks noGrp="1" noChangeArrowheads="1"/>
          </p:cNvSpPr>
          <p:nvPr>
            <p:ph idx="1"/>
          </p:nvPr>
        </p:nvSpPr>
        <p:spPr>
          <a:xfrm>
            <a:off x="8523288" y="3209925"/>
            <a:ext cx="1489075" cy="2806700"/>
          </a:xfrm>
        </p:spPr>
        <p:txBody>
          <a:bodyPr/>
          <a:lstStyle/>
          <a:p>
            <a:pPr marL="180975" indent="-180975"/>
            <a:r>
              <a:rPr lang="en-US" altLang="de-DE" sz="1400" b="1"/>
              <a:t>“What can I do?”</a:t>
            </a:r>
          </a:p>
          <a:p>
            <a:pPr marL="180975" indent="-180975"/>
            <a:endParaRPr lang="de-DE" altLang="de-DE" sz="1400" b="1"/>
          </a:p>
          <a:p>
            <a:pPr marL="180975" indent="-180975" algn="ctr">
              <a:buFontTx/>
              <a:buNone/>
            </a:pPr>
            <a:r>
              <a:rPr lang="de-DE" altLang="de-DE" sz="1400" b="1"/>
              <a:t>vs.</a:t>
            </a:r>
          </a:p>
          <a:p>
            <a:pPr marL="180975" indent="-180975">
              <a:buFontTx/>
              <a:buNone/>
            </a:pPr>
            <a:endParaRPr lang="en-US" altLang="de-DE" sz="1400" b="1"/>
          </a:p>
          <a:p>
            <a:pPr marL="180975" indent="-180975"/>
            <a:r>
              <a:rPr lang="en-US" altLang="de-DE" sz="1400" b="1"/>
              <a:t>“What would I like to do?”</a:t>
            </a:r>
          </a:p>
        </p:txBody>
      </p:sp>
      <p:pic>
        <p:nvPicPr>
          <p:cNvPr id="6" name="Picture 2" descr="Job_Calling_Career_Grid">
            <a:extLst>
              <a:ext uri="{FF2B5EF4-FFF2-40B4-BE49-F238E27FC236}">
                <a16:creationId xmlns:a16="http://schemas.microsoft.com/office/drawing/2014/main" id="{D41E9C7E-C444-A5F6-90B3-9330AC341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288" y="2514600"/>
            <a:ext cx="63436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hteck 6">
            <a:extLst>
              <a:ext uri="{FF2B5EF4-FFF2-40B4-BE49-F238E27FC236}">
                <a16:creationId xmlns:a16="http://schemas.microsoft.com/office/drawing/2014/main" id="{9D812CAD-8699-6A2E-4D3D-7966418FA604}"/>
              </a:ext>
            </a:extLst>
          </p:cNvPr>
          <p:cNvSpPr>
            <a:spLocks noChangeArrowheads="1"/>
          </p:cNvSpPr>
          <p:nvPr/>
        </p:nvSpPr>
        <p:spPr bwMode="auto">
          <a:xfrm>
            <a:off x="2171700" y="4457700"/>
            <a:ext cx="6350000" cy="1614488"/>
          </a:xfrm>
          <a:prstGeom prst="rect">
            <a:avLst/>
          </a:prstGeom>
          <a:solidFill>
            <a:schemeClr val="bg1"/>
          </a:solidFill>
          <a:ln w="9525" algn="ctr">
            <a:solidFill>
              <a:schemeClr val="bg1"/>
            </a:solidFill>
            <a:round/>
            <a:headEnd/>
            <a:tailEnd/>
          </a:ln>
        </p:spPr>
        <p:txBody>
          <a:bodyPr/>
          <a:lstStyle>
            <a:lvl1pPr>
              <a:spcBef>
                <a:spcPct val="20000"/>
              </a:spcBef>
              <a:buBlip>
                <a:blip r:embed="rId4"/>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a:latin typeface="Arial" panose="020B0604020202020204" pitchFamily="34" charset="0"/>
            </a:endParaRPr>
          </a:p>
        </p:txBody>
      </p:sp>
      <p:sp>
        <p:nvSpPr>
          <p:cNvPr id="8" name="Rechteck 7">
            <a:extLst>
              <a:ext uri="{FF2B5EF4-FFF2-40B4-BE49-F238E27FC236}">
                <a16:creationId xmlns:a16="http://schemas.microsoft.com/office/drawing/2014/main" id="{6EE907E1-528B-0569-084D-BFD69AA740A5}"/>
              </a:ext>
            </a:extLst>
          </p:cNvPr>
          <p:cNvSpPr>
            <a:spLocks noChangeArrowheads="1"/>
          </p:cNvSpPr>
          <p:nvPr/>
        </p:nvSpPr>
        <p:spPr bwMode="auto">
          <a:xfrm>
            <a:off x="2173288" y="3817938"/>
            <a:ext cx="6350000" cy="1616075"/>
          </a:xfrm>
          <a:prstGeom prst="rect">
            <a:avLst/>
          </a:prstGeom>
          <a:solidFill>
            <a:schemeClr val="bg1"/>
          </a:solidFill>
          <a:ln w="9525" algn="ctr">
            <a:solidFill>
              <a:schemeClr val="bg1"/>
            </a:solidFill>
            <a:round/>
            <a:headEnd/>
            <a:tailEnd/>
          </a:ln>
        </p:spPr>
        <p:txBody>
          <a:bodyPr/>
          <a:lstStyle>
            <a:lvl1pPr>
              <a:spcBef>
                <a:spcPct val="20000"/>
              </a:spcBef>
              <a:buBlip>
                <a:blip r:embed="rId4"/>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a:latin typeface="Arial" panose="020B0604020202020204" pitchFamily="34" charset="0"/>
            </a:endParaRPr>
          </a:p>
        </p:txBody>
      </p:sp>
      <p:sp>
        <p:nvSpPr>
          <p:cNvPr id="9" name="Rechteck 8">
            <a:extLst>
              <a:ext uri="{FF2B5EF4-FFF2-40B4-BE49-F238E27FC236}">
                <a16:creationId xmlns:a16="http://schemas.microsoft.com/office/drawing/2014/main" id="{3935CC7E-A349-D6AB-1C2F-0F339C7ADFFA}"/>
              </a:ext>
            </a:extLst>
          </p:cNvPr>
          <p:cNvSpPr/>
          <p:nvPr/>
        </p:nvSpPr>
        <p:spPr>
          <a:xfrm>
            <a:off x="7404100" y="6122193"/>
            <a:ext cx="1206500" cy="185737"/>
          </a:xfrm>
          <a:prstGeom prst="rect">
            <a:avLst/>
          </a:prstGeom>
        </p:spPr>
        <p:txBody>
          <a:bodyPr wrap="none">
            <a:spAutoFit/>
          </a:bodyPr>
          <a:lstStyle/>
          <a:p>
            <a:pPr>
              <a:defRPr/>
            </a:pPr>
            <a:r>
              <a:rPr lang="en-GB" sz="600" b="0" i="1" dirty="0">
                <a:latin typeface="+mn-lt"/>
              </a:rPr>
              <a:t>Source: Amy </a:t>
            </a:r>
            <a:r>
              <a:rPr lang="en-GB" sz="600" b="0" i="1" dirty="0" err="1">
                <a:latin typeface="+mn-lt"/>
              </a:rPr>
              <a:t>Wrzesniewski</a:t>
            </a:r>
            <a:r>
              <a:rPr lang="en-GB" sz="600" b="0" i="1" dirty="0">
                <a:latin typeface="+mn-lt"/>
              </a:rPr>
              <a:t>, 2001</a:t>
            </a:r>
          </a:p>
        </p:txBody>
      </p:sp>
      <p:pic>
        <p:nvPicPr>
          <p:cNvPr id="3" name="Picture 2">
            <a:extLst>
              <a:ext uri="{FF2B5EF4-FFF2-40B4-BE49-F238E27FC236}">
                <a16:creationId xmlns:a16="http://schemas.microsoft.com/office/drawing/2014/main" id="{99CA4752-DDA2-0EE5-A271-DA8A02698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8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The “Conscious Capitalism Credo”</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8</a:t>
            </a:fld>
            <a:endParaRPr lang="nl-NL"/>
          </a:p>
        </p:txBody>
      </p:sp>
      <p:pic>
        <p:nvPicPr>
          <p:cNvPr id="5" name="Grafik 5">
            <a:extLst>
              <a:ext uri="{FF2B5EF4-FFF2-40B4-BE49-F238E27FC236}">
                <a16:creationId xmlns:a16="http://schemas.microsoft.com/office/drawing/2014/main" id="{5769A09D-4E0C-68EF-5707-19B44F4C6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7750" y="1870075"/>
            <a:ext cx="75565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A01C6562-1286-930F-F007-C42839F3D8C6}"/>
              </a:ext>
            </a:extLst>
          </p:cNvPr>
          <p:cNvSpPr txBox="1"/>
          <p:nvPr/>
        </p:nvSpPr>
        <p:spPr>
          <a:xfrm rot="364021">
            <a:off x="8220075" y="838200"/>
            <a:ext cx="1093787" cy="1446213"/>
          </a:xfrm>
          <a:prstGeom prst="rect">
            <a:avLst/>
          </a:prstGeom>
          <a:noFill/>
        </p:spPr>
        <p:txBody>
          <a:bodyPr>
            <a:spAutoFit/>
          </a:bodyPr>
          <a:lstStyle/>
          <a:p>
            <a:pPr algn="ctr">
              <a:defRPr/>
            </a:pPr>
            <a:r>
              <a:rPr lang="en-GB" sz="8800" dirty="0">
                <a:solidFill>
                  <a:srgbClr val="FF9900"/>
                </a:solidFill>
                <a:latin typeface="+mn-lt"/>
              </a:rPr>
              <a:t>?</a:t>
            </a:r>
          </a:p>
        </p:txBody>
      </p:sp>
      <p:sp>
        <p:nvSpPr>
          <p:cNvPr id="8" name="Textfeld 7">
            <a:extLst>
              <a:ext uri="{FF2B5EF4-FFF2-40B4-BE49-F238E27FC236}">
                <a16:creationId xmlns:a16="http://schemas.microsoft.com/office/drawing/2014/main" id="{437CE2AD-5292-7537-729F-7AF696B5825F}"/>
              </a:ext>
            </a:extLst>
          </p:cNvPr>
          <p:cNvSpPr txBox="1"/>
          <p:nvPr/>
        </p:nvSpPr>
        <p:spPr>
          <a:xfrm>
            <a:off x="3828208" y="6498804"/>
            <a:ext cx="6097348" cy="184666"/>
          </a:xfrm>
          <a:prstGeom prst="rect">
            <a:avLst/>
          </a:prstGeom>
          <a:noFill/>
        </p:spPr>
        <p:txBody>
          <a:bodyPr wrap="square">
            <a:spAutoFit/>
          </a:bodyPr>
          <a:lstStyle/>
          <a:p>
            <a:pPr algn="r"/>
            <a:r>
              <a:rPr lang="de-DE" sz="600" i="1" dirty="0"/>
              <a:t>Source: </a:t>
            </a:r>
            <a:r>
              <a:rPr lang="de-DE" sz="600" i="1" dirty="0">
                <a:hlinkClick r:id="rId4"/>
              </a:rPr>
              <a:t>https://www.consciouscapitalism.org/philosophy</a:t>
            </a:r>
            <a:r>
              <a:rPr lang="de-DE" sz="600" i="1" dirty="0"/>
              <a:t> </a:t>
            </a:r>
          </a:p>
        </p:txBody>
      </p:sp>
    </p:spTree>
    <p:extLst>
      <p:ext uri="{BB962C8B-B14F-4D97-AF65-F5344CB8AC3E}">
        <p14:creationId xmlns:p14="http://schemas.microsoft.com/office/powerpoint/2010/main" val="39294878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i="1" dirty="0">
                <a:solidFill>
                  <a:srgbClr val="99CCFF"/>
                </a:solidFill>
              </a:rPr>
              <a:t>Example:</a:t>
            </a:r>
            <a:r>
              <a:rPr lang="en-GB" altLang="de-DE" dirty="0"/>
              <a:t> Great Place to Work® rankings </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80</a:t>
            </a:fld>
            <a:endParaRPr lang="nl-NL"/>
          </a:p>
        </p:txBody>
      </p:sp>
      <p:pic>
        <p:nvPicPr>
          <p:cNvPr id="5" name="Grafik 4">
            <a:extLst>
              <a:ext uri="{FF2B5EF4-FFF2-40B4-BE49-F238E27FC236}">
                <a16:creationId xmlns:a16="http://schemas.microsoft.com/office/drawing/2014/main" id="{C916E840-B876-774A-F7D2-C5851D89796B}"/>
              </a:ext>
            </a:extLst>
          </p:cNvPr>
          <p:cNvPicPr>
            <a:picLocks noChangeAspect="1"/>
          </p:cNvPicPr>
          <p:nvPr/>
        </p:nvPicPr>
        <p:blipFill>
          <a:blip r:embed="rId3"/>
          <a:stretch>
            <a:fillRect/>
          </a:stretch>
        </p:blipFill>
        <p:spPr>
          <a:xfrm>
            <a:off x="2376487" y="2178050"/>
            <a:ext cx="7439025" cy="2705100"/>
          </a:xfrm>
          <a:prstGeom prst="rect">
            <a:avLst/>
          </a:prstGeom>
          <a:ln>
            <a:noFill/>
          </a:ln>
          <a:effectLst>
            <a:outerShdw blurRad="292100" dist="139700" dir="2700000" algn="tl" rotWithShape="0">
              <a:srgbClr val="333333">
                <a:alpha val="65000"/>
              </a:srgbClr>
            </a:outerShdw>
          </a:effectLst>
        </p:spPr>
      </p:pic>
      <p:sp>
        <p:nvSpPr>
          <p:cNvPr id="6" name="Rechteck 5">
            <a:extLst>
              <a:ext uri="{FF2B5EF4-FFF2-40B4-BE49-F238E27FC236}">
                <a16:creationId xmlns:a16="http://schemas.microsoft.com/office/drawing/2014/main" id="{BE4860D7-6298-9133-D775-C49F6E9B3B19}"/>
              </a:ext>
            </a:extLst>
          </p:cNvPr>
          <p:cNvSpPr/>
          <p:nvPr/>
        </p:nvSpPr>
        <p:spPr>
          <a:xfrm>
            <a:off x="2646587" y="4883150"/>
            <a:ext cx="7254875" cy="184666"/>
          </a:xfrm>
          <a:prstGeom prst="rect">
            <a:avLst/>
          </a:prstGeom>
        </p:spPr>
        <p:txBody>
          <a:bodyPr>
            <a:spAutoFit/>
          </a:bodyPr>
          <a:lstStyle/>
          <a:p>
            <a:pPr algn="r">
              <a:defRPr/>
            </a:pPr>
            <a:r>
              <a:rPr lang="en-GB" sz="600" b="0" i="1" dirty="0">
                <a:latin typeface="+mn-lt"/>
              </a:rPr>
              <a:t>Source: </a:t>
            </a:r>
            <a:r>
              <a:rPr lang="en-GB" sz="600" b="0" i="1" dirty="0">
                <a:latin typeface="+mn-lt"/>
                <a:hlinkClick r:id="rId4"/>
              </a:rPr>
              <a:t>https://www.greatplacetowork.com/best-workplaces</a:t>
            </a:r>
            <a:r>
              <a:rPr lang="en-GB" sz="600" b="0" i="1" dirty="0">
                <a:latin typeface="+mn-lt"/>
              </a:rPr>
              <a:t> </a:t>
            </a:r>
          </a:p>
        </p:txBody>
      </p:sp>
      <p:pic>
        <p:nvPicPr>
          <p:cNvPr id="3" name="Picture 2">
            <a:extLst>
              <a:ext uri="{FF2B5EF4-FFF2-40B4-BE49-F238E27FC236}">
                <a16:creationId xmlns:a16="http://schemas.microsoft.com/office/drawing/2014/main" id="{52D13BE4-5FB4-0E1D-E8D7-1A38652DDE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99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CE52AA-DCF3-1CCF-4963-F4FF0D9B778A}"/>
              </a:ext>
            </a:extLst>
          </p:cNvPr>
          <p:cNvSpPr>
            <a:spLocks noGrp="1"/>
          </p:cNvSpPr>
          <p:nvPr>
            <p:ph type="title"/>
          </p:nvPr>
        </p:nvSpPr>
        <p:spPr/>
        <p:txBody>
          <a:bodyPr/>
          <a:lstStyle/>
          <a:p>
            <a:r>
              <a:rPr lang="en-GB" i="1" dirty="0"/>
              <a:t>Patient, purposeful investors</a:t>
            </a:r>
            <a:endParaRPr lang="de-DE" dirty="0"/>
          </a:p>
        </p:txBody>
      </p:sp>
      <p:sp>
        <p:nvSpPr>
          <p:cNvPr id="3" name="Textplatzhalter 2">
            <a:extLst>
              <a:ext uri="{FF2B5EF4-FFF2-40B4-BE49-F238E27FC236}">
                <a16:creationId xmlns:a16="http://schemas.microsoft.com/office/drawing/2014/main" id="{B67C597D-5459-C8AC-ADA8-DC9476846B7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71E4B784-AFF1-F3B0-8FD6-14B4A6161FE6}"/>
              </a:ext>
            </a:extLst>
          </p:cNvPr>
          <p:cNvSpPr>
            <a:spLocks noGrp="1"/>
          </p:cNvSpPr>
          <p:nvPr>
            <p:ph type="sldNum" sz="quarter" idx="12"/>
          </p:nvPr>
        </p:nvSpPr>
        <p:spPr/>
        <p:txBody>
          <a:bodyPr/>
          <a:lstStyle/>
          <a:p>
            <a:fld id="{BC1DBF59-FCF1-4C99-ADD5-833B8FF11D94}" type="slidenum">
              <a:rPr lang="nl-NL" smtClean="0"/>
              <a:t>81</a:t>
            </a:fld>
            <a:endParaRPr lang="nl-NL"/>
          </a:p>
        </p:txBody>
      </p:sp>
      <p:pic>
        <p:nvPicPr>
          <p:cNvPr id="5" name="Picture 2">
            <a:extLst>
              <a:ext uri="{FF2B5EF4-FFF2-40B4-BE49-F238E27FC236}">
                <a16:creationId xmlns:a16="http://schemas.microsoft.com/office/drawing/2014/main" id="{4544EBCF-B1E0-78AA-ED34-CD4462BDF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3292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Which bank to choose as a conscious business?</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82</a:t>
            </a:fld>
            <a:endParaRPr lang="nl-NL"/>
          </a:p>
        </p:txBody>
      </p:sp>
      <p:pic>
        <p:nvPicPr>
          <p:cNvPr id="5" name="Grafik 4">
            <a:extLst>
              <a:ext uri="{FF2B5EF4-FFF2-40B4-BE49-F238E27FC236}">
                <a16:creationId xmlns:a16="http://schemas.microsoft.com/office/drawing/2014/main" id="{BE0B925D-9FE4-3ACC-F590-5CF1A13776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088" y="1671638"/>
            <a:ext cx="5541962"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5">
            <a:extLst>
              <a:ext uri="{FF2B5EF4-FFF2-40B4-BE49-F238E27FC236}">
                <a16:creationId xmlns:a16="http://schemas.microsoft.com/office/drawing/2014/main" id="{EBFD8000-AAA5-37BB-9207-7C623A03E35F}"/>
              </a:ext>
            </a:extLst>
          </p:cNvPr>
          <p:cNvSpPr/>
          <p:nvPr/>
        </p:nvSpPr>
        <p:spPr>
          <a:xfrm>
            <a:off x="8274050" y="6537325"/>
            <a:ext cx="2098675" cy="184150"/>
          </a:xfrm>
          <a:prstGeom prst="rect">
            <a:avLst/>
          </a:prstGeom>
        </p:spPr>
        <p:txBody>
          <a:bodyPr wrap="none">
            <a:spAutoFit/>
          </a:bodyPr>
          <a:lstStyle/>
          <a:p>
            <a:pPr>
              <a:defRPr/>
            </a:pPr>
            <a:r>
              <a:rPr lang="en-GB" sz="600" b="0" i="1" dirty="0">
                <a:latin typeface="+mn-lt"/>
              </a:rPr>
              <a:t>Source: https://www.ran.org/bankingonclimatechange2019/</a:t>
            </a:r>
          </a:p>
        </p:txBody>
      </p:sp>
      <p:pic>
        <p:nvPicPr>
          <p:cNvPr id="3" name="Picture 2">
            <a:extLst>
              <a:ext uri="{FF2B5EF4-FFF2-40B4-BE49-F238E27FC236}">
                <a16:creationId xmlns:a16="http://schemas.microsoft.com/office/drawing/2014/main" id="{8A8FD55C-FA99-CB05-DDA0-DFA14866A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1613" y="6388100"/>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61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i="1" dirty="0">
                <a:solidFill>
                  <a:srgbClr val="99CCFF"/>
                </a:solidFill>
              </a:rPr>
              <a:t>Excursus:</a:t>
            </a:r>
            <a:r>
              <a:rPr lang="en-GB" altLang="de-DE" dirty="0"/>
              <a:t> An impact investing overview</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83</a:t>
            </a:fld>
            <a:endParaRPr lang="nl-NL"/>
          </a:p>
        </p:txBody>
      </p:sp>
      <p:pic>
        <p:nvPicPr>
          <p:cNvPr id="5" name="Grafik 4">
            <a:extLst>
              <a:ext uri="{FF2B5EF4-FFF2-40B4-BE49-F238E27FC236}">
                <a16:creationId xmlns:a16="http://schemas.microsoft.com/office/drawing/2014/main" id="{A4534532-8CFC-95DD-ECAD-124848D938F0}"/>
              </a:ext>
            </a:extLst>
          </p:cNvPr>
          <p:cNvPicPr>
            <a:picLocks noChangeAspect="1"/>
          </p:cNvPicPr>
          <p:nvPr/>
        </p:nvPicPr>
        <p:blipFill>
          <a:blip r:embed="rId3"/>
          <a:stretch>
            <a:fillRect/>
          </a:stretch>
        </p:blipFill>
        <p:spPr>
          <a:xfrm>
            <a:off x="2066925" y="2387600"/>
            <a:ext cx="6543675" cy="3541713"/>
          </a:xfrm>
          <a:prstGeom prst="rect">
            <a:avLst/>
          </a:prstGeom>
          <a:ln>
            <a:noFill/>
          </a:ln>
          <a:effectLst>
            <a:outerShdw blurRad="292100" dist="139700" dir="2700000" algn="tl" rotWithShape="0">
              <a:srgbClr val="333333">
                <a:alpha val="65000"/>
              </a:srgbClr>
            </a:outerShdw>
          </a:effectLst>
        </p:spPr>
      </p:pic>
      <p:sp>
        <p:nvSpPr>
          <p:cNvPr id="6" name="Textfeld 5">
            <a:extLst>
              <a:ext uri="{FF2B5EF4-FFF2-40B4-BE49-F238E27FC236}">
                <a16:creationId xmlns:a16="http://schemas.microsoft.com/office/drawing/2014/main" id="{31655788-4CE4-DBAB-D352-BCE908794C8A}"/>
              </a:ext>
            </a:extLst>
          </p:cNvPr>
          <p:cNvSpPr txBox="1"/>
          <p:nvPr/>
        </p:nvSpPr>
        <p:spPr>
          <a:xfrm>
            <a:off x="5981700" y="5972175"/>
            <a:ext cx="2628900" cy="184150"/>
          </a:xfrm>
          <a:prstGeom prst="rect">
            <a:avLst/>
          </a:prstGeom>
          <a:noFill/>
        </p:spPr>
        <p:txBody>
          <a:bodyPr>
            <a:spAutoFit/>
          </a:bodyPr>
          <a:lstStyle/>
          <a:p>
            <a:pPr algn="r">
              <a:defRPr/>
            </a:pPr>
            <a:r>
              <a:rPr lang="en-GB" sz="600" b="0" i="1" dirty="0">
                <a:latin typeface="+mn-lt"/>
              </a:rPr>
              <a:t>Source: “A short guide to impact investing” – The Case Foundation, 2015</a:t>
            </a:r>
          </a:p>
        </p:txBody>
      </p:sp>
      <p:pic>
        <p:nvPicPr>
          <p:cNvPr id="3" name="Picture 2">
            <a:extLst>
              <a:ext uri="{FF2B5EF4-FFF2-40B4-BE49-F238E27FC236}">
                <a16:creationId xmlns:a16="http://schemas.microsoft.com/office/drawing/2014/main" id="{7F1120CA-11DB-5ECB-8608-1FE32F46C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314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i="1" dirty="0">
                <a:solidFill>
                  <a:srgbClr val="99CCFF"/>
                </a:solidFill>
              </a:rPr>
              <a:t>Excursus:</a:t>
            </a:r>
            <a:r>
              <a:rPr lang="en-GB" altLang="de-DE" dirty="0"/>
              <a:t> Impact investing - definition</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84</a:t>
            </a:fld>
            <a:endParaRPr lang="nl-NL"/>
          </a:p>
        </p:txBody>
      </p:sp>
      <p:sp>
        <p:nvSpPr>
          <p:cNvPr id="5" name="Inhaltsplatzhalter 2">
            <a:extLst>
              <a:ext uri="{FF2B5EF4-FFF2-40B4-BE49-F238E27FC236}">
                <a16:creationId xmlns:a16="http://schemas.microsoft.com/office/drawing/2014/main" id="{2C5F3EEC-C613-0202-837D-4B0350281E22}"/>
              </a:ext>
            </a:extLst>
          </p:cNvPr>
          <p:cNvSpPr>
            <a:spLocks noGrp="1" noChangeArrowheads="1"/>
          </p:cNvSpPr>
          <p:nvPr>
            <p:ph idx="1"/>
          </p:nvPr>
        </p:nvSpPr>
        <p:spPr>
          <a:xfrm>
            <a:off x="1741488" y="2005012"/>
            <a:ext cx="7832725" cy="4216400"/>
          </a:xfrm>
        </p:spPr>
        <p:txBody>
          <a:bodyPr/>
          <a:lstStyle/>
          <a:p>
            <a:r>
              <a:rPr lang="en-US" altLang="de-DE" sz="1600" dirty="0"/>
              <a:t>“Investments made into companies, organizations, and funds with the intention to generate social and environmental impact alongside a financial return” (Global Impact Investing Network (GIIN))</a:t>
            </a:r>
            <a:endParaRPr lang="en-GB" altLang="de-DE" sz="1600" dirty="0"/>
          </a:p>
        </p:txBody>
      </p:sp>
      <p:pic>
        <p:nvPicPr>
          <p:cNvPr id="6" name="Grafik 5">
            <a:extLst>
              <a:ext uri="{FF2B5EF4-FFF2-40B4-BE49-F238E27FC236}">
                <a16:creationId xmlns:a16="http://schemas.microsoft.com/office/drawing/2014/main" id="{58616E4D-A202-F5B3-3AB2-38DFD05E8267}"/>
              </a:ext>
            </a:extLst>
          </p:cNvPr>
          <p:cNvPicPr>
            <a:picLocks noChangeAspect="1"/>
          </p:cNvPicPr>
          <p:nvPr/>
        </p:nvPicPr>
        <p:blipFill>
          <a:blip r:embed="rId3"/>
          <a:stretch>
            <a:fillRect/>
          </a:stretch>
        </p:blipFill>
        <p:spPr>
          <a:xfrm>
            <a:off x="2724150" y="3305175"/>
            <a:ext cx="6057900" cy="2857500"/>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9CDBEAEE-A632-2CE5-98FF-936A3FE7D7E1}"/>
              </a:ext>
            </a:extLst>
          </p:cNvPr>
          <p:cNvSpPr txBox="1"/>
          <p:nvPr/>
        </p:nvSpPr>
        <p:spPr>
          <a:xfrm>
            <a:off x="6154738" y="6172200"/>
            <a:ext cx="2627312" cy="184150"/>
          </a:xfrm>
          <a:prstGeom prst="rect">
            <a:avLst/>
          </a:prstGeom>
          <a:noFill/>
        </p:spPr>
        <p:txBody>
          <a:bodyPr>
            <a:spAutoFit/>
          </a:bodyPr>
          <a:lstStyle/>
          <a:p>
            <a:pPr algn="r">
              <a:defRPr/>
            </a:pPr>
            <a:r>
              <a:rPr lang="en-GB" sz="600" b="0" i="1" dirty="0">
                <a:latin typeface="+mn-lt"/>
              </a:rPr>
              <a:t>Source: “A short guide to impact investing” – The Case Foundation, 2015</a:t>
            </a:r>
          </a:p>
        </p:txBody>
      </p:sp>
      <p:pic>
        <p:nvPicPr>
          <p:cNvPr id="3" name="Picture 2">
            <a:extLst>
              <a:ext uri="{FF2B5EF4-FFF2-40B4-BE49-F238E27FC236}">
                <a16:creationId xmlns:a16="http://schemas.microsoft.com/office/drawing/2014/main" id="{016FBB99-4999-8D75-5DFC-AEA6DD606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7144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Investors’ financial return in the case of </a:t>
            </a:r>
            <a:r>
              <a:rPr lang="en-GB" altLang="de-DE" dirty="0" err="1"/>
              <a:t>FoEs</a:t>
            </a:r>
            <a:r>
              <a:rPr lang="en-GB" altLang="de-DE" dirty="0"/>
              <a:t> vs. S&amp;P 500</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85</a:t>
            </a:fld>
            <a:endParaRPr lang="nl-NL"/>
          </a:p>
        </p:txBody>
      </p:sp>
      <p:pic>
        <p:nvPicPr>
          <p:cNvPr id="5" name="Inhaltsplatzhalter 5">
            <a:extLst>
              <a:ext uri="{FF2B5EF4-FFF2-40B4-BE49-F238E27FC236}">
                <a16:creationId xmlns:a16="http://schemas.microsoft.com/office/drawing/2014/main" id="{5FCC9378-DE70-4D59-3B39-33B7B795B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740025" y="2770188"/>
            <a:ext cx="5870575" cy="996950"/>
          </a:xfrm>
          <a:prstGeom prst="rect">
            <a:avLst/>
          </a:prstGeom>
        </p:spPr>
      </p:pic>
      <p:sp>
        <p:nvSpPr>
          <p:cNvPr id="6" name="Rechteck 5">
            <a:extLst>
              <a:ext uri="{FF2B5EF4-FFF2-40B4-BE49-F238E27FC236}">
                <a16:creationId xmlns:a16="http://schemas.microsoft.com/office/drawing/2014/main" id="{5C8E9E16-9DD0-8BAB-C563-DCCEBB9C1F58}"/>
              </a:ext>
            </a:extLst>
          </p:cNvPr>
          <p:cNvSpPr/>
          <p:nvPr/>
        </p:nvSpPr>
        <p:spPr>
          <a:xfrm>
            <a:off x="2740025" y="4111625"/>
            <a:ext cx="5870575" cy="1384300"/>
          </a:xfrm>
          <a:prstGeom prst="rect">
            <a:avLst/>
          </a:prstGeom>
        </p:spPr>
        <p:txBody>
          <a:bodyPr>
            <a:spAutoFit/>
          </a:bodyPr>
          <a:lstStyle/>
          <a:p>
            <a:pPr>
              <a:defRPr/>
            </a:pPr>
            <a:r>
              <a:rPr lang="en-US" sz="1200" b="0" i="1" dirty="0">
                <a:latin typeface="+mn-lt"/>
              </a:rPr>
              <a:t>Notes:</a:t>
            </a:r>
            <a:br>
              <a:rPr lang="en-US" sz="1200" b="0" dirty="0">
                <a:latin typeface="+mn-lt"/>
              </a:rPr>
            </a:br>
            <a:r>
              <a:rPr lang="en-US" sz="1200" b="0" i="1" dirty="0">
                <a:latin typeface="+mn-lt"/>
              </a:rPr>
              <a:t>– Company returns are total returns with dividends reinvested and compounded.</a:t>
            </a:r>
            <a:br>
              <a:rPr lang="en-US" sz="1200" b="0" dirty="0">
                <a:latin typeface="+mn-lt"/>
              </a:rPr>
            </a:br>
            <a:r>
              <a:rPr lang="en-US" sz="1200" b="0" i="1" dirty="0">
                <a:latin typeface="+mn-lt"/>
              </a:rPr>
              <a:t>– a: Companies from Firms of Endearment, updated by authors.</a:t>
            </a:r>
            <a:br>
              <a:rPr lang="en-US" sz="1200" b="0" dirty="0">
                <a:latin typeface="+mn-lt"/>
              </a:rPr>
            </a:br>
            <a:r>
              <a:rPr lang="en-US" sz="1200" b="0" i="1" dirty="0">
                <a:latin typeface="+mn-lt"/>
              </a:rPr>
              <a:t>– b: Standard &amp; Poor’s index of five hundred U.S. companies</a:t>
            </a:r>
          </a:p>
          <a:p>
            <a:pPr>
              <a:defRPr/>
            </a:pPr>
            <a:endParaRPr lang="en-US" sz="1200" b="0" dirty="0">
              <a:latin typeface="+mn-lt"/>
            </a:endParaRPr>
          </a:p>
          <a:p>
            <a:pPr>
              <a:defRPr/>
            </a:pPr>
            <a:r>
              <a:rPr lang="en-US" sz="1200" b="0" i="1" dirty="0">
                <a:latin typeface="+mn-lt"/>
              </a:rPr>
              <a:t>Source: </a:t>
            </a:r>
            <a:r>
              <a:rPr lang="en-US" sz="1200" b="0" i="1" dirty="0" err="1">
                <a:latin typeface="+mn-lt"/>
              </a:rPr>
              <a:t>Sisodia</a:t>
            </a:r>
            <a:r>
              <a:rPr lang="en-US" sz="1200" b="0" i="1" dirty="0">
                <a:latin typeface="+mn-lt"/>
              </a:rPr>
              <a:t>, Raj, David Wolfe and Jag </a:t>
            </a:r>
            <a:r>
              <a:rPr lang="en-US" sz="1200" b="0" i="1" dirty="0" err="1">
                <a:latin typeface="+mn-lt"/>
              </a:rPr>
              <a:t>Sheth</a:t>
            </a:r>
            <a:r>
              <a:rPr lang="en-US" sz="1200" b="0" i="1" dirty="0">
                <a:latin typeface="+mn-lt"/>
              </a:rPr>
              <a:t> (2014): Firms of Endearment – How World-Class Companies Profit from Passion and Purpose</a:t>
            </a:r>
            <a:endParaRPr lang="en-US" sz="1200" b="0" dirty="0">
              <a:latin typeface="+mn-lt"/>
            </a:endParaRPr>
          </a:p>
        </p:txBody>
      </p:sp>
      <p:pic>
        <p:nvPicPr>
          <p:cNvPr id="3" name="Picture 2">
            <a:extLst>
              <a:ext uri="{FF2B5EF4-FFF2-40B4-BE49-F238E27FC236}">
                <a16:creationId xmlns:a16="http://schemas.microsoft.com/office/drawing/2014/main" id="{CF5C4458-9F09-1B0D-3BDB-A92E0E101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5755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766C5B-9BCC-EC99-983B-D8FB8102E9EB}"/>
              </a:ext>
            </a:extLst>
          </p:cNvPr>
          <p:cNvSpPr>
            <a:spLocks noGrp="1"/>
          </p:cNvSpPr>
          <p:nvPr>
            <p:ph type="title"/>
          </p:nvPr>
        </p:nvSpPr>
        <p:spPr/>
        <p:txBody>
          <a:bodyPr/>
          <a:lstStyle/>
          <a:p>
            <a:r>
              <a:rPr lang="en-GB" i="1" dirty="0"/>
              <a:t>Collaborative, innovative suppliers</a:t>
            </a:r>
            <a:endParaRPr lang="de-DE" dirty="0"/>
          </a:p>
        </p:txBody>
      </p:sp>
      <p:sp>
        <p:nvSpPr>
          <p:cNvPr id="3" name="Textplatzhalter 2">
            <a:extLst>
              <a:ext uri="{FF2B5EF4-FFF2-40B4-BE49-F238E27FC236}">
                <a16:creationId xmlns:a16="http://schemas.microsoft.com/office/drawing/2014/main" id="{89826076-459C-5D07-AB9D-1E457291CB91}"/>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88E22DF-865F-523A-27AE-9C501EF4AD73}"/>
              </a:ext>
            </a:extLst>
          </p:cNvPr>
          <p:cNvSpPr>
            <a:spLocks noGrp="1"/>
          </p:cNvSpPr>
          <p:nvPr>
            <p:ph type="sldNum" sz="quarter" idx="12"/>
          </p:nvPr>
        </p:nvSpPr>
        <p:spPr/>
        <p:txBody>
          <a:bodyPr/>
          <a:lstStyle/>
          <a:p>
            <a:fld id="{BC1DBF59-FCF1-4C99-ADD5-833B8FF11D94}" type="slidenum">
              <a:rPr lang="nl-NL" smtClean="0"/>
              <a:t>86</a:t>
            </a:fld>
            <a:endParaRPr lang="nl-NL"/>
          </a:p>
        </p:txBody>
      </p:sp>
      <p:pic>
        <p:nvPicPr>
          <p:cNvPr id="5" name="Picture 2">
            <a:extLst>
              <a:ext uri="{FF2B5EF4-FFF2-40B4-BE49-F238E27FC236}">
                <a16:creationId xmlns:a16="http://schemas.microsoft.com/office/drawing/2014/main" id="{4B9B1D34-610E-4493-FDA1-8A7FB843A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7907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Opportunities to create win-win outcomes with suppliers</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rmAutofit fontScale="70000" lnSpcReduction="20000"/>
          </a:bodyPr>
          <a:lstStyle/>
          <a:p>
            <a:r>
              <a:rPr lang="en-GB" altLang="de-DE" sz="2800" b="1" dirty="0"/>
              <a:t>Finding opportunities to create value</a:t>
            </a:r>
            <a:br>
              <a:rPr lang="en-GB" altLang="de-DE" sz="2800" dirty="0"/>
            </a:br>
            <a:r>
              <a:rPr lang="en-GB" altLang="de-DE" sz="2800" dirty="0"/>
              <a:t>e.g. The Container Store placing orders during suppliers’ slow seasons</a:t>
            </a:r>
          </a:p>
          <a:p>
            <a:endParaRPr lang="en-GB" altLang="de-DE" sz="2800" dirty="0"/>
          </a:p>
          <a:p>
            <a:r>
              <a:rPr lang="en-GB" altLang="de-DE" sz="2800" b="1" dirty="0"/>
              <a:t>Paying on time</a:t>
            </a:r>
            <a:br>
              <a:rPr lang="en-GB" altLang="de-DE" sz="2800" dirty="0"/>
            </a:br>
            <a:r>
              <a:rPr lang="en-GB" altLang="de-DE" sz="2800" dirty="0"/>
              <a:t>e.g. Korean steelmaker’s POSCO policy to pay within 3 days</a:t>
            </a:r>
          </a:p>
          <a:p>
            <a:endParaRPr lang="en-GB" altLang="de-DE" sz="2800" dirty="0"/>
          </a:p>
          <a:p>
            <a:r>
              <a:rPr lang="en-GB" altLang="de-DE" sz="2800" b="1" dirty="0"/>
              <a:t>Treating suppliers fairly</a:t>
            </a:r>
            <a:br>
              <a:rPr lang="en-GB" altLang="de-DE" sz="2800" dirty="0"/>
            </a:br>
            <a:r>
              <a:rPr lang="en-GB" altLang="de-DE" sz="2800" dirty="0"/>
              <a:t>e.g. saving reputation by fairly treating any supplier</a:t>
            </a:r>
          </a:p>
          <a:p>
            <a:endParaRPr lang="en-GB" altLang="de-DE" sz="2800" dirty="0"/>
          </a:p>
          <a:p>
            <a:r>
              <a:rPr lang="en-GB" altLang="de-DE" sz="2800" b="1" dirty="0"/>
              <a:t>Helping suppliers survive and flourish</a:t>
            </a:r>
            <a:br>
              <a:rPr lang="en-GB" altLang="de-DE" sz="2800" dirty="0"/>
            </a:br>
            <a:r>
              <a:rPr lang="en-GB" altLang="de-DE" sz="2800" dirty="0"/>
              <a:t>e.g. REI prepaying small suppliers during economic difficulties</a:t>
            </a:r>
          </a:p>
          <a:p>
            <a:endParaRPr lang="en-GB" altLang="de-DE" sz="2800" dirty="0"/>
          </a:p>
          <a:p>
            <a:r>
              <a:rPr lang="en-GB" altLang="de-DE" sz="2800" b="1" dirty="0"/>
              <a:t>Sharing the wealth</a:t>
            </a:r>
            <a:br>
              <a:rPr lang="en-GB" altLang="de-DE" sz="2800" dirty="0"/>
            </a:br>
            <a:r>
              <a:rPr lang="en-GB" altLang="de-DE" sz="2800" dirty="0"/>
              <a:t>e.g. POSCO’s benefit-sharing program for tier one suppliers generating hundreds of innovation</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87</a:t>
            </a:fld>
            <a:endParaRPr lang="nl-NL"/>
          </a:p>
        </p:txBody>
      </p:sp>
      <p:pic>
        <p:nvPicPr>
          <p:cNvPr id="5" name="Picture 2">
            <a:extLst>
              <a:ext uri="{FF2B5EF4-FFF2-40B4-BE49-F238E27FC236}">
                <a16:creationId xmlns:a16="http://schemas.microsoft.com/office/drawing/2014/main" id="{9C3E45B7-1FDE-1D1E-9EAF-15EB20F509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8724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A4EA45-4EF6-1155-E528-14E129EBEC81}"/>
              </a:ext>
            </a:extLst>
          </p:cNvPr>
          <p:cNvSpPr>
            <a:spLocks noGrp="1"/>
          </p:cNvSpPr>
          <p:nvPr>
            <p:ph type="title"/>
          </p:nvPr>
        </p:nvSpPr>
        <p:spPr/>
        <p:txBody>
          <a:bodyPr/>
          <a:lstStyle/>
          <a:p>
            <a:r>
              <a:rPr lang="en-GB" i="1" dirty="0"/>
              <a:t>Flourishing, welcoming communities</a:t>
            </a:r>
            <a:endParaRPr lang="de-DE" dirty="0"/>
          </a:p>
        </p:txBody>
      </p:sp>
      <p:sp>
        <p:nvSpPr>
          <p:cNvPr id="3" name="Textplatzhalter 2">
            <a:extLst>
              <a:ext uri="{FF2B5EF4-FFF2-40B4-BE49-F238E27FC236}">
                <a16:creationId xmlns:a16="http://schemas.microsoft.com/office/drawing/2014/main" id="{8EB0F1A7-5A8B-AEE4-064E-B84BB2AC4173}"/>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871E738-02BC-1CB6-ACB8-ABF43F31B04B}"/>
              </a:ext>
            </a:extLst>
          </p:cNvPr>
          <p:cNvSpPr>
            <a:spLocks noGrp="1"/>
          </p:cNvSpPr>
          <p:nvPr>
            <p:ph type="sldNum" sz="quarter" idx="12"/>
          </p:nvPr>
        </p:nvSpPr>
        <p:spPr/>
        <p:txBody>
          <a:bodyPr/>
          <a:lstStyle/>
          <a:p>
            <a:fld id="{BC1DBF59-FCF1-4C99-ADD5-833B8FF11D94}" type="slidenum">
              <a:rPr lang="nl-NL" smtClean="0"/>
              <a:t>88</a:t>
            </a:fld>
            <a:endParaRPr lang="nl-NL"/>
          </a:p>
        </p:txBody>
      </p:sp>
      <p:pic>
        <p:nvPicPr>
          <p:cNvPr id="5" name="Picture 2">
            <a:extLst>
              <a:ext uri="{FF2B5EF4-FFF2-40B4-BE49-F238E27FC236}">
                <a16:creationId xmlns:a16="http://schemas.microsoft.com/office/drawing/2014/main" id="{EEEBD9DB-B8F7-A9C7-2EB7-1487B3522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1327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normAutofit fontScale="90000"/>
          </a:bodyPr>
          <a:lstStyle/>
          <a:p>
            <a:r>
              <a:rPr lang="en-US" altLang="de-DE" sz="4400" dirty="0"/>
              <a:t>Businesses exist within local, national, global as well as virtual communities of common interests.</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rmAutofit fontScale="77500" lnSpcReduction="20000"/>
          </a:bodyPr>
          <a:lstStyle/>
          <a:p>
            <a:endParaRPr lang="en-US" altLang="de-DE" sz="2800" dirty="0"/>
          </a:p>
          <a:p>
            <a:r>
              <a:rPr lang="en-US" altLang="de-DE" sz="2800" dirty="0">
                <a:sym typeface="Wingdings" panose="05000000000000000000" pitchFamily="2" charset="2"/>
              </a:rPr>
              <a:t>Corporate Citizenship programs offer a </a:t>
            </a:r>
            <a:r>
              <a:rPr lang="en-US" altLang="de-DE" sz="2800" b="1" dirty="0">
                <a:sym typeface="Wingdings" panose="05000000000000000000" pitchFamily="2" charset="2"/>
              </a:rPr>
              <a:t>triple benefit:</a:t>
            </a:r>
            <a:br>
              <a:rPr lang="en-US" altLang="de-DE" sz="2800" b="1" dirty="0">
                <a:sym typeface="Wingdings" panose="05000000000000000000" pitchFamily="2" charset="2"/>
              </a:rPr>
            </a:br>
            <a:r>
              <a:rPr lang="en-US" altLang="de-DE" sz="2800" dirty="0">
                <a:sym typeface="Wingdings" panose="05000000000000000000" pitchFamily="2" charset="2"/>
              </a:rPr>
              <a:t>1. to communities by solving problems on the ground</a:t>
            </a:r>
            <a:br>
              <a:rPr lang="en-US" altLang="de-DE" sz="2800" dirty="0">
                <a:sym typeface="Wingdings" panose="05000000000000000000" pitchFamily="2" charset="2"/>
              </a:rPr>
            </a:br>
            <a:r>
              <a:rPr lang="en-US" altLang="de-DE" sz="2800" dirty="0">
                <a:sym typeface="Wingdings" panose="05000000000000000000" pitchFamily="2" charset="2"/>
              </a:rPr>
              <a:t>2. to the individual by providing them with an exemplary form of leadership training and </a:t>
            </a:r>
            <a:br>
              <a:rPr lang="en-US" altLang="de-DE" sz="2800" dirty="0">
                <a:sym typeface="Wingdings" panose="05000000000000000000" pitchFamily="2" charset="2"/>
              </a:rPr>
            </a:br>
            <a:r>
              <a:rPr lang="en-US" altLang="de-DE" sz="2800" dirty="0">
                <a:sym typeface="Wingdings" panose="05000000000000000000" pitchFamily="2" charset="2"/>
              </a:rPr>
              <a:t>     development</a:t>
            </a:r>
            <a:br>
              <a:rPr lang="en-US" altLang="de-DE" sz="2800" dirty="0">
                <a:sym typeface="Wingdings" panose="05000000000000000000" pitchFamily="2" charset="2"/>
              </a:rPr>
            </a:br>
            <a:r>
              <a:rPr lang="en-US" altLang="de-DE" sz="2800" dirty="0">
                <a:sym typeface="Wingdings" panose="05000000000000000000" pitchFamily="2" charset="2"/>
              </a:rPr>
              <a:t>3. to the company by developing a new generation of global leaders.</a:t>
            </a:r>
          </a:p>
          <a:p>
            <a:endParaRPr lang="en-US" altLang="de-DE" sz="2800" dirty="0">
              <a:sym typeface="Wingdings" panose="05000000000000000000" pitchFamily="2" charset="2"/>
            </a:endParaRPr>
          </a:p>
          <a:p>
            <a:r>
              <a:rPr lang="en-US" altLang="de-DE" sz="2800" b="1" dirty="0">
                <a:sym typeface="Wingdings" panose="05000000000000000000" pitchFamily="2" charset="2"/>
              </a:rPr>
              <a:t>Example for local citizenship:</a:t>
            </a:r>
            <a:br>
              <a:rPr lang="en-US" altLang="de-DE" sz="2800" b="1" dirty="0">
                <a:sym typeface="Wingdings" panose="05000000000000000000" pitchFamily="2" charset="2"/>
              </a:rPr>
            </a:br>
            <a:r>
              <a:rPr lang="en-US" altLang="de-DE" sz="2800" i="1" dirty="0">
                <a:sym typeface="Wingdings" panose="05000000000000000000" pitchFamily="2" charset="2"/>
              </a:rPr>
              <a:t>Whole Foods: “5 percent day”</a:t>
            </a:r>
            <a:r>
              <a:rPr lang="en-US" altLang="de-DE" sz="2800" dirty="0">
                <a:sym typeface="Wingdings" panose="05000000000000000000" pitchFamily="2" charset="2"/>
              </a:rPr>
              <a:t> – 5 percent of gross sales at one store is donated to local non profit organizations – the local team decides about the recipient.</a:t>
            </a:r>
          </a:p>
          <a:p>
            <a:endParaRPr lang="en-US" altLang="de-DE" sz="2800" dirty="0">
              <a:sym typeface="Wingdings" panose="05000000000000000000" pitchFamily="2" charset="2"/>
            </a:endParaRPr>
          </a:p>
          <a:p>
            <a:r>
              <a:rPr lang="en-US" altLang="de-DE" sz="2800" b="1" dirty="0">
                <a:sym typeface="Wingdings" panose="05000000000000000000" pitchFamily="2" charset="2"/>
              </a:rPr>
              <a:t>Example for global citizenship:</a:t>
            </a:r>
            <a:br>
              <a:rPr lang="en-US" altLang="de-DE" sz="2800" b="1" dirty="0">
                <a:sym typeface="Wingdings" panose="05000000000000000000" pitchFamily="2" charset="2"/>
              </a:rPr>
            </a:br>
            <a:r>
              <a:rPr lang="en-US" altLang="de-DE" sz="2800" i="1" dirty="0" err="1">
                <a:sym typeface="Wingdings" panose="05000000000000000000" pitchFamily="2" charset="2"/>
              </a:rPr>
              <a:t>Planterra</a:t>
            </a:r>
            <a:r>
              <a:rPr lang="en-US" altLang="de-DE" sz="2800" i="1" dirty="0">
                <a:sym typeface="Wingdings" panose="05000000000000000000" pitchFamily="2" charset="2"/>
              </a:rPr>
              <a:t> Foundation</a:t>
            </a:r>
            <a:r>
              <a:rPr lang="en-US" altLang="de-DE" sz="2800" dirty="0">
                <a:sym typeface="Wingdings" panose="05000000000000000000" pitchFamily="2" charset="2"/>
              </a:rPr>
              <a:t> by </a:t>
            </a:r>
            <a:r>
              <a:rPr lang="en-US" altLang="de-DE" sz="2800" i="1" dirty="0">
                <a:sym typeface="Wingdings" panose="05000000000000000000" pitchFamily="2" charset="2"/>
              </a:rPr>
              <a:t>G Adventures</a:t>
            </a:r>
            <a:r>
              <a:rPr lang="en-US" altLang="de-DE" sz="2800" dirty="0">
                <a:sym typeface="Wingdings" panose="05000000000000000000" pitchFamily="2" charset="2"/>
              </a:rPr>
              <a:t> – “To improve people’s lives by creating and supporting social enterprises that bring underserved communities into the tourism value chain.”.</a:t>
            </a:r>
          </a:p>
          <a:p>
            <a:endParaRPr lang="en-US" altLang="de-DE" sz="2800" dirty="0"/>
          </a:p>
          <a:p>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89</a:t>
            </a:fld>
            <a:endParaRPr lang="nl-NL"/>
          </a:p>
        </p:txBody>
      </p:sp>
      <p:pic>
        <p:nvPicPr>
          <p:cNvPr id="5" name="Picture 2">
            <a:extLst>
              <a:ext uri="{FF2B5EF4-FFF2-40B4-BE49-F238E27FC236}">
                <a16:creationId xmlns:a16="http://schemas.microsoft.com/office/drawing/2014/main" id="{D42A9988-B402-6E25-CF40-7ED6EFB704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9111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Conscious Companies and consumers</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rmAutofit fontScale="85000" lnSpcReduction="10000"/>
          </a:bodyPr>
          <a:lstStyle/>
          <a:p>
            <a:pPr>
              <a:lnSpc>
                <a:spcPct val="120000"/>
              </a:lnSpc>
            </a:pPr>
            <a:endParaRPr lang="en-US" altLang="de-DE" sz="2800" dirty="0"/>
          </a:p>
          <a:p>
            <a:pPr>
              <a:lnSpc>
                <a:spcPct val="120000"/>
              </a:lnSpc>
            </a:pPr>
            <a:r>
              <a:rPr lang="en-US" altLang="de-DE" sz="2800" dirty="0"/>
              <a:t>96% have a more positive image of a conscious company than one without socially responsible practices</a:t>
            </a:r>
          </a:p>
          <a:p>
            <a:pPr>
              <a:lnSpc>
                <a:spcPct val="120000"/>
              </a:lnSpc>
            </a:pPr>
            <a:r>
              <a:rPr lang="en-US" altLang="de-DE" sz="2800" dirty="0"/>
              <a:t>94% will be more likely to trust that company</a:t>
            </a:r>
          </a:p>
          <a:p>
            <a:pPr>
              <a:lnSpc>
                <a:spcPct val="120000"/>
              </a:lnSpc>
            </a:pPr>
            <a:r>
              <a:rPr lang="en-US" altLang="de-DE" sz="2800" dirty="0"/>
              <a:t>93% will be more loyal to the company (i.e., continue buying products or services)</a:t>
            </a:r>
          </a:p>
          <a:p>
            <a:pPr>
              <a:lnSpc>
                <a:spcPct val="120000"/>
              </a:lnSpc>
            </a:pPr>
            <a:r>
              <a:rPr lang="en-US" altLang="de-DE" sz="2800" dirty="0"/>
              <a:t>91% of global consumers are likely to switch brands to one that supports a good cause, given similar price and quality</a:t>
            </a:r>
          </a:p>
          <a:p>
            <a:pPr>
              <a:lnSpc>
                <a:spcPct val="120000"/>
              </a:lnSpc>
            </a:pPr>
            <a:r>
              <a:rPr lang="en-US" altLang="de-DE" sz="2800" dirty="0"/>
              <a:t>92% would buy a product with a social and/or environmental benefit if given the opportunity, and 67% have done so in the past 12 months</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9</a:t>
            </a:fld>
            <a:endParaRPr lang="nl-NL"/>
          </a:p>
        </p:txBody>
      </p:sp>
      <p:sp>
        <p:nvSpPr>
          <p:cNvPr id="5" name="Rechteck 4">
            <a:extLst>
              <a:ext uri="{FF2B5EF4-FFF2-40B4-BE49-F238E27FC236}">
                <a16:creationId xmlns:a16="http://schemas.microsoft.com/office/drawing/2014/main" id="{53FBFAE5-2BE1-46AB-52C2-2CE1689C5F9B}"/>
              </a:ext>
            </a:extLst>
          </p:cNvPr>
          <p:cNvSpPr/>
          <p:nvPr/>
        </p:nvSpPr>
        <p:spPr>
          <a:xfrm>
            <a:off x="6096000" y="6446837"/>
            <a:ext cx="4572000" cy="184150"/>
          </a:xfrm>
          <a:prstGeom prst="rect">
            <a:avLst/>
          </a:prstGeom>
        </p:spPr>
        <p:txBody>
          <a:bodyPr>
            <a:spAutoFit/>
          </a:bodyPr>
          <a:lstStyle/>
          <a:p>
            <a:pPr algn="r">
              <a:defRPr/>
            </a:pPr>
            <a:r>
              <a:rPr lang="en-GB" sz="600" b="0" i="1" dirty="0">
                <a:latin typeface="+mn-lt"/>
              </a:rPr>
              <a:t>Source: </a:t>
            </a:r>
            <a:r>
              <a:rPr lang="en-GB" sz="600" b="0" i="1" dirty="0">
                <a:latin typeface="+mn-lt"/>
                <a:hlinkClick r:id="rId3"/>
              </a:rPr>
              <a:t>https://minutehack.com/opinions/the-benefits-of-conscious-capitalism</a:t>
            </a:r>
            <a:r>
              <a:rPr lang="en-GB" sz="600" b="0" i="1" dirty="0">
                <a:latin typeface="+mn-lt"/>
              </a:rPr>
              <a:t>, </a:t>
            </a:r>
            <a:r>
              <a:rPr lang="en-GB" sz="600" b="0" i="1" dirty="0">
                <a:latin typeface="+mn-lt"/>
                <a:hlinkClick r:id="rId4"/>
              </a:rPr>
              <a:t>https://www.conecomm.com/</a:t>
            </a:r>
            <a:r>
              <a:rPr lang="en-GB" sz="600" b="0" i="1" dirty="0">
                <a:latin typeface="+mn-lt"/>
              </a:rPr>
              <a:t> </a:t>
            </a:r>
          </a:p>
        </p:txBody>
      </p:sp>
      <p:pic>
        <p:nvPicPr>
          <p:cNvPr id="6" name="Picture 2">
            <a:extLst>
              <a:ext uri="{FF2B5EF4-FFF2-40B4-BE49-F238E27FC236}">
                <a16:creationId xmlns:a16="http://schemas.microsoft.com/office/drawing/2014/main" id="{47FC29C6-3176-50EB-6793-0096F8EEAD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6850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Conscious companies creating</a:t>
            </a:r>
            <a:br>
              <a:rPr lang="en-GB" altLang="de-DE" dirty="0"/>
            </a:br>
            <a:r>
              <a:rPr lang="en-GB" altLang="de-DE" dirty="0"/>
              <a:t>win-win-win in communities</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90</a:t>
            </a:fld>
            <a:endParaRPr lang="nl-NL"/>
          </a:p>
        </p:txBody>
      </p:sp>
      <p:sp>
        <p:nvSpPr>
          <p:cNvPr id="5" name="Freeform 11">
            <a:extLst>
              <a:ext uri="{FF2B5EF4-FFF2-40B4-BE49-F238E27FC236}">
                <a16:creationId xmlns:a16="http://schemas.microsoft.com/office/drawing/2014/main" id="{50584D28-B024-8C01-8FE9-81C7007DCC6D}"/>
              </a:ext>
            </a:extLst>
          </p:cNvPr>
          <p:cNvSpPr>
            <a:spLocks/>
          </p:cNvSpPr>
          <p:nvPr/>
        </p:nvSpPr>
        <p:spPr bwMode="auto">
          <a:xfrm>
            <a:off x="2287588" y="2262188"/>
            <a:ext cx="3871912" cy="1804987"/>
          </a:xfrm>
          <a:custGeom>
            <a:avLst/>
            <a:gdLst>
              <a:gd name="T0" fmla="*/ 0 w 2438"/>
              <a:gd name="T1" fmla="*/ 1137 h 1137"/>
              <a:gd name="T2" fmla="*/ 0 w 2438"/>
              <a:gd name="T3" fmla="*/ 0 h 1137"/>
              <a:gd name="T4" fmla="*/ 2232 w 2438"/>
              <a:gd name="T5" fmla="*/ 0 h 1137"/>
              <a:gd name="T6" fmla="*/ 2438 w 2438"/>
              <a:gd name="T7" fmla="*/ 1136 h 1137"/>
              <a:gd name="T8" fmla="*/ 0 w 2438"/>
              <a:gd name="T9" fmla="*/ 1137 h 1137"/>
              <a:gd name="T10" fmla="*/ 0 60000 65536"/>
              <a:gd name="T11" fmla="*/ 0 60000 65536"/>
              <a:gd name="T12" fmla="*/ 0 60000 65536"/>
              <a:gd name="T13" fmla="*/ 0 60000 65536"/>
              <a:gd name="T14" fmla="*/ 0 60000 65536"/>
              <a:gd name="T15" fmla="*/ 0 w 2438"/>
              <a:gd name="T16" fmla="*/ 0 h 1137"/>
              <a:gd name="T17" fmla="*/ 2438 w 2438"/>
              <a:gd name="T18" fmla="*/ 1137 h 1137"/>
            </a:gdLst>
            <a:ahLst/>
            <a:cxnLst>
              <a:cxn ang="T10">
                <a:pos x="T0" y="T1"/>
              </a:cxn>
              <a:cxn ang="T11">
                <a:pos x="T2" y="T3"/>
              </a:cxn>
              <a:cxn ang="T12">
                <a:pos x="T4" y="T5"/>
              </a:cxn>
              <a:cxn ang="T13">
                <a:pos x="T6" y="T7"/>
              </a:cxn>
              <a:cxn ang="T14">
                <a:pos x="T8" y="T9"/>
              </a:cxn>
            </a:cxnLst>
            <a:rect l="T15" t="T16" r="T17" b="T18"/>
            <a:pathLst>
              <a:path w="2438" h="1137">
                <a:moveTo>
                  <a:pt x="0" y="1137"/>
                </a:moveTo>
                <a:lnTo>
                  <a:pt x="0" y="0"/>
                </a:lnTo>
                <a:lnTo>
                  <a:pt x="2232" y="0"/>
                </a:lnTo>
                <a:lnTo>
                  <a:pt x="2438" y="1136"/>
                </a:lnTo>
                <a:lnTo>
                  <a:pt x="0" y="1137"/>
                </a:lnTo>
                <a:close/>
              </a:path>
            </a:pathLst>
          </a:custGeom>
          <a:solidFill>
            <a:srgbClr val="CCCCFF"/>
          </a:solidFill>
          <a:ln w="9525">
            <a:solidFill>
              <a:schemeClr val="tx1"/>
            </a:solidFill>
            <a:round/>
            <a:headEnd/>
            <a:tailEnd/>
          </a:ln>
        </p:spPr>
        <p:txBody>
          <a:bodyPr wrap="none" anchor="ctr"/>
          <a:lstStyle/>
          <a:p>
            <a:pPr>
              <a:defRPr/>
            </a:pPr>
            <a:endParaRPr lang="en-GB" sz="1600">
              <a:latin typeface="+mn-lt"/>
            </a:endParaRPr>
          </a:p>
        </p:txBody>
      </p:sp>
      <p:sp>
        <p:nvSpPr>
          <p:cNvPr id="6" name="Rectangle 13">
            <a:extLst>
              <a:ext uri="{FF2B5EF4-FFF2-40B4-BE49-F238E27FC236}">
                <a16:creationId xmlns:a16="http://schemas.microsoft.com/office/drawing/2014/main" id="{97A19AAE-8A65-DDB1-1566-D7EE28470EDB}"/>
              </a:ext>
            </a:extLst>
          </p:cNvPr>
          <p:cNvSpPr>
            <a:spLocks noChangeArrowheads="1"/>
          </p:cNvSpPr>
          <p:nvPr/>
        </p:nvSpPr>
        <p:spPr bwMode="auto">
          <a:xfrm>
            <a:off x="6224588" y="2262188"/>
            <a:ext cx="3808412" cy="3717925"/>
          </a:xfrm>
          <a:prstGeom prst="rect">
            <a:avLst/>
          </a:prstGeom>
          <a:solidFill>
            <a:srgbClr val="99CCFF"/>
          </a:solidFill>
          <a:ln w="9525">
            <a:solidFill>
              <a:schemeClr val="tx1"/>
            </a:solidFill>
            <a:miter lim="800000"/>
            <a:headEnd/>
            <a:tailEnd/>
          </a:ln>
        </p:spPr>
        <p:txBody>
          <a:bodyPr wrap="none"/>
          <a:lstStyle>
            <a:lvl1pPr>
              <a:spcBef>
                <a:spcPct val="20000"/>
              </a:spcBef>
              <a:buBlip>
                <a:blip r:embed="rId3"/>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algn="ctr" eaLnBrk="1" hangingPunct="1">
              <a:spcBef>
                <a:spcPct val="0"/>
              </a:spcBef>
              <a:buFontTx/>
              <a:buNone/>
            </a:pPr>
            <a:endParaRPr lang="de-DE" altLang="de-DE" sz="1600">
              <a:ea typeface="MS PGothic" panose="020B0600070205080204" pitchFamily="34" charset="-128"/>
            </a:endParaRPr>
          </a:p>
          <a:p>
            <a:pPr algn="ctr" eaLnBrk="1" hangingPunct="1">
              <a:spcBef>
                <a:spcPct val="0"/>
              </a:spcBef>
              <a:buFontTx/>
              <a:buNone/>
            </a:pPr>
            <a:r>
              <a:rPr lang="de-DE" altLang="de-DE" sz="1600">
                <a:ea typeface="MS PGothic" panose="020B0600070205080204" pitchFamily="34" charset="-128"/>
              </a:rPr>
              <a:t>Support of community</a:t>
            </a:r>
          </a:p>
        </p:txBody>
      </p:sp>
      <p:sp>
        <p:nvSpPr>
          <p:cNvPr id="7" name="Rectangle 28">
            <a:extLst>
              <a:ext uri="{FF2B5EF4-FFF2-40B4-BE49-F238E27FC236}">
                <a16:creationId xmlns:a16="http://schemas.microsoft.com/office/drawing/2014/main" id="{FFA4ED9F-19EC-B8D9-F236-6ED1EE633208}"/>
              </a:ext>
            </a:extLst>
          </p:cNvPr>
          <p:cNvSpPr>
            <a:spLocks noChangeArrowheads="1"/>
          </p:cNvSpPr>
          <p:nvPr/>
        </p:nvSpPr>
        <p:spPr bwMode="gray">
          <a:xfrm>
            <a:off x="2424113" y="2341563"/>
            <a:ext cx="3382962" cy="933450"/>
          </a:xfrm>
          <a:prstGeom prst="rect">
            <a:avLst/>
          </a:prstGeom>
          <a:noFill/>
          <a:ln>
            <a:noFill/>
          </a:ln>
        </p:spPr>
        <p:txBody>
          <a:bodyPr lIns="54000" tIns="54000" rIns="54000" bIns="54000">
            <a:spAutoFit/>
          </a:bodyPr>
          <a:lstStyle>
            <a:lvl1pPr marL="342900" indent="-342900" eaLnBrk="0" hangingPunct="0">
              <a:defRPr sz="1400">
                <a:solidFill>
                  <a:schemeClr val="tx1"/>
                </a:solidFill>
                <a:latin typeface="Arial" panose="020B0604020202020204" pitchFamily="34" charset="0"/>
                <a:ea typeface="ＭＳ Ｐゴシック" panose="020B0600070205080204" pitchFamily="34" charset="-128"/>
              </a:defRPr>
            </a:lvl1pPr>
            <a:lvl2pPr marL="1588"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lvl="1">
              <a:lnSpc>
                <a:spcPct val="95000"/>
              </a:lnSpc>
              <a:spcBef>
                <a:spcPct val="50000"/>
              </a:spcBef>
              <a:buSzPct val="65000"/>
              <a:buFont typeface="Wingdings" panose="05000000000000000000" pitchFamily="2" charset="2"/>
              <a:buNone/>
              <a:defRPr/>
            </a:pPr>
            <a:r>
              <a:rPr kumimoji="1" lang="en-US" altLang="de-DE" sz="1600" dirty="0">
                <a:latin typeface="+mn-lt"/>
              </a:rPr>
              <a:t>Company</a:t>
            </a:r>
          </a:p>
          <a:p>
            <a:pPr lvl="1">
              <a:lnSpc>
                <a:spcPct val="95000"/>
              </a:lnSpc>
              <a:spcBef>
                <a:spcPct val="50000"/>
              </a:spcBef>
              <a:buSzPct val="65000"/>
              <a:buFont typeface="Wingdings" panose="05000000000000000000" pitchFamily="2" charset="2"/>
              <a:buNone/>
              <a:defRPr/>
            </a:pPr>
            <a:r>
              <a:rPr kumimoji="1" lang="en-US" altLang="de-DE" sz="1600" b="0" dirty="0">
                <a:latin typeface="+mn-lt"/>
              </a:rPr>
              <a:t>providing money, operational expertise, and intellectual capital</a:t>
            </a:r>
          </a:p>
        </p:txBody>
      </p:sp>
      <p:sp>
        <p:nvSpPr>
          <p:cNvPr id="8" name="Freeform 12">
            <a:extLst>
              <a:ext uri="{FF2B5EF4-FFF2-40B4-BE49-F238E27FC236}">
                <a16:creationId xmlns:a16="http://schemas.microsoft.com/office/drawing/2014/main" id="{66008AC7-3C6F-ECF2-1280-032673C1B20B}"/>
              </a:ext>
            </a:extLst>
          </p:cNvPr>
          <p:cNvSpPr>
            <a:spLocks/>
          </p:cNvSpPr>
          <p:nvPr/>
        </p:nvSpPr>
        <p:spPr bwMode="auto">
          <a:xfrm flipV="1">
            <a:off x="2287588" y="4175125"/>
            <a:ext cx="3871912" cy="1804988"/>
          </a:xfrm>
          <a:custGeom>
            <a:avLst/>
            <a:gdLst>
              <a:gd name="T0" fmla="*/ 0 w 2438"/>
              <a:gd name="T1" fmla="*/ 1137 h 1137"/>
              <a:gd name="T2" fmla="*/ 0 w 2438"/>
              <a:gd name="T3" fmla="*/ 0 h 1137"/>
              <a:gd name="T4" fmla="*/ 2232 w 2438"/>
              <a:gd name="T5" fmla="*/ 0 h 1137"/>
              <a:gd name="T6" fmla="*/ 2438 w 2438"/>
              <a:gd name="T7" fmla="*/ 1136 h 1137"/>
              <a:gd name="T8" fmla="*/ 0 w 2438"/>
              <a:gd name="T9" fmla="*/ 1137 h 1137"/>
              <a:gd name="T10" fmla="*/ 0 60000 65536"/>
              <a:gd name="T11" fmla="*/ 0 60000 65536"/>
              <a:gd name="T12" fmla="*/ 0 60000 65536"/>
              <a:gd name="T13" fmla="*/ 0 60000 65536"/>
              <a:gd name="T14" fmla="*/ 0 60000 65536"/>
              <a:gd name="T15" fmla="*/ 0 w 2438"/>
              <a:gd name="T16" fmla="*/ 0 h 1137"/>
              <a:gd name="T17" fmla="*/ 2438 w 2438"/>
              <a:gd name="T18" fmla="*/ 1137 h 1137"/>
            </a:gdLst>
            <a:ahLst/>
            <a:cxnLst>
              <a:cxn ang="T10">
                <a:pos x="T0" y="T1"/>
              </a:cxn>
              <a:cxn ang="T11">
                <a:pos x="T2" y="T3"/>
              </a:cxn>
              <a:cxn ang="T12">
                <a:pos x="T4" y="T5"/>
              </a:cxn>
              <a:cxn ang="T13">
                <a:pos x="T6" y="T7"/>
              </a:cxn>
              <a:cxn ang="T14">
                <a:pos x="T8" y="T9"/>
              </a:cxn>
            </a:cxnLst>
            <a:rect l="T15" t="T16" r="T17" b="T18"/>
            <a:pathLst>
              <a:path w="2438" h="1137">
                <a:moveTo>
                  <a:pt x="0" y="1137"/>
                </a:moveTo>
                <a:lnTo>
                  <a:pt x="0" y="0"/>
                </a:lnTo>
                <a:lnTo>
                  <a:pt x="2232" y="0"/>
                </a:lnTo>
                <a:lnTo>
                  <a:pt x="2438" y="1136"/>
                </a:lnTo>
                <a:lnTo>
                  <a:pt x="0" y="1137"/>
                </a:lnTo>
                <a:close/>
              </a:path>
            </a:pathLst>
          </a:custGeom>
          <a:solidFill>
            <a:srgbClr val="CCCCFF"/>
          </a:solidFill>
          <a:ln w="9525">
            <a:solidFill>
              <a:schemeClr val="tx1"/>
            </a:solidFill>
            <a:round/>
            <a:headEnd/>
            <a:tailEnd/>
          </a:ln>
        </p:spPr>
        <p:txBody>
          <a:bodyPr wrap="none" anchor="ctr"/>
          <a:lstStyle/>
          <a:p>
            <a:pPr>
              <a:defRPr/>
            </a:pPr>
            <a:endParaRPr lang="en-GB" sz="1600">
              <a:latin typeface="+mn-lt"/>
            </a:endParaRPr>
          </a:p>
        </p:txBody>
      </p:sp>
      <p:sp>
        <p:nvSpPr>
          <p:cNvPr id="9" name="Rectangle 31">
            <a:extLst>
              <a:ext uri="{FF2B5EF4-FFF2-40B4-BE49-F238E27FC236}">
                <a16:creationId xmlns:a16="http://schemas.microsoft.com/office/drawing/2014/main" id="{DBC25C68-D3FB-3115-9EA9-92293850C3F6}"/>
              </a:ext>
            </a:extLst>
          </p:cNvPr>
          <p:cNvSpPr>
            <a:spLocks noChangeArrowheads="1"/>
          </p:cNvSpPr>
          <p:nvPr/>
        </p:nvSpPr>
        <p:spPr bwMode="gray">
          <a:xfrm>
            <a:off x="2424113" y="4254500"/>
            <a:ext cx="3382962"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54000" tIns="54000" rIns="54000" bIns="54000">
            <a:spAutoFit/>
          </a:bodyPr>
          <a:lstStyle>
            <a:lvl1pPr marL="342900" indent="-342900">
              <a:spcBef>
                <a:spcPct val="20000"/>
              </a:spcBef>
              <a:buBlip>
                <a:blip r:embed="rId3"/>
              </a:buBlip>
              <a:defRPr>
                <a:solidFill>
                  <a:schemeClr val="tx1"/>
                </a:solidFill>
                <a:latin typeface="Calibri" panose="020F0502020204030204" pitchFamily="34" charset="0"/>
              </a:defRPr>
            </a:lvl1pPr>
            <a:lvl2pPr marL="1588">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lvl="1">
              <a:lnSpc>
                <a:spcPct val="95000"/>
              </a:lnSpc>
              <a:spcBef>
                <a:spcPct val="50000"/>
              </a:spcBef>
              <a:buSzPct val="65000"/>
              <a:buFont typeface="Wingdings" panose="05000000000000000000" pitchFamily="2" charset="2"/>
              <a:buNone/>
            </a:pPr>
            <a:endParaRPr kumimoji="1" lang="en-US" altLang="de-DE" dirty="0">
              <a:ea typeface="MS PGothic" panose="020B0600070205080204" pitchFamily="34" charset="-128"/>
            </a:endParaRPr>
          </a:p>
          <a:p>
            <a:pPr lvl="1">
              <a:lnSpc>
                <a:spcPct val="95000"/>
              </a:lnSpc>
              <a:spcBef>
                <a:spcPct val="50000"/>
              </a:spcBef>
              <a:buSzPct val="65000"/>
              <a:buFont typeface="Wingdings" panose="05000000000000000000" pitchFamily="2" charset="2"/>
              <a:buNone/>
            </a:pPr>
            <a:endParaRPr kumimoji="1" lang="en-US" altLang="de-DE" dirty="0">
              <a:ea typeface="MS PGothic" panose="020B0600070205080204" pitchFamily="34" charset="-128"/>
            </a:endParaRPr>
          </a:p>
          <a:p>
            <a:pPr lvl="1">
              <a:lnSpc>
                <a:spcPct val="95000"/>
              </a:lnSpc>
              <a:spcBef>
                <a:spcPct val="50000"/>
              </a:spcBef>
              <a:buSzPct val="65000"/>
              <a:buFont typeface="Wingdings" panose="05000000000000000000" pitchFamily="2" charset="2"/>
              <a:buNone/>
            </a:pPr>
            <a:r>
              <a:rPr kumimoji="1" lang="en-US" altLang="de-DE" dirty="0">
                <a:ea typeface="MS PGothic" panose="020B0600070205080204" pitchFamily="34" charset="-128"/>
              </a:rPr>
              <a:t>Nonprofit organization</a:t>
            </a:r>
          </a:p>
          <a:p>
            <a:pPr lvl="1">
              <a:lnSpc>
                <a:spcPct val="95000"/>
              </a:lnSpc>
              <a:spcBef>
                <a:spcPct val="50000"/>
              </a:spcBef>
              <a:buSzPct val="65000"/>
              <a:buFont typeface="Wingdings" panose="05000000000000000000" pitchFamily="2" charset="2"/>
              <a:buNone/>
            </a:pPr>
            <a:r>
              <a:rPr kumimoji="1" lang="en-US" altLang="de-DE" b="0" dirty="0">
                <a:ea typeface="MS PGothic" panose="020B0600070205080204" pitchFamily="34" charset="-128"/>
              </a:rPr>
              <a:t>providing projects, highly motivated workers and relationship networks</a:t>
            </a:r>
          </a:p>
        </p:txBody>
      </p:sp>
      <p:grpSp>
        <p:nvGrpSpPr>
          <p:cNvPr id="10" name="Group 13">
            <a:extLst>
              <a:ext uri="{FF2B5EF4-FFF2-40B4-BE49-F238E27FC236}">
                <a16:creationId xmlns:a16="http://schemas.microsoft.com/office/drawing/2014/main" id="{D2A47B43-B02B-5846-3177-ED8A87F62E59}"/>
              </a:ext>
            </a:extLst>
          </p:cNvPr>
          <p:cNvGrpSpPr>
            <a:grpSpLocks/>
          </p:cNvGrpSpPr>
          <p:nvPr/>
        </p:nvGrpSpPr>
        <p:grpSpPr bwMode="auto">
          <a:xfrm>
            <a:off x="3695700" y="3592513"/>
            <a:ext cx="1055688" cy="1055687"/>
            <a:chOff x="3743" y="1632"/>
            <a:chExt cx="665" cy="665"/>
          </a:xfrm>
        </p:grpSpPr>
        <p:sp>
          <p:nvSpPr>
            <p:cNvPr id="11" name="Oval 14">
              <a:extLst>
                <a:ext uri="{FF2B5EF4-FFF2-40B4-BE49-F238E27FC236}">
                  <a16:creationId xmlns:a16="http://schemas.microsoft.com/office/drawing/2014/main" id="{893EC550-7893-5ED0-AF83-065A17CD167D}"/>
                </a:ext>
              </a:extLst>
            </p:cNvPr>
            <p:cNvSpPr>
              <a:spLocks noChangeArrowheads="1"/>
            </p:cNvSpPr>
            <p:nvPr/>
          </p:nvSpPr>
          <p:spPr bwMode="auto">
            <a:xfrm>
              <a:off x="3743" y="1632"/>
              <a:ext cx="665" cy="665"/>
            </a:xfrm>
            <a:prstGeom prst="ellipse">
              <a:avLst/>
            </a:prstGeom>
            <a:solidFill>
              <a:schemeClr val="bg1"/>
            </a:solidFill>
            <a:ln w="9525">
              <a:solidFill>
                <a:schemeClr val="tx1"/>
              </a:solidFill>
              <a:round/>
              <a:headEnd type="none" w="sm" len="sm"/>
              <a:tailEnd type="none" w="sm" len="sm"/>
            </a:ln>
            <a:effectLst/>
          </p:spPr>
          <p:txBody>
            <a:bodyPr wrap="none" anchor="ctr"/>
            <a:lstStyle/>
            <a:p>
              <a:pPr>
                <a:defRPr/>
              </a:pPr>
              <a:endParaRPr lang="en-GB" sz="1600">
                <a:latin typeface="+mn-lt"/>
              </a:endParaRPr>
            </a:p>
          </p:txBody>
        </p:sp>
        <p:grpSp>
          <p:nvGrpSpPr>
            <p:cNvPr id="12" name="Group 15">
              <a:extLst>
                <a:ext uri="{FF2B5EF4-FFF2-40B4-BE49-F238E27FC236}">
                  <a16:creationId xmlns:a16="http://schemas.microsoft.com/office/drawing/2014/main" id="{BADBB360-CAAB-5748-B494-069BB40CF94E}"/>
                </a:ext>
              </a:extLst>
            </p:cNvPr>
            <p:cNvGrpSpPr>
              <a:grpSpLocks/>
            </p:cNvGrpSpPr>
            <p:nvPr/>
          </p:nvGrpSpPr>
          <p:grpSpPr bwMode="auto">
            <a:xfrm>
              <a:off x="3830" y="1719"/>
              <a:ext cx="491" cy="491"/>
              <a:chOff x="1224" y="1152"/>
              <a:chExt cx="191" cy="191"/>
            </a:xfrm>
          </p:grpSpPr>
          <p:sp>
            <p:nvSpPr>
              <p:cNvPr id="13" name="Rectangle 16">
                <a:extLst>
                  <a:ext uri="{FF2B5EF4-FFF2-40B4-BE49-F238E27FC236}">
                    <a16:creationId xmlns:a16="http://schemas.microsoft.com/office/drawing/2014/main" id="{EE2294E2-2D64-D432-9535-7E6A591E4BBD}"/>
                  </a:ext>
                </a:extLst>
              </p:cNvPr>
              <p:cNvSpPr>
                <a:spLocks noChangeArrowheads="1"/>
              </p:cNvSpPr>
              <p:nvPr/>
            </p:nvSpPr>
            <p:spPr bwMode="auto">
              <a:xfrm>
                <a:off x="1297" y="1152"/>
                <a:ext cx="47" cy="191"/>
              </a:xfrm>
              <a:prstGeom prst="rect">
                <a:avLst/>
              </a:prstGeom>
              <a:solidFill>
                <a:srgbClr val="FF9900"/>
              </a:solidFill>
              <a:ln>
                <a:noFill/>
              </a:ln>
              <a:effectLst/>
            </p:spPr>
            <p:txBody>
              <a:bodyPr wrap="none" anchor="ctr"/>
              <a:lstStyle/>
              <a:p>
                <a:pPr>
                  <a:defRPr/>
                </a:pPr>
                <a:endParaRPr lang="en-GB" sz="1600" dirty="0">
                  <a:latin typeface="+mn-lt"/>
                </a:endParaRPr>
              </a:p>
            </p:txBody>
          </p:sp>
          <p:sp>
            <p:nvSpPr>
              <p:cNvPr id="14" name="Rectangle 17">
                <a:extLst>
                  <a:ext uri="{FF2B5EF4-FFF2-40B4-BE49-F238E27FC236}">
                    <a16:creationId xmlns:a16="http://schemas.microsoft.com/office/drawing/2014/main" id="{03A3098A-1A63-8210-4D51-5BEBFECE4907}"/>
                  </a:ext>
                </a:extLst>
              </p:cNvPr>
              <p:cNvSpPr>
                <a:spLocks noChangeArrowheads="1"/>
              </p:cNvSpPr>
              <p:nvPr/>
            </p:nvSpPr>
            <p:spPr bwMode="auto">
              <a:xfrm rot="5400000">
                <a:off x="1296" y="1152"/>
                <a:ext cx="47" cy="191"/>
              </a:xfrm>
              <a:prstGeom prst="rect">
                <a:avLst/>
              </a:prstGeom>
              <a:solidFill>
                <a:srgbClr val="FF9900"/>
              </a:solidFill>
              <a:ln>
                <a:noFill/>
              </a:ln>
              <a:effectLst/>
            </p:spPr>
            <p:txBody>
              <a:bodyPr wrap="none" anchor="ctr"/>
              <a:lstStyle/>
              <a:p>
                <a:pPr>
                  <a:defRPr/>
                </a:pPr>
                <a:endParaRPr lang="en-GB" sz="1600">
                  <a:latin typeface="+mn-lt"/>
                </a:endParaRPr>
              </a:p>
            </p:txBody>
          </p:sp>
        </p:grpSp>
      </p:grpSp>
      <p:pic>
        <p:nvPicPr>
          <p:cNvPr id="15" name="Grafik 15">
            <a:extLst>
              <a:ext uri="{FF2B5EF4-FFF2-40B4-BE49-F238E27FC236}">
                <a16:creationId xmlns:a16="http://schemas.microsoft.com/office/drawing/2014/main" id="{4EE7BF2D-3672-7A06-AD24-EF5849BC9F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4363" y="2976563"/>
            <a:ext cx="2328862"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99CF146-7491-1CEE-76D7-455A406415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9238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3DDFAC-50A0-0F63-754A-311C5A7240F7}"/>
              </a:ext>
            </a:extLst>
          </p:cNvPr>
          <p:cNvSpPr>
            <a:spLocks noGrp="1"/>
          </p:cNvSpPr>
          <p:nvPr>
            <p:ph type="title"/>
          </p:nvPr>
        </p:nvSpPr>
        <p:spPr/>
        <p:txBody>
          <a:bodyPr/>
          <a:lstStyle/>
          <a:p>
            <a:r>
              <a:rPr lang="en-GB" i="1" dirty="0"/>
              <a:t>Healthy, vibrant environment</a:t>
            </a:r>
            <a:endParaRPr lang="de-DE" dirty="0"/>
          </a:p>
        </p:txBody>
      </p:sp>
      <p:sp>
        <p:nvSpPr>
          <p:cNvPr id="3" name="Textplatzhalter 2">
            <a:extLst>
              <a:ext uri="{FF2B5EF4-FFF2-40B4-BE49-F238E27FC236}">
                <a16:creationId xmlns:a16="http://schemas.microsoft.com/office/drawing/2014/main" id="{A13AAB5E-662B-05DD-A0D7-4F59CA2948A0}"/>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BCFADE4D-8868-497D-2736-377C6C59C1F9}"/>
              </a:ext>
            </a:extLst>
          </p:cNvPr>
          <p:cNvSpPr>
            <a:spLocks noGrp="1"/>
          </p:cNvSpPr>
          <p:nvPr>
            <p:ph type="sldNum" sz="quarter" idx="12"/>
          </p:nvPr>
        </p:nvSpPr>
        <p:spPr/>
        <p:txBody>
          <a:bodyPr/>
          <a:lstStyle/>
          <a:p>
            <a:fld id="{BC1DBF59-FCF1-4C99-ADD5-833B8FF11D94}" type="slidenum">
              <a:rPr lang="nl-NL" smtClean="0"/>
              <a:t>91</a:t>
            </a:fld>
            <a:endParaRPr lang="nl-NL"/>
          </a:p>
        </p:txBody>
      </p:sp>
    </p:spTree>
    <p:extLst>
      <p:ext uri="{BB962C8B-B14F-4D97-AF65-F5344CB8AC3E}">
        <p14:creationId xmlns:p14="http://schemas.microsoft.com/office/powerpoint/2010/main" val="2953472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US" altLang="de-DE" dirty="0"/>
              <a:t>The environment – the silent and ultimate stakeholder</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92</a:t>
            </a:fld>
            <a:endParaRPr lang="nl-NL"/>
          </a:p>
        </p:txBody>
      </p:sp>
      <p:pic>
        <p:nvPicPr>
          <p:cNvPr id="5" name="Inhaltsplatzhalter 5">
            <a:extLst>
              <a:ext uri="{FF2B5EF4-FFF2-40B4-BE49-F238E27FC236}">
                <a16:creationId xmlns:a16="http://schemas.microsoft.com/office/drawing/2014/main" id="{073E9DF7-90E4-E9CE-8C93-E92A202D1881}"/>
              </a:ext>
            </a:extLst>
          </p:cNvPr>
          <p:cNvPicPr>
            <a:picLocks noChangeAspect="1"/>
          </p:cNvPicPr>
          <p:nvPr/>
        </p:nvPicPr>
        <p:blipFill>
          <a:blip r:embed="rId3"/>
          <a:stretch>
            <a:fillRect/>
          </a:stretch>
        </p:blipFill>
        <p:spPr>
          <a:xfrm>
            <a:off x="2033588" y="2473325"/>
            <a:ext cx="4640262" cy="3095625"/>
          </a:xfrm>
          <a:prstGeom prst="rect">
            <a:avLst/>
          </a:prstGeom>
          <a:effectLst>
            <a:outerShdw blurRad="292100" dist="139700" dir="2700000" algn="tl" rotWithShape="0">
              <a:srgbClr val="333333">
                <a:alpha val="65000"/>
              </a:srgbClr>
            </a:outerShdw>
          </a:effectLst>
        </p:spPr>
      </p:pic>
      <p:pic>
        <p:nvPicPr>
          <p:cNvPr id="6" name="Grafik 5">
            <a:extLst>
              <a:ext uri="{FF2B5EF4-FFF2-40B4-BE49-F238E27FC236}">
                <a16:creationId xmlns:a16="http://schemas.microsoft.com/office/drawing/2014/main" id="{1C105DEB-6AA2-3CD2-81A2-749B34DB8B48}"/>
              </a:ext>
            </a:extLst>
          </p:cNvPr>
          <p:cNvPicPr>
            <a:picLocks noChangeAspect="1"/>
          </p:cNvPicPr>
          <p:nvPr/>
        </p:nvPicPr>
        <p:blipFill>
          <a:blip r:embed="rId4"/>
          <a:stretch>
            <a:fillRect/>
          </a:stretch>
        </p:blipFill>
        <p:spPr>
          <a:xfrm>
            <a:off x="6934200" y="1952625"/>
            <a:ext cx="3117850" cy="4540250"/>
          </a:xfrm>
          <a:prstGeom prst="rect">
            <a:avLst/>
          </a:prstGeom>
          <a:ln>
            <a:noFill/>
          </a:ln>
          <a:effectLst>
            <a:outerShdw blurRad="292100" dist="139700" dir="2700000" algn="tl" rotWithShape="0">
              <a:srgbClr val="333333">
                <a:alpha val="65000"/>
              </a:srgbClr>
            </a:outerShdw>
          </a:effectLst>
        </p:spPr>
      </p:pic>
      <p:sp>
        <p:nvSpPr>
          <p:cNvPr id="7" name="Textfeld 6">
            <a:extLst>
              <a:ext uri="{FF2B5EF4-FFF2-40B4-BE49-F238E27FC236}">
                <a16:creationId xmlns:a16="http://schemas.microsoft.com/office/drawing/2014/main" id="{62019B42-3C99-CC12-33BA-78D530FD6C63}"/>
              </a:ext>
            </a:extLst>
          </p:cNvPr>
          <p:cNvSpPr txBox="1"/>
          <p:nvPr/>
        </p:nvSpPr>
        <p:spPr>
          <a:xfrm>
            <a:off x="2367679" y="5626735"/>
            <a:ext cx="3728321" cy="246221"/>
          </a:xfrm>
          <a:prstGeom prst="rect">
            <a:avLst/>
          </a:prstGeom>
          <a:noFill/>
        </p:spPr>
        <p:txBody>
          <a:bodyPr wrap="square">
            <a:spAutoFit/>
          </a:bodyPr>
          <a:lstStyle/>
          <a:p>
            <a:pPr algn="ctr">
              <a:defRPr/>
            </a:pPr>
            <a:r>
              <a:rPr lang="en-GB" sz="1000" b="0" dirty="0">
                <a:latin typeface="+mn-lt"/>
              </a:rPr>
              <a:t>Source: World Press Photo 2017, </a:t>
            </a:r>
            <a:r>
              <a:rPr lang="de-DE" sz="1000" b="0" dirty="0">
                <a:latin typeface="+mn-lt"/>
              </a:rPr>
              <a:t>Francis Pérez, </a:t>
            </a:r>
            <a:r>
              <a:rPr lang="de-DE" sz="1000" b="0" dirty="0" err="1">
                <a:latin typeface="+mn-lt"/>
              </a:rPr>
              <a:t>category</a:t>
            </a:r>
            <a:r>
              <a:rPr lang="de-DE" sz="1000" b="0" dirty="0">
                <a:latin typeface="+mn-lt"/>
              </a:rPr>
              <a:t>: </a:t>
            </a:r>
            <a:r>
              <a:rPr lang="de-DE" sz="1000" b="0" dirty="0" err="1">
                <a:latin typeface="+mn-lt"/>
              </a:rPr>
              <a:t>nature</a:t>
            </a:r>
            <a:endParaRPr lang="en-GB" sz="1000" b="0" dirty="0">
              <a:latin typeface="+mn-lt"/>
            </a:endParaRPr>
          </a:p>
        </p:txBody>
      </p:sp>
      <p:sp>
        <p:nvSpPr>
          <p:cNvPr id="8" name="Textfeld 7">
            <a:extLst>
              <a:ext uri="{FF2B5EF4-FFF2-40B4-BE49-F238E27FC236}">
                <a16:creationId xmlns:a16="http://schemas.microsoft.com/office/drawing/2014/main" id="{36D6373C-9289-4EDC-873B-29748269C1C8}"/>
              </a:ext>
            </a:extLst>
          </p:cNvPr>
          <p:cNvSpPr txBox="1"/>
          <p:nvPr/>
        </p:nvSpPr>
        <p:spPr>
          <a:xfrm>
            <a:off x="6359821" y="6514842"/>
            <a:ext cx="3728321" cy="184666"/>
          </a:xfrm>
          <a:prstGeom prst="rect">
            <a:avLst/>
          </a:prstGeom>
          <a:noFill/>
        </p:spPr>
        <p:txBody>
          <a:bodyPr wrap="square">
            <a:spAutoFit/>
          </a:bodyPr>
          <a:lstStyle/>
          <a:p>
            <a:pPr algn="r">
              <a:defRPr/>
            </a:pPr>
            <a:r>
              <a:rPr lang="en-GB" sz="600" b="0" i="1" dirty="0">
                <a:latin typeface="+mn-lt"/>
              </a:rPr>
              <a:t>Source: </a:t>
            </a:r>
            <a:r>
              <a:rPr lang="de-DE" sz="600" b="0" i="1" dirty="0">
                <a:latin typeface="+mn-lt"/>
              </a:rPr>
              <a:t>Christian Schmidkonz, CC BY-NC</a:t>
            </a:r>
            <a:endParaRPr lang="en-GB" sz="600" b="0" i="1" dirty="0">
              <a:latin typeface="+mn-lt"/>
            </a:endParaRPr>
          </a:p>
        </p:txBody>
      </p:sp>
      <p:sp>
        <p:nvSpPr>
          <p:cNvPr id="9" name="Textfeld 8">
            <a:extLst>
              <a:ext uri="{FF2B5EF4-FFF2-40B4-BE49-F238E27FC236}">
                <a16:creationId xmlns:a16="http://schemas.microsoft.com/office/drawing/2014/main" id="{DF5DB511-E1B3-A3F7-0064-C237369A2083}"/>
              </a:ext>
            </a:extLst>
          </p:cNvPr>
          <p:cNvSpPr txBox="1"/>
          <p:nvPr/>
        </p:nvSpPr>
        <p:spPr>
          <a:xfrm rot="552544">
            <a:off x="8035390" y="1642204"/>
            <a:ext cx="3228723" cy="646331"/>
          </a:xfrm>
          <a:prstGeom prst="rect">
            <a:avLst/>
          </a:prstGeom>
          <a:solidFill>
            <a:schemeClr val="bg2">
              <a:lumMod val="90000"/>
            </a:schemeClr>
          </a:solidFill>
        </p:spPr>
        <p:txBody>
          <a:bodyPr wrap="square" rtlCol="0">
            <a:spAutoFit/>
          </a:bodyPr>
          <a:lstStyle/>
          <a:p>
            <a:pPr algn="ctr"/>
            <a:r>
              <a:rPr lang="en-US" dirty="0"/>
              <a:t>“Thick air – just like in China”</a:t>
            </a:r>
            <a:br>
              <a:rPr lang="en-US" dirty="0"/>
            </a:br>
            <a:r>
              <a:rPr lang="en-US" dirty="0"/>
              <a:t>Shanghai and Munich in winter</a:t>
            </a:r>
          </a:p>
        </p:txBody>
      </p:sp>
      <p:pic>
        <p:nvPicPr>
          <p:cNvPr id="3" name="Picture 2">
            <a:extLst>
              <a:ext uri="{FF2B5EF4-FFF2-40B4-BE49-F238E27FC236}">
                <a16:creationId xmlns:a16="http://schemas.microsoft.com/office/drawing/2014/main" id="{F29B9598-3940-476B-799D-C792B53156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10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DBEC39-319E-5872-EFFB-166805354C5F}"/>
              </a:ext>
            </a:extLst>
          </p:cNvPr>
          <p:cNvSpPr>
            <a:spLocks noGrp="1"/>
          </p:cNvSpPr>
          <p:nvPr>
            <p:ph type="title"/>
          </p:nvPr>
        </p:nvSpPr>
        <p:spPr/>
        <p:txBody>
          <a:bodyPr/>
          <a:lstStyle/>
          <a:p>
            <a:endParaRPr lang="de-DE"/>
          </a:p>
        </p:txBody>
      </p:sp>
      <p:sp>
        <p:nvSpPr>
          <p:cNvPr id="4" name="Foliennummernplatzhalter 3">
            <a:extLst>
              <a:ext uri="{FF2B5EF4-FFF2-40B4-BE49-F238E27FC236}">
                <a16:creationId xmlns:a16="http://schemas.microsoft.com/office/drawing/2014/main" id="{24536F03-8312-55C3-A9E2-EE2DEE832EC2}"/>
              </a:ext>
            </a:extLst>
          </p:cNvPr>
          <p:cNvSpPr>
            <a:spLocks noGrp="1"/>
          </p:cNvSpPr>
          <p:nvPr>
            <p:ph type="sldNum" sz="quarter" idx="12"/>
          </p:nvPr>
        </p:nvSpPr>
        <p:spPr/>
        <p:txBody>
          <a:bodyPr/>
          <a:lstStyle/>
          <a:p>
            <a:fld id="{BC1DBF59-FCF1-4C99-ADD5-833B8FF11D94}" type="slidenum">
              <a:rPr lang="nl-NL" smtClean="0"/>
              <a:t>93</a:t>
            </a:fld>
            <a:endParaRPr lang="nl-NL"/>
          </a:p>
        </p:txBody>
      </p:sp>
      <p:pic>
        <p:nvPicPr>
          <p:cNvPr id="8" name="Grafik 7">
            <a:extLst>
              <a:ext uri="{FF2B5EF4-FFF2-40B4-BE49-F238E27FC236}">
                <a16:creationId xmlns:a16="http://schemas.microsoft.com/office/drawing/2014/main" id="{D8D955C0-5F24-9DE1-1412-F072ABD8911D}"/>
              </a:ext>
            </a:extLst>
          </p:cNvPr>
          <p:cNvPicPr>
            <a:picLocks noChangeAspect="1"/>
          </p:cNvPicPr>
          <p:nvPr/>
        </p:nvPicPr>
        <p:blipFill>
          <a:blip r:embed="rId2"/>
          <a:stretch>
            <a:fillRect/>
          </a:stretch>
        </p:blipFill>
        <p:spPr>
          <a:xfrm>
            <a:off x="1931486" y="1992469"/>
            <a:ext cx="8329028" cy="2711382"/>
          </a:xfrm>
          <a:prstGeom prst="rect">
            <a:avLst/>
          </a:prstGeom>
        </p:spPr>
      </p:pic>
      <p:sp>
        <p:nvSpPr>
          <p:cNvPr id="10" name="Textfeld 9">
            <a:extLst>
              <a:ext uri="{FF2B5EF4-FFF2-40B4-BE49-F238E27FC236}">
                <a16:creationId xmlns:a16="http://schemas.microsoft.com/office/drawing/2014/main" id="{980FE3C5-A498-D057-20C8-ABD2DDEC649D}"/>
              </a:ext>
            </a:extLst>
          </p:cNvPr>
          <p:cNvSpPr txBox="1"/>
          <p:nvPr/>
        </p:nvSpPr>
        <p:spPr>
          <a:xfrm>
            <a:off x="2640701" y="4800956"/>
            <a:ext cx="6910598" cy="646331"/>
          </a:xfrm>
          <a:prstGeom prst="rect">
            <a:avLst/>
          </a:prstGeom>
          <a:noFill/>
        </p:spPr>
        <p:txBody>
          <a:bodyPr wrap="square">
            <a:spAutoFit/>
          </a:bodyPr>
          <a:lstStyle/>
          <a:p>
            <a:r>
              <a:rPr lang="de-DE" sz="1200" dirty="0"/>
              <a:t>Part 1 </a:t>
            </a:r>
            <a:r>
              <a:rPr lang="de-DE" sz="1200" dirty="0">
                <a:hlinkClick r:id="rId3"/>
              </a:rPr>
              <a:t>https://www.theconsciouscapitalists.com/podcast/episode/49cab8be/episode-4-stakeholders-part-1</a:t>
            </a:r>
            <a:endParaRPr lang="de-DE" sz="1200" dirty="0"/>
          </a:p>
          <a:p>
            <a:endParaRPr lang="de-DE" sz="1200" dirty="0"/>
          </a:p>
          <a:p>
            <a:r>
              <a:rPr lang="de-DE" sz="1200" dirty="0"/>
              <a:t>Part 2 </a:t>
            </a:r>
            <a:r>
              <a:rPr lang="de-DE" sz="1200" dirty="0">
                <a:hlinkClick r:id="rId4"/>
              </a:rPr>
              <a:t>https://www.theconsciouscapitalists.com/podcast/episode/47e40d44/episode-5-stakeholders-part-2</a:t>
            </a:r>
            <a:r>
              <a:rPr lang="de-DE" sz="1200" dirty="0"/>
              <a:t> </a:t>
            </a:r>
          </a:p>
        </p:txBody>
      </p:sp>
      <p:pic>
        <p:nvPicPr>
          <p:cNvPr id="3" name="Picture 2">
            <a:extLst>
              <a:ext uri="{FF2B5EF4-FFF2-40B4-BE49-F238E27FC236}">
                <a16:creationId xmlns:a16="http://schemas.microsoft.com/office/drawing/2014/main" id="{4F05049A-8937-2067-6C2A-AD9BEC1F0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1387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F01D8BD-B7EC-13C0-20DE-D40CB27C5E3A}"/>
              </a:ext>
            </a:extLst>
          </p:cNvPr>
          <p:cNvSpPr/>
          <p:nvPr/>
        </p:nvSpPr>
        <p:spPr>
          <a:xfrm>
            <a:off x="704007" y="3654417"/>
            <a:ext cx="5923370" cy="407777"/>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noAutofit/>
          </a:bodyPr>
          <a:lstStyle/>
          <a:p>
            <a:pPr marL="342900" indent="-342900" eaLnBrk="1" hangingPunct="1">
              <a:buFontTx/>
              <a:buAutoNum type="arabicPeriod"/>
              <a:defRPr/>
            </a:pPr>
            <a:r>
              <a:rPr lang="en-US" sz="1800" dirty="0">
                <a:latin typeface="+mn-lt"/>
              </a:rPr>
              <a:t>Transition / Introduction</a:t>
            </a:r>
          </a:p>
          <a:p>
            <a:pPr marL="342900" indent="-342900" eaLnBrk="1" hangingPunct="1">
              <a:buFontTx/>
              <a:buAutoNum type="arabicPeriod"/>
              <a:defRPr/>
            </a:pPr>
            <a:r>
              <a:rPr lang="en-US" sz="1800" dirty="0">
                <a:latin typeface="+mn-lt"/>
              </a:rPr>
              <a:t>The four tenets of conscious capitalism</a:t>
            </a:r>
          </a:p>
          <a:p>
            <a:pPr marL="342900" indent="-342900" eaLnBrk="1" hangingPunct="1">
              <a:buFontTx/>
              <a:buAutoNum type="arabicPeriod"/>
              <a:defRPr/>
            </a:pPr>
            <a:r>
              <a:rPr lang="en-US" sz="1800" dirty="0">
                <a:latin typeface="+mn-lt"/>
              </a:rPr>
              <a:t>1</a:t>
            </a:r>
            <a:r>
              <a:rPr lang="en-US" sz="1800" baseline="30000" dirty="0">
                <a:latin typeface="+mn-lt"/>
              </a:rPr>
              <a:t>st</a:t>
            </a:r>
            <a:r>
              <a:rPr lang="en-US" sz="1800" dirty="0">
                <a:latin typeface="+mn-lt"/>
              </a:rPr>
              <a:t> tenet: Higher Purpose</a:t>
            </a:r>
          </a:p>
          <a:p>
            <a:pPr marL="342900" indent="-342900" eaLnBrk="1" hangingPunct="1">
              <a:buFontTx/>
              <a:buAutoNum type="arabicPeriod"/>
              <a:defRPr/>
            </a:pPr>
            <a:r>
              <a:rPr lang="en-US" sz="1800" dirty="0">
                <a:latin typeface="+mn-lt"/>
              </a:rPr>
              <a:t>2</a:t>
            </a:r>
            <a:r>
              <a:rPr lang="en-US" sz="1800" baseline="30000" dirty="0">
                <a:latin typeface="+mn-lt"/>
              </a:rPr>
              <a:t>nd</a:t>
            </a:r>
            <a:r>
              <a:rPr lang="en-US" sz="1800" dirty="0">
                <a:latin typeface="+mn-lt"/>
              </a:rPr>
              <a:t> tenet: Conscious Leadership</a:t>
            </a:r>
          </a:p>
          <a:p>
            <a:pPr marL="342900" indent="-342900" eaLnBrk="1" hangingPunct="1">
              <a:buFontTx/>
              <a:buAutoNum type="arabicPeriod"/>
              <a:defRPr/>
            </a:pPr>
            <a:r>
              <a:rPr lang="en-US" sz="1800" dirty="0">
                <a:latin typeface="+mn-lt"/>
              </a:rPr>
              <a:t>3</a:t>
            </a:r>
            <a:r>
              <a:rPr lang="en-US" sz="1800" baseline="30000" dirty="0">
                <a:latin typeface="+mn-lt"/>
              </a:rPr>
              <a:t>rd</a:t>
            </a:r>
            <a:r>
              <a:rPr lang="en-US" sz="1800" dirty="0">
                <a:latin typeface="+mn-lt"/>
              </a:rPr>
              <a:t> tenet: Stakeholder integration</a:t>
            </a:r>
          </a:p>
          <a:p>
            <a:pPr marL="342900" indent="-342900" eaLnBrk="1" hangingPunct="1">
              <a:buFontTx/>
              <a:buAutoNum type="arabicPeriod"/>
              <a:defRPr/>
            </a:pPr>
            <a:r>
              <a:rPr lang="en-US" sz="1800" b="1" dirty="0">
                <a:latin typeface="+mn-lt"/>
              </a:rPr>
              <a:t>4</a:t>
            </a:r>
            <a:r>
              <a:rPr lang="en-US" sz="1800" b="1" baseline="30000" dirty="0">
                <a:latin typeface="+mn-lt"/>
              </a:rPr>
              <a:t>th</a:t>
            </a:r>
            <a:r>
              <a:rPr lang="en-US" sz="1800" b="1" dirty="0">
                <a:latin typeface="+mn-lt"/>
              </a:rPr>
              <a:t> tenet: Conscious culture and management</a:t>
            </a:r>
          </a:p>
          <a:p>
            <a:pPr marL="342900" indent="-342900" eaLnBrk="1" hangingPunct="1">
              <a:buFontTx/>
              <a:buAutoNum type="arabicPeriod"/>
              <a:defRPr/>
            </a:pPr>
            <a:r>
              <a:rPr lang="en-US" sz="1800" dirty="0">
                <a:latin typeface="+mn-lt"/>
              </a:rPr>
              <a:t>Summary: Key questions</a:t>
            </a:r>
          </a:p>
          <a:p>
            <a:pPr marL="342900" indent="-342900" eaLnBrk="1" hangingPunct="1">
              <a:buFontTx/>
              <a:buAutoNum type="arabicPeriod"/>
              <a:defRPr/>
            </a:pPr>
            <a:r>
              <a:rPr lang="en-US" sz="1800" dirty="0">
                <a:latin typeface="+mn-lt"/>
              </a:rPr>
              <a:t>Reading recommendations and contact</a:t>
            </a:r>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94</a:t>
            </a:fld>
            <a:endParaRPr lang="nl-NL"/>
          </a:p>
        </p:txBody>
      </p:sp>
      <p:pic>
        <p:nvPicPr>
          <p:cNvPr id="6" name="Picture 2">
            <a:extLst>
              <a:ext uri="{FF2B5EF4-FFF2-40B4-BE49-F238E27FC236}">
                <a16:creationId xmlns:a16="http://schemas.microsoft.com/office/drawing/2014/main" id="{7EB996C5-646A-E8F6-5868-2451365CA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970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normAutofit fontScale="90000"/>
          </a:bodyPr>
          <a:lstStyle/>
          <a:p>
            <a:r>
              <a:rPr lang="en-GB" altLang="de-DE" dirty="0"/>
              <a:t>Corporate Culture – according to </a:t>
            </a:r>
            <a:r>
              <a:rPr lang="en-US" altLang="de-DE" dirty="0"/>
              <a:t>Patty McCord, former Netflix Chief Talent Officer (CTO)</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95</a:t>
            </a:fld>
            <a:endParaRPr lang="nl-NL"/>
          </a:p>
        </p:txBody>
      </p:sp>
      <p:sp>
        <p:nvSpPr>
          <p:cNvPr id="5" name="Inhaltsplatzhalter 2">
            <a:extLst>
              <a:ext uri="{FF2B5EF4-FFF2-40B4-BE49-F238E27FC236}">
                <a16:creationId xmlns:a16="http://schemas.microsoft.com/office/drawing/2014/main" id="{F9AADC3D-5F54-25F3-97D1-A7F7D99AE719}"/>
              </a:ext>
            </a:extLst>
          </p:cNvPr>
          <p:cNvSpPr>
            <a:spLocks noGrp="1"/>
          </p:cNvSpPr>
          <p:nvPr>
            <p:ph idx="1"/>
          </p:nvPr>
        </p:nvSpPr>
        <p:spPr>
          <a:xfrm>
            <a:off x="1779588" y="1915319"/>
            <a:ext cx="4011612" cy="4216400"/>
          </a:xfrm>
        </p:spPr>
        <p:txBody>
          <a:bodyPr>
            <a:normAutofit lnSpcReduction="10000"/>
          </a:bodyPr>
          <a:lstStyle/>
          <a:p>
            <a:pPr marL="0" indent="0">
              <a:buFontTx/>
              <a:buNone/>
              <a:defRPr/>
            </a:pPr>
            <a:endParaRPr lang="en-US" sz="1600" dirty="0"/>
          </a:p>
          <a:p>
            <a:pPr marL="0" indent="0">
              <a:buFontTx/>
              <a:buNone/>
              <a:defRPr/>
            </a:pPr>
            <a:r>
              <a:rPr lang="en-US" sz="1600" dirty="0"/>
              <a:t>A cultural anthropologist’s perspective:</a:t>
            </a:r>
          </a:p>
          <a:p>
            <a:pPr>
              <a:defRPr/>
            </a:pPr>
            <a:endParaRPr lang="en-US" sz="1600" dirty="0"/>
          </a:p>
          <a:p>
            <a:pPr>
              <a:defRPr/>
            </a:pPr>
            <a:r>
              <a:rPr lang="en-US" sz="1600" dirty="0"/>
              <a:t>The stories people tell</a:t>
            </a:r>
          </a:p>
          <a:p>
            <a:pPr>
              <a:defRPr/>
            </a:pPr>
            <a:r>
              <a:rPr lang="en-US" sz="1600" dirty="0"/>
              <a:t>The way people operate when no one’s looking</a:t>
            </a:r>
          </a:p>
          <a:p>
            <a:pPr>
              <a:defRPr/>
            </a:pPr>
            <a:r>
              <a:rPr lang="en-US" sz="1600" dirty="0"/>
              <a:t>The values that you hold dear, that you know your colleagues do as well</a:t>
            </a:r>
          </a:p>
          <a:p>
            <a:pPr>
              <a:defRPr/>
            </a:pPr>
            <a:r>
              <a:rPr lang="en-US" sz="1600" dirty="0"/>
              <a:t>The expectations of how people are going to behave</a:t>
            </a:r>
          </a:p>
          <a:p>
            <a:pPr>
              <a:defRPr/>
            </a:pPr>
            <a:r>
              <a:rPr lang="en-US" sz="1600" dirty="0"/>
              <a:t>The expectations of what gets punished and what gets rewarded</a:t>
            </a:r>
          </a:p>
          <a:p>
            <a:pPr>
              <a:defRPr/>
            </a:pPr>
            <a:endParaRPr lang="de-DE" sz="1600" dirty="0"/>
          </a:p>
          <a:p>
            <a:pPr marL="0" indent="0">
              <a:buFontTx/>
              <a:buNone/>
              <a:defRPr/>
            </a:pPr>
            <a:r>
              <a:rPr lang="en-US" sz="1600" dirty="0">
                <a:sym typeface="Wingdings" panose="05000000000000000000" pitchFamily="2" charset="2"/>
              </a:rPr>
              <a:t> </a:t>
            </a:r>
            <a:r>
              <a:rPr lang="en-US" sz="1600" dirty="0"/>
              <a:t>Every company has a somewhat unique </a:t>
            </a:r>
            <a:br>
              <a:rPr lang="en-US" sz="1600" dirty="0"/>
            </a:br>
            <a:r>
              <a:rPr lang="en-US" sz="1600" dirty="0"/>
              <a:t>     culture</a:t>
            </a:r>
            <a:endParaRPr lang="en-GB" sz="1600" dirty="0"/>
          </a:p>
        </p:txBody>
      </p:sp>
      <p:pic>
        <p:nvPicPr>
          <p:cNvPr id="6" name="Grafik 8">
            <a:extLst>
              <a:ext uri="{FF2B5EF4-FFF2-40B4-BE49-F238E27FC236}">
                <a16:creationId xmlns:a16="http://schemas.microsoft.com/office/drawing/2014/main" id="{1AB67E4B-A7CD-DE6A-2C10-CBED2ADBE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850" y="2459832"/>
            <a:ext cx="3890963"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feld 6">
            <a:extLst>
              <a:ext uri="{FF2B5EF4-FFF2-40B4-BE49-F238E27FC236}">
                <a16:creationId xmlns:a16="http://schemas.microsoft.com/office/drawing/2014/main" id="{CB20C338-44DF-E534-E75D-37CDEAD29F78}"/>
              </a:ext>
            </a:extLst>
          </p:cNvPr>
          <p:cNvSpPr txBox="1"/>
          <p:nvPr/>
        </p:nvSpPr>
        <p:spPr>
          <a:xfrm>
            <a:off x="5718174" y="6423025"/>
            <a:ext cx="4278313" cy="184150"/>
          </a:xfrm>
          <a:prstGeom prst="rect">
            <a:avLst/>
          </a:prstGeom>
          <a:noFill/>
        </p:spPr>
        <p:txBody>
          <a:bodyPr>
            <a:spAutoFit/>
          </a:bodyPr>
          <a:lstStyle/>
          <a:p>
            <a:pPr algn="r">
              <a:defRPr/>
            </a:pPr>
            <a:r>
              <a:rPr lang="en-GB" sz="600" b="0" i="1" dirty="0">
                <a:latin typeface="+mn-lt"/>
              </a:rPr>
              <a:t>Source: </a:t>
            </a:r>
            <a:r>
              <a:rPr lang="en-US" sz="600" b="0" i="1" u="sng" dirty="0">
                <a:latin typeface="+mn-lt"/>
                <a:hlinkClick r:id="rId4"/>
              </a:rPr>
              <a:t>http://knowledge.wharton.upenn.edu/article/how-netflix-built-its-company-culture/</a:t>
            </a:r>
            <a:endParaRPr lang="en-GB" sz="600" b="0" i="1" dirty="0">
              <a:latin typeface="+mn-lt"/>
            </a:endParaRPr>
          </a:p>
        </p:txBody>
      </p:sp>
      <p:pic>
        <p:nvPicPr>
          <p:cNvPr id="3" name="Picture 2">
            <a:extLst>
              <a:ext uri="{FF2B5EF4-FFF2-40B4-BE49-F238E27FC236}">
                <a16:creationId xmlns:a16="http://schemas.microsoft.com/office/drawing/2014/main" id="{B2256EED-543E-7C2F-B2C8-57AD9F2402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34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Qualities of conscious cultures</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96</a:t>
            </a:fld>
            <a:endParaRPr lang="nl-NL"/>
          </a:p>
        </p:txBody>
      </p:sp>
      <p:sp>
        <p:nvSpPr>
          <p:cNvPr id="5" name="Textfeld 4">
            <a:extLst>
              <a:ext uri="{FF2B5EF4-FFF2-40B4-BE49-F238E27FC236}">
                <a16:creationId xmlns:a16="http://schemas.microsoft.com/office/drawing/2014/main" id="{72F64132-A502-E484-71DA-65C74789DB75}"/>
              </a:ext>
            </a:extLst>
          </p:cNvPr>
          <p:cNvSpPr txBox="1"/>
          <p:nvPr/>
        </p:nvSpPr>
        <p:spPr>
          <a:xfrm>
            <a:off x="8591550" y="6440488"/>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sp>
        <p:nvSpPr>
          <p:cNvPr id="6" name="Line 2">
            <a:extLst>
              <a:ext uri="{FF2B5EF4-FFF2-40B4-BE49-F238E27FC236}">
                <a16:creationId xmlns:a16="http://schemas.microsoft.com/office/drawing/2014/main" id="{F6AA321E-B78C-333D-C237-BDB47E77F629}"/>
              </a:ext>
            </a:extLst>
          </p:cNvPr>
          <p:cNvSpPr>
            <a:spLocks noChangeShapeType="1"/>
          </p:cNvSpPr>
          <p:nvPr/>
        </p:nvSpPr>
        <p:spPr bwMode="auto">
          <a:xfrm flipV="1">
            <a:off x="4198938" y="4637088"/>
            <a:ext cx="1219200" cy="1143000"/>
          </a:xfrm>
          <a:prstGeom prst="line">
            <a:avLst/>
          </a:prstGeom>
          <a:noFill/>
          <a:ln w="12700">
            <a:solidFill>
              <a:schemeClr val="tx1"/>
            </a:solidFill>
            <a:round/>
            <a:headEnd type="none" w="sm" len="sm"/>
            <a:tailEnd type="none" w="sm" len="sm"/>
          </a:ln>
          <a:effectLst/>
        </p:spPr>
        <p:txBody>
          <a:bodyPr/>
          <a:lstStyle/>
          <a:p>
            <a:pPr>
              <a:defRPr/>
            </a:pPr>
            <a:endParaRPr lang="en-GB" sz="1600">
              <a:latin typeface="+mn-lt"/>
            </a:endParaRPr>
          </a:p>
        </p:txBody>
      </p:sp>
      <p:sp>
        <p:nvSpPr>
          <p:cNvPr id="7" name="Line 4">
            <a:extLst>
              <a:ext uri="{FF2B5EF4-FFF2-40B4-BE49-F238E27FC236}">
                <a16:creationId xmlns:a16="http://schemas.microsoft.com/office/drawing/2014/main" id="{D619EA11-BA4A-71C9-7A58-905B02B9A674}"/>
              </a:ext>
            </a:extLst>
          </p:cNvPr>
          <p:cNvSpPr>
            <a:spLocks noChangeShapeType="1"/>
          </p:cNvSpPr>
          <p:nvPr/>
        </p:nvSpPr>
        <p:spPr bwMode="auto">
          <a:xfrm>
            <a:off x="3436938" y="4102100"/>
            <a:ext cx="5180012" cy="0"/>
          </a:xfrm>
          <a:prstGeom prst="line">
            <a:avLst/>
          </a:prstGeom>
          <a:noFill/>
          <a:ln w="12700">
            <a:solidFill>
              <a:schemeClr val="tx1"/>
            </a:solidFill>
            <a:round/>
            <a:headEnd type="none" w="sm" len="sm"/>
            <a:tailEnd type="none" w="sm" len="sm"/>
          </a:ln>
          <a:effectLst/>
        </p:spPr>
        <p:txBody>
          <a:bodyPr wrap="none" anchor="ctr"/>
          <a:lstStyle/>
          <a:p>
            <a:pPr>
              <a:defRPr/>
            </a:pPr>
            <a:endParaRPr lang="en-GB" sz="1600">
              <a:latin typeface="+mn-lt"/>
            </a:endParaRPr>
          </a:p>
        </p:txBody>
      </p:sp>
      <p:sp>
        <p:nvSpPr>
          <p:cNvPr id="8" name="Oval 5">
            <a:extLst>
              <a:ext uri="{FF2B5EF4-FFF2-40B4-BE49-F238E27FC236}">
                <a16:creationId xmlns:a16="http://schemas.microsoft.com/office/drawing/2014/main" id="{EB6C80FA-AB8B-2F7A-CCFD-4F68923EE0AA}"/>
              </a:ext>
            </a:extLst>
          </p:cNvPr>
          <p:cNvSpPr>
            <a:spLocks noChangeArrowheads="1"/>
          </p:cNvSpPr>
          <p:nvPr/>
        </p:nvSpPr>
        <p:spPr bwMode="auto">
          <a:xfrm>
            <a:off x="3365500" y="1746250"/>
            <a:ext cx="5245100" cy="4711700"/>
          </a:xfrm>
          <a:prstGeom prst="ellipse">
            <a:avLst/>
          </a:prstGeom>
          <a:noFill/>
          <a:ln w="12700">
            <a:solidFill>
              <a:schemeClr val="tx1"/>
            </a:solidFill>
            <a:round/>
            <a:headEnd/>
            <a:tailEnd/>
          </a:ln>
          <a:effectLst/>
        </p:spPr>
        <p:txBody>
          <a:bodyPr wrap="none" anchor="ctr"/>
          <a:lstStyle/>
          <a:p>
            <a:pPr>
              <a:defRPr/>
            </a:pPr>
            <a:endParaRPr lang="en-GB" sz="1600">
              <a:latin typeface="+mn-lt"/>
            </a:endParaRPr>
          </a:p>
        </p:txBody>
      </p:sp>
      <p:sp>
        <p:nvSpPr>
          <p:cNvPr id="9" name="Line 6">
            <a:extLst>
              <a:ext uri="{FF2B5EF4-FFF2-40B4-BE49-F238E27FC236}">
                <a16:creationId xmlns:a16="http://schemas.microsoft.com/office/drawing/2014/main" id="{C4AD7FD4-A3B9-3A5D-F435-92D335135D9C}"/>
              </a:ext>
            </a:extLst>
          </p:cNvPr>
          <p:cNvSpPr>
            <a:spLocks noChangeShapeType="1"/>
          </p:cNvSpPr>
          <p:nvPr/>
        </p:nvSpPr>
        <p:spPr bwMode="auto">
          <a:xfrm>
            <a:off x="6026150" y="1741488"/>
            <a:ext cx="0" cy="4722812"/>
          </a:xfrm>
          <a:prstGeom prst="line">
            <a:avLst/>
          </a:prstGeom>
          <a:noFill/>
          <a:ln w="12700">
            <a:solidFill>
              <a:schemeClr val="tx1"/>
            </a:solidFill>
            <a:round/>
            <a:headEnd type="none" w="sm" len="sm"/>
            <a:tailEnd type="none" w="sm" len="sm"/>
          </a:ln>
          <a:effectLst/>
        </p:spPr>
        <p:txBody>
          <a:bodyPr wrap="none" anchor="ctr"/>
          <a:lstStyle/>
          <a:p>
            <a:pPr>
              <a:defRPr/>
            </a:pPr>
            <a:endParaRPr lang="en-GB" sz="1600">
              <a:latin typeface="+mn-lt"/>
            </a:endParaRPr>
          </a:p>
        </p:txBody>
      </p:sp>
      <p:sp>
        <p:nvSpPr>
          <p:cNvPr id="10" name="Line 7">
            <a:extLst>
              <a:ext uri="{FF2B5EF4-FFF2-40B4-BE49-F238E27FC236}">
                <a16:creationId xmlns:a16="http://schemas.microsoft.com/office/drawing/2014/main" id="{8ECBFC5D-E8A1-1EA6-648F-DE8AB5077087}"/>
              </a:ext>
            </a:extLst>
          </p:cNvPr>
          <p:cNvSpPr>
            <a:spLocks noChangeShapeType="1"/>
          </p:cNvSpPr>
          <p:nvPr/>
        </p:nvSpPr>
        <p:spPr bwMode="auto">
          <a:xfrm flipV="1">
            <a:off x="6027738" y="2351088"/>
            <a:ext cx="1727200" cy="1751012"/>
          </a:xfrm>
          <a:prstGeom prst="line">
            <a:avLst/>
          </a:prstGeom>
          <a:noFill/>
          <a:ln w="12700">
            <a:solidFill>
              <a:schemeClr val="tx1"/>
            </a:solidFill>
            <a:round/>
            <a:headEnd type="none" w="sm" len="sm"/>
            <a:tailEnd type="none" w="sm" len="sm"/>
          </a:ln>
          <a:effectLst/>
        </p:spPr>
        <p:txBody>
          <a:bodyPr wrap="none" anchor="ctr"/>
          <a:lstStyle/>
          <a:p>
            <a:pPr>
              <a:defRPr/>
            </a:pPr>
            <a:endParaRPr lang="en-GB" sz="1600">
              <a:latin typeface="+mn-lt"/>
            </a:endParaRPr>
          </a:p>
        </p:txBody>
      </p:sp>
      <p:sp>
        <p:nvSpPr>
          <p:cNvPr id="11" name="Line 8">
            <a:extLst>
              <a:ext uri="{FF2B5EF4-FFF2-40B4-BE49-F238E27FC236}">
                <a16:creationId xmlns:a16="http://schemas.microsoft.com/office/drawing/2014/main" id="{26282897-CF68-E2DF-0180-E9506B643C09}"/>
              </a:ext>
            </a:extLst>
          </p:cNvPr>
          <p:cNvSpPr>
            <a:spLocks noChangeShapeType="1"/>
          </p:cNvSpPr>
          <p:nvPr/>
        </p:nvSpPr>
        <p:spPr bwMode="auto">
          <a:xfrm>
            <a:off x="6053138" y="4098925"/>
            <a:ext cx="1997075" cy="1450975"/>
          </a:xfrm>
          <a:prstGeom prst="line">
            <a:avLst/>
          </a:prstGeom>
          <a:noFill/>
          <a:ln w="12700">
            <a:solidFill>
              <a:schemeClr val="tx1"/>
            </a:solidFill>
            <a:round/>
            <a:headEnd type="none" w="sm" len="sm"/>
            <a:tailEnd type="none" w="sm" len="sm"/>
          </a:ln>
          <a:effectLst/>
        </p:spPr>
        <p:txBody>
          <a:bodyPr wrap="none" anchor="ctr"/>
          <a:lstStyle/>
          <a:p>
            <a:pPr>
              <a:defRPr/>
            </a:pPr>
            <a:endParaRPr lang="en-GB" sz="1600">
              <a:latin typeface="+mn-lt"/>
            </a:endParaRPr>
          </a:p>
        </p:txBody>
      </p:sp>
      <p:sp>
        <p:nvSpPr>
          <p:cNvPr id="12" name="Line 9">
            <a:extLst>
              <a:ext uri="{FF2B5EF4-FFF2-40B4-BE49-F238E27FC236}">
                <a16:creationId xmlns:a16="http://schemas.microsoft.com/office/drawing/2014/main" id="{DDEC6DF2-2F4E-5BFA-67D7-DCB5DEB93889}"/>
              </a:ext>
            </a:extLst>
          </p:cNvPr>
          <p:cNvSpPr>
            <a:spLocks noChangeShapeType="1"/>
          </p:cNvSpPr>
          <p:nvPr/>
        </p:nvSpPr>
        <p:spPr bwMode="auto">
          <a:xfrm>
            <a:off x="4022725" y="2540000"/>
            <a:ext cx="2003425" cy="1562100"/>
          </a:xfrm>
          <a:prstGeom prst="line">
            <a:avLst/>
          </a:prstGeom>
          <a:noFill/>
          <a:ln w="12700">
            <a:solidFill>
              <a:schemeClr val="tx1"/>
            </a:solidFill>
            <a:round/>
            <a:headEnd type="none" w="sm" len="sm"/>
            <a:tailEnd type="none" w="sm" len="sm"/>
          </a:ln>
          <a:effectLst/>
        </p:spPr>
        <p:txBody>
          <a:bodyPr wrap="none" anchor="ctr"/>
          <a:lstStyle/>
          <a:p>
            <a:pPr>
              <a:defRPr/>
            </a:pPr>
            <a:endParaRPr lang="en-GB" sz="1600">
              <a:latin typeface="+mn-lt"/>
            </a:endParaRPr>
          </a:p>
        </p:txBody>
      </p:sp>
      <p:sp>
        <p:nvSpPr>
          <p:cNvPr id="13" name="Line 10">
            <a:extLst>
              <a:ext uri="{FF2B5EF4-FFF2-40B4-BE49-F238E27FC236}">
                <a16:creationId xmlns:a16="http://schemas.microsoft.com/office/drawing/2014/main" id="{73BE3314-6EEA-55C7-59C2-4DED997BBC9E}"/>
              </a:ext>
            </a:extLst>
          </p:cNvPr>
          <p:cNvSpPr>
            <a:spLocks noChangeShapeType="1"/>
          </p:cNvSpPr>
          <p:nvPr/>
        </p:nvSpPr>
        <p:spPr bwMode="auto">
          <a:xfrm>
            <a:off x="3360738" y="4102100"/>
            <a:ext cx="5256212" cy="0"/>
          </a:xfrm>
          <a:prstGeom prst="line">
            <a:avLst/>
          </a:prstGeom>
          <a:noFill/>
          <a:ln w="12700">
            <a:solidFill>
              <a:schemeClr val="tx1"/>
            </a:solidFill>
            <a:round/>
            <a:headEnd type="none" w="sm" len="sm"/>
            <a:tailEnd type="none" w="sm" len="sm"/>
          </a:ln>
          <a:effectLst/>
        </p:spPr>
        <p:txBody>
          <a:bodyPr wrap="none" anchor="ctr"/>
          <a:lstStyle/>
          <a:p>
            <a:pPr>
              <a:defRPr/>
            </a:pPr>
            <a:endParaRPr lang="en-GB" sz="1600">
              <a:latin typeface="+mn-lt"/>
            </a:endParaRPr>
          </a:p>
        </p:txBody>
      </p:sp>
      <p:sp>
        <p:nvSpPr>
          <p:cNvPr id="14" name="Oval 11">
            <a:extLst>
              <a:ext uri="{FF2B5EF4-FFF2-40B4-BE49-F238E27FC236}">
                <a16:creationId xmlns:a16="http://schemas.microsoft.com/office/drawing/2014/main" id="{D1E27754-542A-2AF1-17A3-CC34E5E1D94B}"/>
              </a:ext>
            </a:extLst>
          </p:cNvPr>
          <p:cNvSpPr>
            <a:spLocks noChangeArrowheads="1"/>
          </p:cNvSpPr>
          <p:nvPr/>
        </p:nvSpPr>
        <p:spPr bwMode="auto">
          <a:xfrm>
            <a:off x="5119688" y="3348038"/>
            <a:ext cx="1816100" cy="1511300"/>
          </a:xfrm>
          <a:prstGeom prst="ellipse">
            <a:avLst/>
          </a:prstGeom>
          <a:solidFill>
            <a:srgbClr val="99CCFF"/>
          </a:solidFill>
          <a:ln w="12700">
            <a:solidFill>
              <a:schemeClr val="tx1"/>
            </a:solidFill>
            <a:round/>
            <a:headEnd/>
            <a:tailEnd/>
          </a:ln>
          <a:effectLst/>
        </p:spPr>
        <p:txBody>
          <a:bodyPr wrap="none" anchor="ctr"/>
          <a:lstStyle/>
          <a:p>
            <a:pPr>
              <a:defRPr/>
            </a:pPr>
            <a:endParaRPr lang="en-GB" sz="1600" dirty="0">
              <a:latin typeface="+mn-lt"/>
            </a:endParaRPr>
          </a:p>
        </p:txBody>
      </p:sp>
      <p:sp>
        <p:nvSpPr>
          <p:cNvPr id="15" name="Rectangle 13">
            <a:extLst>
              <a:ext uri="{FF2B5EF4-FFF2-40B4-BE49-F238E27FC236}">
                <a16:creationId xmlns:a16="http://schemas.microsoft.com/office/drawing/2014/main" id="{F7EDA928-920F-C0C2-4644-2915996F49B8}"/>
              </a:ext>
            </a:extLst>
          </p:cNvPr>
          <p:cNvSpPr>
            <a:spLocks noChangeArrowheads="1"/>
          </p:cNvSpPr>
          <p:nvPr/>
        </p:nvSpPr>
        <p:spPr bwMode="auto">
          <a:xfrm>
            <a:off x="7170738" y="4484688"/>
            <a:ext cx="1295400" cy="339725"/>
          </a:xfrm>
          <a:prstGeom prst="rect">
            <a:avLst/>
          </a:prstGeom>
          <a:noFill/>
          <a:ln>
            <a:noFill/>
          </a:ln>
          <a:effectLst/>
        </p:spPr>
        <p:txBody>
          <a:bodyPr lIns="92075" tIns="46038" rIns="92075" bIns="46038">
            <a:spAutoFit/>
          </a:bodyPr>
          <a:lstStyle>
            <a:lvl1pPr>
              <a:tabLst>
                <a:tab pos="385763" algn="l"/>
                <a:tab pos="758825" algn="l"/>
              </a:tabLst>
              <a:defRPr sz="2400">
                <a:solidFill>
                  <a:schemeClr val="tx1"/>
                </a:solidFill>
                <a:latin typeface="Times New Roman" panose="02020603050405020304" pitchFamily="18" charset="0"/>
              </a:defRPr>
            </a:lvl1pPr>
            <a:lvl2pPr>
              <a:tabLst>
                <a:tab pos="385763" algn="l"/>
                <a:tab pos="758825" algn="l"/>
              </a:tabLst>
              <a:defRPr sz="2400">
                <a:solidFill>
                  <a:schemeClr val="tx1"/>
                </a:solidFill>
                <a:latin typeface="Times New Roman" panose="02020603050405020304" pitchFamily="18" charset="0"/>
              </a:defRPr>
            </a:lvl2pPr>
            <a:lvl3pPr>
              <a:tabLst>
                <a:tab pos="385763" algn="l"/>
                <a:tab pos="758825" algn="l"/>
              </a:tabLst>
              <a:defRPr sz="2400">
                <a:solidFill>
                  <a:schemeClr val="tx1"/>
                </a:solidFill>
                <a:latin typeface="Times New Roman" panose="02020603050405020304" pitchFamily="18" charset="0"/>
              </a:defRPr>
            </a:lvl3pPr>
            <a:lvl4pPr>
              <a:tabLst>
                <a:tab pos="385763" algn="l"/>
                <a:tab pos="758825" algn="l"/>
              </a:tabLst>
              <a:defRPr sz="2400">
                <a:solidFill>
                  <a:schemeClr val="tx1"/>
                </a:solidFill>
                <a:latin typeface="Times New Roman" panose="02020603050405020304" pitchFamily="18" charset="0"/>
              </a:defRPr>
            </a:lvl4pPr>
            <a:lvl5pPr>
              <a:tabLst>
                <a:tab pos="385763" algn="l"/>
                <a:tab pos="7588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9pPr>
          </a:lstStyle>
          <a:p>
            <a:pPr algn="ctr">
              <a:spcBef>
                <a:spcPct val="50000"/>
              </a:spcBef>
              <a:defRPr/>
            </a:pPr>
            <a:r>
              <a:rPr lang="de-DE" altLang="de-DE" sz="1600" dirty="0" err="1">
                <a:solidFill>
                  <a:srgbClr val="FF9900"/>
                </a:solidFill>
                <a:latin typeface="+mn-lt"/>
              </a:rPr>
              <a:t>C</a:t>
            </a:r>
            <a:r>
              <a:rPr lang="de-DE" altLang="de-DE" sz="1600" dirty="0" err="1">
                <a:solidFill>
                  <a:srgbClr val="336699"/>
                </a:solidFill>
                <a:latin typeface="+mn-lt"/>
              </a:rPr>
              <a:t>aring</a:t>
            </a:r>
            <a:endParaRPr lang="de-DE" altLang="de-DE" sz="1600" dirty="0">
              <a:solidFill>
                <a:srgbClr val="336699"/>
              </a:solidFill>
              <a:latin typeface="+mn-lt"/>
            </a:endParaRPr>
          </a:p>
        </p:txBody>
      </p:sp>
      <p:sp>
        <p:nvSpPr>
          <p:cNvPr id="16" name="Rectangle 14">
            <a:extLst>
              <a:ext uri="{FF2B5EF4-FFF2-40B4-BE49-F238E27FC236}">
                <a16:creationId xmlns:a16="http://schemas.microsoft.com/office/drawing/2014/main" id="{905EF46D-FB9A-26AC-4864-1CACC7BEE1B3}"/>
              </a:ext>
            </a:extLst>
          </p:cNvPr>
          <p:cNvSpPr>
            <a:spLocks noChangeArrowheads="1"/>
          </p:cNvSpPr>
          <p:nvPr/>
        </p:nvSpPr>
        <p:spPr bwMode="auto">
          <a:xfrm>
            <a:off x="6865938" y="3341688"/>
            <a:ext cx="1524000" cy="339725"/>
          </a:xfrm>
          <a:prstGeom prst="rect">
            <a:avLst/>
          </a:prstGeom>
          <a:noFill/>
          <a:ln>
            <a:noFill/>
          </a:ln>
          <a:effectLst/>
        </p:spPr>
        <p:txBody>
          <a:bodyPr lIns="92075" tIns="46038" rIns="92075" bIns="46038">
            <a:spAutoFit/>
          </a:bodyPr>
          <a:lstStyle>
            <a:lvl1pPr>
              <a:tabLst>
                <a:tab pos="385763" algn="l"/>
                <a:tab pos="758825" algn="l"/>
              </a:tabLst>
              <a:defRPr sz="2400">
                <a:solidFill>
                  <a:schemeClr val="tx1"/>
                </a:solidFill>
                <a:latin typeface="Times New Roman" panose="02020603050405020304" pitchFamily="18" charset="0"/>
              </a:defRPr>
            </a:lvl1pPr>
            <a:lvl2pPr>
              <a:tabLst>
                <a:tab pos="385763" algn="l"/>
                <a:tab pos="758825" algn="l"/>
              </a:tabLst>
              <a:defRPr sz="2400">
                <a:solidFill>
                  <a:schemeClr val="tx1"/>
                </a:solidFill>
                <a:latin typeface="Times New Roman" panose="02020603050405020304" pitchFamily="18" charset="0"/>
              </a:defRPr>
            </a:lvl2pPr>
            <a:lvl3pPr>
              <a:tabLst>
                <a:tab pos="385763" algn="l"/>
                <a:tab pos="758825" algn="l"/>
              </a:tabLst>
              <a:defRPr sz="2400">
                <a:solidFill>
                  <a:schemeClr val="tx1"/>
                </a:solidFill>
                <a:latin typeface="Times New Roman" panose="02020603050405020304" pitchFamily="18" charset="0"/>
              </a:defRPr>
            </a:lvl3pPr>
            <a:lvl4pPr>
              <a:tabLst>
                <a:tab pos="385763" algn="l"/>
                <a:tab pos="758825" algn="l"/>
              </a:tabLst>
              <a:defRPr sz="2400">
                <a:solidFill>
                  <a:schemeClr val="tx1"/>
                </a:solidFill>
                <a:latin typeface="Times New Roman" panose="02020603050405020304" pitchFamily="18" charset="0"/>
              </a:defRPr>
            </a:lvl4pPr>
            <a:lvl5pPr>
              <a:tabLst>
                <a:tab pos="385763" algn="l"/>
                <a:tab pos="7588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9pPr>
          </a:lstStyle>
          <a:p>
            <a:pPr algn="ctr">
              <a:spcBef>
                <a:spcPct val="50000"/>
              </a:spcBef>
              <a:defRPr/>
            </a:pPr>
            <a:r>
              <a:rPr lang="de-DE" altLang="de-DE" sz="1600" dirty="0" err="1">
                <a:solidFill>
                  <a:srgbClr val="FF9900"/>
                </a:solidFill>
                <a:latin typeface="+mn-lt"/>
              </a:rPr>
              <a:t>A</a:t>
            </a:r>
            <a:r>
              <a:rPr lang="de-DE" altLang="de-DE" sz="1600" dirty="0" err="1">
                <a:solidFill>
                  <a:srgbClr val="336699"/>
                </a:solidFill>
                <a:latin typeface="+mn-lt"/>
              </a:rPr>
              <a:t>ccountability</a:t>
            </a:r>
            <a:endParaRPr lang="de-DE" altLang="de-DE" sz="1600" dirty="0">
              <a:solidFill>
                <a:srgbClr val="336699"/>
              </a:solidFill>
              <a:latin typeface="+mn-lt"/>
            </a:endParaRPr>
          </a:p>
        </p:txBody>
      </p:sp>
      <p:sp>
        <p:nvSpPr>
          <p:cNvPr id="17" name="Rectangle 15">
            <a:extLst>
              <a:ext uri="{FF2B5EF4-FFF2-40B4-BE49-F238E27FC236}">
                <a16:creationId xmlns:a16="http://schemas.microsoft.com/office/drawing/2014/main" id="{407E68C8-D28F-7B8D-EA49-3BFC35916166}"/>
              </a:ext>
            </a:extLst>
          </p:cNvPr>
          <p:cNvSpPr>
            <a:spLocks noChangeArrowheads="1"/>
          </p:cNvSpPr>
          <p:nvPr/>
        </p:nvSpPr>
        <p:spPr bwMode="auto">
          <a:xfrm>
            <a:off x="5951538" y="2351088"/>
            <a:ext cx="1295400" cy="339725"/>
          </a:xfrm>
          <a:prstGeom prst="rect">
            <a:avLst/>
          </a:prstGeom>
          <a:noFill/>
          <a:ln>
            <a:noFill/>
          </a:ln>
          <a:effectLst/>
        </p:spPr>
        <p:txBody>
          <a:bodyPr lIns="92075" tIns="46038" rIns="92075" bIns="46038">
            <a:spAutoFit/>
          </a:bodyPr>
          <a:lstStyle>
            <a:lvl1pPr>
              <a:tabLst>
                <a:tab pos="385763" algn="l"/>
                <a:tab pos="758825" algn="l"/>
              </a:tabLst>
              <a:defRPr sz="2400">
                <a:solidFill>
                  <a:schemeClr val="tx1"/>
                </a:solidFill>
                <a:latin typeface="Times New Roman" panose="02020603050405020304" pitchFamily="18" charset="0"/>
              </a:defRPr>
            </a:lvl1pPr>
            <a:lvl2pPr>
              <a:tabLst>
                <a:tab pos="385763" algn="l"/>
                <a:tab pos="758825" algn="l"/>
              </a:tabLst>
              <a:defRPr sz="2400">
                <a:solidFill>
                  <a:schemeClr val="tx1"/>
                </a:solidFill>
                <a:latin typeface="Times New Roman" panose="02020603050405020304" pitchFamily="18" charset="0"/>
              </a:defRPr>
            </a:lvl2pPr>
            <a:lvl3pPr>
              <a:tabLst>
                <a:tab pos="385763" algn="l"/>
                <a:tab pos="758825" algn="l"/>
              </a:tabLst>
              <a:defRPr sz="2400">
                <a:solidFill>
                  <a:schemeClr val="tx1"/>
                </a:solidFill>
                <a:latin typeface="Times New Roman" panose="02020603050405020304" pitchFamily="18" charset="0"/>
              </a:defRPr>
            </a:lvl3pPr>
            <a:lvl4pPr>
              <a:tabLst>
                <a:tab pos="385763" algn="l"/>
                <a:tab pos="758825" algn="l"/>
              </a:tabLst>
              <a:defRPr sz="2400">
                <a:solidFill>
                  <a:schemeClr val="tx1"/>
                </a:solidFill>
                <a:latin typeface="Times New Roman" panose="02020603050405020304" pitchFamily="18" charset="0"/>
              </a:defRPr>
            </a:lvl4pPr>
            <a:lvl5pPr>
              <a:tabLst>
                <a:tab pos="385763" algn="l"/>
                <a:tab pos="7588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9pPr>
          </a:lstStyle>
          <a:p>
            <a:pPr algn="ctr">
              <a:spcBef>
                <a:spcPct val="50000"/>
              </a:spcBef>
              <a:defRPr/>
            </a:pPr>
            <a:r>
              <a:rPr lang="de-DE" altLang="de-DE" sz="1600" dirty="0">
                <a:solidFill>
                  <a:srgbClr val="FF9900"/>
                </a:solidFill>
                <a:latin typeface="+mn-lt"/>
              </a:rPr>
              <a:t>T</a:t>
            </a:r>
            <a:r>
              <a:rPr lang="de-DE" altLang="de-DE" sz="1600" dirty="0">
                <a:solidFill>
                  <a:srgbClr val="336699"/>
                </a:solidFill>
                <a:latin typeface="+mn-lt"/>
              </a:rPr>
              <a:t>rust</a:t>
            </a:r>
          </a:p>
        </p:txBody>
      </p:sp>
      <p:sp>
        <p:nvSpPr>
          <p:cNvPr id="18" name="Rectangle 16">
            <a:extLst>
              <a:ext uri="{FF2B5EF4-FFF2-40B4-BE49-F238E27FC236}">
                <a16:creationId xmlns:a16="http://schemas.microsoft.com/office/drawing/2014/main" id="{30233658-C387-E397-4A76-72ED1A8AE039}"/>
              </a:ext>
            </a:extLst>
          </p:cNvPr>
          <p:cNvSpPr>
            <a:spLocks noChangeArrowheads="1"/>
          </p:cNvSpPr>
          <p:nvPr/>
        </p:nvSpPr>
        <p:spPr bwMode="auto">
          <a:xfrm>
            <a:off x="3589338" y="3341688"/>
            <a:ext cx="1495425" cy="339725"/>
          </a:xfrm>
          <a:prstGeom prst="rect">
            <a:avLst/>
          </a:prstGeom>
          <a:noFill/>
          <a:ln>
            <a:noFill/>
          </a:ln>
          <a:effectLst/>
        </p:spPr>
        <p:txBody>
          <a:bodyPr lIns="92075" tIns="46038" rIns="92075" bIns="46038">
            <a:spAutoFit/>
          </a:bodyPr>
          <a:lstStyle>
            <a:lvl1pPr>
              <a:tabLst>
                <a:tab pos="385763" algn="l"/>
                <a:tab pos="758825" algn="l"/>
              </a:tabLst>
              <a:defRPr sz="2400">
                <a:solidFill>
                  <a:schemeClr val="tx1"/>
                </a:solidFill>
                <a:latin typeface="Times New Roman" panose="02020603050405020304" pitchFamily="18" charset="0"/>
              </a:defRPr>
            </a:lvl1pPr>
            <a:lvl2pPr>
              <a:tabLst>
                <a:tab pos="385763" algn="l"/>
                <a:tab pos="758825" algn="l"/>
              </a:tabLst>
              <a:defRPr sz="2400">
                <a:solidFill>
                  <a:schemeClr val="tx1"/>
                </a:solidFill>
                <a:latin typeface="Times New Roman" panose="02020603050405020304" pitchFamily="18" charset="0"/>
              </a:defRPr>
            </a:lvl2pPr>
            <a:lvl3pPr>
              <a:tabLst>
                <a:tab pos="385763" algn="l"/>
                <a:tab pos="758825" algn="l"/>
              </a:tabLst>
              <a:defRPr sz="2400">
                <a:solidFill>
                  <a:schemeClr val="tx1"/>
                </a:solidFill>
                <a:latin typeface="Times New Roman" panose="02020603050405020304" pitchFamily="18" charset="0"/>
              </a:defRPr>
            </a:lvl3pPr>
            <a:lvl4pPr>
              <a:tabLst>
                <a:tab pos="385763" algn="l"/>
                <a:tab pos="758825" algn="l"/>
              </a:tabLst>
              <a:defRPr sz="2400">
                <a:solidFill>
                  <a:schemeClr val="tx1"/>
                </a:solidFill>
                <a:latin typeface="Times New Roman" panose="02020603050405020304" pitchFamily="18" charset="0"/>
              </a:defRPr>
            </a:lvl4pPr>
            <a:lvl5pPr>
              <a:tabLst>
                <a:tab pos="385763" algn="l"/>
                <a:tab pos="7588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9pPr>
          </a:lstStyle>
          <a:p>
            <a:pPr algn="ctr">
              <a:spcBef>
                <a:spcPct val="50000"/>
              </a:spcBef>
              <a:defRPr/>
            </a:pPr>
            <a:r>
              <a:rPr lang="de-DE" altLang="de-DE" sz="1600" dirty="0" err="1">
                <a:solidFill>
                  <a:srgbClr val="FF9900"/>
                </a:solidFill>
                <a:latin typeface="+mn-lt"/>
              </a:rPr>
              <a:t>E</a:t>
            </a:r>
            <a:r>
              <a:rPr lang="de-DE" altLang="de-DE" sz="1600" dirty="0" err="1">
                <a:solidFill>
                  <a:srgbClr val="336699"/>
                </a:solidFill>
                <a:latin typeface="+mn-lt"/>
              </a:rPr>
              <a:t>galitarianism</a:t>
            </a:r>
            <a:endParaRPr lang="de-DE" altLang="de-DE" sz="1600" dirty="0">
              <a:solidFill>
                <a:srgbClr val="336699"/>
              </a:solidFill>
              <a:latin typeface="+mn-lt"/>
            </a:endParaRPr>
          </a:p>
        </p:txBody>
      </p:sp>
      <p:sp>
        <p:nvSpPr>
          <p:cNvPr id="19" name="Rectangle 17">
            <a:extLst>
              <a:ext uri="{FF2B5EF4-FFF2-40B4-BE49-F238E27FC236}">
                <a16:creationId xmlns:a16="http://schemas.microsoft.com/office/drawing/2014/main" id="{6C138362-3062-E23F-0ED6-C0BBE229AB8A}"/>
              </a:ext>
            </a:extLst>
          </p:cNvPr>
          <p:cNvSpPr>
            <a:spLocks noChangeArrowheads="1"/>
          </p:cNvSpPr>
          <p:nvPr/>
        </p:nvSpPr>
        <p:spPr bwMode="auto">
          <a:xfrm>
            <a:off x="3665538" y="4560888"/>
            <a:ext cx="1295400" cy="339725"/>
          </a:xfrm>
          <a:prstGeom prst="rect">
            <a:avLst/>
          </a:prstGeom>
          <a:noFill/>
          <a:ln>
            <a:noFill/>
          </a:ln>
          <a:effectLst/>
        </p:spPr>
        <p:txBody>
          <a:bodyPr lIns="92075" tIns="46038" rIns="92075" bIns="46038">
            <a:spAutoFit/>
          </a:bodyPr>
          <a:lstStyle>
            <a:lvl1pPr>
              <a:tabLst>
                <a:tab pos="385763" algn="l"/>
                <a:tab pos="758825" algn="l"/>
              </a:tabLst>
              <a:defRPr sz="2400">
                <a:solidFill>
                  <a:schemeClr val="tx1"/>
                </a:solidFill>
                <a:latin typeface="Times New Roman" panose="02020603050405020304" pitchFamily="18" charset="0"/>
              </a:defRPr>
            </a:lvl1pPr>
            <a:lvl2pPr>
              <a:tabLst>
                <a:tab pos="385763" algn="l"/>
                <a:tab pos="758825" algn="l"/>
              </a:tabLst>
              <a:defRPr sz="2400">
                <a:solidFill>
                  <a:schemeClr val="tx1"/>
                </a:solidFill>
                <a:latin typeface="Times New Roman" panose="02020603050405020304" pitchFamily="18" charset="0"/>
              </a:defRPr>
            </a:lvl2pPr>
            <a:lvl3pPr>
              <a:tabLst>
                <a:tab pos="385763" algn="l"/>
                <a:tab pos="758825" algn="l"/>
              </a:tabLst>
              <a:defRPr sz="2400">
                <a:solidFill>
                  <a:schemeClr val="tx1"/>
                </a:solidFill>
                <a:latin typeface="Times New Roman" panose="02020603050405020304" pitchFamily="18" charset="0"/>
              </a:defRPr>
            </a:lvl3pPr>
            <a:lvl4pPr>
              <a:tabLst>
                <a:tab pos="385763" algn="l"/>
                <a:tab pos="758825" algn="l"/>
              </a:tabLst>
              <a:defRPr sz="2400">
                <a:solidFill>
                  <a:schemeClr val="tx1"/>
                </a:solidFill>
                <a:latin typeface="Times New Roman" panose="02020603050405020304" pitchFamily="18" charset="0"/>
              </a:defRPr>
            </a:lvl4pPr>
            <a:lvl5pPr>
              <a:tabLst>
                <a:tab pos="385763" algn="l"/>
                <a:tab pos="7588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9pPr>
          </a:lstStyle>
          <a:p>
            <a:pPr algn="ctr">
              <a:spcBef>
                <a:spcPct val="50000"/>
              </a:spcBef>
              <a:defRPr/>
            </a:pPr>
            <a:r>
              <a:rPr lang="de-DE" altLang="de-DE" sz="1600" dirty="0" err="1">
                <a:solidFill>
                  <a:srgbClr val="FF9900"/>
                </a:solidFill>
                <a:latin typeface="+mn-lt"/>
              </a:rPr>
              <a:t>L</a:t>
            </a:r>
            <a:r>
              <a:rPr lang="de-DE" altLang="de-DE" sz="1600" dirty="0" err="1">
                <a:solidFill>
                  <a:srgbClr val="336699"/>
                </a:solidFill>
                <a:latin typeface="+mn-lt"/>
              </a:rPr>
              <a:t>oyalty</a:t>
            </a:r>
            <a:endParaRPr lang="de-DE" altLang="de-DE" sz="1600" dirty="0">
              <a:solidFill>
                <a:srgbClr val="336699"/>
              </a:solidFill>
              <a:latin typeface="+mn-lt"/>
            </a:endParaRPr>
          </a:p>
        </p:txBody>
      </p:sp>
      <p:sp>
        <p:nvSpPr>
          <p:cNvPr id="20" name="Rectangle 18">
            <a:extLst>
              <a:ext uri="{FF2B5EF4-FFF2-40B4-BE49-F238E27FC236}">
                <a16:creationId xmlns:a16="http://schemas.microsoft.com/office/drawing/2014/main" id="{D4CCEFEA-5499-E453-D27F-179519B73C01}"/>
              </a:ext>
            </a:extLst>
          </p:cNvPr>
          <p:cNvSpPr>
            <a:spLocks noChangeArrowheads="1"/>
          </p:cNvSpPr>
          <p:nvPr/>
        </p:nvSpPr>
        <p:spPr bwMode="auto">
          <a:xfrm>
            <a:off x="4732338" y="5475288"/>
            <a:ext cx="1295400" cy="339725"/>
          </a:xfrm>
          <a:prstGeom prst="rect">
            <a:avLst/>
          </a:prstGeom>
          <a:noFill/>
          <a:ln>
            <a:noFill/>
          </a:ln>
          <a:effectLst/>
        </p:spPr>
        <p:txBody>
          <a:bodyPr lIns="92075" tIns="46038" rIns="92075" bIns="46038">
            <a:spAutoFit/>
          </a:bodyPr>
          <a:lstStyle>
            <a:lvl1pPr>
              <a:tabLst>
                <a:tab pos="385763" algn="l"/>
                <a:tab pos="758825" algn="l"/>
              </a:tabLst>
              <a:defRPr sz="2400">
                <a:solidFill>
                  <a:schemeClr val="tx1"/>
                </a:solidFill>
                <a:latin typeface="Times New Roman" panose="02020603050405020304" pitchFamily="18" charset="0"/>
              </a:defRPr>
            </a:lvl1pPr>
            <a:lvl2pPr>
              <a:tabLst>
                <a:tab pos="385763" algn="l"/>
                <a:tab pos="758825" algn="l"/>
              </a:tabLst>
              <a:defRPr sz="2400">
                <a:solidFill>
                  <a:schemeClr val="tx1"/>
                </a:solidFill>
                <a:latin typeface="Times New Roman" panose="02020603050405020304" pitchFamily="18" charset="0"/>
              </a:defRPr>
            </a:lvl2pPr>
            <a:lvl3pPr>
              <a:tabLst>
                <a:tab pos="385763" algn="l"/>
                <a:tab pos="758825" algn="l"/>
              </a:tabLst>
              <a:defRPr sz="2400">
                <a:solidFill>
                  <a:schemeClr val="tx1"/>
                </a:solidFill>
                <a:latin typeface="Times New Roman" panose="02020603050405020304" pitchFamily="18" charset="0"/>
              </a:defRPr>
            </a:lvl3pPr>
            <a:lvl4pPr>
              <a:tabLst>
                <a:tab pos="385763" algn="l"/>
                <a:tab pos="758825" algn="l"/>
              </a:tabLst>
              <a:defRPr sz="2400">
                <a:solidFill>
                  <a:schemeClr val="tx1"/>
                </a:solidFill>
                <a:latin typeface="Times New Roman" panose="02020603050405020304" pitchFamily="18" charset="0"/>
              </a:defRPr>
            </a:lvl4pPr>
            <a:lvl5pPr>
              <a:tabLst>
                <a:tab pos="385763" algn="l"/>
                <a:tab pos="7588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9pPr>
          </a:lstStyle>
          <a:p>
            <a:pPr algn="ctr">
              <a:spcBef>
                <a:spcPct val="50000"/>
              </a:spcBef>
              <a:defRPr/>
            </a:pPr>
            <a:r>
              <a:rPr lang="de-DE" altLang="de-DE" sz="1600" dirty="0" err="1">
                <a:solidFill>
                  <a:srgbClr val="FF9900"/>
                </a:solidFill>
                <a:latin typeface="+mn-lt"/>
              </a:rPr>
              <a:t>I</a:t>
            </a:r>
            <a:r>
              <a:rPr lang="de-DE" altLang="de-DE" sz="1600" dirty="0" err="1">
                <a:solidFill>
                  <a:srgbClr val="336699"/>
                </a:solidFill>
                <a:latin typeface="+mn-lt"/>
              </a:rPr>
              <a:t>ntegrity</a:t>
            </a:r>
            <a:endParaRPr lang="de-DE" altLang="de-DE" sz="1600" dirty="0">
              <a:solidFill>
                <a:srgbClr val="336699"/>
              </a:solidFill>
              <a:latin typeface="+mn-lt"/>
            </a:endParaRPr>
          </a:p>
        </p:txBody>
      </p:sp>
      <p:sp>
        <p:nvSpPr>
          <p:cNvPr id="21" name="Rectangle 19">
            <a:extLst>
              <a:ext uri="{FF2B5EF4-FFF2-40B4-BE49-F238E27FC236}">
                <a16:creationId xmlns:a16="http://schemas.microsoft.com/office/drawing/2014/main" id="{2CBFD0BC-9C7B-6F64-B332-51045F6B3448}"/>
              </a:ext>
            </a:extLst>
          </p:cNvPr>
          <p:cNvSpPr>
            <a:spLocks noChangeArrowheads="1"/>
          </p:cNvSpPr>
          <p:nvPr/>
        </p:nvSpPr>
        <p:spPr bwMode="auto">
          <a:xfrm>
            <a:off x="6180138" y="5475288"/>
            <a:ext cx="1420812" cy="339725"/>
          </a:xfrm>
          <a:prstGeom prst="rect">
            <a:avLst/>
          </a:prstGeom>
          <a:noFill/>
          <a:ln>
            <a:noFill/>
          </a:ln>
          <a:effectLst/>
        </p:spPr>
        <p:txBody>
          <a:bodyPr lIns="92075" tIns="46038" rIns="92075" bIns="46038">
            <a:spAutoFit/>
          </a:bodyPr>
          <a:lstStyle>
            <a:lvl1pPr>
              <a:tabLst>
                <a:tab pos="385763" algn="l"/>
                <a:tab pos="758825" algn="l"/>
              </a:tabLst>
              <a:defRPr sz="2400">
                <a:solidFill>
                  <a:schemeClr val="tx1"/>
                </a:solidFill>
                <a:latin typeface="Times New Roman" panose="02020603050405020304" pitchFamily="18" charset="0"/>
              </a:defRPr>
            </a:lvl1pPr>
            <a:lvl2pPr>
              <a:tabLst>
                <a:tab pos="385763" algn="l"/>
                <a:tab pos="758825" algn="l"/>
              </a:tabLst>
              <a:defRPr sz="2400">
                <a:solidFill>
                  <a:schemeClr val="tx1"/>
                </a:solidFill>
                <a:latin typeface="Times New Roman" panose="02020603050405020304" pitchFamily="18" charset="0"/>
              </a:defRPr>
            </a:lvl2pPr>
            <a:lvl3pPr>
              <a:tabLst>
                <a:tab pos="385763" algn="l"/>
                <a:tab pos="758825" algn="l"/>
              </a:tabLst>
              <a:defRPr sz="2400">
                <a:solidFill>
                  <a:schemeClr val="tx1"/>
                </a:solidFill>
                <a:latin typeface="Times New Roman" panose="02020603050405020304" pitchFamily="18" charset="0"/>
              </a:defRPr>
            </a:lvl3pPr>
            <a:lvl4pPr>
              <a:tabLst>
                <a:tab pos="385763" algn="l"/>
                <a:tab pos="758825" algn="l"/>
              </a:tabLst>
              <a:defRPr sz="2400">
                <a:solidFill>
                  <a:schemeClr val="tx1"/>
                </a:solidFill>
                <a:latin typeface="Times New Roman" panose="02020603050405020304" pitchFamily="18" charset="0"/>
              </a:defRPr>
            </a:lvl4pPr>
            <a:lvl5pPr>
              <a:tabLst>
                <a:tab pos="385763" algn="l"/>
                <a:tab pos="7588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9pPr>
          </a:lstStyle>
          <a:p>
            <a:pPr algn="ctr">
              <a:spcBef>
                <a:spcPct val="50000"/>
              </a:spcBef>
              <a:defRPr/>
            </a:pPr>
            <a:r>
              <a:rPr lang="de-DE" altLang="de-DE" sz="1600" dirty="0" err="1">
                <a:solidFill>
                  <a:srgbClr val="FF9900"/>
                </a:solidFill>
                <a:latin typeface="+mn-lt"/>
              </a:rPr>
              <a:t>T</a:t>
            </a:r>
            <a:r>
              <a:rPr lang="de-DE" altLang="de-DE" sz="1600" dirty="0" err="1">
                <a:solidFill>
                  <a:srgbClr val="336699"/>
                </a:solidFill>
                <a:latin typeface="+mn-lt"/>
              </a:rPr>
              <a:t>ransparency</a:t>
            </a:r>
            <a:endParaRPr lang="de-DE" altLang="de-DE" sz="1600" dirty="0">
              <a:solidFill>
                <a:srgbClr val="336699"/>
              </a:solidFill>
              <a:latin typeface="+mn-lt"/>
            </a:endParaRPr>
          </a:p>
        </p:txBody>
      </p:sp>
      <p:sp>
        <p:nvSpPr>
          <p:cNvPr id="22" name="Rectangle 20">
            <a:extLst>
              <a:ext uri="{FF2B5EF4-FFF2-40B4-BE49-F238E27FC236}">
                <a16:creationId xmlns:a16="http://schemas.microsoft.com/office/drawing/2014/main" id="{FAE42295-6CF3-8019-2EA6-80DF11507246}"/>
              </a:ext>
            </a:extLst>
          </p:cNvPr>
          <p:cNvSpPr>
            <a:spLocks noChangeArrowheads="1"/>
          </p:cNvSpPr>
          <p:nvPr/>
        </p:nvSpPr>
        <p:spPr bwMode="auto">
          <a:xfrm>
            <a:off x="5380038" y="3829050"/>
            <a:ext cx="1295400" cy="584200"/>
          </a:xfrm>
          <a:prstGeom prst="rect">
            <a:avLst/>
          </a:prstGeom>
          <a:noFill/>
          <a:ln>
            <a:noFill/>
          </a:ln>
          <a:effectLst/>
        </p:spPr>
        <p:txBody>
          <a:bodyPr lIns="92075" tIns="46038" rIns="92075" bIns="46038">
            <a:spAutoFit/>
          </a:bodyPr>
          <a:lstStyle>
            <a:lvl1pPr>
              <a:tabLst>
                <a:tab pos="385763" algn="l"/>
                <a:tab pos="758825" algn="l"/>
              </a:tabLst>
              <a:defRPr sz="2400">
                <a:solidFill>
                  <a:schemeClr val="tx1"/>
                </a:solidFill>
                <a:latin typeface="Times New Roman" panose="02020603050405020304" pitchFamily="18" charset="0"/>
              </a:defRPr>
            </a:lvl1pPr>
            <a:lvl2pPr>
              <a:tabLst>
                <a:tab pos="385763" algn="l"/>
                <a:tab pos="758825" algn="l"/>
              </a:tabLst>
              <a:defRPr sz="2400">
                <a:solidFill>
                  <a:schemeClr val="tx1"/>
                </a:solidFill>
                <a:latin typeface="Times New Roman" panose="02020603050405020304" pitchFamily="18" charset="0"/>
              </a:defRPr>
            </a:lvl2pPr>
            <a:lvl3pPr>
              <a:tabLst>
                <a:tab pos="385763" algn="l"/>
                <a:tab pos="758825" algn="l"/>
              </a:tabLst>
              <a:defRPr sz="2400">
                <a:solidFill>
                  <a:schemeClr val="tx1"/>
                </a:solidFill>
                <a:latin typeface="Times New Roman" panose="02020603050405020304" pitchFamily="18" charset="0"/>
              </a:defRPr>
            </a:lvl3pPr>
            <a:lvl4pPr>
              <a:tabLst>
                <a:tab pos="385763" algn="l"/>
                <a:tab pos="758825" algn="l"/>
              </a:tabLst>
              <a:defRPr sz="2400">
                <a:solidFill>
                  <a:schemeClr val="tx1"/>
                </a:solidFill>
                <a:latin typeface="Times New Roman" panose="02020603050405020304" pitchFamily="18" charset="0"/>
              </a:defRPr>
            </a:lvl4pPr>
            <a:lvl5pPr>
              <a:tabLst>
                <a:tab pos="385763" algn="l"/>
                <a:tab pos="7588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9pPr>
          </a:lstStyle>
          <a:p>
            <a:pPr algn="ctr">
              <a:spcBef>
                <a:spcPct val="50000"/>
              </a:spcBef>
              <a:defRPr/>
            </a:pPr>
            <a:r>
              <a:rPr lang="de-DE" altLang="de-DE" sz="1600" dirty="0" err="1">
                <a:latin typeface="+mn-lt"/>
              </a:rPr>
              <a:t>Conscious</a:t>
            </a:r>
            <a:r>
              <a:rPr lang="de-DE" altLang="de-DE" sz="1600" dirty="0">
                <a:latin typeface="+mn-lt"/>
              </a:rPr>
              <a:t> </a:t>
            </a:r>
            <a:r>
              <a:rPr lang="de-DE" altLang="de-DE" sz="1600" dirty="0" err="1">
                <a:latin typeface="+mn-lt"/>
              </a:rPr>
              <a:t>culture</a:t>
            </a:r>
            <a:endParaRPr lang="de-DE" altLang="de-DE" sz="1600" dirty="0">
              <a:latin typeface="+mn-lt"/>
            </a:endParaRPr>
          </a:p>
        </p:txBody>
      </p:sp>
      <p:sp>
        <p:nvSpPr>
          <p:cNvPr id="23" name="Rectangle 15">
            <a:extLst>
              <a:ext uri="{FF2B5EF4-FFF2-40B4-BE49-F238E27FC236}">
                <a16:creationId xmlns:a16="http://schemas.microsoft.com/office/drawing/2014/main" id="{D9FBE7D5-7AF0-19D3-6E28-CD8DE424586F}"/>
              </a:ext>
            </a:extLst>
          </p:cNvPr>
          <p:cNvSpPr>
            <a:spLocks noChangeArrowheads="1"/>
          </p:cNvSpPr>
          <p:nvPr/>
        </p:nvSpPr>
        <p:spPr bwMode="auto">
          <a:xfrm>
            <a:off x="4522788" y="2349500"/>
            <a:ext cx="1295400" cy="461963"/>
          </a:xfrm>
          <a:prstGeom prst="rect">
            <a:avLst/>
          </a:prstGeom>
          <a:noFill/>
          <a:ln>
            <a:noFill/>
          </a:ln>
          <a:effectLst/>
        </p:spPr>
        <p:txBody>
          <a:bodyPr lIns="92075" tIns="46038" rIns="92075" bIns="46038">
            <a:spAutoFit/>
          </a:bodyPr>
          <a:lstStyle>
            <a:lvl1pPr>
              <a:tabLst>
                <a:tab pos="385763" algn="l"/>
                <a:tab pos="758825" algn="l"/>
              </a:tabLst>
              <a:defRPr sz="2400">
                <a:solidFill>
                  <a:schemeClr val="tx1"/>
                </a:solidFill>
                <a:latin typeface="Times New Roman" panose="02020603050405020304" pitchFamily="18" charset="0"/>
              </a:defRPr>
            </a:lvl1pPr>
            <a:lvl2pPr>
              <a:tabLst>
                <a:tab pos="385763" algn="l"/>
                <a:tab pos="758825" algn="l"/>
              </a:tabLst>
              <a:defRPr sz="2400">
                <a:solidFill>
                  <a:schemeClr val="tx1"/>
                </a:solidFill>
                <a:latin typeface="Times New Roman" panose="02020603050405020304" pitchFamily="18" charset="0"/>
              </a:defRPr>
            </a:lvl2pPr>
            <a:lvl3pPr>
              <a:tabLst>
                <a:tab pos="385763" algn="l"/>
                <a:tab pos="758825" algn="l"/>
              </a:tabLst>
              <a:defRPr sz="2400">
                <a:solidFill>
                  <a:schemeClr val="tx1"/>
                </a:solidFill>
                <a:latin typeface="Times New Roman" panose="02020603050405020304" pitchFamily="18" charset="0"/>
              </a:defRPr>
            </a:lvl3pPr>
            <a:lvl4pPr>
              <a:tabLst>
                <a:tab pos="385763" algn="l"/>
                <a:tab pos="758825" algn="l"/>
              </a:tabLst>
              <a:defRPr sz="2400">
                <a:solidFill>
                  <a:schemeClr val="tx1"/>
                </a:solidFill>
                <a:latin typeface="Times New Roman" panose="02020603050405020304" pitchFamily="18" charset="0"/>
              </a:defRPr>
            </a:lvl4pPr>
            <a:lvl5pPr>
              <a:tabLst>
                <a:tab pos="385763" algn="l"/>
                <a:tab pos="758825" algn="l"/>
              </a:tabLst>
              <a:defRPr sz="2400">
                <a:solidFill>
                  <a:schemeClr val="tx1"/>
                </a:solidFill>
                <a:latin typeface="Times New Roman" panose="02020603050405020304" pitchFamily="18" charset="0"/>
              </a:defRPr>
            </a:lvl5pPr>
            <a:lvl6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6pPr>
            <a:lvl7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7pPr>
            <a:lvl8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8pPr>
            <a:lvl9pPr eaLnBrk="0" fontAlgn="base" hangingPunct="0">
              <a:spcBef>
                <a:spcPct val="0"/>
              </a:spcBef>
              <a:spcAft>
                <a:spcPct val="0"/>
              </a:spcAft>
              <a:tabLst>
                <a:tab pos="385763" algn="l"/>
                <a:tab pos="758825" algn="l"/>
              </a:tabLst>
              <a:defRPr sz="2400">
                <a:solidFill>
                  <a:schemeClr val="tx1"/>
                </a:solidFill>
                <a:latin typeface="Times New Roman" panose="02020603050405020304" pitchFamily="18" charset="0"/>
              </a:defRPr>
            </a:lvl9pPr>
          </a:lstStyle>
          <a:p>
            <a:pPr algn="ctr">
              <a:spcBef>
                <a:spcPct val="50000"/>
              </a:spcBef>
              <a:defRPr/>
            </a:pPr>
            <a:r>
              <a:rPr lang="de-DE" altLang="de-DE" i="1" dirty="0">
                <a:solidFill>
                  <a:srgbClr val="FF9900"/>
                </a:solidFill>
                <a:latin typeface="+mn-lt"/>
              </a:rPr>
              <a:t>TACTILE</a:t>
            </a:r>
          </a:p>
        </p:txBody>
      </p:sp>
      <p:pic>
        <p:nvPicPr>
          <p:cNvPr id="24" name="Picture 2">
            <a:extLst>
              <a:ext uri="{FF2B5EF4-FFF2-40B4-BE49-F238E27FC236}">
                <a16:creationId xmlns:a16="http://schemas.microsoft.com/office/drawing/2014/main" id="{580BC53A-FECE-66E0-3FD0-8B57290AA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32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Qualities of conscious cultures: TACTILE (I)</a:t>
            </a:r>
            <a:endParaRPr lang="de-DE" dirty="0"/>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97</a:t>
            </a:fld>
            <a:endParaRPr lang="nl-NL"/>
          </a:p>
        </p:txBody>
      </p:sp>
      <p:sp>
        <p:nvSpPr>
          <p:cNvPr id="5" name="Rectangle 20">
            <a:extLst>
              <a:ext uri="{FF2B5EF4-FFF2-40B4-BE49-F238E27FC236}">
                <a16:creationId xmlns:a16="http://schemas.microsoft.com/office/drawing/2014/main" id="{5D1B5D2B-959C-363B-EEBD-E73938F4F668}"/>
              </a:ext>
            </a:extLst>
          </p:cNvPr>
          <p:cNvSpPr>
            <a:spLocks noChangeArrowheads="1"/>
          </p:cNvSpPr>
          <p:nvPr/>
        </p:nvSpPr>
        <p:spPr bwMode="auto">
          <a:xfrm>
            <a:off x="4724401" y="2149475"/>
            <a:ext cx="5105400" cy="762000"/>
          </a:xfrm>
          <a:prstGeom prst="rect">
            <a:avLst/>
          </a:prstGeom>
          <a:no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342900" lvl="2" indent="-342900">
              <a:spcBef>
                <a:spcPct val="20000"/>
              </a:spcBef>
              <a:buFontTx/>
              <a:buBlip>
                <a:blip r:embed="rId2"/>
              </a:buBlip>
              <a:defRPr/>
            </a:pPr>
            <a:r>
              <a:rPr lang="en-US" altLang="de-DE" sz="1600" b="0" dirty="0">
                <a:latin typeface="+mn-lt"/>
                <a:cs typeface="+mn-cs"/>
              </a:rPr>
              <a:t>High levels of internal and external trust</a:t>
            </a:r>
          </a:p>
          <a:p>
            <a:pPr marL="342900" lvl="2" indent="-342900">
              <a:spcBef>
                <a:spcPct val="20000"/>
              </a:spcBef>
              <a:buFontTx/>
              <a:buBlip>
                <a:blip r:embed="rId2"/>
              </a:buBlip>
              <a:defRPr/>
            </a:pPr>
            <a:r>
              <a:rPr lang="en-US" altLang="de-DE" sz="1600" b="0" dirty="0">
                <a:latin typeface="+mn-lt"/>
                <a:cs typeface="+mn-cs"/>
              </a:rPr>
              <a:t>High levels of vertical trust (leadership – team member)</a:t>
            </a:r>
          </a:p>
          <a:p>
            <a:pPr marL="342900" lvl="2" indent="-342900">
              <a:spcBef>
                <a:spcPct val="20000"/>
              </a:spcBef>
              <a:buFontTx/>
              <a:buBlip>
                <a:blip r:embed="rId2"/>
              </a:buBlip>
              <a:defRPr/>
            </a:pPr>
            <a:r>
              <a:rPr lang="en-US" altLang="de-DE" sz="1600" b="0" dirty="0">
                <a:latin typeface="+mn-lt"/>
                <a:cs typeface="+mn-cs"/>
              </a:rPr>
              <a:t>High level of horizontal trust (within teams and across teams on same levels)</a:t>
            </a:r>
          </a:p>
          <a:p>
            <a:pPr marL="342900" lvl="2" indent="-342900">
              <a:spcBef>
                <a:spcPct val="20000"/>
              </a:spcBef>
              <a:buFontTx/>
              <a:buBlip>
                <a:blip r:embed="rId2"/>
              </a:buBlip>
              <a:defRPr/>
            </a:pPr>
            <a:r>
              <a:rPr lang="en-US" altLang="de-DE" sz="1600" b="0" dirty="0">
                <a:latin typeface="+mn-lt"/>
                <a:cs typeface="+mn-cs"/>
              </a:rPr>
              <a:t>High levels of trust between customers, suppliers, other business partners, communities, investors, and governments.</a:t>
            </a:r>
          </a:p>
          <a:p>
            <a:pPr lvl="2">
              <a:spcBef>
                <a:spcPct val="20000"/>
              </a:spcBef>
              <a:defRPr/>
            </a:pPr>
            <a:endParaRPr lang="en-US" altLang="de-DE" sz="1600" b="0" dirty="0">
              <a:latin typeface="+mn-lt"/>
            </a:endParaRPr>
          </a:p>
          <a:p>
            <a:pPr marL="3175" lvl="2" indent="0">
              <a:spcBef>
                <a:spcPct val="20000"/>
              </a:spcBef>
              <a:buFontTx/>
              <a:buNone/>
              <a:defRPr/>
            </a:pPr>
            <a:r>
              <a:rPr lang="en-US" altLang="de-DE" sz="1600" b="0" dirty="0">
                <a:latin typeface="+mn-lt"/>
              </a:rPr>
              <a:t>Elements of trust in a conscious business:</a:t>
            </a:r>
          </a:p>
          <a:p>
            <a:pPr lvl="2">
              <a:spcBef>
                <a:spcPct val="20000"/>
              </a:spcBef>
              <a:defRPr/>
            </a:pPr>
            <a:r>
              <a:rPr lang="en-US" altLang="de-DE" sz="1600" b="0" dirty="0">
                <a:latin typeface="+mn-lt"/>
              </a:rPr>
              <a:t>Being truly purpose-motivated (instead of narrow individual and institutional self-interests)</a:t>
            </a:r>
          </a:p>
          <a:p>
            <a:pPr lvl="2">
              <a:spcBef>
                <a:spcPct val="20000"/>
              </a:spcBef>
              <a:defRPr/>
            </a:pPr>
            <a:r>
              <a:rPr lang="en-US" altLang="de-DE" sz="1600" b="0" dirty="0">
                <a:latin typeface="+mn-lt"/>
              </a:rPr>
              <a:t>Recognizing that trust is reciprocal</a:t>
            </a:r>
          </a:p>
          <a:p>
            <a:pPr lvl="2">
              <a:spcBef>
                <a:spcPct val="20000"/>
              </a:spcBef>
              <a:defRPr/>
            </a:pPr>
            <a:r>
              <a:rPr lang="en-US" altLang="de-DE" sz="1600" b="0" dirty="0">
                <a:latin typeface="+mn-lt"/>
              </a:rPr>
              <a:t>Embracing transparency (reduces fear)</a:t>
            </a:r>
          </a:p>
          <a:p>
            <a:pPr lvl="2">
              <a:spcBef>
                <a:spcPct val="20000"/>
              </a:spcBef>
              <a:defRPr/>
            </a:pPr>
            <a:r>
              <a:rPr lang="en-US" altLang="de-DE" sz="1600" b="0" dirty="0">
                <a:latin typeface="+mn-lt"/>
              </a:rPr>
              <a:t>Fostering conscious leadership </a:t>
            </a:r>
            <a:r>
              <a:rPr lang="en-US" altLang="de-DE" sz="1600" b="0" i="1" dirty="0">
                <a:latin typeface="+mn-lt"/>
              </a:rPr>
              <a:t>(see next slide)</a:t>
            </a:r>
          </a:p>
          <a:p>
            <a:pPr lvl="2">
              <a:spcBef>
                <a:spcPct val="20000"/>
              </a:spcBef>
              <a:defRPr/>
            </a:pPr>
            <a:endParaRPr lang="en-US" altLang="de-DE" sz="1600" b="0" dirty="0">
              <a:latin typeface="+mn-lt"/>
            </a:endParaRPr>
          </a:p>
        </p:txBody>
      </p:sp>
      <p:sp>
        <p:nvSpPr>
          <p:cNvPr id="6" name="Rectangle 2">
            <a:extLst>
              <a:ext uri="{FF2B5EF4-FFF2-40B4-BE49-F238E27FC236}">
                <a16:creationId xmlns:a16="http://schemas.microsoft.com/office/drawing/2014/main" id="{E0E78C8B-B64D-C771-8CDE-FB93B57371EA}"/>
              </a:ext>
            </a:extLst>
          </p:cNvPr>
          <p:cNvSpPr>
            <a:spLocks noChangeArrowheads="1"/>
          </p:cNvSpPr>
          <p:nvPr/>
        </p:nvSpPr>
        <p:spPr bwMode="auto">
          <a:xfrm>
            <a:off x="1447801" y="1903413"/>
            <a:ext cx="2133600" cy="4343400"/>
          </a:xfrm>
          <a:prstGeom prst="rect">
            <a:avLst/>
          </a:prstGeom>
          <a:solidFill>
            <a:srgbClr val="99CCFF"/>
          </a:solid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spcBef>
                <a:spcPct val="50000"/>
              </a:spcBef>
              <a:defRPr/>
            </a:pPr>
            <a:endParaRPr lang="de-DE" altLang="de-DE" sz="1600" b="0" dirty="0">
              <a:latin typeface="+mn-lt"/>
            </a:endParaRPr>
          </a:p>
        </p:txBody>
      </p:sp>
      <p:sp>
        <p:nvSpPr>
          <p:cNvPr id="7" name="Line 13">
            <a:extLst>
              <a:ext uri="{FF2B5EF4-FFF2-40B4-BE49-F238E27FC236}">
                <a16:creationId xmlns:a16="http://schemas.microsoft.com/office/drawing/2014/main" id="{E6CAD150-C0D9-2308-F34A-7F595D8B8839}"/>
              </a:ext>
            </a:extLst>
          </p:cNvPr>
          <p:cNvSpPr>
            <a:spLocks noChangeShapeType="1"/>
          </p:cNvSpPr>
          <p:nvPr/>
        </p:nvSpPr>
        <p:spPr bwMode="auto">
          <a:xfrm>
            <a:off x="4800601" y="1997075"/>
            <a:ext cx="5029200" cy="0"/>
          </a:xfrm>
          <a:prstGeom prst="line">
            <a:avLst/>
          </a:prstGeom>
          <a:noFill/>
          <a:ln w="9525">
            <a:solidFill>
              <a:schemeClr val="tx1"/>
            </a:solidFill>
            <a:round/>
            <a:headEnd/>
            <a:tailEnd/>
          </a:ln>
          <a:effectLst/>
        </p:spPr>
        <p:txBody>
          <a:bodyPr wrap="none" lIns="90000" tIns="46800" rIns="90000" bIns="46800" anchor="ctr"/>
          <a:lstStyle/>
          <a:p>
            <a:pPr>
              <a:defRPr/>
            </a:pPr>
            <a:endParaRPr lang="en-GB" sz="1600">
              <a:latin typeface="+mn-lt"/>
            </a:endParaRPr>
          </a:p>
        </p:txBody>
      </p:sp>
      <p:sp>
        <p:nvSpPr>
          <p:cNvPr id="8" name="AutoShape 22">
            <a:extLst>
              <a:ext uri="{FF2B5EF4-FFF2-40B4-BE49-F238E27FC236}">
                <a16:creationId xmlns:a16="http://schemas.microsoft.com/office/drawing/2014/main" id="{99FA968F-290A-F44B-A4A2-D34005EE0994}"/>
              </a:ext>
            </a:extLst>
          </p:cNvPr>
          <p:cNvSpPr>
            <a:spLocks noChangeArrowheads="1"/>
          </p:cNvSpPr>
          <p:nvPr/>
        </p:nvSpPr>
        <p:spPr bwMode="auto">
          <a:xfrm>
            <a:off x="1828801" y="2149475"/>
            <a:ext cx="2514600" cy="685800"/>
          </a:xfrm>
          <a:prstGeom prst="homePlate">
            <a:avLst>
              <a:gd name="adj" fmla="val 32864"/>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de-DE" altLang="de-DE" i="0" dirty="0">
                <a:latin typeface="+mn-lt"/>
              </a:rPr>
              <a:t>Trust</a:t>
            </a:r>
            <a:endParaRPr lang="en-US" altLang="de-DE" dirty="0">
              <a:latin typeface="+mn-lt"/>
            </a:endParaRPr>
          </a:p>
        </p:txBody>
      </p:sp>
      <p:pic>
        <p:nvPicPr>
          <p:cNvPr id="9" name="Grafik 8">
            <a:extLst>
              <a:ext uri="{FF2B5EF4-FFF2-40B4-BE49-F238E27FC236}">
                <a16:creationId xmlns:a16="http://schemas.microsoft.com/office/drawing/2014/main" id="{12D27B9A-8AB3-BF91-3F5B-F421BC93DA46}"/>
              </a:ext>
            </a:extLst>
          </p:cNvPr>
          <p:cNvPicPr>
            <a:picLocks noChangeAspect="1"/>
          </p:cNvPicPr>
          <p:nvPr/>
        </p:nvPicPr>
        <p:blipFill>
          <a:blip r:embed="rId3"/>
          <a:stretch>
            <a:fillRect/>
          </a:stretch>
        </p:blipFill>
        <p:spPr>
          <a:xfrm>
            <a:off x="1825626" y="3654425"/>
            <a:ext cx="2517775" cy="1774825"/>
          </a:xfrm>
          <a:prstGeom prst="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15E7EBED-52FD-1176-B36C-80A0F60BD44A}"/>
              </a:ext>
            </a:extLst>
          </p:cNvPr>
          <p:cNvSpPr txBox="1"/>
          <p:nvPr/>
        </p:nvSpPr>
        <p:spPr>
          <a:xfrm>
            <a:off x="8851901" y="6170613"/>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3" name="Picture 2">
            <a:extLst>
              <a:ext uri="{FF2B5EF4-FFF2-40B4-BE49-F238E27FC236}">
                <a16:creationId xmlns:a16="http://schemas.microsoft.com/office/drawing/2014/main" id="{6F9F33C8-1D74-0185-3ABD-4BC3D3B89C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43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normAutofit fontScale="90000"/>
          </a:bodyPr>
          <a:lstStyle/>
          <a:p>
            <a:r>
              <a:rPr lang="en-GB" altLang="de-DE" sz="4400" dirty="0"/>
              <a:t>Seven qualities that distinguish conscious from unconscious employees: easy to understand, hard to implement</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98</a:t>
            </a:fld>
            <a:endParaRPr lang="nl-NL"/>
          </a:p>
        </p:txBody>
      </p:sp>
      <p:sp>
        <p:nvSpPr>
          <p:cNvPr id="5" name="Textfeld 4">
            <a:extLst>
              <a:ext uri="{FF2B5EF4-FFF2-40B4-BE49-F238E27FC236}">
                <a16:creationId xmlns:a16="http://schemas.microsoft.com/office/drawing/2014/main" id="{7DA9B431-5560-F3AE-C310-3248F7E9CC8F}"/>
              </a:ext>
            </a:extLst>
          </p:cNvPr>
          <p:cNvSpPr txBox="1"/>
          <p:nvPr/>
        </p:nvSpPr>
        <p:spPr>
          <a:xfrm>
            <a:off x="9185275" y="6127750"/>
            <a:ext cx="1073150" cy="184150"/>
          </a:xfrm>
          <a:prstGeom prst="rect">
            <a:avLst/>
          </a:prstGeom>
          <a:noFill/>
        </p:spPr>
        <p:txBody>
          <a:bodyPr>
            <a:spAutoFit/>
          </a:bodyPr>
          <a:lstStyle/>
          <a:p>
            <a:pPr algn="r">
              <a:defRPr/>
            </a:pPr>
            <a:r>
              <a:rPr lang="en-GB" sz="600" b="0" i="1" dirty="0">
                <a:latin typeface="+mj-lt"/>
              </a:rPr>
              <a:t>Source: Fred </a:t>
            </a:r>
            <a:r>
              <a:rPr lang="en-GB" sz="600" b="0" i="1" dirty="0" err="1">
                <a:latin typeface="+mj-lt"/>
              </a:rPr>
              <a:t>Kofman</a:t>
            </a:r>
            <a:r>
              <a:rPr lang="en-GB" sz="600" b="0" i="1" dirty="0">
                <a:latin typeface="+mj-lt"/>
              </a:rPr>
              <a:t>, 2006</a:t>
            </a:r>
          </a:p>
        </p:txBody>
      </p:sp>
      <p:grpSp>
        <p:nvGrpSpPr>
          <p:cNvPr id="6" name="Gruppieren 5">
            <a:extLst>
              <a:ext uri="{FF2B5EF4-FFF2-40B4-BE49-F238E27FC236}">
                <a16:creationId xmlns:a16="http://schemas.microsoft.com/office/drawing/2014/main" id="{813345CD-E5B9-2BFB-C6CE-3971C4E30D44}"/>
              </a:ext>
            </a:extLst>
          </p:cNvPr>
          <p:cNvGrpSpPr>
            <a:grpSpLocks/>
          </p:cNvGrpSpPr>
          <p:nvPr/>
        </p:nvGrpSpPr>
        <p:grpSpPr bwMode="auto">
          <a:xfrm>
            <a:off x="2125663" y="2071688"/>
            <a:ext cx="8066087" cy="1263650"/>
            <a:chOff x="563563" y="2411413"/>
            <a:chExt cx="8066087" cy="1263650"/>
          </a:xfrm>
        </p:grpSpPr>
        <p:sp>
          <p:nvSpPr>
            <p:cNvPr id="7" name="Rectangle 11">
              <a:extLst>
                <a:ext uri="{FF2B5EF4-FFF2-40B4-BE49-F238E27FC236}">
                  <a16:creationId xmlns:a16="http://schemas.microsoft.com/office/drawing/2014/main" id="{B6567159-AB26-D210-B93B-17C329A7F4F2}"/>
                </a:ext>
              </a:extLst>
            </p:cNvPr>
            <p:cNvSpPr>
              <a:spLocks noChangeArrowheads="1"/>
            </p:cNvSpPr>
            <p:nvPr/>
          </p:nvSpPr>
          <p:spPr bwMode="auto">
            <a:xfrm>
              <a:off x="2278063" y="2411413"/>
              <a:ext cx="3448050" cy="1260475"/>
            </a:xfrm>
            <a:prstGeom prst="rect">
              <a:avLst/>
            </a:prstGeom>
            <a:solidFill>
              <a:schemeClr val="bg1"/>
            </a:solidFill>
            <a:ln w="9525">
              <a:solidFill>
                <a:schemeClr val="tx1"/>
              </a:solidFill>
              <a:miter lim="800000"/>
              <a:headEnd/>
              <a:tailEnd/>
            </a:ln>
          </p:spPr>
          <p:txBody>
            <a:bodyPr wrap="none"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sz="1600" b="0">
                <a:ea typeface="MS PGothic" panose="020B0600070205080204" pitchFamily="34" charset="-128"/>
              </a:endParaRPr>
            </a:p>
          </p:txBody>
        </p:sp>
        <p:sp>
          <p:nvSpPr>
            <p:cNvPr id="8" name="AutoShape 13">
              <a:extLst>
                <a:ext uri="{FF2B5EF4-FFF2-40B4-BE49-F238E27FC236}">
                  <a16:creationId xmlns:a16="http://schemas.microsoft.com/office/drawing/2014/main" id="{3E9438EB-C5B4-EB67-3759-B130DF9CA9FA}"/>
                </a:ext>
              </a:extLst>
            </p:cNvPr>
            <p:cNvSpPr>
              <a:spLocks noChangeArrowheads="1"/>
            </p:cNvSpPr>
            <p:nvPr/>
          </p:nvSpPr>
          <p:spPr bwMode="auto">
            <a:xfrm>
              <a:off x="563563" y="2551113"/>
              <a:ext cx="1925637" cy="984250"/>
            </a:xfrm>
            <a:prstGeom prst="homePlate">
              <a:avLst>
                <a:gd name="adj" fmla="val 21512"/>
              </a:avLst>
            </a:prstGeom>
            <a:solidFill>
              <a:srgbClr val="99CCFF"/>
            </a:solidFill>
            <a:ln w="9525">
              <a:solidFill>
                <a:schemeClr val="tx1"/>
              </a:solidFill>
              <a:miter lim="800000"/>
              <a:headEnd/>
              <a:tailEnd/>
            </a:ln>
          </p:spPr>
          <p:txBody>
            <a:bodyPr wrap="none"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sz="1600" b="0">
                <a:ea typeface="MS PGothic" panose="020B0600070205080204" pitchFamily="34" charset="-128"/>
              </a:endParaRPr>
            </a:p>
          </p:txBody>
        </p:sp>
        <p:sp>
          <p:nvSpPr>
            <p:cNvPr id="9" name="Rectangle 23">
              <a:extLst>
                <a:ext uri="{FF2B5EF4-FFF2-40B4-BE49-F238E27FC236}">
                  <a16:creationId xmlns:a16="http://schemas.microsoft.com/office/drawing/2014/main" id="{8B9F30D9-2EC8-887B-8658-661268C070A4}"/>
                </a:ext>
              </a:extLst>
            </p:cNvPr>
            <p:cNvSpPr>
              <a:spLocks noChangeArrowheads="1"/>
            </p:cNvSpPr>
            <p:nvPr/>
          </p:nvSpPr>
          <p:spPr bwMode="gray">
            <a:xfrm>
              <a:off x="754063" y="2754313"/>
              <a:ext cx="1506537" cy="576262"/>
            </a:xfrm>
            <a:prstGeom prst="rect">
              <a:avLst/>
            </a:prstGeom>
            <a:noFill/>
            <a:ln>
              <a:noFill/>
            </a:ln>
          </p:spPr>
          <p:txBody>
            <a:bodyPr lIns="54000" tIns="54000" rIns="54000" bIns="5400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ct val="50000"/>
                </a:spcBef>
                <a:buSzPct val="65000"/>
                <a:buFont typeface="Wingdings" panose="05000000000000000000" pitchFamily="2" charset="2"/>
                <a:buNone/>
                <a:defRPr/>
              </a:pPr>
              <a:r>
                <a:rPr kumimoji="1" lang="en-US" altLang="de-DE" sz="1600" b="0" dirty="0">
                  <a:latin typeface="+mj-lt"/>
                </a:rPr>
                <a:t>Character attributes</a:t>
              </a:r>
            </a:p>
          </p:txBody>
        </p:sp>
        <p:sp>
          <p:nvSpPr>
            <p:cNvPr id="10" name="Rectangle 27">
              <a:extLst>
                <a:ext uri="{FF2B5EF4-FFF2-40B4-BE49-F238E27FC236}">
                  <a16:creationId xmlns:a16="http://schemas.microsoft.com/office/drawing/2014/main" id="{45C81A31-6389-89A3-801B-E4738B8DF7B7}"/>
                </a:ext>
              </a:extLst>
            </p:cNvPr>
            <p:cNvSpPr>
              <a:spLocks noChangeArrowheads="1"/>
            </p:cNvSpPr>
            <p:nvPr/>
          </p:nvSpPr>
          <p:spPr bwMode="gray">
            <a:xfrm>
              <a:off x="2651125" y="2563813"/>
              <a:ext cx="3065463" cy="958850"/>
            </a:xfrm>
            <a:prstGeom prst="rect">
              <a:avLst/>
            </a:prstGeom>
            <a:noFill/>
            <a:ln>
              <a:noFill/>
            </a:ln>
          </p:spPr>
          <p:txBody>
            <a:bodyPr lIns="54000" tIns="54000" rIns="54000" bIns="54000" anchor="ctr">
              <a:spAutoFit/>
            </a:bodyPr>
            <a:lstStyle>
              <a:lvl1pPr marL="342900" indent="-342900"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87325" indent="-18415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dirty="0">
                  <a:latin typeface="+mj-lt"/>
                </a:rPr>
                <a:t>unconditional responsibility</a:t>
              </a:r>
            </a:p>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dirty="0">
                  <a:latin typeface="+mj-lt"/>
                </a:rPr>
                <a:t>essential integrity</a:t>
              </a:r>
            </a:p>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dirty="0">
                  <a:latin typeface="+mj-lt"/>
                </a:rPr>
                <a:t>ontological humility</a:t>
              </a:r>
            </a:p>
          </p:txBody>
        </p:sp>
        <p:sp>
          <p:nvSpPr>
            <p:cNvPr id="11" name="Rectangle 11">
              <a:extLst>
                <a:ext uri="{FF2B5EF4-FFF2-40B4-BE49-F238E27FC236}">
                  <a16:creationId xmlns:a16="http://schemas.microsoft.com/office/drawing/2014/main" id="{2E3DA2A7-B536-A34A-326B-8504E7243E0E}"/>
                </a:ext>
              </a:extLst>
            </p:cNvPr>
            <p:cNvSpPr>
              <a:spLocks noChangeArrowheads="1"/>
            </p:cNvSpPr>
            <p:nvPr/>
          </p:nvSpPr>
          <p:spPr bwMode="auto">
            <a:xfrm>
              <a:off x="5824538" y="2414588"/>
              <a:ext cx="2735262" cy="1260475"/>
            </a:xfrm>
            <a:prstGeom prst="rect">
              <a:avLst/>
            </a:prstGeom>
            <a:solidFill>
              <a:schemeClr val="bg1"/>
            </a:solidFill>
            <a:ln w="9525">
              <a:solidFill>
                <a:schemeClr val="tx1"/>
              </a:solidFill>
              <a:miter lim="800000"/>
              <a:headEnd/>
              <a:tailEnd/>
            </a:ln>
          </p:spPr>
          <p:txBody>
            <a:bodyPr wrap="none"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sz="1600" b="0" i="1">
                <a:ea typeface="MS PGothic" panose="020B0600070205080204" pitchFamily="34" charset="-128"/>
              </a:endParaRPr>
            </a:p>
          </p:txBody>
        </p:sp>
        <p:sp>
          <p:nvSpPr>
            <p:cNvPr id="12" name="Rectangle 27">
              <a:extLst>
                <a:ext uri="{FF2B5EF4-FFF2-40B4-BE49-F238E27FC236}">
                  <a16:creationId xmlns:a16="http://schemas.microsoft.com/office/drawing/2014/main" id="{15D5DA5A-B9AD-4103-0A85-F897F43D8097}"/>
                </a:ext>
              </a:extLst>
            </p:cNvPr>
            <p:cNvSpPr>
              <a:spLocks noChangeArrowheads="1"/>
            </p:cNvSpPr>
            <p:nvPr/>
          </p:nvSpPr>
          <p:spPr bwMode="gray">
            <a:xfrm>
              <a:off x="6197600" y="2568575"/>
              <a:ext cx="2432050" cy="957263"/>
            </a:xfrm>
            <a:prstGeom prst="rect">
              <a:avLst/>
            </a:prstGeom>
            <a:noFill/>
            <a:ln>
              <a:noFill/>
            </a:ln>
          </p:spPr>
          <p:txBody>
            <a:bodyPr lIns="54000" tIns="54000" rIns="54000" bIns="54000" anchor="ctr">
              <a:spAutoFit/>
            </a:bodyPr>
            <a:lstStyle>
              <a:lvl1pPr marL="342900" indent="-342900"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87325" indent="-18415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i="1" dirty="0">
                  <a:latin typeface="+mj-lt"/>
                </a:rPr>
                <a:t>unconditional blame</a:t>
              </a:r>
            </a:p>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i="1" dirty="0">
                  <a:latin typeface="+mj-lt"/>
                </a:rPr>
                <a:t>essential selfishness</a:t>
              </a:r>
            </a:p>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i="1" dirty="0">
                  <a:latin typeface="+mj-lt"/>
                </a:rPr>
                <a:t>ontological arrogance</a:t>
              </a:r>
            </a:p>
          </p:txBody>
        </p:sp>
      </p:grpSp>
      <p:grpSp>
        <p:nvGrpSpPr>
          <p:cNvPr id="13" name="Gruppieren 12">
            <a:extLst>
              <a:ext uri="{FF2B5EF4-FFF2-40B4-BE49-F238E27FC236}">
                <a16:creationId xmlns:a16="http://schemas.microsoft.com/office/drawing/2014/main" id="{47DBDAC9-77F6-6255-220F-24D0940F2556}"/>
              </a:ext>
            </a:extLst>
          </p:cNvPr>
          <p:cNvGrpSpPr>
            <a:grpSpLocks/>
          </p:cNvGrpSpPr>
          <p:nvPr/>
        </p:nvGrpSpPr>
        <p:grpSpPr bwMode="auto">
          <a:xfrm>
            <a:off x="2125663" y="3397250"/>
            <a:ext cx="8066087" cy="1263650"/>
            <a:chOff x="563563" y="3736975"/>
            <a:chExt cx="8066087" cy="1263650"/>
          </a:xfrm>
        </p:grpSpPr>
        <p:sp>
          <p:nvSpPr>
            <p:cNvPr id="14" name="Rectangle 15">
              <a:extLst>
                <a:ext uri="{FF2B5EF4-FFF2-40B4-BE49-F238E27FC236}">
                  <a16:creationId xmlns:a16="http://schemas.microsoft.com/office/drawing/2014/main" id="{37051639-AC8F-85E9-BDA5-6E4500D827D1}"/>
                </a:ext>
              </a:extLst>
            </p:cNvPr>
            <p:cNvSpPr>
              <a:spLocks noChangeArrowheads="1"/>
            </p:cNvSpPr>
            <p:nvPr/>
          </p:nvSpPr>
          <p:spPr bwMode="auto">
            <a:xfrm>
              <a:off x="2278063" y="3736975"/>
              <a:ext cx="3448050" cy="1260475"/>
            </a:xfrm>
            <a:prstGeom prst="rect">
              <a:avLst/>
            </a:prstGeom>
            <a:solidFill>
              <a:schemeClr val="bg1"/>
            </a:solidFill>
            <a:ln w="9525">
              <a:solidFill>
                <a:schemeClr val="tx1"/>
              </a:solidFill>
              <a:miter lim="800000"/>
              <a:headEnd/>
              <a:tailEnd/>
            </a:ln>
          </p:spPr>
          <p:txBody>
            <a:bodyPr wrap="none"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sz="1600" b="0">
                <a:ea typeface="MS PGothic" panose="020B0600070205080204" pitchFamily="34" charset="-128"/>
              </a:endParaRPr>
            </a:p>
          </p:txBody>
        </p:sp>
        <p:sp>
          <p:nvSpPr>
            <p:cNvPr id="15" name="AutoShape 17">
              <a:extLst>
                <a:ext uri="{FF2B5EF4-FFF2-40B4-BE49-F238E27FC236}">
                  <a16:creationId xmlns:a16="http://schemas.microsoft.com/office/drawing/2014/main" id="{C29A9678-9D89-37FD-32CB-8204010E735B}"/>
                </a:ext>
              </a:extLst>
            </p:cNvPr>
            <p:cNvSpPr>
              <a:spLocks noChangeArrowheads="1"/>
            </p:cNvSpPr>
            <p:nvPr/>
          </p:nvSpPr>
          <p:spPr bwMode="auto">
            <a:xfrm>
              <a:off x="563563" y="3863975"/>
              <a:ext cx="1925637" cy="985838"/>
            </a:xfrm>
            <a:prstGeom prst="homePlate">
              <a:avLst>
                <a:gd name="adj" fmla="val 21477"/>
              </a:avLst>
            </a:prstGeom>
            <a:solidFill>
              <a:srgbClr val="99CCFF"/>
            </a:solidFill>
            <a:ln w="9525">
              <a:solidFill>
                <a:schemeClr val="tx1"/>
              </a:solidFill>
              <a:miter lim="800000"/>
              <a:headEnd/>
              <a:tailEnd/>
            </a:ln>
          </p:spPr>
          <p:txBody>
            <a:bodyPr wrap="none"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sz="1600" b="0">
                <a:ea typeface="MS PGothic" panose="020B0600070205080204" pitchFamily="34" charset="-128"/>
              </a:endParaRPr>
            </a:p>
          </p:txBody>
        </p:sp>
        <p:sp>
          <p:nvSpPr>
            <p:cNvPr id="16" name="Rectangle 25">
              <a:extLst>
                <a:ext uri="{FF2B5EF4-FFF2-40B4-BE49-F238E27FC236}">
                  <a16:creationId xmlns:a16="http://schemas.microsoft.com/office/drawing/2014/main" id="{3ABFC897-4E9C-7204-FAC8-3BDB3E3A0FFD}"/>
                </a:ext>
              </a:extLst>
            </p:cNvPr>
            <p:cNvSpPr>
              <a:spLocks noChangeArrowheads="1"/>
            </p:cNvSpPr>
            <p:nvPr/>
          </p:nvSpPr>
          <p:spPr bwMode="gray">
            <a:xfrm>
              <a:off x="754063" y="4068763"/>
              <a:ext cx="1506537" cy="576262"/>
            </a:xfrm>
            <a:prstGeom prst="rect">
              <a:avLst/>
            </a:prstGeom>
            <a:noFill/>
            <a:ln>
              <a:noFill/>
            </a:ln>
          </p:spPr>
          <p:txBody>
            <a:bodyPr lIns="54000" tIns="54000" rIns="54000" bIns="5400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ct val="50000"/>
                </a:spcBef>
                <a:buSzPct val="65000"/>
                <a:buFont typeface="Wingdings" panose="05000000000000000000" pitchFamily="2" charset="2"/>
                <a:buNone/>
                <a:defRPr/>
              </a:pPr>
              <a:r>
                <a:rPr kumimoji="1" lang="en-US" altLang="de-DE" sz="1600" b="0" dirty="0">
                  <a:latin typeface="+mj-lt"/>
                </a:rPr>
                <a:t>Interpersonal skills</a:t>
              </a:r>
            </a:p>
          </p:txBody>
        </p:sp>
        <p:sp>
          <p:nvSpPr>
            <p:cNvPr id="17" name="Rectangle 28">
              <a:extLst>
                <a:ext uri="{FF2B5EF4-FFF2-40B4-BE49-F238E27FC236}">
                  <a16:creationId xmlns:a16="http://schemas.microsoft.com/office/drawing/2014/main" id="{1E1D8302-BED3-D1AF-B10A-FF12AACA15B6}"/>
                </a:ext>
              </a:extLst>
            </p:cNvPr>
            <p:cNvSpPr>
              <a:spLocks noChangeArrowheads="1"/>
            </p:cNvSpPr>
            <p:nvPr/>
          </p:nvSpPr>
          <p:spPr bwMode="gray">
            <a:xfrm>
              <a:off x="2651125" y="3878263"/>
              <a:ext cx="3065463" cy="958850"/>
            </a:xfrm>
            <a:prstGeom prst="rect">
              <a:avLst/>
            </a:prstGeom>
            <a:noFill/>
            <a:ln>
              <a:noFill/>
            </a:ln>
          </p:spPr>
          <p:txBody>
            <a:bodyPr lIns="54000" tIns="54000" rIns="54000" bIns="54000" anchor="ctr">
              <a:spAutoFit/>
            </a:bodyPr>
            <a:lstStyle>
              <a:lvl1pPr marL="342900" indent="-342900"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87325" indent="-18415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dirty="0">
                  <a:latin typeface="+mj-lt"/>
                </a:rPr>
                <a:t>authentic communication</a:t>
              </a:r>
            </a:p>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dirty="0">
                  <a:latin typeface="+mj-lt"/>
                </a:rPr>
                <a:t>constructive negotiation</a:t>
              </a:r>
            </a:p>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dirty="0">
                  <a:latin typeface="+mj-lt"/>
                </a:rPr>
                <a:t>impeccable coordination</a:t>
              </a:r>
            </a:p>
          </p:txBody>
        </p:sp>
        <p:sp>
          <p:nvSpPr>
            <p:cNvPr id="18" name="Rectangle 15">
              <a:extLst>
                <a:ext uri="{FF2B5EF4-FFF2-40B4-BE49-F238E27FC236}">
                  <a16:creationId xmlns:a16="http://schemas.microsoft.com/office/drawing/2014/main" id="{E1BD9817-E04F-85D8-3289-FB9167BD789D}"/>
                </a:ext>
              </a:extLst>
            </p:cNvPr>
            <p:cNvSpPr>
              <a:spLocks noChangeArrowheads="1"/>
            </p:cNvSpPr>
            <p:nvPr/>
          </p:nvSpPr>
          <p:spPr bwMode="auto">
            <a:xfrm>
              <a:off x="5824538" y="3740150"/>
              <a:ext cx="2735262" cy="1260475"/>
            </a:xfrm>
            <a:prstGeom prst="rect">
              <a:avLst/>
            </a:prstGeom>
            <a:solidFill>
              <a:schemeClr val="bg1"/>
            </a:solidFill>
            <a:ln w="9525">
              <a:solidFill>
                <a:schemeClr val="tx1"/>
              </a:solidFill>
              <a:miter lim="800000"/>
              <a:headEnd/>
              <a:tailEnd/>
            </a:ln>
          </p:spPr>
          <p:txBody>
            <a:bodyPr wrap="none"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sz="1600" b="0" i="1">
                <a:ea typeface="MS PGothic" panose="020B0600070205080204" pitchFamily="34" charset="-128"/>
              </a:endParaRPr>
            </a:p>
          </p:txBody>
        </p:sp>
        <p:sp>
          <p:nvSpPr>
            <p:cNvPr id="19" name="Rectangle 28">
              <a:extLst>
                <a:ext uri="{FF2B5EF4-FFF2-40B4-BE49-F238E27FC236}">
                  <a16:creationId xmlns:a16="http://schemas.microsoft.com/office/drawing/2014/main" id="{D8FFE444-F00F-6851-DC74-3787FB21512F}"/>
                </a:ext>
              </a:extLst>
            </p:cNvPr>
            <p:cNvSpPr>
              <a:spLocks noChangeArrowheads="1"/>
            </p:cNvSpPr>
            <p:nvPr/>
          </p:nvSpPr>
          <p:spPr bwMode="gray">
            <a:xfrm>
              <a:off x="6197600" y="3883025"/>
              <a:ext cx="2432050" cy="957263"/>
            </a:xfrm>
            <a:prstGeom prst="rect">
              <a:avLst/>
            </a:prstGeom>
            <a:noFill/>
            <a:ln>
              <a:noFill/>
            </a:ln>
          </p:spPr>
          <p:txBody>
            <a:bodyPr lIns="54000" tIns="54000" rIns="54000" bIns="54000" anchor="ctr">
              <a:spAutoFit/>
            </a:bodyPr>
            <a:lstStyle>
              <a:lvl1pPr marL="342900" indent="-342900"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87325" indent="-18415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i="1" dirty="0">
                  <a:latin typeface="+mj-lt"/>
                </a:rPr>
                <a:t>manipulative com.</a:t>
              </a:r>
            </a:p>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i="1" dirty="0">
                  <a:latin typeface="+mj-lt"/>
                </a:rPr>
                <a:t>narcissistic negotiation</a:t>
              </a:r>
            </a:p>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i="1" dirty="0">
                  <a:latin typeface="+mj-lt"/>
                </a:rPr>
                <a:t>negligent coordination</a:t>
              </a:r>
            </a:p>
          </p:txBody>
        </p:sp>
      </p:grpSp>
      <p:grpSp>
        <p:nvGrpSpPr>
          <p:cNvPr id="20" name="Gruppieren 19">
            <a:extLst>
              <a:ext uri="{FF2B5EF4-FFF2-40B4-BE49-F238E27FC236}">
                <a16:creationId xmlns:a16="http://schemas.microsoft.com/office/drawing/2014/main" id="{719B9593-7FE8-3436-87DC-EACEF6D90665}"/>
              </a:ext>
            </a:extLst>
          </p:cNvPr>
          <p:cNvGrpSpPr>
            <a:grpSpLocks/>
          </p:cNvGrpSpPr>
          <p:nvPr/>
        </p:nvGrpSpPr>
        <p:grpSpPr bwMode="auto">
          <a:xfrm>
            <a:off x="2125663" y="4719638"/>
            <a:ext cx="8066087" cy="1263650"/>
            <a:chOff x="563563" y="5059363"/>
            <a:chExt cx="8066087" cy="1263650"/>
          </a:xfrm>
        </p:grpSpPr>
        <p:sp>
          <p:nvSpPr>
            <p:cNvPr id="21" name="Rectangle 19">
              <a:extLst>
                <a:ext uri="{FF2B5EF4-FFF2-40B4-BE49-F238E27FC236}">
                  <a16:creationId xmlns:a16="http://schemas.microsoft.com/office/drawing/2014/main" id="{F1B3ABBC-B4C0-30DC-42B3-E48F64E0540E}"/>
                </a:ext>
              </a:extLst>
            </p:cNvPr>
            <p:cNvSpPr>
              <a:spLocks noChangeArrowheads="1"/>
            </p:cNvSpPr>
            <p:nvPr/>
          </p:nvSpPr>
          <p:spPr bwMode="auto">
            <a:xfrm>
              <a:off x="2278063" y="5059363"/>
              <a:ext cx="3448050" cy="1260475"/>
            </a:xfrm>
            <a:prstGeom prst="rect">
              <a:avLst/>
            </a:prstGeom>
            <a:solidFill>
              <a:schemeClr val="bg1"/>
            </a:solidFill>
            <a:ln w="9525">
              <a:solidFill>
                <a:schemeClr val="tx1"/>
              </a:solidFill>
              <a:miter lim="800000"/>
              <a:headEnd/>
              <a:tailEnd/>
            </a:ln>
          </p:spPr>
          <p:txBody>
            <a:bodyPr wrap="none"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sz="1600" b="0">
                <a:ea typeface="MS PGothic" panose="020B0600070205080204" pitchFamily="34" charset="-128"/>
              </a:endParaRPr>
            </a:p>
          </p:txBody>
        </p:sp>
        <p:sp>
          <p:nvSpPr>
            <p:cNvPr id="22" name="AutoShape 21">
              <a:extLst>
                <a:ext uri="{FF2B5EF4-FFF2-40B4-BE49-F238E27FC236}">
                  <a16:creationId xmlns:a16="http://schemas.microsoft.com/office/drawing/2014/main" id="{4318732E-9532-4874-A111-88F9D9F2F3C4}"/>
                </a:ext>
              </a:extLst>
            </p:cNvPr>
            <p:cNvSpPr>
              <a:spLocks noChangeArrowheads="1"/>
            </p:cNvSpPr>
            <p:nvPr/>
          </p:nvSpPr>
          <p:spPr bwMode="auto">
            <a:xfrm>
              <a:off x="563563" y="5197475"/>
              <a:ext cx="1925637" cy="984250"/>
            </a:xfrm>
            <a:prstGeom prst="homePlate">
              <a:avLst>
                <a:gd name="adj" fmla="val 21512"/>
              </a:avLst>
            </a:prstGeom>
            <a:solidFill>
              <a:srgbClr val="99CCFF"/>
            </a:solidFill>
            <a:ln w="9525">
              <a:solidFill>
                <a:schemeClr val="tx1"/>
              </a:solidFill>
              <a:miter lim="800000"/>
              <a:headEnd/>
              <a:tailEnd/>
            </a:ln>
          </p:spPr>
          <p:txBody>
            <a:bodyPr wrap="none"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sz="1600" b="0">
                <a:ea typeface="MS PGothic" panose="020B0600070205080204" pitchFamily="34" charset="-128"/>
              </a:endParaRPr>
            </a:p>
          </p:txBody>
        </p:sp>
        <p:sp>
          <p:nvSpPr>
            <p:cNvPr id="23" name="Rectangle 26">
              <a:extLst>
                <a:ext uri="{FF2B5EF4-FFF2-40B4-BE49-F238E27FC236}">
                  <a16:creationId xmlns:a16="http://schemas.microsoft.com/office/drawing/2014/main" id="{3DC15FD2-1D2C-B492-558F-CC26D48095AC}"/>
                </a:ext>
              </a:extLst>
            </p:cNvPr>
            <p:cNvSpPr>
              <a:spLocks noChangeArrowheads="1"/>
            </p:cNvSpPr>
            <p:nvPr/>
          </p:nvSpPr>
          <p:spPr bwMode="gray">
            <a:xfrm>
              <a:off x="754063" y="5400675"/>
              <a:ext cx="1506537" cy="576263"/>
            </a:xfrm>
            <a:prstGeom prst="rect">
              <a:avLst/>
            </a:prstGeom>
            <a:noFill/>
            <a:ln>
              <a:noFill/>
            </a:ln>
          </p:spPr>
          <p:txBody>
            <a:bodyPr lIns="54000" tIns="54000" rIns="54000" bIns="54000" anchor="ctr">
              <a:spAutoFit/>
            </a:bodyPr>
            <a:lstStyle>
              <a:lvl1pPr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nSpc>
                  <a:spcPct val="95000"/>
                </a:lnSpc>
                <a:spcBef>
                  <a:spcPct val="50000"/>
                </a:spcBef>
                <a:buSzPct val="65000"/>
                <a:buFont typeface="Wingdings" panose="05000000000000000000" pitchFamily="2" charset="2"/>
                <a:buNone/>
                <a:defRPr/>
              </a:pPr>
              <a:r>
                <a:rPr kumimoji="1" lang="en-US" altLang="de-DE" sz="1600" b="0" dirty="0">
                  <a:latin typeface="+mj-lt"/>
                </a:rPr>
                <a:t>Enabling condition</a:t>
              </a:r>
            </a:p>
          </p:txBody>
        </p:sp>
        <p:sp>
          <p:nvSpPr>
            <p:cNvPr id="24" name="Rectangle 29">
              <a:extLst>
                <a:ext uri="{FF2B5EF4-FFF2-40B4-BE49-F238E27FC236}">
                  <a16:creationId xmlns:a16="http://schemas.microsoft.com/office/drawing/2014/main" id="{1BCAC583-EBA1-6FFE-CC2C-F8176CD3C0CF}"/>
                </a:ext>
              </a:extLst>
            </p:cNvPr>
            <p:cNvSpPr>
              <a:spLocks noChangeArrowheads="1"/>
            </p:cNvSpPr>
            <p:nvPr/>
          </p:nvSpPr>
          <p:spPr bwMode="gray">
            <a:xfrm>
              <a:off x="2651125" y="5518150"/>
              <a:ext cx="3065463" cy="342900"/>
            </a:xfrm>
            <a:prstGeom prst="rect">
              <a:avLst/>
            </a:prstGeom>
            <a:noFill/>
            <a:ln>
              <a:noFill/>
            </a:ln>
          </p:spPr>
          <p:txBody>
            <a:bodyPr lIns="54000" tIns="54000" rIns="54000" bIns="54000" anchor="ctr">
              <a:spAutoFit/>
            </a:bodyPr>
            <a:lstStyle>
              <a:lvl1pPr marL="342900" indent="-342900"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87325" indent="-18415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dirty="0">
                  <a:latin typeface="+mj-lt"/>
                </a:rPr>
                <a:t>emotional mastery</a:t>
              </a:r>
            </a:p>
          </p:txBody>
        </p:sp>
        <p:sp>
          <p:nvSpPr>
            <p:cNvPr id="25" name="Rectangle 19">
              <a:extLst>
                <a:ext uri="{FF2B5EF4-FFF2-40B4-BE49-F238E27FC236}">
                  <a16:creationId xmlns:a16="http://schemas.microsoft.com/office/drawing/2014/main" id="{5B513424-031E-5FB6-EDA2-E06422A3C915}"/>
                </a:ext>
              </a:extLst>
            </p:cNvPr>
            <p:cNvSpPr>
              <a:spLocks noChangeArrowheads="1"/>
            </p:cNvSpPr>
            <p:nvPr/>
          </p:nvSpPr>
          <p:spPr bwMode="auto">
            <a:xfrm>
              <a:off x="5824538" y="5062538"/>
              <a:ext cx="2735262" cy="1260475"/>
            </a:xfrm>
            <a:prstGeom prst="rect">
              <a:avLst/>
            </a:prstGeom>
            <a:solidFill>
              <a:schemeClr val="bg1"/>
            </a:solidFill>
            <a:ln w="9525">
              <a:solidFill>
                <a:schemeClr val="tx1"/>
              </a:solidFill>
              <a:miter lim="800000"/>
              <a:headEnd/>
              <a:tailEnd/>
            </a:ln>
          </p:spPr>
          <p:txBody>
            <a:bodyPr wrap="none" anchor="ctr"/>
            <a:lstStyle>
              <a:lvl1pPr>
                <a:spcBef>
                  <a:spcPct val="20000"/>
                </a:spcBef>
                <a:buBlip>
                  <a:blip r:embed="rId2"/>
                </a:buBlip>
                <a:defRPr>
                  <a:solidFill>
                    <a:schemeClr val="tx1"/>
                  </a:solidFill>
                  <a:latin typeface="Calibri" panose="020F0502020204030204" pitchFamily="34" charset="0"/>
                </a:defRPr>
              </a:lvl1pPr>
              <a:lvl2pPr marL="742950" indent="-285750">
                <a:spcBef>
                  <a:spcPct val="20000"/>
                </a:spcBef>
                <a:buFont typeface="Wingdings" panose="05000000000000000000" pitchFamily="2" charset="2"/>
                <a:buChar char="§"/>
                <a:defRPr sz="1600">
                  <a:solidFill>
                    <a:schemeClr val="tx1"/>
                  </a:solidFill>
                  <a:latin typeface="Calibri" panose="020F0502020204030204" pitchFamily="34" charset="0"/>
                </a:defRPr>
              </a:lvl2pPr>
              <a:lvl3pPr marL="1143000" indent="-228600">
                <a:spcBef>
                  <a:spcPct val="20000"/>
                </a:spcBef>
                <a:buChar char="-"/>
                <a:defRPr sz="1400">
                  <a:solidFill>
                    <a:schemeClr val="tx1"/>
                  </a:solidFill>
                  <a:latin typeface="Calibri" panose="020F0502020204030204" pitchFamily="34" charset="0"/>
                </a:defRPr>
              </a:lvl3pPr>
              <a:lvl4pPr marL="1600200" indent="-228600">
                <a:spcBef>
                  <a:spcPct val="20000"/>
                </a:spcBef>
                <a:buChar char="–"/>
                <a:defRPr sz="1200">
                  <a:solidFill>
                    <a:schemeClr val="tx1"/>
                  </a:solidFill>
                  <a:latin typeface="Calibri" panose="020F0502020204030204" pitchFamily="34" charset="0"/>
                </a:defRPr>
              </a:lvl4pPr>
              <a:lvl5pPr marL="2057400" indent="-228600">
                <a:spcBef>
                  <a:spcPct val="20000"/>
                </a:spcBef>
                <a:buChar char="»"/>
                <a:defRPr sz="10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0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0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0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000">
                  <a:solidFill>
                    <a:schemeClr val="tx1"/>
                  </a:solidFill>
                  <a:latin typeface="Calibri" panose="020F0502020204030204" pitchFamily="34" charset="0"/>
                </a:defRPr>
              </a:lvl9pPr>
            </a:lstStyle>
            <a:p>
              <a:pPr eaLnBrk="1" hangingPunct="1">
                <a:spcBef>
                  <a:spcPct val="0"/>
                </a:spcBef>
                <a:buFontTx/>
                <a:buNone/>
              </a:pPr>
              <a:endParaRPr lang="de-DE" altLang="de-DE" sz="1600" b="0" i="1">
                <a:ea typeface="MS PGothic" panose="020B0600070205080204" pitchFamily="34" charset="-128"/>
              </a:endParaRPr>
            </a:p>
          </p:txBody>
        </p:sp>
        <p:sp>
          <p:nvSpPr>
            <p:cNvPr id="26" name="Rectangle 29">
              <a:extLst>
                <a:ext uri="{FF2B5EF4-FFF2-40B4-BE49-F238E27FC236}">
                  <a16:creationId xmlns:a16="http://schemas.microsoft.com/office/drawing/2014/main" id="{C98C718E-62DA-D1FE-FFAD-5D3044CAC68B}"/>
                </a:ext>
              </a:extLst>
            </p:cNvPr>
            <p:cNvSpPr>
              <a:spLocks noChangeArrowheads="1"/>
            </p:cNvSpPr>
            <p:nvPr/>
          </p:nvSpPr>
          <p:spPr bwMode="gray">
            <a:xfrm>
              <a:off x="6197600" y="5405438"/>
              <a:ext cx="2432050" cy="576262"/>
            </a:xfrm>
            <a:prstGeom prst="rect">
              <a:avLst/>
            </a:prstGeom>
            <a:noFill/>
            <a:ln>
              <a:noFill/>
            </a:ln>
          </p:spPr>
          <p:txBody>
            <a:bodyPr lIns="54000" tIns="54000" rIns="54000" bIns="54000" anchor="ctr">
              <a:spAutoFit/>
            </a:bodyPr>
            <a:lstStyle>
              <a:lvl1pPr marL="342900" indent="-342900" eaLnBrk="0" hangingPunct="0">
                <a:defRPr sz="1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1400">
                  <a:solidFill>
                    <a:schemeClr val="tx1"/>
                  </a:solidFill>
                  <a:latin typeface="Arial" panose="020B0604020202020204" pitchFamily="34" charset="0"/>
                  <a:ea typeface="ＭＳ Ｐゴシック" panose="020B0600070205080204" pitchFamily="34" charset="-128"/>
                </a:defRPr>
              </a:lvl2pPr>
              <a:lvl3pPr marL="187325" indent="-184150" eaLnBrk="0" hangingPunct="0">
                <a:defRPr sz="1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1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marL="288925" lvl="2" indent="-285750">
                <a:lnSpc>
                  <a:spcPct val="95000"/>
                </a:lnSpc>
                <a:spcBef>
                  <a:spcPct val="30000"/>
                </a:spcBef>
                <a:buClr>
                  <a:schemeClr val="tx2"/>
                </a:buClr>
                <a:buSzPct val="90000"/>
                <a:buFont typeface="Arial" panose="020B0604020202020204" pitchFamily="34" charset="0"/>
                <a:buChar char="•"/>
                <a:defRPr/>
              </a:pPr>
              <a:r>
                <a:rPr kumimoji="1" lang="en-US" altLang="de-DE" sz="1600" b="0" i="1" dirty="0">
                  <a:latin typeface="+mj-lt"/>
                </a:rPr>
                <a:t>emotional </a:t>
              </a:r>
              <a:br>
                <a:rPr kumimoji="1" lang="en-US" altLang="de-DE" sz="1600" b="0" i="1" dirty="0">
                  <a:latin typeface="+mj-lt"/>
                </a:rPr>
              </a:br>
              <a:r>
                <a:rPr kumimoji="1" lang="en-US" altLang="de-DE" sz="1600" b="0" i="1" dirty="0">
                  <a:latin typeface="+mj-lt"/>
                </a:rPr>
                <a:t>incompetence</a:t>
              </a:r>
            </a:p>
          </p:txBody>
        </p:sp>
      </p:grpSp>
      <p:pic>
        <p:nvPicPr>
          <p:cNvPr id="27" name="Picture 2">
            <a:extLst>
              <a:ext uri="{FF2B5EF4-FFF2-40B4-BE49-F238E27FC236}">
                <a16:creationId xmlns:a16="http://schemas.microsoft.com/office/drawing/2014/main" id="{745CB1ED-7C42-A769-31FF-D9EA87970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76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206AF9-A9B7-5CDD-3902-7369717A8591}"/>
              </a:ext>
            </a:extLst>
          </p:cNvPr>
          <p:cNvSpPr>
            <a:spLocks noGrp="1"/>
          </p:cNvSpPr>
          <p:nvPr>
            <p:ph type="title"/>
          </p:nvPr>
        </p:nvSpPr>
        <p:spPr/>
        <p:txBody>
          <a:bodyPr/>
          <a:lstStyle/>
          <a:p>
            <a:r>
              <a:rPr lang="en-GB" altLang="de-DE" dirty="0"/>
              <a:t>Qualities of conscious cultures: TACTILE (II)</a:t>
            </a:r>
            <a:endParaRPr lang="de-DE" dirty="0"/>
          </a:p>
        </p:txBody>
      </p:sp>
      <p:sp>
        <p:nvSpPr>
          <p:cNvPr id="3" name="Inhaltsplatzhalter 2">
            <a:extLst>
              <a:ext uri="{FF2B5EF4-FFF2-40B4-BE49-F238E27FC236}">
                <a16:creationId xmlns:a16="http://schemas.microsoft.com/office/drawing/2014/main" id="{681802E9-23B5-AC80-92A0-B36C442512E2}"/>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2EDB050C-2298-6C43-802E-461A0CA7A4C0}"/>
              </a:ext>
            </a:extLst>
          </p:cNvPr>
          <p:cNvSpPr>
            <a:spLocks noGrp="1"/>
          </p:cNvSpPr>
          <p:nvPr>
            <p:ph type="sldNum" sz="quarter" idx="12"/>
          </p:nvPr>
        </p:nvSpPr>
        <p:spPr/>
        <p:txBody>
          <a:bodyPr/>
          <a:lstStyle/>
          <a:p>
            <a:fld id="{BC1DBF59-FCF1-4C99-ADD5-833B8FF11D94}" type="slidenum">
              <a:rPr lang="nl-NL" smtClean="0"/>
              <a:t>99</a:t>
            </a:fld>
            <a:endParaRPr lang="nl-NL"/>
          </a:p>
        </p:txBody>
      </p:sp>
      <p:sp>
        <p:nvSpPr>
          <p:cNvPr id="5" name="Rectangle 20">
            <a:extLst>
              <a:ext uri="{FF2B5EF4-FFF2-40B4-BE49-F238E27FC236}">
                <a16:creationId xmlns:a16="http://schemas.microsoft.com/office/drawing/2014/main" id="{092FB879-D9EB-8969-EA9C-206D91B5D35B}"/>
              </a:ext>
            </a:extLst>
          </p:cNvPr>
          <p:cNvSpPr>
            <a:spLocks noChangeArrowheads="1"/>
          </p:cNvSpPr>
          <p:nvPr/>
        </p:nvSpPr>
        <p:spPr bwMode="auto">
          <a:xfrm>
            <a:off x="4876800" y="2286000"/>
            <a:ext cx="5105400" cy="762000"/>
          </a:xfrm>
          <a:prstGeom prst="rect">
            <a:avLst/>
          </a:prstGeom>
          <a:no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marL="342900" lvl="2" indent="-342900">
              <a:spcBef>
                <a:spcPct val="20000"/>
              </a:spcBef>
              <a:buFontTx/>
              <a:buBlip>
                <a:blip r:embed="rId2"/>
              </a:buBlip>
              <a:defRPr/>
            </a:pPr>
            <a:r>
              <a:rPr lang="en-US" altLang="de-DE" sz="1600" b="0" dirty="0">
                <a:latin typeface="+mn-lt"/>
                <a:cs typeface="+mn-cs"/>
              </a:rPr>
              <a:t>Team members are accountable to each others and to customers.</a:t>
            </a:r>
          </a:p>
          <a:p>
            <a:pPr marL="342900" lvl="2" indent="-342900">
              <a:spcBef>
                <a:spcPct val="20000"/>
              </a:spcBef>
              <a:buFontTx/>
              <a:buBlip>
                <a:blip r:embed="rId2"/>
              </a:buBlip>
              <a:defRPr/>
            </a:pPr>
            <a:r>
              <a:rPr lang="en-US" altLang="de-DE" sz="1600" b="0" dirty="0">
                <a:latin typeface="+mn-lt"/>
                <a:cs typeface="+mn-cs"/>
              </a:rPr>
              <a:t>People stick to their commitments.</a:t>
            </a:r>
          </a:p>
          <a:p>
            <a:pPr marL="342900" lvl="2" indent="-342900">
              <a:spcBef>
                <a:spcPct val="20000"/>
              </a:spcBef>
              <a:buFontTx/>
              <a:buBlip>
                <a:blip r:embed="rId2"/>
              </a:buBlip>
              <a:defRPr/>
            </a:pPr>
            <a:r>
              <a:rPr lang="en-US" altLang="de-DE" sz="1600" b="0" dirty="0">
                <a:latin typeface="+mn-lt"/>
                <a:cs typeface="+mn-cs"/>
              </a:rPr>
              <a:t>E.g. suppliers are accountable to the company, and vice versa.</a:t>
            </a:r>
          </a:p>
          <a:p>
            <a:pPr marL="342900" lvl="2" indent="-342900">
              <a:spcBef>
                <a:spcPct val="20000"/>
              </a:spcBef>
              <a:buFontTx/>
              <a:buBlip>
                <a:blip r:embed="rId2"/>
              </a:buBlip>
              <a:defRPr/>
            </a:pPr>
            <a:r>
              <a:rPr lang="en-US" altLang="de-DE" sz="1600" b="0" dirty="0">
                <a:latin typeface="+mn-lt"/>
                <a:cs typeface="+mn-cs"/>
              </a:rPr>
              <a:t>Hand-in-hand with high levels of decentralization and empowerment.</a:t>
            </a:r>
            <a:endParaRPr lang="en-US" altLang="de-DE" sz="1600" b="0" dirty="0">
              <a:latin typeface="+mn-lt"/>
            </a:endParaRPr>
          </a:p>
        </p:txBody>
      </p:sp>
      <p:sp>
        <p:nvSpPr>
          <p:cNvPr id="6" name="Rectangle 2">
            <a:extLst>
              <a:ext uri="{FF2B5EF4-FFF2-40B4-BE49-F238E27FC236}">
                <a16:creationId xmlns:a16="http://schemas.microsoft.com/office/drawing/2014/main" id="{734DD1B7-3074-F71D-2337-3083E2D51965}"/>
              </a:ext>
            </a:extLst>
          </p:cNvPr>
          <p:cNvSpPr>
            <a:spLocks noChangeArrowheads="1"/>
          </p:cNvSpPr>
          <p:nvPr/>
        </p:nvSpPr>
        <p:spPr bwMode="auto">
          <a:xfrm>
            <a:off x="1600200" y="2039938"/>
            <a:ext cx="2133600" cy="4343400"/>
          </a:xfrm>
          <a:prstGeom prst="rect">
            <a:avLst/>
          </a:prstGeom>
          <a:solidFill>
            <a:srgbClr val="99CCFF"/>
          </a:solidFill>
          <a:ln>
            <a:noFill/>
          </a:ln>
          <a:effectLst/>
        </p:spPr>
        <p:txBody>
          <a:bodyP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4763">
              <a:spcBef>
                <a:spcPct val="40000"/>
              </a:spcBef>
              <a:buChar char="•"/>
              <a:defRPr sz="1400">
                <a:solidFill>
                  <a:schemeClr val="tx1"/>
                </a:solidFill>
                <a:latin typeface="Arial" panose="020B0604020202020204" pitchFamily="34" charset="0"/>
              </a:defRPr>
            </a:lvl3pPr>
            <a:lvl4pPr marL="187325" indent="4763">
              <a:spcBef>
                <a:spcPct val="40000"/>
              </a:spcBef>
              <a:buChar char="–"/>
              <a:defRPr sz="1400">
                <a:solidFill>
                  <a:schemeClr val="tx1"/>
                </a:solidFill>
                <a:latin typeface="Arial" panose="020B0604020202020204" pitchFamily="34" charset="0"/>
              </a:defRPr>
            </a:lvl4pPr>
            <a:lvl5pPr marL="574675" indent="-1588">
              <a:spcBef>
                <a:spcPct val="40000"/>
              </a:spcBef>
              <a:buChar char="-"/>
              <a:defRPr sz="1400">
                <a:solidFill>
                  <a:schemeClr val="tx1"/>
                </a:solidFill>
                <a:latin typeface="Arial" panose="020B0604020202020204" pitchFamily="34" charset="0"/>
              </a:defRPr>
            </a:lvl5pPr>
            <a:lvl6pPr marL="1031875" indent="-1588"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588"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588"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588"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lvl="1">
              <a:spcBef>
                <a:spcPct val="50000"/>
              </a:spcBef>
              <a:defRPr/>
            </a:pPr>
            <a:endParaRPr lang="de-DE" altLang="de-DE" sz="1600" b="0" dirty="0">
              <a:latin typeface="+mn-lt"/>
            </a:endParaRPr>
          </a:p>
        </p:txBody>
      </p:sp>
      <p:sp>
        <p:nvSpPr>
          <p:cNvPr id="7" name="Line 13">
            <a:extLst>
              <a:ext uri="{FF2B5EF4-FFF2-40B4-BE49-F238E27FC236}">
                <a16:creationId xmlns:a16="http://schemas.microsoft.com/office/drawing/2014/main" id="{6BC0873A-123A-E0C8-A184-0B6998861CA5}"/>
              </a:ext>
            </a:extLst>
          </p:cNvPr>
          <p:cNvSpPr>
            <a:spLocks noChangeShapeType="1"/>
          </p:cNvSpPr>
          <p:nvPr/>
        </p:nvSpPr>
        <p:spPr bwMode="auto">
          <a:xfrm>
            <a:off x="4953000" y="2133600"/>
            <a:ext cx="5029200" cy="0"/>
          </a:xfrm>
          <a:prstGeom prst="line">
            <a:avLst/>
          </a:prstGeom>
          <a:noFill/>
          <a:ln w="9525">
            <a:solidFill>
              <a:schemeClr val="tx1"/>
            </a:solidFill>
            <a:round/>
            <a:headEnd/>
            <a:tailEnd/>
          </a:ln>
          <a:effectLst/>
        </p:spPr>
        <p:txBody>
          <a:bodyPr wrap="none" lIns="90000" tIns="46800" rIns="90000" bIns="46800" anchor="ctr"/>
          <a:lstStyle/>
          <a:p>
            <a:pPr>
              <a:defRPr/>
            </a:pPr>
            <a:endParaRPr lang="en-GB" sz="1600">
              <a:latin typeface="+mn-lt"/>
            </a:endParaRPr>
          </a:p>
        </p:txBody>
      </p:sp>
      <p:sp>
        <p:nvSpPr>
          <p:cNvPr id="8" name="AutoShape 22">
            <a:extLst>
              <a:ext uri="{FF2B5EF4-FFF2-40B4-BE49-F238E27FC236}">
                <a16:creationId xmlns:a16="http://schemas.microsoft.com/office/drawing/2014/main" id="{74CF98B6-89E7-D43D-D31F-730F8874B016}"/>
              </a:ext>
            </a:extLst>
          </p:cNvPr>
          <p:cNvSpPr>
            <a:spLocks noChangeArrowheads="1"/>
          </p:cNvSpPr>
          <p:nvPr/>
        </p:nvSpPr>
        <p:spPr bwMode="auto">
          <a:xfrm>
            <a:off x="1981200" y="2286000"/>
            <a:ext cx="2514600" cy="685800"/>
          </a:xfrm>
          <a:prstGeom prst="homePlate">
            <a:avLst>
              <a:gd name="adj" fmla="val 32864"/>
            </a:avLst>
          </a:prstGeom>
          <a:solidFill>
            <a:schemeClr val="bg1"/>
          </a:solidFill>
          <a:ln w="9525">
            <a:solidFill>
              <a:schemeClr val="tx1"/>
            </a:solidFill>
            <a:miter lim="800000"/>
            <a:headEnd/>
            <a:tailEnd/>
          </a:ln>
          <a:effectLst/>
        </p:spPr>
        <p:txBody>
          <a:bodyPr anchor="ctr"/>
          <a:lstStyle>
            <a:lvl1pPr>
              <a:spcBef>
                <a:spcPct val="20000"/>
              </a:spcBef>
              <a:defRPr sz="1600" b="1" i="1">
                <a:solidFill>
                  <a:schemeClr val="tx1"/>
                </a:solidFill>
                <a:latin typeface="Arial" panose="020B0604020202020204" pitchFamily="34" charset="0"/>
              </a:defRPr>
            </a:lvl1pPr>
            <a:lvl2pPr marL="1588">
              <a:spcBef>
                <a:spcPct val="10000"/>
              </a:spcBef>
              <a:defRPr sz="1400">
                <a:solidFill>
                  <a:schemeClr val="tx1"/>
                </a:solidFill>
                <a:latin typeface="Arial" panose="020B0604020202020204" pitchFamily="34" charset="0"/>
              </a:defRPr>
            </a:lvl2pPr>
            <a:lvl3pPr marL="190500" indent="-187325">
              <a:spcBef>
                <a:spcPct val="40000"/>
              </a:spcBef>
              <a:buChar char="•"/>
              <a:defRPr sz="1400">
                <a:solidFill>
                  <a:schemeClr val="tx1"/>
                </a:solidFill>
                <a:latin typeface="Arial" panose="020B0604020202020204" pitchFamily="34" charset="0"/>
              </a:defRPr>
            </a:lvl3pPr>
            <a:lvl4pPr marL="379413" indent="-187325">
              <a:spcBef>
                <a:spcPct val="40000"/>
              </a:spcBef>
              <a:buChar char="–"/>
              <a:defRPr sz="1400">
                <a:solidFill>
                  <a:schemeClr val="tx1"/>
                </a:solidFill>
                <a:latin typeface="Arial" panose="020B0604020202020204" pitchFamily="34" charset="0"/>
              </a:defRPr>
            </a:lvl4pPr>
            <a:lvl5pPr marL="574675" indent="-193675">
              <a:spcBef>
                <a:spcPct val="40000"/>
              </a:spcBef>
              <a:buChar char="-"/>
              <a:defRPr sz="1400">
                <a:solidFill>
                  <a:schemeClr val="tx1"/>
                </a:solidFill>
                <a:latin typeface="Arial" panose="020B0604020202020204" pitchFamily="34" charset="0"/>
              </a:defRPr>
            </a:lvl5pPr>
            <a:lvl6pPr marL="1031875" indent="-193675" fontAlgn="base">
              <a:lnSpc>
                <a:spcPct val="90000"/>
              </a:lnSpc>
              <a:spcBef>
                <a:spcPct val="40000"/>
              </a:spcBef>
              <a:spcAft>
                <a:spcPct val="0"/>
              </a:spcAft>
              <a:buChar char="-"/>
              <a:defRPr sz="1400">
                <a:solidFill>
                  <a:schemeClr val="tx1"/>
                </a:solidFill>
                <a:latin typeface="Arial" panose="020B0604020202020204" pitchFamily="34" charset="0"/>
              </a:defRPr>
            </a:lvl6pPr>
            <a:lvl7pPr marL="1489075" indent="-193675" fontAlgn="base">
              <a:lnSpc>
                <a:spcPct val="90000"/>
              </a:lnSpc>
              <a:spcBef>
                <a:spcPct val="40000"/>
              </a:spcBef>
              <a:spcAft>
                <a:spcPct val="0"/>
              </a:spcAft>
              <a:buChar char="-"/>
              <a:defRPr sz="1400">
                <a:solidFill>
                  <a:schemeClr val="tx1"/>
                </a:solidFill>
                <a:latin typeface="Arial" panose="020B0604020202020204" pitchFamily="34" charset="0"/>
              </a:defRPr>
            </a:lvl7pPr>
            <a:lvl8pPr marL="1946275" indent="-193675" fontAlgn="base">
              <a:lnSpc>
                <a:spcPct val="90000"/>
              </a:lnSpc>
              <a:spcBef>
                <a:spcPct val="40000"/>
              </a:spcBef>
              <a:spcAft>
                <a:spcPct val="0"/>
              </a:spcAft>
              <a:buChar char="-"/>
              <a:defRPr sz="1400">
                <a:solidFill>
                  <a:schemeClr val="tx1"/>
                </a:solidFill>
                <a:latin typeface="Arial" panose="020B0604020202020204" pitchFamily="34" charset="0"/>
              </a:defRPr>
            </a:lvl8pPr>
            <a:lvl9pPr marL="2403475" indent="-193675" fontAlgn="base">
              <a:lnSpc>
                <a:spcPct val="90000"/>
              </a:lnSpc>
              <a:spcBef>
                <a:spcPct val="40000"/>
              </a:spcBef>
              <a:spcAft>
                <a:spcPct val="0"/>
              </a:spcAft>
              <a:buChar char="-"/>
              <a:defRPr sz="1400">
                <a:solidFill>
                  <a:schemeClr val="tx1"/>
                </a:solidFill>
                <a:latin typeface="Arial" panose="020B0604020202020204" pitchFamily="34" charset="0"/>
              </a:defRPr>
            </a:lvl9pPr>
          </a:lstStyle>
          <a:p>
            <a:pPr>
              <a:defRPr/>
            </a:pPr>
            <a:r>
              <a:rPr lang="de-DE" altLang="de-DE" i="0" dirty="0" err="1">
                <a:latin typeface="+mn-lt"/>
              </a:rPr>
              <a:t>Accountability</a:t>
            </a:r>
            <a:endParaRPr lang="en-US" altLang="de-DE" dirty="0">
              <a:latin typeface="+mn-lt"/>
            </a:endParaRPr>
          </a:p>
        </p:txBody>
      </p:sp>
      <p:pic>
        <p:nvPicPr>
          <p:cNvPr id="9" name="Grafik 8">
            <a:extLst>
              <a:ext uri="{FF2B5EF4-FFF2-40B4-BE49-F238E27FC236}">
                <a16:creationId xmlns:a16="http://schemas.microsoft.com/office/drawing/2014/main" id="{2E789FE4-1E43-9227-1FE0-C0087247A5D4}"/>
              </a:ext>
            </a:extLst>
          </p:cNvPr>
          <p:cNvPicPr>
            <a:picLocks noChangeAspect="1"/>
          </p:cNvPicPr>
          <p:nvPr/>
        </p:nvPicPr>
        <p:blipFill>
          <a:blip r:embed="rId3"/>
          <a:stretch>
            <a:fillRect/>
          </a:stretch>
        </p:blipFill>
        <p:spPr>
          <a:xfrm>
            <a:off x="4953000" y="4440238"/>
            <a:ext cx="3959225" cy="2008187"/>
          </a:xfrm>
          <a:prstGeom prst="rect">
            <a:avLst/>
          </a:prstGeom>
          <a:ln>
            <a:noFill/>
          </a:ln>
          <a:effectLst>
            <a:outerShdw blurRad="292100" dist="139700" dir="2700000" algn="tl" rotWithShape="0">
              <a:srgbClr val="333333">
                <a:alpha val="65000"/>
              </a:srgbClr>
            </a:outerShdw>
          </a:effectLst>
        </p:spPr>
      </p:pic>
      <p:sp>
        <p:nvSpPr>
          <p:cNvPr id="10" name="Textfeld 9">
            <a:extLst>
              <a:ext uri="{FF2B5EF4-FFF2-40B4-BE49-F238E27FC236}">
                <a16:creationId xmlns:a16="http://schemas.microsoft.com/office/drawing/2014/main" id="{CEB38A18-B375-E2F4-8521-70404127CEE0}"/>
              </a:ext>
            </a:extLst>
          </p:cNvPr>
          <p:cNvSpPr txBox="1"/>
          <p:nvPr/>
        </p:nvSpPr>
        <p:spPr>
          <a:xfrm>
            <a:off x="9004300" y="6307138"/>
            <a:ext cx="1268413" cy="185737"/>
          </a:xfrm>
          <a:prstGeom prst="rect">
            <a:avLst/>
          </a:prstGeom>
          <a:noFill/>
        </p:spPr>
        <p:txBody>
          <a:bodyPr>
            <a:spAutoFit/>
          </a:bodyPr>
          <a:lstStyle/>
          <a:p>
            <a:pPr algn="r">
              <a:defRPr/>
            </a:pPr>
            <a:r>
              <a:rPr lang="en-GB" sz="600" b="0" i="1" dirty="0">
                <a:latin typeface="+mj-lt"/>
              </a:rPr>
              <a:t>Source: Mackey, </a:t>
            </a:r>
            <a:r>
              <a:rPr lang="en-GB" sz="600" b="0" i="1" dirty="0" err="1">
                <a:latin typeface="+mj-lt"/>
              </a:rPr>
              <a:t>Sisodia</a:t>
            </a:r>
            <a:r>
              <a:rPr lang="en-GB" sz="600" b="0" i="1" dirty="0">
                <a:latin typeface="+mj-lt"/>
              </a:rPr>
              <a:t> (2013)</a:t>
            </a:r>
          </a:p>
        </p:txBody>
      </p:sp>
      <p:pic>
        <p:nvPicPr>
          <p:cNvPr id="11" name="Picture 2">
            <a:extLst>
              <a:ext uri="{FF2B5EF4-FFF2-40B4-BE49-F238E27FC236}">
                <a16:creationId xmlns:a16="http://schemas.microsoft.com/office/drawing/2014/main" id="{155FA3D3-43CB-49F5-CDD4-019C881C7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7" y="6397625"/>
            <a:ext cx="923925" cy="32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9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BE template .potx" id="{7F4D7AEA-6349-484D-AD5D-7B6AD08AA3D7}" vid="{06741EF1-C78F-4A90-ADC7-E50518D4DC0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391C403BD10846915ADAE108BADACB" ma:contentTypeVersion="16" ma:contentTypeDescription="Create a new document." ma:contentTypeScope="" ma:versionID="8220fda739f04aed1596e8c55425c712">
  <xsd:schema xmlns:xsd="http://www.w3.org/2001/XMLSchema" xmlns:xs="http://www.w3.org/2001/XMLSchema" xmlns:p="http://schemas.microsoft.com/office/2006/metadata/properties" xmlns:ns2="82861209-8bf3-47c7-8004-08d07fe78748" xmlns:ns3="ec27a0a7-8611-46d0-bbb2-f45a8872e5ef" targetNamespace="http://schemas.microsoft.com/office/2006/metadata/properties" ma:root="true" ma:fieldsID="969e3b05c6c9eb641653af2a2e8367cf" ns2:_="" ns3:_="">
    <xsd:import namespace="82861209-8bf3-47c7-8004-08d07fe78748"/>
    <xsd:import namespace="ec27a0a7-8611-46d0-bbb2-f45a8872e5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861209-8bf3-47c7-8004-08d07fe7874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be16e47-96de-4d33-b6d8-af9f1b80376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27a0a7-8611-46d0-bbb2-f45a8872e5e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f3c3d8-2681-4be8-82aa-154f6549750c}" ma:internalName="TaxCatchAll" ma:showField="CatchAllData" ma:web="ec27a0a7-8611-46d0-bbb2-f45a8872e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c27a0a7-8611-46d0-bbb2-f45a8872e5ef" xsi:nil="true"/>
    <lcf76f155ced4ddcb4097134ff3c332f xmlns="82861209-8bf3-47c7-8004-08d07fe7874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D64AE6A-5350-423B-BFC3-06168581F021}"/>
</file>

<file path=customXml/itemProps2.xml><?xml version="1.0" encoding="utf-8"?>
<ds:datastoreItem xmlns:ds="http://schemas.openxmlformats.org/officeDocument/2006/customXml" ds:itemID="{4688F01C-E7E5-4202-8F1E-14B5F9890671}">
  <ds:schemaRefs>
    <ds:schemaRef ds:uri="http://schemas.microsoft.com/sharepoint/v3/contenttype/forms"/>
  </ds:schemaRefs>
</ds:datastoreItem>
</file>

<file path=customXml/itemProps3.xml><?xml version="1.0" encoding="utf-8"?>
<ds:datastoreItem xmlns:ds="http://schemas.openxmlformats.org/officeDocument/2006/customXml" ds:itemID="{CBE309B4-CEBC-4EF3-B154-0F564FF7D4B0}">
  <ds:schemaRefs>
    <ds:schemaRef ds:uri="http://schemas.microsoft.com/office/2006/metadata/properties"/>
    <ds:schemaRef ds:uri="http://schemas.microsoft.com/office/infopath/2007/PartnerControls"/>
    <ds:schemaRef ds:uri="ec27a0a7-8611-46d0-bbb2-f45a8872e5ef"/>
    <ds:schemaRef ds:uri="82861209-8bf3-47c7-8004-08d07fe78748"/>
  </ds:schemaRefs>
</ds:datastoreItem>
</file>

<file path=docProps/app.xml><?xml version="1.0" encoding="utf-8"?>
<Properties xmlns="http://schemas.openxmlformats.org/officeDocument/2006/extended-properties" xmlns:vt="http://schemas.openxmlformats.org/officeDocument/2006/docPropsVTypes">
  <TotalTime>0</TotalTime>
  <Words>8086</Words>
  <Application>Microsoft Office PowerPoint</Application>
  <PresentationFormat>Breitbild</PresentationFormat>
  <Paragraphs>998</Paragraphs>
  <Slides>114</Slides>
  <Notes>80</Notes>
  <HiddenSlides>1</HiddenSlides>
  <MMClips>1</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114</vt:i4>
      </vt:variant>
    </vt:vector>
  </HeadingPairs>
  <TitlesOfParts>
    <vt:vector size="121" baseType="lpstr">
      <vt:lpstr>MS PGothic</vt:lpstr>
      <vt:lpstr>Arial</vt:lpstr>
      <vt:lpstr>Calibri</vt:lpstr>
      <vt:lpstr>Calibri Light</vt:lpstr>
      <vt:lpstr>Wingdings</vt:lpstr>
      <vt:lpstr>Office Theme</vt:lpstr>
      <vt:lpstr>Office Theme</vt:lpstr>
      <vt:lpstr>PowerPoint-Präsentation</vt:lpstr>
      <vt:lpstr>PowerPoint-Präsentation</vt:lpstr>
      <vt:lpstr>Teaching note for inner journey</vt:lpstr>
      <vt:lpstr>PowerPoint-Präsentation</vt:lpstr>
      <vt:lpstr>PowerPoint-Präsentation</vt:lpstr>
      <vt:lpstr>PowerPoint-Präsentation</vt:lpstr>
      <vt:lpstr>PowerPoint-Präsentation</vt:lpstr>
      <vt:lpstr>The “Conscious Capitalism Credo”</vt:lpstr>
      <vt:lpstr>Conscious Companies and consumers</vt:lpstr>
      <vt:lpstr>PowerPoint-Präsentation</vt:lpstr>
      <vt:lpstr>The foundations of conscious businesses</vt:lpstr>
      <vt:lpstr>The four tenets (Grundsätze) of Conscious Capitalism</vt:lpstr>
      <vt:lpstr>Listen to</vt:lpstr>
      <vt:lpstr>PowerPoint-Präsentation</vt:lpstr>
      <vt:lpstr>A Key question:</vt:lpstr>
      <vt:lpstr>Vision, mission and purpose are not the same</vt:lpstr>
      <vt:lpstr>Three types of purpose</vt:lpstr>
      <vt:lpstr>Fundamental questions addressed by a conscious business with a  higher purpose</vt:lpstr>
      <vt:lpstr>Example for multiple higher purposes: Wholefoods 2011</vt:lpstr>
      <vt:lpstr>PowerPoint-Präsentation</vt:lpstr>
      <vt:lpstr>PowerPoint-Präsentation</vt:lpstr>
      <vt:lpstr>Benefits of defining higher purpose</vt:lpstr>
      <vt:lpstr>Homework</vt:lpstr>
      <vt:lpstr>Purpose in business practice!</vt:lpstr>
      <vt:lpstr>Purpose statement:</vt:lpstr>
      <vt:lpstr>Patagonia purpose statement: “We’re in business to save our home planet.”</vt:lpstr>
      <vt:lpstr>PowerPoint-Präsentation</vt:lpstr>
      <vt:lpstr>New York Times on Black Friday November, 25, 2011 </vt:lpstr>
      <vt:lpstr>PowerPoint-Präsentation</vt:lpstr>
      <vt:lpstr>PowerPoint-Präsentation</vt:lpstr>
      <vt:lpstr>PowerPoint-Präsentation</vt:lpstr>
      <vt:lpstr>PowerPoint-Präsentation</vt:lpstr>
      <vt:lpstr>PowerPoint-Präsentation</vt:lpstr>
      <vt:lpstr>Instead of “going public,” you could say we’re “going purpose.” (14.09.2022)</vt:lpstr>
      <vt:lpstr>PowerPoint-Präsentation</vt:lpstr>
      <vt:lpstr>PowerPoint-Präsentation</vt:lpstr>
      <vt:lpstr>Listen to</vt:lpstr>
      <vt:lpstr>Case – Ecosia search</vt:lpstr>
      <vt:lpstr>The Ecosia Story</vt:lpstr>
      <vt:lpstr>PowerPoint-Präsentation</vt:lpstr>
      <vt:lpstr>PowerPoint-Präsentation</vt:lpstr>
      <vt:lpstr>PowerPoint-Präsentation</vt:lpstr>
      <vt:lpstr>PowerPoint-Präsentation</vt:lpstr>
      <vt:lpstr>The math behind planting a tree through search – and a carbon negative (!) business model</vt:lpstr>
      <vt:lpstr>Money and transparency: Ecosia Financial Report (11/2019 – I)</vt:lpstr>
      <vt:lpstr>Money and transparency: Ecosia Financial Report (11/2019 – II)</vt:lpstr>
      <vt:lpstr>Money and transparency: Ecosia Financial Report (11/2019 – III)</vt:lpstr>
      <vt:lpstr>Organisations supported by Ecosia</vt:lpstr>
      <vt:lpstr>Ecosia’s Golden Share Steward Ownership model: separation of voting rights and dividend rights</vt:lpstr>
      <vt:lpstr>Purpose in business practice?</vt:lpstr>
      <vt:lpstr>PowerPoint-Präsentation</vt:lpstr>
      <vt:lpstr>Nike 30th anniversary ad</vt:lpstr>
      <vt:lpstr>Result: Not only 170,000 new Instagram followers but also…</vt:lpstr>
      <vt:lpstr>The brand stand spectrum (according to Edelman)</vt:lpstr>
      <vt:lpstr>PowerPoint-Präsentation</vt:lpstr>
      <vt:lpstr>PowerPoint-Präsentation</vt:lpstr>
      <vt:lpstr>Green washing 2.0 = Purpose washing?</vt:lpstr>
      <vt:lpstr>Beware of fake purpose!</vt:lpstr>
      <vt:lpstr>PowerPoint-Präsentation</vt:lpstr>
      <vt:lpstr>VIDEO - DISCUSSION: Simon Sinek on Millennials in the Workplace</vt:lpstr>
      <vt:lpstr>PowerPoint-Präsentation</vt:lpstr>
      <vt:lpstr>PowerPoint-Präsentation</vt:lpstr>
      <vt:lpstr>Characteristics of conscious leaders</vt:lpstr>
      <vt:lpstr>Conscious leaders are SELFLESS (Raj Sisodia)</vt:lpstr>
      <vt:lpstr>VIDEO: How Southwest Airlines built its culture | Herb Kelleher</vt:lpstr>
      <vt:lpstr>Listen to</vt:lpstr>
      <vt:lpstr>PowerPoint-Präsentation</vt:lpstr>
      <vt:lpstr>Differences of stakeholder integration between traditional and conscious businesses</vt:lpstr>
      <vt:lpstr>The Whole Foods Market Stakeholder Interdependence Model</vt:lpstr>
      <vt:lpstr>Stakeholder relations and dimensions of stakeholder integration</vt:lpstr>
      <vt:lpstr>Loyal, trusting customers</vt:lpstr>
      <vt:lpstr>Developing close customer relationships</vt:lpstr>
      <vt:lpstr>REI – turning customers into members</vt:lpstr>
      <vt:lpstr>Loyal, trusting customers</vt:lpstr>
      <vt:lpstr>Challenges in creating close customer relationships for conscious businesses</vt:lpstr>
      <vt:lpstr>Passionate, inspired team members</vt:lpstr>
      <vt:lpstr>PowerPoint-Präsentation</vt:lpstr>
      <vt:lpstr>Engagment of employees according to world regions</vt:lpstr>
      <vt:lpstr>The differences between a job, career and a calling</vt:lpstr>
      <vt:lpstr>Example: Great Place to Work® rankings </vt:lpstr>
      <vt:lpstr>Patient, purposeful investors</vt:lpstr>
      <vt:lpstr>Which bank to choose as a conscious business?</vt:lpstr>
      <vt:lpstr>Excursus: An impact investing overview</vt:lpstr>
      <vt:lpstr>Excursus: Impact investing - definition</vt:lpstr>
      <vt:lpstr>Investors’ financial return in the case of FoEs vs. S&amp;P 500</vt:lpstr>
      <vt:lpstr>Collaborative, innovative suppliers</vt:lpstr>
      <vt:lpstr>Opportunities to create win-win outcomes with suppliers</vt:lpstr>
      <vt:lpstr>Flourishing, welcoming communities</vt:lpstr>
      <vt:lpstr>Businesses exist within local, national, global as well as virtual communities of common interests.</vt:lpstr>
      <vt:lpstr>Conscious companies creating win-win-win in communities</vt:lpstr>
      <vt:lpstr>Healthy, vibrant environment</vt:lpstr>
      <vt:lpstr>The environment – the silent and ultimate stakeholder</vt:lpstr>
      <vt:lpstr>PowerPoint-Präsentation</vt:lpstr>
      <vt:lpstr>PowerPoint-Präsentation</vt:lpstr>
      <vt:lpstr>Corporate Culture – according to Patty McCord, former Netflix Chief Talent Officer (CTO)</vt:lpstr>
      <vt:lpstr>Qualities of conscious cultures</vt:lpstr>
      <vt:lpstr>Qualities of conscious cultures: TACTILE (I)</vt:lpstr>
      <vt:lpstr>Seven qualities that distinguish conscious from unconscious employees: easy to understand, hard to implement</vt:lpstr>
      <vt:lpstr>Qualities of conscious cultures: TACTILE (II)</vt:lpstr>
      <vt:lpstr>Qualities of conscious cultures: TACTILE (III)</vt:lpstr>
      <vt:lpstr>Qualities of conscious cultures: TACTILE (IV)</vt:lpstr>
      <vt:lpstr>Qualities of conscious cultures: TACTILE (V)</vt:lpstr>
      <vt:lpstr>PowerPoint-Präsentation</vt:lpstr>
      <vt:lpstr>PowerPoint-Präsentation</vt:lpstr>
      <vt:lpstr>Traditional capitalism to conscious capitalism</vt:lpstr>
      <vt:lpstr>The four tenets of Conscious Capitalism</vt:lpstr>
      <vt:lpstr>The concept of geologic time – and the importance of environmental protection for survival of the human species</vt:lpstr>
      <vt:lpstr>PowerPoint-Präsentation</vt:lpstr>
      <vt:lpstr>PowerPoint-Präsentation</vt:lpstr>
      <vt:lpstr>PowerPoint-Präsentation</vt:lpstr>
      <vt:lpstr>PowerPoint-Präsentation</vt:lpstr>
      <vt:lpstr>PowerPoint-Präsentation</vt:lpstr>
      <vt:lpstr>Prof. Dr. Christian Schmidkonz</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Put</dc:creator>
  <cp:lastModifiedBy>Christian Schmidkonz</cp:lastModifiedBy>
  <cp:revision>55</cp:revision>
  <dcterms:created xsi:type="dcterms:W3CDTF">2022-07-13T14:46:59Z</dcterms:created>
  <dcterms:modified xsi:type="dcterms:W3CDTF">2024-01-17T14:49:56Z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0x01010088391C403BD10846915ADAE108BADACB</vt:lpwstr>
  </property>
</Properties>
</file>