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72" r:id="rId5"/>
  </p:sldMasterIdLst>
  <p:notesMasterIdLst>
    <p:notesMasterId r:id="rId58"/>
  </p:notesMasterIdLst>
  <p:sldIdLst>
    <p:sldId id="256" r:id="rId6"/>
    <p:sldId id="257" r:id="rId7"/>
    <p:sldId id="870" r:id="rId8"/>
    <p:sldId id="872" r:id="rId9"/>
    <p:sldId id="909" r:id="rId10"/>
    <p:sldId id="873" r:id="rId11"/>
    <p:sldId id="910" r:id="rId12"/>
    <p:sldId id="903" r:id="rId13"/>
    <p:sldId id="1817" r:id="rId14"/>
    <p:sldId id="905" r:id="rId15"/>
    <p:sldId id="1614" r:id="rId16"/>
    <p:sldId id="1812" r:id="rId17"/>
    <p:sldId id="911" r:id="rId18"/>
    <p:sldId id="912" r:id="rId19"/>
    <p:sldId id="913" r:id="rId20"/>
    <p:sldId id="914" r:id="rId21"/>
    <p:sldId id="915" r:id="rId22"/>
    <p:sldId id="916" r:id="rId23"/>
    <p:sldId id="1818" r:id="rId24"/>
    <p:sldId id="1819" r:id="rId25"/>
    <p:sldId id="1820" r:id="rId26"/>
    <p:sldId id="1821" r:id="rId27"/>
    <p:sldId id="1822" r:id="rId28"/>
    <p:sldId id="1823" r:id="rId29"/>
    <p:sldId id="1824" r:id="rId30"/>
    <p:sldId id="1870" r:id="rId31"/>
    <p:sldId id="1825" r:id="rId32"/>
    <p:sldId id="917" r:id="rId33"/>
    <p:sldId id="1827" r:id="rId34"/>
    <p:sldId id="1828" r:id="rId35"/>
    <p:sldId id="1829" r:id="rId36"/>
    <p:sldId id="1840" r:id="rId37"/>
    <p:sldId id="1831" r:id="rId38"/>
    <p:sldId id="1832" r:id="rId39"/>
    <p:sldId id="1833" r:id="rId40"/>
    <p:sldId id="1834" r:id="rId41"/>
    <p:sldId id="1837" r:id="rId42"/>
    <p:sldId id="1838" r:id="rId43"/>
    <p:sldId id="1839" r:id="rId44"/>
    <p:sldId id="1830" r:id="rId45"/>
    <p:sldId id="1841" r:id="rId46"/>
    <p:sldId id="1842" r:id="rId47"/>
    <p:sldId id="1843" r:id="rId48"/>
    <p:sldId id="1844" r:id="rId49"/>
    <p:sldId id="1853" r:id="rId50"/>
    <p:sldId id="1868" r:id="rId51"/>
    <p:sldId id="1864" r:id="rId52"/>
    <p:sldId id="1865" r:id="rId53"/>
    <p:sldId id="1866" r:id="rId54"/>
    <p:sldId id="1869" r:id="rId55"/>
    <p:sldId id="869" r:id="rId56"/>
    <p:sldId id="259" r:id="rId5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SZ" initials="CSZ"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698" autoAdjust="0"/>
    <p:restoredTop sz="85523" autoAdjust="0"/>
  </p:normalViewPr>
  <p:slideViewPr>
    <p:cSldViewPr snapToGrid="0">
      <p:cViewPr varScale="1">
        <p:scale>
          <a:sx n="72" d="100"/>
          <a:sy n="72" d="100"/>
        </p:scale>
        <p:origin x="78" y="24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A1ED5-43A1-41A9-81DA-DE937342C01F}" type="datetimeFigureOut">
              <a:rPr lang="de-DE" smtClean="0"/>
              <a:t>17.01.2024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2BE08-7476-4428-A5DE-03C33B3CABCF}" type="slidenum">
              <a:rPr lang="de-DE" smtClean="0"/>
              <a:t>‹Nr.›</a:t>
            </a:fld>
            <a:endParaRPr lang="de-DE"/>
          </a:p>
        </p:txBody>
      </p:sp>
    </p:spTree>
    <p:extLst>
      <p:ext uri="{BB962C8B-B14F-4D97-AF65-F5344CB8AC3E}">
        <p14:creationId xmlns:p14="http://schemas.microsoft.com/office/powerpoint/2010/main" val="2462706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r>
              <a:rPr lang="de-DE" b="1" u="sng" dirty="0"/>
              <a:t>:</a:t>
            </a:r>
          </a:p>
          <a:p>
            <a:r>
              <a:rPr lang="de-DE" dirty="0"/>
              <a:t>Ask </a:t>
            </a:r>
            <a:r>
              <a:rPr lang="de-DE" dirty="0" err="1"/>
              <a:t>students</a:t>
            </a:r>
            <a:r>
              <a:rPr lang="de-DE" dirty="0"/>
              <a:t> not </a:t>
            </a:r>
            <a:r>
              <a:rPr lang="de-DE" dirty="0" err="1"/>
              <a:t>to</a:t>
            </a:r>
            <a:r>
              <a:rPr lang="de-DE" dirty="0"/>
              <a:t> </a:t>
            </a:r>
            <a:r>
              <a:rPr lang="de-DE" dirty="0" err="1"/>
              <a:t>use</a:t>
            </a:r>
            <a:r>
              <a:rPr lang="de-DE" dirty="0"/>
              <a:t> </a:t>
            </a:r>
            <a:r>
              <a:rPr lang="de-DE" dirty="0" err="1"/>
              <a:t>any</a:t>
            </a:r>
            <a:r>
              <a:rPr lang="de-DE" dirty="0"/>
              <a:t> digital </a:t>
            </a:r>
            <a:r>
              <a:rPr lang="de-DE" dirty="0" err="1"/>
              <a:t>devices</a:t>
            </a:r>
            <a:r>
              <a:rPr lang="de-DE" dirty="0"/>
              <a:t> </a:t>
            </a:r>
            <a:r>
              <a:rPr lang="de-DE" dirty="0" err="1"/>
              <a:t>during</a:t>
            </a:r>
            <a:r>
              <a:rPr lang="de-DE" dirty="0"/>
              <a:t> </a:t>
            </a:r>
            <a:r>
              <a:rPr lang="de-DE" dirty="0" err="1"/>
              <a:t>class</a:t>
            </a:r>
            <a:r>
              <a:rPr lang="de-DE" dirty="0"/>
              <a:t> and </a:t>
            </a:r>
            <a:r>
              <a:rPr lang="de-DE" dirty="0" err="1"/>
              <a:t>put</a:t>
            </a:r>
            <a:r>
              <a:rPr lang="de-DE" dirty="0"/>
              <a:t> </a:t>
            </a:r>
            <a:r>
              <a:rPr lang="de-DE" dirty="0" err="1"/>
              <a:t>phones</a:t>
            </a:r>
            <a:r>
              <a:rPr lang="de-DE" dirty="0"/>
              <a:t> etc. </a:t>
            </a:r>
            <a:r>
              <a:rPr lang="de-DE" dirty="0" err="1"/>
              <a:t>away</a:t>
            </a:r>
            <a:r>
              <a:rPr lang="de-DE" dirty="0"/>
              <a:t> </a:t>
            </a:r>
            <a:r>
              <a:rPr lang="de-DE" dirty="0" err="1"/>
              <a:t>into</a:t>
            </a:r>
            <a:r>
              <a:rPr lang="de-DE" dirty="0"/>
              <a:t> </a:t>
            </a:r>
            <a:r>
              <a:rPr lang="de-DE" dirty="0" err="1"/>
              <a:t>bags</a:t>
            </a:r>
            <a:r>
              <a:rPr lang="de-DE" dirty="0"/>
              <a:t> etc.</a:t>
            </a:r>
          </a:p>
        </p:txBody>
      </p:sp>
      <p:sp>
        <p:nvSpPr>
          <p:cNvPr id="4" name="Foliennummernplatzhalter 3"/>
          <p:cNvSpPr>
            <a:spLocks noGrp="1"/>
          </p:cNvSpPr>
          <p:nvPr>
            <p:ph type="sldNum" sz="quarter" idx="5"/>
          </p:nvPr>
        </p:nvSpPr>
        <p:spPr/>
        <p:txBody>
          <a:bodyPr/>
          <a:lstStyle/>
          <a:p>
            <a:fld id="{30C2BE08-7476-4428-A5DE-03C33B3CABCF}" type="slidenum">
              <a:rPr lang="de-DE" smtClean="0"/>
              <a:t>3</a:t>
            </a:fld>
            <a:endParaRPr lang="de-DE"/>
          </a:p>
        </p:txBody>
      </p:sp>
    </p:spTree>
    <p:extLst>
      <p:ext uri="{BB962C8B-B14F-4D97-AF65-F5344CB8AC3E}">
        <p14:creationId xmlns:p14="http://schemas.microsoft.com/office/powerpoint/2010/main" val="3458657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lienbildplatzhalter 1">
            <a:extLst>
              <a:ext uri="{FF2B5EF4-FFF2-40B4-BE49-F238E27FC236}">
                <a16:creationId xmlns:a16="http://schemas.microsoft.com/office/drawing/2014/main" id="{4AC0DFAB-9F10-9A1C-B821-E4CC523ADFCB}"/>
              </a:ext>
            </a:extLst>
          </p:cNvPr>
          <p:cNvSpPr>
            <a:spLocks noGrp="1" noRot="1" noChangeAspect="1" noChangeArrowheads="1" noTextEdit="1"/>
          </p:cNvSpPr>
          <p:nvPr>
            <p:ph type="sldImg"/>
          </p:nvPr>
        </p:nvSpPr>
        <p:spPr>
          <a:ln/>
        </p:spPr>
      </p:sp>
      <p:sp>
        <p:nvSpPr>
          <p:cNvPr id="52227" name="Notizenplatzhalter 2">
            <a:extLst>
              <a:ext uri="{FF2B5EF4-FFF2-40B4-BE49-F238E27FC236}">
                <a16:creationId xmlns:a16="http://schemas.microsoft.com/office/drawing/2014/main" id="{8A0C50C5-A717-9CD4-42AE-78FFBF17C3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800" b="1" u="sng" noProof="0" dirty="0"/>
              <a:t>Teaching note:</a:t>
            </a:r>
          </a:p>
          <a:p>
            <a:r>
              <a:rPr lang="en-US" altLang="de-DE" sz="800" noProof="0" dirty="0"/>
              <a:t>“</a:t>
            </a:r>
            <a:r>
              <a:rPr lang="en-US" altLang="de-DE" sz="800" dirty="0"/>
              <a:t>An </a:t>
            </a:r>
            <a:r>
              <a:rPr lang="en-US" altLang="de-DE" sz="800" b="1" dirty="0"/>
              <a:t>ego-system</a:t>
            </a:r>
            <a:r>
              <a:rPr lang="en-US" altLang="de-DE" sz="800" dirty="0"/>
              <a:t> is structured to satisfy shareholder wants and to privatize decision-making. Financial capital is valued above other contributions, costs are not fully disclosed and transactions lack transparency.</a:t>
            </a:r>
          </a:p>
          <a:p>
            <a:r>
              <a:rPr lang="en-US" altLang="de-DE" sz="800" dirty="0"/>
              <a:t>In the </a:t>
            </a:r>
            <a:r>
              <a:rPr lang="en-US" altLang="de-DE" sz="800" b="1" dirty="0"/>
              <a:t>ecosystem</a:t>
            </a:r>
            <a:r>
              <a:rPr lang="en-US" altLang="de-DE" sz="800" dirty="0"/>
              <a:t>, all stakeholders are committed to the shared wellbeing of the community. All forms of capital are valued, all costs are considered and transactions are transparent.” (</a:t>
            </a:r>
            <a:r>
              <a:rPr lang="en-GB" altLang="de-DE" sz="800" dirty="0"/>
              <a:t>http://neighborhoodeconomics.org/ecosystem-vs-egosystem/)</a:t>
            </a:r>
          </a:p>
        </p:txBody>
      </p:sp>
      <p:sp>
        <p:nvSpPr>
          <p:cNvPr id="52228" name="Foliennummernplatzhalter 4">
            <a:extLst>
              <a:ext uri="{FF2B5EF4-FFF2-40B4-BE49-F238E27FC236}">
                <a16:creationId xmlns:a16="http://schemas.microsoft.com/office/drawing/2014/main" id="{93FBCFAD-0423-BBAF-65DE-7475A66F01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cs typeface="Arial" panose="020B0604020202020204" pitchFamily="34" charset="0"/>
              </a:defRPr>
            </a:lvl1pPr>
            <a:lvl2pPr marL="755650" indent="-290513">
              <a:defRPr sz="1400" b="1">
                <a:solidFill>
                  <a:schemeClr val="tx1"/>
                </a:solidFill>
                <a:latin typeface="Arial" panose="020B0604020202020204" pitchFamily="34" charset="0"/>
                <a:cs typeface="Arial" panose="020B0604020202020204" pitchFamily="34" charset="0"/>
              </a:defRPr>
            </a:lvl2pPr>
            <a:lvl3pPr marL="1163638" indent="-231775">
              <a:defRPr sz="1400" b="1">
                <a:solidFill>
                  <a:schemeClr val="tx1"/>
                </a:solidFill>
                <a:latin typeface="Arial" panose="020B0604020202020204" pitchFamily="34" charset="0"/>
                <a:cs typeface="Arial" panose="020B0604020202020204" pitchFamily="34" charset="0"/>
              </a:defRPr>
            </a:lvl3pPr>
            <a:lvl4pPr marL="1628775" indent="-231775">
              <a:defRPr sz="1400" b="1">
                <a:solidFill>
                  <a:schemeClr val="tx1"/>
                </a:solidFill>
                <a:latin typeface="Arial" panose="020B0604020202020204" pitchFamily="34" charset="0"/>
                <a:cs typeface="Arial" panose="020B0604020202020204" pitchFamily="34" charset="0"/>
              </a:defRPr>
            </a:lvl4pPr>
            <a:lvl5pPr marL="2093913" indent="-231775">
              <a:defRPr sz="1400" b="1">
                <a:solidFill>
                  <a:schemeClr val="tx1"/>
                </a:solidFill>
                <a:latin typeface="Arial" panose="020B0604020202020204" pitchFamily="34" charset="0"/>
                <a:cs typeface="Arial" panose="020B0604020202020204" pitchFamily="34" charset="0"/>
              </a:defRPr>
            </a:lvl5pPr>
            <a:lvl6pPr marL="2551113" indent="-231775"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6pPr>
            <a:lvl7pPr marL="3008313" indent="-231775"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7pPr>
            <a:lvl8pPr marL="3465513" indent="-231775"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8pPr>
            <a:lvl9pPr marL="3922713" indent="-231775"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9pPr>
          </a:lstStyle>
          <a:p>
            <a:fld id="{8395D744-7874-4A91-AB98-211AADF93B58}" type="slidenum">
              <a:rPr lang="de-DE" altLang="de-DE" sz="1200" b="0" smtClean="0"/>
              <a:pPr/>
              <a:t>12</a:t>
            </a:fld>
            <a:endParaRPr lang="de-DE" altLang="de-DE" sz="1200" b="0"/>
          </a:p>
        </p:txBody>
      </p:sp>
      <p:sp>
        <p:nvSpPr>
          <p:cNvPr id="2" name="Fußzeilenplatzhalter 1">
            <a:extLst>
              <a:ext uri="{FF2B5EF4-FFF2-40B4-BE49-F238E27FC236}">
                <a16:creationId xmlns:a16="http://schemas.microsoft.com/office/drawing/2014/main" id="{F2A0AB7A-AE23-91CC-A0A2-9BD7D72C42DC}"/>
              </a:ext>
            </a:extLst>
          </p:cNvPr>
          <p:cNvSpPr>
            <a:spLocks noGrp="1"/>
          </p:cNvSpPr>
          <p:nvPr>
            <p:ph type="ftr" sz="quarter" idx="4"/>
          </p:nvPr>
        </p:nvSpPr>
        <p:spPr/>
        <p:txBody>
          <a:bodyPr/>
          <a:lstStyle/>
          <a:p>
            <a:pPr>
              <a:defRPr/>
            </a:pPr>
            <a:endParaRPr lang="de-D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i="1" noProof="0" dirty="0"/>
              <a:t>Micro break: </a:t>
            </a:r>
            <a:r>
              <a:rPr lang="en-US" noProof="0" dirty="0"/>
              <a:t>Street art by Shepard Fairy in Munich (2022); more about the activist street artist at https://obeygiant.com/</a:t>
            </a:r>
          </a:p>
          <a:p>
            <a:r>
              <a:rPr lang="en-US" noProof="0" dirty="0"/>
              <a:t>Photo by Christian Schmidkonz</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13</a:t>
            </a:fld>
            <a:endParaRPr lang="de-DE"/>
          </a:p>
        </p:txBody>
      </p:sp>
    </p:spTree>
    <p:extLst>
      <p:ext uri="{BB962C8B-B14F-4D97-AF65-F5344CB8AC3E}">
        <p14:creationId xmlns:p14="http://schemas.microsoft.com/office/powerpoint/2010/main" val="1592727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i="1" noProof="0" dirty="0"/>
              <a:t>Micro break: </a:t>
            </a:r>
            <a:r>
              <a:rPr lang="en-US" noProof="0" dirty="0"/>
              <a:t>Street art by Shepard Fairy in Munich (2022); more about the activist street artist at https://obeygiant.com/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Photo by Christian Schmidkonz</a:t>
            </a:r>
          </a:p>
          <a:p>
            <a:endParaRPr lang="de-DE" dirty="0"/>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14</a:t>
            </a:fld>
            <a:endParaRPr lang="de-DE"/>
          </a:p>
        </p:txBody>
      </p:sp>
    </p:spTree>
    <p:extLst>
      <p:ext uri="{BB962C8B-B14F-4D97-AF65-F5344CB8AC3E}">
        <p14:creationId xmlns:p14="http://schemas.microsoft.com/office/powerpoint/2010/main" val="2672595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rPr>
              <a:t>Point out that there was no “Earth Overshoot Day” until ca. 1970. Since then more resources are used up than regenerated by nature. This argument leads to the criticism of the sustainability concept as an insufficient approach to prepare for a save future later in class. Source: https://www.overshootday.org/</a:t>
            </a:r>
          </a:p>
        </p:txBody>
      </p:sp>
      <p:sp>
        <p:nvSpPr>
          <p:cNvPr id="4" name="Foliennummernplatzhalter 3"/>
          <p:cNvSpPr>
            <a:spLocks noGrp="1"/>
          </p:cNvSpPr>
          <p:nvPr>
            <p:ph type="sldNum" sz="quarter" idx="5"/>
          </p:nvPr>
        </p:nvSpPr>
        <p:spPr/>
        <p:txBody>
          <a:bodyPr/>
          <a:lstStyle/>
          <a:p>
            <a:fld id="{30C2BE08-7476-4428-A5DE-03C33B3CABCF}" type="slidenum">
              <a:rPr lang="de-DE" smtClean="0"/>
              <a:t>15</a:t>
            </a:fld>
            <a:endParaRPr lang="de-DE"/>
          </a:p>
        </p:txBody>
      </p:sp>
    </p:spTree>
    <p:extLst>
      <p:ext uri="{BB962C8B-B14F-4D97-AF65-F5344CB8AC3E}">
        <p14:creationId xmlns:p14="http://schemas.microsoft.com/office/powerpoint/2010/main" val="3840861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i="0" noProof="0" dirty="0"/>
              <a:t>Discuss the reasons for different Earth Overshoot Days in different countries. More background information incl. a database can be found at </a:t>
            </a:r>
            <a:r>
              <a:rPr lang="en-GB" sz="1200" i="0" dirty="0">
                <a:latin typeface="+mn-lt"/>
              </a:rPr>
              <a:t>https://www.overshootday.org/</a:t>
            </a:r>
            <a:endParaRPr lang="en-US" i="0" noProof="0" dirty="0"/>
          </a:p>
          <a:p>
            <a:endParaRPr lang="de-DE" dirty="0"/>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16</a:t>
            </a:fld>
            <a:endParaRPr lang="de-DE"/>
          </a:p>
        </p:txBody>
      </p:sp>
    </p:spTree>
    <p:extLst>
      <p:ext uri="{BB962C8B-B14F-4D97-AF65-F5344CB8AC3E}">
        <p14:creationId xmlns:p14="http://schemas.microsoft.com/office/powerpoint/2010/main" val="694801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1" u="sng" dirty="0"/>
              <a:t>Teaching </a:t>
            </a:r>
            <a:r>
              <a:rPr lang="de-DE" altLang="de-DE" b="1" u="sng" dirty="0" err="1"/>
              <a:t>note</a:t>
            </a:r>
            <a:r>
              <a:rPr lang="de-DE" altLang="de-DE" b="1" u="sng"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b="0" noProof="0" dirty="0"/>
              <a:t>The Planetary Boundaries are a second concept that demonstrate why sustainability alone is not sufficient to keep the ecosystem all humans depend on intact. More information can be found at https://www.stockholmresilience.org/research/planetary-boundaries.html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altLang="de-D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0" i="1" dirty="0"/>
              <a:t>Explanation: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b="0" dirty="0"/>
              <a:t>E/MSY: </a:t>
            </a:r>
            <a:r>
              <a:rPr lang="en-US" altLang="de-DE" b="0" noProof="0" dirty="0"/>
              <a:t>extinctions per million species-years</a:t>
            </a:r>
            <a:br>
              <a:rPr lang="de-DE" altLang="de-DE" b="1" dirty="0"/>
            </a:br>
            <a:r>
              <a:rPr lang="en-US" altLang="de-DE" dirty="0"/>
              <a:t>Genetic: less than 10 extinctions per million species-years (E/MSY), (10-100 E/MSY) </a:t>
            </a:r>
            <a:endParaRPr lang="en-GB" altLang="de-DE" dirty="0"/>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17</a:t>
            </a:fld>
            <a:endParaRPr lang="de-DE"/>
          </a:p>
        </p:txBody>
      </p:sp>
    </p:spTree>
    <p:extLst>
      <p:ext uri="{BB962C8B-B14F-4D97-AF65-F5344CB8AC3E}">
        <p14:creationId xmlns:p14="http://schemas.microsoft.com/office/powerpoint/2010/main" val="3089751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Hans Carl von </a:t>
            </a:r>
            <a:r>
              <a:rPr lang="en-US" noProof="0" dirty="0" err="1"/>
              <a:t>Carlowitz</a:t>
            </a:r>
            <a:r>
              <a:rPr lang="en-US" noProof="0" dirty="0"/>
              <a:t> is often times seen as the “inventor” of the concept of sustainability. In his context it was about taking only as much wood from a forest so that the forest can regenerate itself and therefor can be “manages” sustainably.</a:t>
            </a:r>
          </a:p>
        </p:txBody>
      </p:sp>
      <p:sp>
        <p:nvSpPr>
          <p:cNvPr id="4" name="Foliennummernplatzhalter 3"/>
          <p:cNvSpPr>
            <a:spLocks noGrp="1"/>
          </p:cNvSpPr>
          <p:nvPr>
            <p:ph type="sldNum" sz="quarter" idx="5"/>
          </p:nvPr>
        </p:nvSpPr>
        <p:spPr/>
        <p:txBody>
          <a:bodyPr/>
          <a:lstStyle/>
          <a:p>
            <a:fld id="{30C2BE08-7476-4428-A5DE-03C33B3CABCF}" type="slidenum">
              <a:rPr lang="de-DE" smtClean="0"/>
              <a:t>18</a:t>
            </a:fld>
            <a:endParaRPr lang="de-DE"/>
          </a:p>
        </p:txBody>
      </p:sp>
    </p:spTree>
    <p:extLst>
      <p:ext uri="{BB962C8B-B14F-4D97-AF65-F5344CB8AC3E}">
        <p14:creationId xmlns:p14="http://schemas.microsoft.com/office/powerpoint/2010/main" val="1030958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The original pages of the first mentioning of the concept of sustainable forestry/sustainability.</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19</a:t>
            </a:fld>
            <a:endParaRPr lang="de-DE"/>
          </a:p>
        </p:txBody>
      </p:sp>
    </p:spTree>
    <p:extLst>
      <p:ext uri="{BB962C8B-B14F-4D97-AF65-F5344CB8AC3E}">
        <p14:creationId xmlns:p14="http://schemas.microsoft.com/office/powerpoint/2010/main" val="2680410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The original text in (old) German about sustainability.</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20</a:t>
            </a:fld>
            <a:endParaRPr lang="de-DE"/>
          </a:p>
        </p:txBody>
      </p:sp>
    </p:spTree>
    <p:extLst>
      <p:ext uri="{BB962C8B-B14F-4D97-AF65-F5344CB8AC3E}">
        <p14:creationId xmlns:p14="http://schemas.microsoft.com/office/powerpoint/2010/main" val="1553309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The “Brundtland report” (named after the former Norwegian president Gro Harlem Brundtland; official title “Our Common Future”) from 1987 is often times seen as including the modern definition of sustainable development. Brundtland headed the “World Commission on Environment and Development” </a:t>
            </a:r>
            <a:r>
              <a:rPr lang="en-US" noProof="0" dirty="0" err="1"/>
              <a:t>wich</a:t>
            </a:r>
            <a:r>
              <a:rPr lang="en-US" noProof="0" dirty="0"/>
              <a:t> was established in 1983.</a:t>
            </a:r>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21</a:t>
            </a:fld>
            <a:endParaRPr lang="de-DE"/>
          </a:p>
        </p:txBody>
      </p:sp>
    </p:spTree>
    <p:extLst>
      <p:ext uri="{BB962C8B-B14F-4D97-AF65-F5344CB8AC3E}">
        <p14:creationId xmlns:p14="http://schemas.microsoft.com/office/powerpoint/2010/main" val="104967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An inspirational motto from the University of Denver: “Transforming Passion into Purpose” – we try to inspire this mindset and show ways how to do this in this course.</a:t>
            </a:r>
          </a:p>
        </p:txBody>
      </p:sp>
      <p:sp>
        <p:nvSpPr>
          <p:cNvPr id="4" name="Foliennummernplatzhalter 3"/>
          <p:cNvSpPr>
            <a:spLocks noGrp="1"/>
          </p:cNvSpPr>
          <p:nvPr>
            <p:ph type="sldNum" sz="quarter" idx="5"/>
          </p:nvPr>
        </p:nvSpPr>
        <p:spPr/>
        <p:txBody>
          <a:bodyPr/>
          <a:lstStyle/>
          <a:p>
            <a:fld id="{30C2BE08-7476-4428-A5DE-03C33B3CABCF}" type="slidenum">
              <a:rPr lang="de-DE" smtClean="0"/>
              <a:t>4</a:t>
            </a:fld>
            <a:endParaRPr lang="de-DE"/>
          </a:p>
        </p:txBody>
      </p:sp>
    </p:spTree>
    <p:extLst>
      <p:ext uri="{BB962C8B-B14F-4D97-AF65-F5344CB8AC3E}">
        <p14:creationId xmlns:p14="http://schemas.microsoft.com/office/powerpoint/2010/main" val="1640651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Patagonia stopped using the term “sustainable” in corporate communication in 2021 as a consequence of honest assessments of the impact of the production of products which is still not sustainable and not even regenerative.</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22</a:t>
            </a:fld>
            <a:endParaRPr lang="de-DE"/>
          </a:p>
        </p:txBody>
      </p:sp>
    </p:spTree>
    <p:extLst>
      <p:ext uri="{BB962C8B-B14F-4D97-AF65-F5344CB8AC3E}">
        <p14:creationId xmlns:p14="http://schemas.microsoft.com/office/powerpoint/2010/main" val="347957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Read as background information and feel free to point out/share and discuss this short post about “Sustainability is Dead – Make Room for Regenerative Business” by Prof. Dr. Christian Schmidkonz at https://www.linkedin.com/feed/update/urn:li:activity:6959778830601351168/ or https://www.munich-business-school.de/insights/en/2022/sustainability-is-dead-make-room-for-regenerative-business/</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23</a:t>
            </a:fld>
            <a:endParaRPr lang="de-DE"/>
          </a:p>
        </p:txBody>
      </p:sp>
    </p:spTree>
    <p:extLst>
      <p:ext uri="{BB962C8B-B14F-4D97-AF65-F5344CB8AC3E}">
        <p14:creationId xmlns:p14="http://schemas.microsoft.com/office/powerpoint/2010/main" val="2584520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The chart shows the spectrum from (conventional) degenerative (business) cultures to regenerative cultures. It illustrates that sustainability can not be the final goal of “sustainable” practices, but that business activities have to take regenerative aspects into consideration since the damage that has been done until now also needs to be repaired. It is not sufficient to “sustain” a already bad situation and don’t make it worse if the current situation is already bad and not be sufficiently repaired by nature any more.</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24</a:t>
            </a:fld>
            <a:endParaRPr lang="de-DE"/>
          </a:p>
        </p:txBody>
      </p:sp>
    </p:spTree>
    <p:extLst>
      <p:ext uri="{BB962C8B-B14F-4D97-AF65-F5344CB8AC3E}">
        <p14:creationId xmlns:p14="http://schemas.microsoft.com/office/powerpoint/2010/main" val="478992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Example 1 for a company that is going into the direction of becoming regenerative: </a:t>
            </a:r>
            <a:r>
              <a:rPr lang="en-US" noProof="0" dirty="0" err="1"/>
              <a:t>Allbirds</a:t>
            </a:r>
            <a:r>
              <a:rPr lang="en-US" noProof="0" dirty="0"/>
              <a:t> shoes. (Nearly) All components are made of plants and wool. A 0 CO2 emissions shoe was announced in spring 2023. If done right, </a:t>
            </a:r>
            <a:r>
              <a:rPr lang="en-US" noProof="0" dirty="0" err="1"/>
              <a:t>Allbirs</a:t>
            </a:r>
            <a:r>
              <a:rPr lang="en-US" noProof="0" dirty="0"/>
              <a:t> might be able to repair more than it ever damaged in terms of shoe production and sales.</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25</a:t>
            </a:fld>
            <a:endParaRPr lang="de-DE"/>
          </a:p>
        </p:txBody>
      </p:sp>
    </p:spTree>
    <p:extLst>
      <p:ext uri="{BB962C8B-B14F-4D97-AF65-F5344CB8AC3E}">
        <p14:creationId xmlns:p14="http://schemas.microsoft.com/office/powerpoint/2010/main" val="3585877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b="1" u="sng" dirty="0"/>
              <a:t>Teaching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dirty="0"/>
              <a:t>As an assignment or in class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dirty="0"/>
              <a:t>Watch Interview with Joey </a:t>
            </a:r>
            <a:r>
              <a:rPr lang="en-GB" altLang="de-DE" dirty="0" err="1"/>
              <a:t>Zwillinger</a:t>
            </a:r>
            <a:r>
              <a:rPr lang="en-GB" altLang="de-DE" dirty="0"/>
              <a:t> as homework at https://www.youtube.com/watch?v=-FvgLExCOpc (20 min.)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dirty="0"/>
              <a:t>What is the core of </a:t>
            </a:r>
            <a:r>
              <a:rPr lang="en-GB" altLang="de-DE" dirty="0" err="1"/>
              <a:t>Allbird’s</a:t>
            </a:r>
            <a:r>
              <a:rPr lang="en-GB" altLang="de-DE" dirty="0"/>
              <a:t> business?</a:t>
            </a:r>
          </a:p>
        </p:txBody>
      </p:sp>
      <p:sp>
        <p:nvSpPr>
          <p:cNvPr id="4" name="Foliennummernplatzhalter 3"/>
          <p:cNvSpPr>
            <a:spLocks noGrp="1"/>
          </p:cNvSpPr>
          <p:nvPr>
            <p:ph type="sldNum" sz="quarter" idx="5"/>
          </p:nvPr>
        </p:nvSpPr>
        <p:spPr/>
        <p:txBody>
          <a:bodyPr/>
          <a:lstStyle/>
          <a:p>
            <a:fld id="{30C2BE08-7476-4428-A5DE-03C33B3CABCF}" type="slidenum">
              <a:rPr lang="de-DE" smtClean="0"/>
              <a:t>26</a:t>
            </a:fld>
            <a:endParaRPr lang="de-DE"/>
          </a:p>
        </p:txBody>
      </p:sp>
    </p:spTree>
    <p:extLst>
      <p:ext uri="{BB962C8B-B14F-4D97-AF65-F5344CB8AC3E}">
        <p14:creationId xmlns:p14="http://schemas.microsoft.com/office/powerpoint/2010/main" val="3217091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Hans-</a:t>
            </a:r>
            <a:r>
              <a:rPr lang="en-US" noProof="0" dirty="0" err="1"/>
              <a:t>Dientrich</a:t>
            </a:r>
            <a:r>
              <a:rPr lang="en-US" noProof="0" dirty="0"/>
              <a:t> </a:t>
            </a:r>
            <a:r>
              <a:rPr lang="en-US" noProof="0" dirty="0" err="1"/>
              <a:t>Reckhaus</a:t>
            </a:r>
            <a:r>
              <a:rPr lang="en-US" noProof="0" dirty="0"/>
              <a:t> inherited a pesticide business. He is still running it but with much less dangerous pesticides + he supports planting areas where insects can live. If done right he is able to create areas for more insect than are being killed by the products of his company.</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27</a:t>
            </a:fld>
            <a:endParaRPr lang="de-DE"/>
          </a:p>
        </p:txBody>
      </p:sp>
    </p:spTree>
    <p:extLst>
      <p:ext uri="{BB962C8B-B14F-4D97-AF65-F5344CB8AC3E}">
        <p14:creationId xmlns:p14="http://schemas.microsoft.com/office/powerpoint/2010/main" val="2679645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Introduce Interface as a company that applies biomimicry in its floor designs: https://www.interface.com/US/en-US/more-from-interface/about.html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dirty="0"/>
              <a:t>Biomimicry: Forest floor design = less waste --------- Gecko toes as glue</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28</a:t>
            </a:fld>
            <a:endParaRPr lang="de-DE"/>
          </a:p>
        </p:txBody>
      </p:sp>
    </p:spTree>
    <p:extLst>
      <p:ext uri="{BB962C8B-B14F-4D97-AF65-F5344CB8AC3E}">
        <p14:creationId xmlns:p14="http://schemas.microsoft.com/office/powerpoint/2010/main" val="499885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Ask students to make themselves familiar with the </a:t>
            </a:r>
            <a:r>
              <a:rPr lang="en-US" noProof="0" dirty="0" err="1"/>
              <a:t>Asknature</a:t>
            </a:r>
            <a:r>
              <a:rPr lang="en-US" noProof="0" dirty="0"/>
              <a:t> database in order to understand the concept of biomimicry. There is also a Scavenger hunt exercise available on the website which can be used as an assignment or in-class exercise.</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29</a:t>
            </a:fld>
            <a:endParaRPr lang="de-DE"/>
          </a:p>
        </p:txBody>
      </p:sp>
    </p:spTree>
    <p:extLst>
      <p:ext uri="{BB962C8B-B14F-4D97-AF65-F5344CB8AC3E}">
        <p14:creationId xmlns:p14="http://schemas.microsoft.com/office/powerpoint/2010/main" val="184689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Another exercise to make students think about the capacities of their brains: </a:t>
            </a:r>
            <a:r>
              <a:rPr lang="en-GB" altLang="de-DE" dirty="0"/>
              <a:t>ZEN </a:t>
            </a:r>
            <a:r>
              <a:rPr lang="en-GB" altLang="de-DE" dirty="0" err="1"/>
              <a:t>Koan</a:t>
            </a:r>
            <a:r>
              <a:rPr lang="en-GB" altLang="de-DE" dirty="0"/>
              <a:t> – “Please imagine the sound that is made when a one-armed man or women is clapping his or her hand”. Discuss briefly the concept of “Nonduality” and what it could mean in the context of this class.</a:t>
            </a:r>
          </a:p>
          <a:p>
            <a:endParaRPr lang="en-GB" alt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31</a:t>
            </a:fld>
            <a:endParaRPr lang="de-DE"/>
          </a:p>
        </p:txBody>
      </p:sp>
    </p:spTree>
    <p:extLst>
      <p:ext uri="{BB962C8B-B14F-4D97-AF65-F5344CB8AC3E}">
        <p14:creationId xmlns:p14="http://schemas.microsoft.com/office/powerpoint/2010/main" val="41310662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Briefly introduce the CSR concept and ask for feedback as well as missing elements in this model.</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33</a:t>
            </a:fld>
            <a:endParaRPr lang="de-DE"/>
          </a:p>
        </p:txBody>
      </p:sp>
    </p:spTree>
    <p:extLst>
      <p:ext uri="{BB962C8B-B14F-4D97-AF65-F5344CB8AC3E}">
        <p14:creationId xmlns:p14="http://schemas.microsoft.com/office/powerpoint/2010/main" val="2701665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lienbildplatzhalter 1">
            <a:extLst>
              <a:ext uri="{FF2B5EF4-FFF2-40B4-BE49-F238E27FC236}">
                <a16:creationId xmlns:a16="http://schemas.microsoft.com/office/drawing/2014/main" id="{4669C22F-4077-CDCE-F4BF-F43EF487FCF4}"/>
              </a:ext>
            </a:extLst>
          </p:cNvPr>
          <p:cNvSpPr>
            <a:spLocks noGrp="1" noRot="1" noChangeAspect="1" noChangeArrowheads="1" noTextEdit="1"/>
          </p:cNvSpPr>
          <p:nvPr>
            <p:ph type="sldImg"/>
          </p:nvPr>
        </p:nvSpPr>
        <p:spPr>
          <a:ln/>
        </p:spPr>
      </p:sp>
      <p:sp>
        <p:nvSpPr>
          <p:cNvPr id="27651" name="Notizenplatzhalter 2">
            <a:extLst>
              <a:ext uri="{FF2B5EF4-FFF2-40B4-BE49-F238E27FC236}">
                <a16:creationId xmlns:a16="http://schemas.microsoft.com/office/drawing/2014/main" id="{58CE8385-5788-98AA-907D-FBDC99D21F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de-DE" b="1" u="sng" dirty="0"/>
              <a:t>Teaching note:</a:t>
            </a:r>
          </a:p>
          <a:p>
            <a:r>
              <a:rPr lang="en-GB" altLang="de-DE" dirty="0"/>
              <a:t>If time allows watch and discuss the whole “Overview” clip at https://vimeo.com/55073825 (19 min.) You can also cut it short.</a:t>
            </a:r>
          </a:p>
          <a:p>
            <a:endParaRPr lang="en-GB" altLang="de-DE" dirty="0"/>
          </a:p>
          <a:p>
            <a:r>
              <a:rPr lang="en-GB" altLang="de-DE" dirty="0"/>
              <a:t>The idea here is to take the widest perspective on what the consequences of our actions are as possible.</a:t>
            </a:r>
          </a:p>
          <a:p>
            <a:endParaRPr lang="en-GB" altLang="de-DE" dirty="0"/>
          </a:p>
          <a:p>
            <a:r>
              <a:rPr lang="en-GB" altLang="de-DE" u="sng" dirty="0"/>
              <a:t>Background information from the Website:</a:t>
            </a:r>
          </a:p>
          <a:p>
            <a:endParaRPr lang="en-GB" altLang="de-DE" dirty="0"/>
          </a:p>
          <a:p>
            <a:r>
              <a:rPr lang="en-US" dirty="0"/>
              <a:t>On the 40th anniversary of the famous ‘Blue Marble’ photograph taken of Earth from space, Planetary Collective presents a short film documenting astronauts’ life-changing stories of seeing the Earth from the outside – a perspective-altering experience often described as the Overview Effect.</a:t>
            </a:r>
          </a:p>
          <a:p>
            <a:r>
              <a:rPr lang="en-US" dirty="0"/>
              <a:t>The Overview Effect, first described by author Frank White in 1987, is an experience that transforms astronauts’ perspective of the planet and mankind’s place upon it. Common features of the experience are a feeling of awe for the planet, a profound understanding of the interconnection of all life, and a renewed sense of responsibility for taking care of the environment.</a:t>
            </a:r>
          </a:p>
          <a:p>
            <a:r>
              <a:rPr lang="en-US" dirty="0"/>
              <a:t>‘Overview’ is a short film that explores this phenomenon through interviews with five astronauts who have experienced the Overview Effect. The film also features insights from commentators and thinkers on the wider implications and importance of this understanding for society, and our relationship to the environment.</a:t>
            </a:r>
          </a:p>
          <a:p>
            <a:endParaRPr lang="en-GB" altLang="de-DE" dirty="0"/>
          </a:p>
        </p:txBody>
      </p:sp>
      <p:sp>
        <p:nvSpPr>
          <p:cNvPr id="27652" name="Foliennummernplatzhalter 3">
            <a:extLst>
              <a:ext uri="{FF2B5EF4-FFF2-40B4-BE49-F238E27FC236}">
                <a16:creationId xmlns:a16="http://schemas.microsoft.com/office/drawing/2014/main" id="{A20CFD4E-6F48-FD3C-A412-5DB600E49F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cs typeface="Arial" panose="020B0604020202020204" pitchFamily="34" charset="0"/>
              </a:defRPr>
            </a:lvl1pPr>
            <a:lvl2pPr marL="742950" indent="-285750">
              <a:defRPr sz="1400" b="1">
                <a:solidFill>
                  <a:schemeClr val="tx1"/>
                </a:solidFill>
                <a:latin typeface="Arial" panose="020B0604020202020204" pitchFamily="34" charset="0"/>
                <a:cs typeface="Arial" panose="020B0604020202020204" pitchFamily="34" charset="0"/>
              </a:defRPr>
            </a:lvl2pPr>
            <a:lvl3pPr marL="1143000" indent="-228600">
              <a:defRPr sz="1400" b="1">
                <a:solidFill>
                  <a:schemeClr val="tx1"/>
                </a:solidFill>
                <a:latin typeface="Arial" panose="020B0604020202020204" pitchFamily="34" charset="0"/>
                <a:cs typeface="Arial" panose="020B0604020202020204" pitchFamily="34" charset="0"/>
              </a:defRPr>
            </a:lvl3pPr>
            <a:lvl4pPr marL="1600200" indent="-228600">
              <a:defRPr sz="1400" b="1">
                <a:solidFill>
                  <a:schemeClr val="tx1"/>
                </a:solidFill>
                <a:latin typeface="Arial" panose="020B0604020202020204" pitchFamily="34" charset="0"/>
                <a:cs typeface="Arial" panose="020B0604020202020204" pitchFamily="34" charset="0"/>
              </a:defRPr>
            </a:lvl4pPr>
            <a:lvl5pPr marL="2057400" indent="-228600">
              <a:defRPr sz="1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9pPr>
          </a:lstStyle>
          <a:p>
            <a:fld id="{E59FA198-285D-4E8C-A4D8-998794148CCB}" type="slidenum">
              <a:rPr lang="de-DE" altLang="de-DE" sz="1200" b="0" smtClean="0"/>
              <a:pPr/>
              <a:t>5</a:t>
            </a:fld>
            <a:endParaRPr lang="de-DE" altLang="de-DE" sz="1200" b="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Discuss with students what this new EU directive means – and what it doesn’t.</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34</a:t>
            </a:fld>
            <a:endParaRPr lang="de-DE"/>
          </a:p>
        </p:txBody>
      </p:sp>
    </p:spTree>
    <p:extLst>
      <p:ext uri="{BB962C8B-B14F-4D97-AF65-F5344CB8AC3E}">
        <p14:creationId xmlns:p14="http://schemas.microsoft.com/office/powerpoint/2010/main" val="3664689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Share this chart in order to demonstrate the limited number of CSR dimensions. Nevertheless, CSR is the most popular “sustainability approach”, but: it is extremely limited. Demonstrate how other concepts have more dimensions and how “conscious business” actually has 12.</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35</a:t>
            </a:fld>
            <a:endParaRPr lang="de-DE"/>
          </a:p>
        </p:txBody>
      </p:sp>
    </p:spTree>
    <p:extLst>
      <p:ext uri="{BB962C8B-B14F-4D97-AF65-F5344CB8AC3E}">
        <p14:creationId xmlns:p14="http://schemas.microsoft.com/office/powerpoint/2010/main" val="33538096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Introduce the “Four tenets of Conscious Capitalism” and make sure to point out the characteristics in the bullet points (contrary to CSR, which is often times a department but not in the DNA of the company).</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36</a:t>
            </a:fld>
            <a:endParaRPr lang="de-DE"/>
          </a:p>
        </p:txBody>
      </p:sp>
    </p:spTree>
    <p:extLst>
      <p:ext uri="{BB962C8B-B14F-4D97-AF65-F5344CB8AC3E}">
        <p14:creationId xmlns:p14="http://schemas.microsoft.com/office/powerpoint/2010/main" val="2986835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Introduce the understanding of stakeholders in the conscious business context.</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37</a:t>
            </a:fld>
            <a:endParaRPr lang="de-DE"/>
          </a:p>
        </p:txBody>
      </p:sp>
    </p:spTree>
    <p:extLst>
      <p:ext uri="{BB962C8B-B14F-4D97-AF65-F5344CB8AC3E}">
        <p14:creationId xmlns:p14="http://schemas.microsoft.com/office/powerpoint/2010/main" val="10529674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Ask students which of these brands they know and what they think about them – and why they could be seen as “Conscious Businesses”. Point out that none of these companies/brands is fully conscious and that there is probably no company in the world that is.</a:t>
            </a:r>
          </a:p>
          <a:p>
            <a:r>
              <a:rPr lang="en-US" noProof="0" dirty="0"/>
              <a:t>Change logos according to companies from the country this course is held in.</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38</a:t>
            </a:fld>
            <a:endParaRPr lang="de-DE"/>
          </a:p>
        </p:txBody>
      </p:sp>
    </p:spTree>
    <p:extLst>
      <p:ext uri="{BB962C8B-B14F-4D97-AF65-F5344CB8AC3E}">
        <p14:creationId xmlns:p14="http://schemas.microsoft.com/office/powerpoint/2010/main" val="23747820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Show students that the concept of “Conscious Business” is independent from industry. Here is a related idea from the luxury business industry.</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39</a:t>
            </a:fld>
            <a:endParaRPr lang="de-DE"/>
          </a:p>
        </p:txBody>
      </p:sp>
    </p:spTree>
    <p:extLst>
      <p:ext uri="{BB962C8B-B14F-4D97-AF65-F5344CB8AC3E}">
        <p14:creationId xmlns:p14="http://schemas.microsoft.com/office/powerpoint/2010/main" val="1152169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Make sure that students understand that wealth is not only financial. Conscious businesses focus on many of the other types of wealth as well.</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40</a:t>
            </a:fld>
            <a:endParaRPr lang="de-DE"/>
          </a:p>
        </p:txBody>
      </p:sp>
    </p:spTree>
    <p:extLst>
      <p:ext uri="{BB962C8B-B14F-4D97-AF65-F5344CB8AC3E}">
        <p14:creationId xmlns:p14="http://schemas.microsoft.com/office/powerpoint/2010/main" val="24081798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Contrast the CSR and Conscious Capitalism concepts with the help of this table.</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41</a:t>
            </a:fld>
            <a:endParaRPr lang="de-DE"/>
          </a:p>
        </p:txBody>
      </p:sp>
    </p:spTree>
    <p:extLst>
      <p:ext uri="{BB962C8B-B14F-4D97-AF65-F5344CB8AC3E}">
        <p14:creationId xmlns:p14="http://schemas.microsoft.com/office/powerpoint/2010/main" val="2042612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noProof="0" dirty="0"/>
              <a:t>Let’s change the mindset of what “value” means: </a:t>
            </a:r>
            <a:r>
              <a:rPr lang="en-GB" altLang="de-DE" dirty="0"/>
              <a:t>Different way of thinking necessary</a:t>
            </a:r>
          </a:p>
        </p:txBody>
      </p:sp>
      <p:sp>
        <p:nvSpPr>
          <p:cNvPr id="4" name="Foliennummernplatzhalter 3"/>
          <p:cNvSpPr>
            <a:spLocks noGrp="1"/>
          </p:cNvSpPr>
          <p:nvPr>
            <p:ph type="sldNum" sz="quarter" idx="5"/>
          </p:nvPr>
        </p:nvSpPr>
        <p:spPr/>
        <p:txBody>
          <a:bodyPr/>
          <a:lstStyle/>
          <a:p>
            <a:fld id="{30C2BE08-7476-4428-A5DE-03C33B3CABCF}" type="slidenum">
              <a:rPr lang="de-DE" smtClean="0"/>
              <a:t>42</a:t>
            </a:fld>
            <a:endParaRPr lang="de-DE"/>
          </a:p>
        </p:txBody>
      </p:sp>
    </p:spTree>
    <p:extLst>
      <p:ext uri="{BB962C8B-B14F-4D97-AF65-F5344CB8AC3E}">
        <p14:creationId xmlns:p14="http://schemas.microsoft.com/office/powerpoint/2010/main" val="23039725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Ask students what they know about values already and introduce some main characteristics of values.</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43</a:t>
            </a:fld>
            <a:endParaRPr lang="de-DE"/>
          </a:p>
        </p:txBody>
      </p:sp>
    </p:spTree>
    <p:extLst>
      <p:ext uri="{BB962C8B-B14F-4D97-AF65-F5344CB8AC3E}">
        <p14:creationId xmlns:p14="http://schemas.microsoft.com/office/powerpoint/2010/main" val="408964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Use this photo as background during the discussion of the video.</a:t>
            </a:r>
          </a:p>
        </p:txBody>
      </p:sp>
      <p:sp>
        <p:nvSpPr>
          <p:cNvPr id="4" name="Foliennummernplatzhalter 3"/>
          <p:cNvSpPr>
            <a:spLocks noGrp="1"/>
          </p:cNvSpPr>
          <p:nvPr>
            <p:ph type="sldNum" sz="quarter" idx="5"/>
          </p:nvPr>
        </p:nvSpPr>
        <p:spPr/>
        <p:txBody>
          <a:bodyPr/>
          <a:lstStyle/>
          <a:p>
            <a:fld id="{30C2BE08-7476-4428-A5DE-03C33B3CABCF}" type="slidenum">
              <a:rPr lang="de-DE" smtClean="0"/>
              <a:t>6</a:t>
            </a:fld>
            <a:endParaRPr lang="de-DE"/>
          </a:p>
        </p:txBody>
      </p:sp>
    </p:spTree>
    <p:extLst>
      <p:ext uri="{BB962C8B-B14F-4D97-AF65-F5344CB8AC3E}">
        <p14:creationId xmlns:p14="http://schemas.microsoft.com/office/powerpoint/2010/main" val="11243689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Illustrate how our actions (and their impact) are based on our personal individual (and some common) values.</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44</a:t>
            </a:fld>
            <a:endParaRPr lang="de-DE"/>
          </a:p>
        </p:txBody>
      </p:sp>
    </p:spTree>
    <p:extLst>
      <p:ext uri="{BB962C8B-B14F-4D97-AF65-F5344CB8AC3E}">
        <p14:creationId xmlns:p14="http://schemas.microsoft.com/office/powerpoint/2010/main" val="3417624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Explanation of the “Overview Effect”</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7</a:t>
            </a:fld>
            <a:endParaRPr lang="de-DE"/>
          </a:p>
        </p:txBody>
      </p:sp>
    </p:spTree>
    <p:extLst>
      <p:ext uri="{BB962C8B-B14F-4D97-AF65-F5344CB8AC3E}">
        <p14:creationId xmlns:p14="http://schemas.microsoft.com/office/powerpoint/2010/main" val="3185574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The “Stroop test” from the toolbox can be used as an exercise to demonstrate the students that they are (most likely) fully able to control their brains. They most likely call out wrong colors. Students should become aware of the fact that many of their actions are performed unconsciously. But also these actions have consequences and impacts. Students should become aware of the fact that being conscious is an important skill in daily life and business.</a:t>
            </a:r>
          </a:p>
          <a:p>
            <a:endParaRPr lang="en-US" noProof="0" dirty="0"/>
          </a:p>
          <a:p>
            <a:r>
              <a:rPr lang="en-US" noProof="0" dirty="0"/>
              <a:t>The Stroop test demonstrates the most inner perspective concerning our actions and consequences.</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8</a:t>
            </a:fld>
            <a:endParaRPr lang="de-DE"/>
          </a:p>
        </p:txBody>
      </p:sp>
    </p:spTree>
    <p:extLst>
      <p:ext uri="{BB962C8B-B14F-4D97-AF65-F5344CB8AC3E}">
        <p14:creationId xmlns:p14="http://schemas.microsoft.com/office/powerpoint/2010/main" val="2119825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a:extLst>
              <a:ext uri="{FF2B5EF4-FFF2-40B4-BE49-F238E27FC236}">
                <a16:creationId xmlns:a16="http://schemas.microsoft.com/office/drawing/2014/main" id="{FEA59757-BE5A-2187-4F8A-FE2196C26FCA}"/>
              </a:ext>
            </a:extLst>
          </p:cNvPr>
          <p:cNvSpPr>
            <a:spLocks noGrp="1" noRot="1" noChangeAspect="1" noChangeArrowheads="1" noTextEdit="1"/>
          </p:cNvSpPr>
          <p:nvPr>
            <p:ph type="sldImg"/>
          </p:nvPr>
        </p:nvSpPr>
        <p:spPr>
          <a:ln/>
        </p:spPr>
      </p:sp>
      <p:sp>
        <p:nvSpPr>
          <p:cNvPr id="37891" name="Notizenplatzhalter 2">
            <a:extLst>
              <a:ext uri="{FF2B5EF4-FFF2-40B4-BE49-F238E27FC236}">
                <a16:creationId xmlns:a16="http://schemas.microsoft.com/office/drawing/2014/main" id="{4E3CA368-A4E6-CFB5-448C-672DC61C6F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u="sng" noProof="0" dirty="0"/>
              <a:t>Teaching note:</a:t>
            </a:r>
          </a:p>
          <a:p>
            <a:r>
              <a:rPr lang="en-US" noProof="0" dirty="0"/>
              <a:t>Add the “Stroop test” from the toolbox here.</a:t>
            </a:r>
          </a:p>
        </p:txBody>
      </p:sp>
      <p:sp>
        <p:nvSpPr>
          <p:cNvPr id="4" name="Fußzeilenplatzhalter 3">
            <a:extLst>
              <a:ext uri="{FF2B5EF4-FFF2-40B4-BE49-F238E27FC236}">
                <a16:creationId xmlns:a16="http://schemas.microsoft.com/office/drawing/2014/main" id="{1283A6AB-B0BD-4788-2698-FAB97BC6C85F}"/>
              </a:ext>
            </a:extLst>
          </p:cNvPr>
          <p:cNvSpPr>
            <a:spLocks noGrp="1"/>
          </p:cNvSpPr>
          <p:nvPr>
            <p:ph type="ftr" sz="quarter" idx="4"/>
          </p:nvPr>
        </p:nvSpPr>
        <p:spPr/>
        <p:txBody>
          <a:bodyPr/>
          <a:lstStyle/>
          <a:p>
            <a:pPr>
              <a:defRPr/>
            </a:pPr>
            <a:r>
              <a:rPr lang="en-US"/>
              <a:t>Erfolgsfaktor Glück | © 2019 Prof. Dr. Christian Schmidkonz | Munich Business School | All rights reserved - for use at MBS courses only</a:t>
            </a:r>
            <a:endParaRPr lang="de-DE"/>
          </a:p>
        </p:txBody>
      </p:sp>
      <p:sp>
        <p:nvSpPr>
          <p:cNvPr id="37893" name="Foliennummernplatzhalter 4">
            <a:extLst>
              <a:ext uri="{FF2B5EF4-FFF2-40B4-BE49-F238E27FC236}">
                <a16:creationId xmlns:a16="http://schemas.microsoft.com/office/drawing/2014/main" id="{B8583F36-D45D-A162-322A-323D0E980C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cs typeface="Arial" panose="020B0604020202020204" pitchFamily="34" charset="0"/>
              </a:defRPr>
            </a:lvl1pPr>
            <a:lvl2pPr marL="742950" indent="-285750">
              <a:defRPr sz="1400" b="1">
                <a:solidFill>
                  <a:schemeClr val="tx1"/>
                </a:solidFill>
                <a:latin typeface="Arial" panose="020B0604020202020204" pitchFamily="34" charset="0"/>
                <a:cs typeface="Arial" panose="020B0604020202020204" pitchFamily="34" charset="0"/>
              </a:defRPr>
            </a:lvl2pPr>
            <a:lvl3pPr marL="1143000" indent="-228600">
              <a:defRPr sz="1400" b="1">
                <a:solidFill>
                  <a:schemeClr val="tx1"/>
                </a:solidFill>
                <a:latin typeface="Arial" panose="020B0604020202020204" pitchFamily="34" charset="0"/>
                <a:cs typeface="Arial" panose="020B0604020202020204" pitchFamily="34" charset="0"/>
              </a:defRPr>
            </a:lvl3pPr>
            <a:lvl4pPr marL="1600200" indent="-228600">
              <a:defRPr sz="1400" b="1">
                <a:solidFill>
                  <a:schemeClr val="tx1"/>
                </a:solidFill>
                <a:latin typeface="Arial" panose="020B0604020202020204" pitchFamily="34" charset="0"/>
                <a:cs typeface="Arial" panose="020B0604020202020204" pitchFamily="34" charset="0"/>
              </a:defRPr>
            </a:lvl4pPr>
            <a:lvl5pPr marL="2057400" indent="-228600">
              <a:defRPr sz="1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9pPr>
          </a:lstStyle>
          <a:p>
            <a:fld id="{9DC5E4AB-C8DA-4D6E-BA4E-6D5E173F20CE}" type="slidenum">
              <a:rPr lang="de-DE" altLang="de-DE" sz="1200" b="0" smtClean="0"/>
              <a:pPr/>
              <a:t>9</a:t>
            </a:fld>
            <a:endParaRPr lang="de-DE" altLang="de-DE" sz="1200" b="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lienbildplatzhalter 1">
            <a:extLst>
              <a:ext uri="{FF2B5EF4-FFF2-40B4-BE49-F238E27FC236}">
                <a16:creationId xmlns:a16="http://schemas.microsoft.com/office/drawing/2014/main" id="{B912A338-E3A5-EB06-A4F2-C756DF0FD2CC}"/>
              </a:ext>
            </a:extLst>
          </p:cNvPr>
          <p:cNvSpPr>
            <a:spLocks noGrp="1" noRot="1" noChangeAspect="1" noChangeArrowheads="1" noTextEdit="1"/>
          </p:cNvSpPr>
          <p:nvPr>
            <p:ph type="sldImg"/>
          </p:nvPr>
        </p:nvSpPr>
        <p:spPr>
          <a:ln/>
        </p:spPr>
      </p:sp>
      <p:sp>
        <p:nvSpPr>
          <p:cNvPr id="41987" name="Notizenplatzhalter 2">
            <a:extLst>
              <a:ext uri="{FF2B5EF4-FFF2-40B4-BE49-F238E27FC236}">
                <a16:creationId xmlns:a16="http://schemas.microsoft.com/office/drawing/2014/main" id="{9AAA87B4-8DFC-25E9-81A7-050706D939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u="sng" noProof="0" dirty="0"/>
              <a:t>Teaching note:</a:t>
            </a:r>
          </a:p>
          <a:p>
            <a:r>
              <a:rPr lang="en-US" noProof="0" dirty="0"/>
              <a:t>You can point out the original scientific paper by John Ridley Stroop and discuss its content if time allows.</a:t>
            </a:r>
          </a:p>
        </p:txBody>
      </p:sp>
      <p:sp>
        <p:nvSpPr>
          <p:cNvPr id="41988" name="Foliennummernplatzhalter 3">
            <a:extLst>
              <a:ext uri="{FF2B5EF4-FFF2-40B4-BE49-F238E27FC236}">
                <a16:creationId xmlns:a16="http://schemas.microsoft.com/office/drawing/2014/main" id="{E58C1F0C-1519-E361-CB26-067A01A12E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cs typeface="Arial" panose="020B0604020202020204" pitchFamily="34" charset="0"/>
              </a:defRPr>
            </a:lvl1pPr>
            <a:lvl2pPr marL="742950" indent="-285750">
              <a:defRPr sz="1400" b="1">
                <a:solidFill>
                  <a:schemeClr val="tx1"/>
                </a:solidFill>
                <a:latin typeface="Arial" panose="020B0604020202020204" pitchFamily="34" charset="0"/>
                <a:cs typeface="Arial" panose="020B0604020202020204" pitchFamily="34" charset="0"/>
              </a:defRPr>
            </a:lvl2pPr>
            <a:lvl3pPr marL="1143000" indent="-228600">
              <a:defRPr sz="1400" b="1">
                <a:solidFill>
                  <a:schemeClr val="tx1"/>
                </a:solidFill>
                <a:latin typeface="Arial" panose="020B0604020202020204" pitchFamily="34" charset="0"/>
                <a:cs typeface="Arial" panose="020B0604020202020204" pitchFamily="34" charset="0"/>
              </a:defRPr>
            </a:lvl3pPr>
            <a:lvl4pPr marL="1600200" indent="-228600">
              <a:defRPr sz="1400" b="1">
                <a:solidFill>
                  <a:schemeClr val="tx1"/>
                </a:solidFill>
                <a:latin typeface="Arial" panose="020B0604020202020204" pitchFamily="34" charset="0"/>
                <a:cs typeface="Arial" panose="020B0604020202020204" pitchFamily="34" charset="0"/>
              </a:defRPr>
            </a:lvl4pPr>
            <a:lvl5pPr marL="2057400" indent="-228600">
              <a:defRPr sz="1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9pPr>
          </a:lstStyle>
          <a:p>
            <a:fld id="{18FA505E-F9AC-4D10-BCD5-23A4D25833C4}" type="slidenum">
              <a:rPr lang="de-DE" altLang="de-DE" sz="1200" b="0" smtClean="0"/>
              <a:pPr/>
              <a:t>10</a:t>
            </a:fld>
            <a:endParaRPr lang="de-DE" altLang="de-DE" sz="1200" b="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a:extLst>
              <a:ext uri="{FF2B5EF4-FFF2-40B4-BE49-F238E27FC236}">
                <a16:creationId xmlns:a16="http://schemas.microsoft.com/office/drawing/2014/main" id="{AD9F6AEB-6C78-AA30-3392-4FD95BABA4D7}"/>
              </a:ext>
            </a:extLst>
          </p:cNvPr>
          <p:cNvSpPr>
            <a:spLocks noGrp="1" noRot="1" noChangeAspect="1" noChangeArrowheads="1" noTextEdit="1"/>
          </p:cNvSpPr>
          <p:nvPr>
            <p:ph type="sldImg"/>
          </p:nvPr>
        </p:nvSpPr>
        <p:spPr>
          <a:ln/>
        </p:spPr>
      </p:sp>
      <p:sp>
        <p:nvSpPr>
          <p:cNvPr id="50179" name="Notizenplatzhalter 2">
            <a:extLst>
              <a:ext uri="{FF2B5EF4-FFF2-40B4-BE49-F238E27FC236}">
                <a16:creationId xmlns:a16="http://schemas.microsoft.com/office/drawing/2014/main" id="{557C3855-2FA5-A121-1A53-776739A72F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u="sng" noProof="0" dirty="0"/>
              <a:t>Teaching note:</a:t>
            </a:r>
          </a:p>
          <a:p>
            <a:r>
              <a:rPr lang="en-US" noProof="0" dirty="0"/>
              <a:t>This course takes place in-between two of the most popular current topics in business: mindfulness (related to the consciousness of each individual) and higher purpose (related to the impact of ones own actions).</a:t>
            </a:r>
            <a:endParaRPr lang="en-GB" altLang="de-DE" dirty="0"/>
          </a:p>
        </p:txBody>
      </p:sp>
      <p:sp>
        <p:nvSpPr>
          <p:cNvPr id="50180" name="Foliennummernplatzhalter 3">
            <a:extLst>
              <a:ext uri="{FF2B5EF4-FFF2-40B4-BE49-F238E27FC236}">
                <a16:creationId xmlns:a16="http://schemas.microsoft.com/office/drawing/2014/main" id="{1EEE3F23-225D-11D9-A0B6-61F9B6A882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b="1">
                <a:solidFill>
                  <a:schemeClr val="tx1"/>
                </a:solidFill>
                <a:latin typeface="Arial" panose="020B0604020202020204" pitchFamily="34" charset="0"/>
                <a:cs typeface="Arial" panose="020B0604020202020204" pitchFamily="34" charset="0"/>
              </a:defRPr>
            </a:lvl1pPr>
            <a:lvl2pPr marL="742950" indent="-285750">
              <a:defRPr sz="1400" b="1">
                <a:solidFill>
                  <a:schemeClr val="tx1"/>
                </a:solidFill>
                <a:latin typeface="Arial" panose="020B0604020202020204" pitchFamily="34" charset="0"/>
                <a:cs typeface="Arial" panose="020B0604020202020204" pitchFamily="34" charset="0"/>
              </a:defRPr>
            </a:lvl2pPr>
            <a:lvl3pPr marL="1143000" indent="-228600">
              <a:defRPr sz="1400" b="1">
                <a:solidFill>
                  <a:schemeClr val="tx1"/>
                </a:solidFill>
                <a:latin typeface="Arial" panose="020B0604020202020204" pitchFamily="34" charset="0"/>
                <a:cs typeface="Arial" panose="020B0604020202020204" pitchFamily="34" charset="0"/>
              </a:defRPr>
            </a:lvl3pPr>
            <a:lvl4pPr marL="1600200" indent="-228600">
              <a:defRPr sz="1400" b="1">
                <a:solidFill>
                  <a:schemeClr val="tx1"/>
                </a:solidFill>
                <a:latin typeface="Arial" panose="020B0604020202020204" pitchFamily="34" charset="0"/>
                <a:cs typeface="Arial" panose="020B0604020202020204" pitchFamily="34" charset="0"/>
              </a:defRPr>
            </a:lvl4pPr>
            <a:lvl5pPr marL="2057400" indent="-228600">
              <a:defRPr sz="14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9pPr>
          </a:lstStyle>
          <a:p>
            <a:fld id="{86CEB881-02BB-4E1C-A7E2-A26CA9CAA864}" type="slidenum">
              <a:rPr lang="de-DE" altLang="de-DE" sz="1200" b="0" smtClean="0"/>
              <a:pPr/>
              <a:t>11</a:t>
            </a:fld>
            <a:endParaRPr lang="de-DE" altLang="de-DE" sz="1200" b="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CD732-7916-4FBA-987E-3CF1D450FA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D724A7EC-6F49-4DD8-9118-E60C06B809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BF95540C-795D-4F09-A24C-53353711BC88}"/>
              </a:ext>
            </a:extLst>
          </p:cNvPr>
          <p:cNvSpPr>
            <a:spLocks noGrp="1"/>
          </p:cNvSpPr>
          <p:nvPr>
            <p:ph type="dt" sz="half" idx="10"/>
          </p:nvPr>
        </p:nvSpPr>
        <p:spPr/>
        <p:txBody>
          <a:bodyPr/>
          <a:lstStyle/>
          <a:p>
            <a:fld id="{9DBFD809-3B92-45F0-87DE-17172B4E9690}" type="datetime1">
              <a:rPr lang="nl-NL" smtClean="0"/>
              <a:t>17-1-2024</a:t>
            </a:fld>
            <a:endParaRPr lang="nl-NL"/>
          </a:p>
        </p:txBody>
      </p:sp>
      <p:sp>
        <p:nvSpPr>
          <p:cNvPr id="5" name="Footer Placeholder 4">
            <a:extLst>
              <a:ext uri="{FF2B5EF4-FFF2-40B4-BE49-F238E27FC236}">
                <a16:creationId xmlns:a16="http://schemas.microsoft.com/office/drawing/2014/main" id="{214512CA-D5EE-4F8D-A6D1-38A28E84D4D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D75E36D-D065-4DE8-8EAD-DCC12E259A5E}"/>
              </a:ext>
            </a:extLst>
          </p:cNvPr>
          <p:cNvSpPr>
            <a:spLocks noGrp="1"/>
          </p:cNvSpPr>
          <p:nvPr>
            <p:ph type="sldNum" sz="quarter" idx="12"/>
          </p:nvPr>
        </p:nvSpPr>
        <p:spPr/>
        <p:txBody>
          <a:bodyPr/>
          <a:lstStyle/>
          <a:p>
            <a:fld id="{BC1DBF59-FCF1-4C99-ADD5-833B8FF11D94}" type="slidenum">
              <a:rPr lang="nl-NL" smtClean="0"/>
              <a:t>‹Nr.›</a:t>
            </a:fld>
            <a:endParaRPr lang="nl-NL"/>
          </a:p>
        </p:txBody>
      </p:sp>
    </p:spTree>
    <p:extLst>
      <p:ext uri="{BB962C8B-B14F-4D97-AF65-F5344CB8AC3E}">
        <p14:creationId xmlns:p14="http://schemas.microsoft.com/office/powerpoint/2010/main" val="2558095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A7A9-65E1-43E2-92D2-EB3AFE02A635}"/>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19D11ADC-840F-46A6-9AE9-65BC3125F0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513F40D-F425-4792-BF3C-5491A2996795}"/>
              </a:ext>
            </a:extLst>
          </p:cNvPr>
          <p:cNvSpPr>
            <a:spLocks noGrp="1"/>
          </p:cNvSpPr>
          <p:nvPr>
            <p:ph type="dt" sz="half" idx="10"/>
          </p:nvPr>
        </p:nvSpPr>
        <p:spPr/>
        <p:txBody>
          <a:bodyPr/>
          <a:lstStyle/>
          <a:p>
            <a:fld id="{B8BE0825-496D-48EE-906D-C4B467477D70}" type="datetime1">
              <a:rPr lang="nl-NL" smtClean="0"/>
              <a:t>17-1-2024</a:t>
            </a:fld>
            <a:endParaRPr lang="nl-NL"/>
          </a:p>
        </p:txBody>
      </p:sp>
      <p:sp>
        <p:nvSpPr>
          <p:cNvPr id="5" name="Footer Placeholder 4">
            <a:extLst>
              <a:ext uri="{FF2B5EF4-FFF2-40B4-BE49-F238E27FC236}">
                <a16:creationId xmlns:a16="http://schemas.microsoft.com/office/drawing/2014/main" id="{F0963073-5E5E-4DCA-BBE8-7A45D19DAC1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94DAF72-587D-47C6-B6CF-A7AEB6731EA3}"/>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8" name="Picture 7">
            <a:extLst>
              <a:ext uri="{FF2B5EF4-FFF2-40B4-BE49-F238E27FC236}">
                <a16:creationId xmlns:a16="http://schemas.microsoft.com/office/drawing/2014/main" id="{C98DA087-EACC-4163-89C6-5FEAD7C01DD9}"/>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1593599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351A-DFCC-49DB-8C7E-5311EBBC59D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B522E166-EA33-4370-BE7B-7C9DC88B574D}"/>
              </a:ext>
            </a:extLst>
          </p:cNvPr>
          <p:cNvSpPr>
            <a:spLocks noGrp="1"/>
          </p:cNvSpPr>
          <p:nvPr>
            <p:ph type="dt" sz="half" idx="10"/>
          </p:nvPr>
        </p:nvSpPr>
        <p:spPr/>
        <p:txBody>
          <a:bodyPr/>
          <a:lstStyle/>
          <a:p>
            <a:fld id="{8FCECF02-5589-4D09-AAC6-A40FE14CCFEF}" type="datetime1">
              <a:rPr lang="nl-NL" smtClean="0"/>
              <a:t>17-1-2024</a:t>
            </a:fld>
            <a:endParaRPr lang="nl-NL"/>
          </a:p>
        </p:txBody>
      </p:sp>
      <p:sp>
        <p:nvSpPr>
          <p:cNvPr id="4" name="Footer Placeholder 3">
            <a:extLst>
              <a:ext uri="{FF2B5EF4-FFF2-40B4-BE49-F238E27FC236}">
                <a16:creationId xmlns:a16="http://schemas.microsoft.com/office/drawing/2014/main" id="{B470E268-F5D1-4BFA-89C7-BC81761316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C7F7E90-ADD4-4523-A589-5D0544DD1982}"/>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AB2AB332-8B7E-46A9-81BE-A7C8A64D91F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1081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5836-3C30-46B3-AC32-32184EFACE94}"/>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0C2CE826-A37F-4AC1-9BE1-1F6175533032}"/>
              </a:ext>
            </a:extLst>
          </p:cNvPr>
          <p:cNvSpPr>
            <a:spLocks noGrp="1"/>
          </p:cNvSpPr>
          <p:nvPr>
            <p:ph type="dt" sz="half" idx="10"/>
          </p:nvPr>
        </p:nvSpPr>
        <p:spPr/>
        <p:txBody>
          <a:bodyPr/>
          <a:lstStyle/>
          <a:p>
            <a:fld id="{B93DD40B-976D-46A4-9CC8-5E8794C4D7D7}" type="datetime1">
              <a:rPr lang="nl-NL" smtClean="0"/>
              <a:t>17-1-2024</a:t>
            </a:fld>
            <a:endParaRPr lang="nl-NL"/>
          </a:p>
        </p:txBody>
      </p:sp>
      <p:sp>
        <p:nvSpPr>
          <p:cNvPr id="4" name="Footer Placeholder 3">
            <a:extLst>
              <a:ext uri="{FF2B5EF4-FFF2-40B4-BE49-F238E27FC236}">
                <a16:creationId xmlns:a16="http://schemas.microsoft.com/office/drawing/2014/main" id="{5D3B7CDC-D6D8-413E-B94F-44398EEF0F1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6FEA4A04-10DC-4A9E-9719-FA34C6AF2497}"/>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C00C266C-CE31-45BF-A71A-1D8B66BDBBE0}"/>
              </a:ext>
            </a:extLst>
          </p:cNvPr>
          <p:cNvPicPr>
            <a:picLocks noChangeAspect="1"/>
          </p:cNvPicPr>
          <p:nvPr userDrawn="1"/>
        </p:nvPicPr>
        <p:blipFill>
          <a:blip r:embed="rId2"/>
          <a:stretch>
            <a:fillRect/>
          </a:stretch>
        </p:blipFill>
        <p:spPr>
          <a:xfrm>
            <a:off x="0" y="3178"/>
            <a:ext cx="12192000" cy="6851643"/>
          </a:xfrm>
          <a:prstGeom prst="rect">
            <a:avLst/>
          </a:prstGeom>
        </p:spPr>
      </p:pic>
    </p:spTree>
    <p:extLst>
      <p:ext uri="{BB962C8B-B14F-4D97-AF65-F5344CB8AC3E}">
        <p14:creationId xmlns:p14="http://schemas.microsoft.com/office/powerpoint/2010/main" val="2459177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B0022-96ED-4DD2-84BC-BCBF6E37B927}"/>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3760D3B8-0BEB-4F42-B662-3A8AD3E80B3E}"/>
              </a:ext>
            </a:extLst>
          </p:cNvPr>
          <p:cNvSpPr>
            <a:spLocks noGrp="1"/>
          </p:cNvSpPr>
          <p:nvPr>
            <p:ph type="dt" sz="half" idx="10"/>
          </p:nvPr>
        </p:nvSpPr>
        <p:spPr/>
        <p:txBody>
          <a:bodyPr/>
          <a:lstStyle/>
          <a:p>
            <a:fld id="{0655662E-3433-41AC-9C4C-AF45CA23F584}" type="datetime1">
              <a:rPr lang="nl-NL" smtClean="0"/>
              <a:t>17-1-2024</a:t>
            </a:fld>
            <a:endParaRPr lang="nl-NL"/>
          </a:p>
        </p:txBody>
      </p:sp>
      <p:sp>
        <p:nvSpPr>
          <p:cNvPr id="4" name="Footer Placeholder 3">
            <a:extLst>
              <a:ext uri="{FF2B5EF4-FFF2-40B4-BE49-F238E27FC236}">
                <a16:creationId xmlns:a16="http://schemas.microsoft.com/office/drawing/2014/main" id="{6400C17B-CE54-4038-854C-2C3DBD81F638}"/>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714E0C8E-42AE-4EC8-A793-158E33187127}"/>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BC1B9812-D52B-4AD2-9512-B0199C01986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4159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3862-AD3E-48D0-9AC7-DA607304EFE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70728E66-DB1E-4D57-B0F1-41F2B8775F58}"/>
              </a:ext>
            </a:extLst>
          </p:cNvPr>
          <p:cNvSpPr>
            <a:spLocks noGrp="1"/>
          </p:cNvSpPr>
          <p:nvPr>
            <p:ph type="dt" sz="half" idx="10"/>
          </p:nvPr>
        </p:nvSpPr>
        <p:spPr/>
        <p:txBody>
          <a:bodyPr/>
          <a:lstStyle/>
          <a:p>
            <a:fld id="{E9EDB2DF-D579-4C33-8E60-6C708EAD32DF}" type="datetime1">
              <a:rPr lang="nl-NL" smtClean="0"/>
              <a:t>17-1-2024</a:t>
            </a:fld>
            <a:endParaRPr lang="nl-NL"/>
          </a:p>
        </p:txBody>
      </p:sp>
      <p:sp>
        <p:nvSpPr>
          <p:cNvPr id="4" name="Footer Placeholder 3">
            <a:extLst>
              <a:ext uri="{FF2B5EF4-FFF2-40B4-BE49-F238E27FC236}">
                <a16:creationId xmlns:a16="http://schemas.microsoft.com/office/drawing/2014/main" id="{ACC0A6FA-E5E4-41F8-B748-DB3A55D7BB83}"/>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1DB4BDAE-3E11-48DB-AF9D-E1644B91395B}"/>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03CA4BF6-C2DA-49E5-A4E9-D9F00CC2A917}"/>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714275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BDDF-99F3-45C0-ADAD-2F93B3C11758}"/>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A28F1CD-98AD-4BF8-920F-C5C2A4F00D64}"/>
              </a:ext>
            </a:extLst>
          </p:cNvPr>
          <p:cNvSpPr>
            <a:spLocks noGrp="1"/>
          </p:cNvSpPr>
          <p:nvPr>
            <p:ph type="dt" sz="half" idx="10"/>
          </p:nvPr>
        </p:nvSpPr>
        <p:spPr/>
        <p:txBody>
          <a:bodyPr/>
          <a:lstStyle/>
          <a:p>
            <a:fld id="{6FF443DC-85F2-461F-AA17-2F0C5A74ACDE}" type="datetime1">
              <a:rPr lang="nl-NL" smtClean="0"/>
              <a:t>17-1-2024</a:t>
            </a:fld>
            <a:endParaRPr lang="nl-NL"/>
          </a:p>
        </p:txBody>
      </p:sp>
      <p:sp>
        <p:nvSpPr>
          <p:cNvPr id="4" name="Footer Placeholder 3">
            <a:extLst>
              <a:ext uri="{FF2B5EF4-FFF2-40B4-BE49-F238E27FC236}">
                <a16:creationId xmlns:a16="http://schemas.microsoft.com/office/drawing/2014/main" id="{FEB0BF26-D02A-4548-9CD7-198C0D40FB4B}"/>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81A15383-4F80-4697-BC7F-C00BB562A382}"/>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81926F24-ECF7-4589-AD26-DA46DEC83C22}"/>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3191439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D4FF64-2325-47EF-8CED-D417BDB4E10A}" type="datetime1">
              <a:rPr lang="nl-NL" smtClean="0"/>
              <a:t>17-1-2024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580B2741-CA3E-4D07-B942-2D20B5449194}" type="slidenum">
              <a:rPr lang="nl-NL" smtClean="0"/>
              <a:t>‹Nr.›</a:t>
            </a:fld>
            <a:endParaRPr lang="nl-NL"/>
          </a:p>
        </p:txBody>
      </p:sp>
    </p:spTree>
    <p:extLst>
      <p:ext uri="{BB962C8B-B14F-4D97-AF65-F5344CB8AC3E}">
        <p14:creationId xmlns:p14="http://schemas.microsoft.com/office/powerpoint/2010/main" val="592555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8E7B-06AB-4AF0-9EA7-DBC4671E8D7E}"/>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5FBBADF-AD01-4BA9-9060-D461816510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71D232DB-7768-49D3-B5CE-B2F0AEEC8919}"/>
              </a:ext>
            </a:extLst>
          </p:cNvPr>
          <p:cNvSpPr>
            <a:spLocks noGrp="1"/>
          </p:cNvSpPr>
          <p:nvPr>
            <p:ph type="dt" sz="half" idx="10"/>
          </p:nvPr>
        </p:nvSpPr>
        <p:spPr/>
        <p:txBody>
          <a:bodyPr/>
          <a:lstStyle/>
          <a:p>
            <a:fld id="{71FAA669-EDA3-4634-A0BB-92A85054F772}" type="datetime1">
              <a:rPr lang="nl-NL" smtClean="0"/>
              <a:t>17-1-2024</a:t>
            </a:fld>
            <a:endParaRPr lang="nl-NL"/>
          </a:p>
        </p:txBody>
      </p:sp>
      <p:sp>
        <p:nvSpPr>
          <p:cNvPr id="5" name="Footer Placeholder 4">
            <a:extLst>
              <a:ext uri="{FF2B5EF4-FFF2-40B4-BE49-F238E27FC236}">
                <a16:creationId xmlns:a16="http://schemas.microsoft.com/office/drawing/2014/main" id="{BDE9F1FA-1ADF-4454-BBC1-13B43F5C600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D96240F-DE27-4418-BEFF-89EF791E03BC}"/>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8" name="Picture 7">
            <a:extLst>
              <a:ext uri="{FF2B5EF4-FFF2-40B4-BE49-F238E27FC236}">
                <a16:creationId xmlns:a16="http://schemas.microsoft.com/office/drawing/2014/main" id="{2F8CAF6C-04C3-44E7-9456-E2850E950AAC}"/>
              </a:ext>
            </a:extLst>
          </p:cNvPr>
          <p:cNvPicPr>
            <a:picLocks noChangeAspect="1"/>
          </p:cNvPicPr>
          <p:nvPr userDrawn="1"/>
        </p:nvPicPr>
        <p:blipFill>
          <a:blip r:embed="rId2"/>
          <a:stretch>
            <a:fillRect/>
          </a:stretch>
        </p:blipFill>
        <p:spPr>
          <a:xfrm>
            <a:off x="0" y="7257"/>
            <a:ext cx="12192000" cy="6843486"/>
          </a:xfrm>
          <a:prstGeom prst="rect">
            <a:avLst/>
          </a:prstGeom>
        </p:spPr>
      </p:pic>
    </p:spTree>
    <p:extLst>
      <p:ext uri="{BB962C8B-B14F-4D97-AF65-F5344CB8AC3E}">
        <p14:creationId xmlns:p14="http://schemas.microsoft.com/office/powerpoint/2010/main" val="208655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7C81-C791-49E8-9753-8DD207F4B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B1FEFC11-AA36-4B6E-BC6E-9750E59B88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D2727-A234-4E29-900E-0126EE40C136}"/>
              </a:ext>
            </a:extLst>
          </p:cNvPr>
          <p:cNvSpPr>
            <a:spLocks noGrp="1"/>
          </p:cNvSpPr>
          <p:nvPr>
            <p:ph type="dt" sz="half" idx="10"/>
          </p:nvPr>
        </p:nvSpPr>
        <p:spPr/>
        <p:txBody>
          <a:bodyPr/>
          <a:lstStyle/>
          <a:p>
            <a:fld id="{9FFD3921-B2F7-4760-A361-A2C19C6BD67A}" type="datetime1">
              <a:rPr lang="nl-NL" smtClean="0"/>
              <a:t>17-1-2024</a:t>
            </a:fld>
            <a:endParaRPr lang="nl-NL"/>
          </a:p>
        </p:txBody>
      </p:sp>
      <p:sp>
        <p:nvSpPr>
          <p:cNvPr id="5" name="Footer Placeholder 4">
            <a:extLst>
              <a:ext uri="{FF2B5EF4-FFF2-40B4-BE49-F238E27FC236}">
                <a16:creationId xmlns:a16="http://schemas.microsoft.com/office/drawing/2014/main" id="{B0A31787-1E7D-49E8-A072-7FB683378C6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71DC1E3-A3FF-4C5A-9FCF-91BB827D31E7}"/>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8" name="Picture 7">
            <a:extLst>
              <a:ext uri="{FF2B5EF4-FFF2-40B4-BE49-F238E27FC236}">
                <a16:creationId xmlns:a16="http://schemas.microsoft.com/office/drawing/2014/main" id="{15A49B41-1AB3-48F0-B811-5B2A9DFFAEB6}"/>
              </a:ext>
            </a:extLst>
          </p:cNvPr>
          <p:cNvPicPr>
            <a:picLocks noChangeAspect="1"/>
          </p:cNvPicPr>
          <p:nvPr userDrawn="1"/>
        </p:nvPicPr>
        <p:blipFill>
          <a:blip r:embed="rId2"/>
          <a:stretch>
            <a:fillRect/>
          </a:stretch>
        </p:blipFill>
        <p:spPr>
          <a:xfrm>
            <a:off x="0" y="1588"/>
            <a:ext cx="12192000" cy="6854823"/>
          </a:xfrm>
          <a:prstGeom prst="rect">
            <a:avLst/>
          </a:prstGeom>
        </p:spPr>
      </p:pic>
    </p:spTree>
    <p:extLst>
      <p:ext uri="{BB962C8B-B14F-4D97-AF65-F5344CB8AC3E}">
        <p14:creationId xmlns:p14="http://schemas.microsoft.com/office/powerpoint/2010/main" val="2176042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053B-5320-4639-90CC-984F057E129B}"/>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672E858-1C19-44AC-9E11-8809E881DF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078131AB-B6F3-4280-8955-6865685F02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C810D5C5-8231-42C1-8F15-4C00E0393F5A}"/>
              </a:ext>
            </a:extLst>
          </p:cNvPr>
          <p:cNvSpPr>
            <a:spLocks noGrp="1"/>
          </p:cNvSpPr>
          <p:nvPr>
            <p:ph type="dt" sz="half" idx="10"/>
          </p:nvPr>
        </p:nvSpPr>
        <p:spPr/>
        <p:txBody>
          <a:bodyPr/>
          <a:lstStyle/>
          <a:p>
            <a:fld id="{071860B0-9029-45B8-8F4C-2E5993FED6F8}" type="datetime1">
              <a:rPr lang="nl-NL" smtClean="0"/>
              <a:t>17-1-2024</a:t>
            </a:fld>
            <a:endParaRPr lang="nl-NL"/>
          </a:p>
        </p:txBody>
      </p:sp>
      <p:sp>
        <p:nvSpPr>
          <p:cNvPr id="6" name="Footer Placeholder 5">
            <a:extLst>
              <a:ext uri="{FF2B5EF4-FFF2-40B4-BE49-F238E27FC236}">
                <a16:creationId xmlns:a16="http://schemas.microsoft.com/office/drawing/2014/main" id="{6E303533-E9DE-4896-83F8-1CF6CCCAC27E}"/>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1A20589-17ED-4158-9D33-B6B48EE3AAC0}"/>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9" name="Picture 8">
            <a:extLst>
              <a:ext uri="{FF2B5EF4-FFF2-40B4-BE49-F238E27FC236}">
                <a16:creationId xmlns:a16="http://schemas.microsoft.com/office/drawing/2014/main" id="{419BD918-851C-453E-9EF0-B8E97AFE01C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8385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CDAF-DA24-424B-BDC9-C3274A5311CA}"/>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C2A029E8-83D7-409A-AB89-1F6A4D4B0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66C482-12CB-41DE-B64B-E8402900DF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EED7B8F9-3F76-4455-AA0E-C806C40E99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573CC7-B3B5-427B-8D55-43D121DDC8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17702904-CD4F-42C4-B986-C7C79CD243CB}"/>
              </a:ext>
            </a:extLst>
          </p:cNvPr>
          <p:cNvSpPr>
            <a:spLocks noGrp="1"/>
          </p:cNvSpPr>
          <p:nvPr>
            <p:ph type="dt" sz="half" idx="10"/>
          </p:nvPr>
        </p:nvSpPr>
        <p:spPr/>
        <p:txBody>
          <a:bodyPr/>
          <a:lstStyle/>
          <a:p>
            <a:fld id="{F89929DC-D144-43C2-8AC6-1C2A5EE91109}" type="datetime1">
              <a:rPr lang="nl-NL" smtClean="0"/>
              <a:t>17-1-2024</a:t>
            </a:fld>
            <a:endParaRPr lang="nl-NL"/>
          </a:p>
        </p:txBody>
      </p:sp>
      <p:sp>
        <p:nvSpPr>
          <p:cNvPr id="8" name="Footer Placeholder 7">
            <a:extLst>
              <a:ext uri="{FF2B5EF4-FFF2-40B4-BE49-F238E27FC236}">
                <a16:creationId xmlns:a16="http://schemas.microsoft.com/office/drawing/2014/main" id="{0F54FD75-36E5-4123-9D34-932EECE6C369}"/>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EEEF493-F5A6-47E1-BF85-32F2B96D1B82}"/>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11" name="Picture 10">
            <a:extLst>
              <a:ext uri="{FF2B5EF4-FFF2-40B4-BE49-F238E27FC236}">
                <a16:creationId xmlns:a16="http://schemas.microsoft.com/office/drawing/2014/main" id="{DE43B215-E2C7-44EC-A23A-AE613119821D}"/>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88342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F81E-74AF-4B6B-BB8D-C1031A82D7D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074A799-728A-4A73-AED4-84D2B9A07237}"/>
              </a:ext>
            </a:extLst>
          </p:cNvPr>
          <p:cNvSpPr>
            <a:spLocks noGrp="1"/>
          </p:cNvSpPr>
          <p:nvPr>
            <p:ph type="dt" sz="half" idx="10"/>
          </p:nvPr>
        </p:nvSpPr>
        <p:spPr/>
        <p:txBody>
          <a:bodyPr/>
          <a:lstStyle/>
          <a:p>
            <a:fld id="{A0CA39B5-5EA4-493C-8BF0-255BB6BC538F}" type="datetime1">
              <a:rPr lang="nl-NL" smtClean="0"/>
              <a:t>17-1-2024</a:t>
            </a:fld>
            <a:endParaRPr lang="nl-NL"/>
          </a:p>
        </p:txBody>
      </p:sp>
      <p:sp>
        <p:nvSpPr>
          <p:cNvPr id="4" name="Footer Placeholder 3">
            <a:extLst>
              <a:ext uri="{FF2B5EF4-FFF2-40B4-BE49-F238E27FC236}">
                <a16:creationId xmlns:a16="http://schemas.microsoft.com/office/drawing/2014/main" id="{B6A9C831-2E28-4966-A8A9-0D8D13C7C7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0D3D87B-6208-45CD-9E7B-A7CC57D1486A}"/>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BEC203C7-FE5B-4D65-A8F4-CAB31FF245DB}"/>
              </a:ext>
            </a:extLst>
          </p:cNvPr>
          <p:cNvPicPr>
            <a:picLocks noChangeAspect="1"/>
          </p:cNvPicPr>
          <p:nvPr userDrawn="1"/>
        </p:nvPicPr>
        <p:blipFill>
          <a:blip r:embed="rId2"/>
          <a:stretch>
            <a:fillRect/>
          </a:stretch>
        </p:blipFill>
        <p:spPr>
          <a:xfrm>
            <a:off x="0" y="7257"/>
            <a:ext cx="12192000" cy="6843486"/>
          </a:xfrm>
          <a:prstGeom prst="rect">
            <a:avLst/>
          </a:prstGeom>
        </p:spPr>
      </p:pic>
      <p:pic>
        <p:nvPicPr>
          <p:cNvPr id="9" name="Picture 8">
            <a:extLst>
              <a:ext uri="{FF2B5EF4-FFF2-40B4-BE49-F238E27FC236}">
                <a16:creationId xmlns:a16="http://schemas.microsoft.com/office/drawing/2014/main" id="{E4DBAE0D-0496-4A2D-B9C0-68609623C80A}"/>
              </a:ext>
            </a:extLst>
          </p:cNvPr>
          <p:cNvPicPr>
            <a:picLocks noChangeAspect="1"/>
          </p:cNvPicPr>
          <p:nvPr userDrawn="1"/>
        </p:nvPicPr>
        <p:blipFill>
          <a:blip r:embed="rId3"/>
          <a:stretch>
            <a:fillRect/>
          </a:stretch>
        </p:blipFill>
        <p:spPr>
          <a:xfrm>
            <a:off x="0" y="3628"/>
            <a:ext cx="12192000" cy="6850743"/>
          </a:xfrm>
          <a:prstGeom prst="rect">
            <a:avLst/>
          </a:prstGeom>
        </p:spPr>
      </p:pic>
    </p:spTree>
    <p:extLst>
      <p:ext uri="{BB962C8B-B14F-4D97-AF65-F5344CB8AC3E}">
        <p14:creationId xmlns:p14="http://schemas.microsoft.com/office/powerpoint/2010/main" val="38134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4C84-6835-4110-8AEB-79907C0D2E3C}"/>
              </a:ext>
            </a:extLst>
          </p:cNvPr>
          <p:cNvSpPr>
            <a:spLocks noGrp="1"/>
          </p:cNvSpPr>
          <p:nvPr>
            <p:ph type="dt" sz="half" idx="10"/>
          </p:nvPr>
        </p:nvSpPr>
        <p:spPr/>
        <p:txBody>
          <a:bodyPr/>
          <a:lstStyle/>
          <a:p>
            <a:fld id="{43B9868B-B3C9-46EF-B8D8-91E21D97684E}" type="datetime1">
              <a:rPr lang="nl-NL" smtClean="0"/>
              <a:t>17-1-2024</a:t>
            </a:fld>
            <a:endParaRPr lang="nl-NL"/>
          </a:p>
        </p:txBody>
      </p:sp>
      <p:sp>
        <p:nvSpPr>
          <p:cNvPr id="3" name="Footer Placeholder 2">
            <a:extLst>
              <a:ext uri="{FF2B5EF4-FFF2-40B4-BE49-F238E27FC236}">
                <a16:creationId xmlns:a16="http://schemas.microsoft.com/office/drawing/2014/main" id="{5D889364-0BAD-40BA-809F-D8BCC6114063}"/>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F5BE4DD9-7789-43A2-944E-4029E19316D4}"/>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6" name="Picture 5">
            <a:extLst>
              <a:ext uri="{FF2B5EF4-FFF2-40B4-BE49-F238E27FC236}">
                <a16:creationId xmlns:a16="http://schemas.microsoft.com/office/drawing/2014/main" id="{C78D77AB-7FB5-47BB-8B68-F3791188F7A5}"/>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81694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B984-4FCC-4C94-9711-EBAB0FF0F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DB22700D-F58D-4C18-8EBF-8C73AC40D7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A0CDDFFF-21E2-412A-8480-1B035D4EF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895BD-3E50-4004-A27A-E0D8769D7023}"/>
              </a:ext>
            </a:extLst>
          </p:cNvPr>
          <p:cNvSpPr>
            <a:spLocks noGrp="1"/>
          </p:cNvSpPr>
          <p:nvPr>
            <p:ph type="dt" sz="half" idx="10"/>
          </p:nvPr>
        </p:nvSpPr>
        <p:spPr/>
        <p:txBody>
          <a:bodyPr/>
          <a:lstStyle/>
          <a:p>
            <a:fld id="{2967F4DA-9C55-4967-8F35-E67B00A0FE86}" type="datetime1">
              <a:rPr lang="nl-NL" smtClean="0"/>
              <a:t>17-1-2024</a:t>
            </a:fld>
            <a:endParaRPr lang="nl-NL"/>
          </a:p>
        </p:txBody>
      </p:sp>
      <p:sp>
        <p:nvSpPr>
          <p:cNvPr id="6" name="Footer Placeholder 5">
            <a:extLst>
              <a:ext uri="{FF2B5EF4-FFF2-40B4-BE49-F238E27FC236}">
                <a16:creationId xmlns:a16="http://schemas.microsoft.com/office/drawing/2014/main" id="{F07B33E5-4EA7-4CB3-B3C6-D7F4D63D7EB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C6C5E9E-8B3A-46B3-960C-6990909ACFFF}"/>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9" name="Picture 8">
            <a:extLst>
              <a:ext uri="{FF2B5EF4-FFF2-40B4-BE49-F238E27FC236}">
                <a16:creationId xmlns:a16="http://schemas.microsoft.com/office/drawing/2014/main" id="{C7E6857F-29F5-404A-BD68-8038EFB3AC27}"/>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276592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474D-A441-4AA2-AEBA-EB300AE85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43C35BDE-76CB-49DF-9086-AB2EDFD27E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5044CF78-F740-4722-A51B-8C1C7318C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94D4B-3D0D-44F8-A070-41E2A734AC17}"/>
              </a:ext>
            </a:extLst>
          </p:cNvPr>
          <p:cNvSpPr>
            <a:spLocks noGrp="1"/>
          </p:cNvSpPr>
          <p:nvPr>
            <p:ph type="dt" sz="half" idx="10"/>
          </p:nvPr>
        </p:nvSpPr>
        <p:spPr/>
        <p:txBody>
          <a:bodyPr/>
          <a:lstStyle/>
          <a:p>
            <a:fld id="{088192D6-9B8C-4E6C-BDCD-A120DAEDD4E9}" type="datetime1">
              <a:rPr lang="nl-NL" smtClean="0"/>
              <a:t>17-1-2024</a:t>
            </a:fld>
            <a:endParaRPr lang="nl-NL"/>
          </a:p>
        </p:txBody>
      </p:sp>
      <p:sp>
        <p:nvSpPr>
          <p:cNvPr id="6" name="Footer Placeholder 5">
            <a:extLst>
              <a:ext uri="{FF2B5EF4-FFF2-40B4-BE49-F238E27FC236}">
                <a16:creationId xmlns:a16="http://schemas.microsoft.com/office/drawing/2014/main" id="{F9E34C62-A03B-4FE7-A7BB-6533EADF401A}"/>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876D920F-28CA-4585-926E-20E28BA19545}"/>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9" name="Picture 8">
            <a:extLst>
              <a:ext uri="{FF2B5EF4-FFF2-40B4-BE49-F238E27FC236}">
                <a16:creationId xmlns:a16="http://schemas.microsoft.com/office/drawing/2014/main" id="{F3DA720C-FE57-43A9-AD3B-E7C18EE7DE8A}"/>
              </a:ext>
            </a:extLst>
          </p:cNvPr>
          <p:cNvPicPr>
            <a:picLocks noChangeAspect="1"/>
          </p:cNvPicPr>
          <p:nvPr userDrawn="1"/>
        </p:nvPicPr>
        <p:blipFill>
          <a:blip r:embed="rId2"/>
          <a:stretch>
            <a:fillRect/>
          </a:stretch>
        </p:blipFill>
        <p:spPr>
          <a:xfrm>
            <a:off x="0" y="10885"/>
            <a:ext cx="12192000" cy="6836229"/>
          </a:xfrm>
          <a:prstGeom prst="rect">
            <a:avLst/>
          </a:prstGeom>
        </p:spPr>
      </p:pic>
    </p:spTree>
    <p:extLst>
      <p:ext uri="{BB962C8B-B14F-4D97-AF65-F5344CB8AC3E}">
        <p14:creationId xmlns:p14="http://schemas.microsoft.com/office/powerpoint/2010/main" val="1478435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556EC9-29C3-4C22-92BC-1630064C26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29BD37BC-B0A3-4DE2-AE26-CB0FE0818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ED078B5A-A85C-4564-A942-D6FEC0839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D27C0B-4543-45D7-A62C-51ABED1F0206}" type="datetime1">
              <a:rPr lang="nl-NL" smtClean="0"/>
              <a:t>17-1-2024</a:t>
            </a:fld>
            <a:endParaRPr lang="nl-NL"/>
          </a:p>
        </p:txBody>
      </p:sp>
      <p:sp>
        <p:nvSpPr>
          <p:cNvPr id="5" name="Footer Placeholder 4">
            <a:extLst>
              <a:ext uri="{FF2B5EF4-FFF2-40B4-BE49-F238E27FC236}">
                <a16:creationId xmlns:a16="http://schemas.microsoft.com/office/drawing/2014/main" id="{B08CEFD0-5E81-4565-95DB-A7503F6400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24A7BF15-3CE6-4DCE-BE3A-742F2016FF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DBF59-FCF1-4C99-ADD5-833B8FF11D94}" type="slidenum">
              <a:rPr lang="nl-NL" smtClean="0"/>
              <a:t>‹Nr.›</a:t>
            </a:fld>
            <a:endParaRPr lang="nl-NL"/>
          </a:p>
        </p:txBody>
      </p:sp>
      <p:pic>
        <p:nvPicPr>
          <p:cNvPr id="8" name="Picture 7">
            <a:extLst>
              <a:ext uri="{FF2B5EF4-FFF2-40B4-BE49-F238E27FC236}">
                <a16:creationId xmlns:a16="http://schemas.microsoft.com/office/drawing/2014/main" id="{967AA199-73E2-46B6-8ADB-B80C5F2D5E78}"/>
              </a:ext>
            </a:extLst>
          </p:cNvPr>
          <p:cNvPicPr>
            <a:picLocks noChangeAspect="1"/>
          </p:cNvPicPr>
          <p:nvPr userDrawn="1"/>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108016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A5BD2-A348-44DC-81DC-9892AAFE0E6B}" type="datetime1">
              <a:rPr lang="nl-NL" smtClean="0"/>
              <a:t>17-1-2024</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B2741-CA3E-4D07-B942-2D20B5449194}" type="slidenum">
              <a:rPr lang="nl-NL" smtClean="0"/>
              <a:t>‹Nr.›</a:t>
            </a:fld>
            <a:endParaRPr lang="nl-NL"/>
          </a:p>
        </p:txBody>
      </p:sp>
      <p:sp>
        <p:nvSpPr>
          <p:cNvPr id="7" name="Rectangle 6">
            <a:extLst>
              <a:ext uri="{FF2B5EF4-FFF2-40B4-BE49-F238E27FC236}">
                <a16:creationId xmlns:a16="http://schemas.microsoft.com/office/drawing/2014/main" id="{B71F5F68-3A88-4097-A411-E3A714030022}"/>
              </a:ext>
            </a:extLst>
          </p:cNvPr>
          <p:cNvSpPr/>
          <p:nvPr userDrawn="1"/>
        </p:nvSpPr>
        <p:spPr>
          <a:xfrm>
            <a:off x="9982200" y="0"/>
            <a:ext cx="2209800" cy="796925"/>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2549224"/>
      </p:ext>
    </p:extLst>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hyperlink" Target="https://www.overshootday.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hyperlink" Target="https://www.overshootday.or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hyperlink" Target="https://www.linkedin.com/feed/update/urn:li:activity:6959778830601351168/"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18.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hyperlink" Target="https://medium.com/activate-the-future/can-regenerative-economics-mainstream-business-mix-ef2f8aafa8d4"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FvgLExCOpc"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unglobalcompact.or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www.iso.org/iso/home/standards/iso26000.htm" TargetMode="External"/><Relationship Id="rId4" Type="http://schemas.openxmlformats.org/officeDocument/2006/relationships/hyperlink" Target="http://www.oecd.org/corporate/mn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jpeg"/><Relationship Id="rId26" Type="http://schemas.openxmlformats.org/officeDocument/2006/relationships/image" Target="../media/image75.png"/><Relationship Id="rId3" Type="http://schemas.openxmlformats.org/officeDocument/2006/relationships/image" Target="../media/image52.png"/><Relationship Id="rId21" Type="http://schemas.openxmlformats.org/officeDocument/2006/relationships/image" Target="../media/image70.png"/><Relationship Id="rId7" Type="http://schemas.openxmlformats.org/officeDocument/2006/relationships/image" Target="../media/image56.jpeg"/><Relationship Id="rId12" Type="http://schemas.openxmlformats.org/officeDocument/2006/relationships/image" Target="../media/image61.jpeg"/><Relationship Id="rId17" Type="http://schemas.openxmlformats.org/officeDocument/2006/relationships/image" Target="../media/image66.jpeg"/><Relationship Id="rId25" Type="http://schemas.openxmlformats.org/officeDocument/2006/relationships/image" Target="../media/image74.png"/><Relationship Id="rId2" Type="http://schemas.openxmlformats.org/officeDocument/2006/relationships/notesSlide" Target="../notesSlides/notesSlide34.xml"/><Relationship Id="rId16" Type="http://schemas.openxmlformats.org/officeDocument/2006/relationships/image" Target="../media/image65.jpeg"/><Relationship Id="rId20" Type="http://schemas.openxmlformats.org/officeDocument/2006/relationships/image" Target="../media/image69.jpeg"/><Relationship Id="rId29"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60.png"/><Relationship Id="rId24" Type="http://schemas.openxmlformats.org/officeDocument/2006/relationships/image" Target="../media/image73.png"/><Relationship Id="rId5" Type="http://schemas.openxmlformats.org/officeDocument/2006/relationships/image" Target="../media/image54.jpeg"/><Relationship Id="rId15" Type="http://schemas.openxmlformats.org/officeDocument/2006/relationships/image" Target="../media/image64.jpeg"/><Relationship Id="rId23" Type="http://schemas.openxmlformats.org/officeDocument/2006/relationships/image" Target="../media/image72.png"/><Relationship Id="rId28" Type="http://schemas.openxmlformats.org/officeDocument/2006/relationships/image" Target="../media/image77.png"/><Relationship Id="rId10" Type="http://schemas.openxmlformats.org/officeDocument/2006/relationships/image" Target="../media/image59.jpeg"/><Relationship Id="rId19" Type="http://schemas.openxmlformats.org/officeDocument/2006/relationships/image" Target="../media/image68.pn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6.png"/><Relationship Id="rId30"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www.positiveluxury.com/" TargetMode="Externa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hyperlink" Target="https://vimeo.com/55073825" TargetMode="External"/><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458A610-D3A1-47F2-4C58-7C15564E91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401" y="6472429"/>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444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a:extLst>
              <a:ext uri="{FF2B5EF4-FFF2-40B4-BE49-F238E27FC236}">
                <a16:creationId xmlns:a16="http://schemas.microsoft.com/office/drawing/2014/main" id="{4E9F64EB-EFBA-1686-931C-B5BD06735A4A}"/>
              </a:ext>
            </a:extLst>
          </p:cNvPr>
          <p:cNvSpPr>
            <a:spLocks noGrp="1" noChangeArrowheads="1"/>
          </p:cNvSpPr>
          <p:nvPr>
            <p:ph type="title"/>
          </p:nvPr>
        </p:nvSpPr>
        <p:spPr/>
        <p:txBody>
          <a:bodyPr/>
          <a:lstStyle/>
          <a:p>
            <a:r>
              <a:rPr lang="en-GB" altLang="de-DE"/>
              <a:t>The (John Ridley) Stroop effect (1935)</a:t>
            </a:r>
          </a:p>
        </p:txBody>
      </p:sp>
      <p:sp>
        <p:nvSpPr>
          <p:cNvPr id="16387" name="Inhaltsplatzhalter 2">
            <a:extLst>
              <a:ext uri="{FF2B5EF4-FFF2-40B4-BE49-F238E27FC236}">
                <a16:creationId xmlns:a16="http://schemas.microsoft.com/office/drawing/2014/main" id="{FDFB23C2-684F-AA5D-7D20-48C6D27D77ED}"/>
              </a:ext>
            </a:extLst>
          </p:cNvPr>
          <p:cNvSpPr>
            <a:spLocks noGrp="1" noChangeArrowheads="1"/>
          </p:cNvSpPr>
          <p:nvPr>
            <p:ph idx="1"/>
          </p:nvPr>
        </p:nvSpPr>
        <p:spPr>
          <a:xfrm>
            <a:off x="6080126" y="2019300"/>
            <a:ext cx="4011613" cy="4216400"/>
          </a:xfrm>
        </p:spPr>
        <p:txBody>
          <a:bodyPr/>
          <a:lstStyle/>
          <a:p>
            <a:r>
              <a:rPr lang="en-GB" altLang="de-DE" sz="1600"/>
              <a:t>Based on a series of incongruent stimuli</a:t>
            </a:r>
          </a:p>
          <a:p>
            <a:endParaRPr lang="en-GB" altLang="de-DE" sz="1600"/>
          </a:p>
          <a:p>
            <a:r>
              <a:rPr lang="en-US" altLang="de-DE" sz="1600"/>
              <a:t>Two main areas in the brain that are involved in the processing of the Stroop task:</a:t>
            </a:r>
            <a:br>
              <a:rPr lang="en-US" altLang="de-DE" sz="1600"/>
            </a:br>
            <a:br>
              <a:rPr lang="en-US" altLang="de-DE" sz="1600"/>
            </a:br>
            <a:r>
              <a:rPr lang="de-DE" altLang="de-DE" sz="1600" b="1"/>
              <a:t>dorsolateral prefrontal cortex </a:t>
            </a:r>
            <a:r>
              <a:rPr lang="de-DE" altLang="de-DE" sz="1600"/>
              <a:t>assists in memory (here: color perception)</a:t>
            </a:r>
            <a:br>
              <a:rPr lang="de-DE" altLang="de-DE" sz="1600"/>
            </a:br>
            <a:br>
              <a:rPr lang="de-DE" altLang="de-DE" sz="1600"/>
            </a:br>
            <a:r>
              <a:rPr lang="en-US" altLang="de-DE" sz="1600" b="1"/>
              <a:t>anterior cingulate cortex </a:t>
            </a:r>
            <a:r>
              <a:rPr lang="en-US" altLang="de-DE" sz="1600"/>
              <a:t>is used to select an appropriate response (here: decision which answer to give)</a:t>
            </a:r>
          </a:p>
          <a:p>
            <a:endParaRPr lang="en-US" altLang="de-DE" sz="1600"/>
          </a:p>
          <a:p>
            <a:r>
              <a:rPr lang="en-US" altLang="de-DE" sz="1600"/>
              <a:t>Explanation theories: Automaticity, processing speed, selective attention – recognition of words faster than of colors</a:t>
            </a:r>
            <a:endParaRPr lang="en-GB" altLang="de-DE" sz="1600"/>
          </a:p>
        </p:txBody>
      </p:sp>
      <p:sp>
        <p:nvSpPr>
          <p:cNvPr id="40964" name="Foliennummernplatzhalter 3">
            <a:extLst>
              <a:ext uri="{FF2B5EF4-FFF2-40B4-BE49-F238E27FC236}">
                <a16:creationId xmlns:a16="http://schemas.microsoft.com/office/drawing/2014/main" id="{0511ADFD-5D7B-FA7E-0B7B-F19F4BFF81EA}"/>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fld id="{5C0900DC-7CC2-4AFF-BB71-BACA6E61C828}" type="slidenum">
              <a:rPr lang="de-DE" altLang="de-DE" smtClean="0">
                <a:solidFill>
                  <a:schemeClr val="bg1"/>
                </a:solidFill>
              </a:rPr>
              <a:pPr>
                <a:spcBef>
                  <a:spcPct val="0"/>
                </a:spcBef>
                <a:buFontTx/>
                <a:buNone/>
              </a:pPr>
              <a:t>10</a:t>
            </a:fld>
            <a:endParaRPr lang="de-DE" altLang="de-DE">
              <a:solidFill>
                <a:schemeClr val="bg1"/>
              </a:solidFill>
            </a:endParaRPr>
          </a:p>
        </p:txBody>
      </p:sp>
      <p:pic>
        <p:nvPicPr>
          <p:cNvPr id="2" name="Grafik 1">
            <a:extLst>
              <a:ext uri="{FF2B5EF4-FFF2-40B4-BE49-F238E27FC236}">
                <a16:creationId xmlns:a16="http://schemas.microsoft.com/office/drawing/2014/main" id="{2F5C2D7F-655D-3A00-2EFC-C2EC3DA437ED}"/>
              </a:ext>
            </a:extLst>
          </p:cNvPr>
          <p:cNvPicPr>
            <a:picLocks noChangeAspect="1"/>
          </p:cNvPicPr>
          <p:nvPr/>
        </p:nvPicPr>
        <p:blipFill>
          <a:blip r:embed="rId4"/>
          <a:stretch>
            <a:fillRect/>
          </a:stretch>
        </p:blipFill>
        <p:spPr>
          <a:xfrm>
            <a:off x="2268539" y="1841500"/>
            <a:ext cx="3151187" cy="4737100"/>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0CB4A1C7-DEF9-CF7A-9333-C60A7474D1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6" y="6402746"/>
            <a:ext cx="923925" cy="323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a:extLst>
              <a:ext uri="{FF2B5EF4-FFF2-40B4-BE49-F238E27FC236}">
                <a16:creationId xmlns:a16="http://schemas.microsoft.com/office/drawing/2014/main" id="{301A17E2-AC4E-F442-B015-B6455D2C26FC}"/>
              </a:ext>
            </a:extLst>
          </p:cNvPr>
          <p:cNvSpPr>
            <a:spLocks noGrp="1" noChangeArrowheads="1"/>
          </p:cNvSpPr>
          <p:nvPr>
            <p:ph type="title"/>
          </p:nvPr>
        </p:nvSpPr>
        <p:spPr/>
        <p:txBody>
          <a:bodyPr/>
          <a:lstStyle/>
          <a:p>
            <a:endParaRPr lang="en-GB" altLang="de-DE"/>
          </a:p>
        </p:txBody>
      </p:sp>
      <p:sp>
        <p:nvSpPr>
          <p:cNvPr id="49155" name="Inhaltsplatzhalter 2">
            <a:extLst>
              <a:ext uri="{FF2B5EF4-FFF2-40B4-BE49-F238E27FC236}">
                <a16:creationId xmlns:a16="http://schemas.microsoft.com/office/drawing/2014/main" id="{422A192B-53E5-8B64-AF46-F989E72239DA}"/>
              </a:ext>
            </a:extLst>
          </p:cNvPr>
          <p:cNvSpPr>
            <a:spLocks noGrp="1" noChangeArrowheads="1"/>
          </p:cNvSpPr>
          <p:nvPr>
            <p:ph idx="1"/>
          </p:nvPr>
        </p:nvSpPr>
        <p:spPr>
          <a:xfrm>
            <a:off x="2097089" y="2027238"/>
            <a:ext cx="7997825" cy="4216400"/>
          </a:xfrm>
        </p:spPr>
        <p:txBody>
          <a:bodyPr/>
          <a:lstStyle/>
          <a:p>
            <a:pPr marL="0" indent="0">
              <a:buNone/>
            </a:pPr>
            <a:endParaRPr lang="en-GB" altLang="de-DE" sz="3600"/>
          </a:p>
          <a:p>
            <a:pPr marL="0" indent="0">
              <a:buNone/>
            </a:pPr>
            <a:r>
              <a:rPr lang="en-GB" altLang="de-DE" sz="3600" b="1">
                <a:solidFill>
                  <a:srgbClr val="336699"/>
                </a:solidFill>
              </a:rPr>
              <a:t>Mindfulness</a:t>
            </a:r>
            <a:r>
              <a:rPr lang="en-GB" altLang="de-DE" sz="3600"/>
              <a:t> </a:t>
            </a:r>
            <a:r>
              <a:rPr lang="en-GB" altLang="de-DE" sz="8800" b="1"/>
              <a:t>(      )</a:t>
            </a:r>
            <a:endParaRPr lang="en-GB" altLang="de-DE" sz="3600" b="1">
              <a:solidFill>
                <a:srgbClr val="336699"/>
              </a:solidFill>
            </a:endParaRPr>
          </a:p>
        </p:txBody>
      </p:sp>
      <p:sp>
        <p:nvSpPr>
          <p:cNvPr id="49156" name="Foliennummernplatzhalter 3">
            <a:extLst>
              <a:ext uri="{FF2B5EF4-FFF2-40B4-BE49-F238E27FC236}">
                <a16:creationId xmlns:a16="http://schemas.microsoft.com/office/drawing/2014/main" id="{62D4AD7F-1D1C-B788-6097-81D1608F5FFE}"/>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fld id="{01864FD4-F088-4D47-BB26-DA1DDE4B52F9}" type="slidenum">
              <a:rPr lang="de-DE" altLang="de-DE" smtClean="0">
                <a:solidFill>
                  <a:schemeClr val="bg1"/>
                </a:solidFill>
              </a:rPr>
              <a:pPr>
                <a:spcBef>
                  <a:spcPct val="0"/>
                </a:spcBef>
                <a:buFontTx/>
                <a:buNone/>
              </a:pPr>
              <a:t>11</a:t>
            </a:fld>
            <a:endParaRPr lang="de-DE" altLang="de-DE">
              <a:solidFill>
                <a:schemeClr val="bg1"/>
              </a:solidFill>
            </a:endParaRPr>
          </a:p>
        </p:txBody>
      </p:sp>
      <p:sp>
        <p:nvSpPr>
          <p:cNvPr id="3" name="TextBox 2">
            <a:extLst>
              <a:ext uri="{FF2B5EF4-FFF2-40B4-BE49-F238E27FC236}">
                <a16:creationId xmlns:a16="http://schemas.microsoft.com/office/drawing/2014/main" id="{DFA17F55-094A-81AA-9A6D-FE4C9A1D877D}"/>
              </a:ext>
            </a:extLst>
          </p:cNvPr>
          <p:cNvSpPr txBox="1"/>
          <p:nvPr/>
        </p:nvSpPr>
        <p:spPr>
          <a:xfrm>
            <a:off x="6958013" y="3100388"/>
            <a:ext cx="3219450" cy="1200150"/>
          </a:xfrm>
          <a:prstGeom prst="rect">
            <a:avLst/>
          </a:prstGeom>
          <a:noFill/>
        </p:spPr>
        <p:txBody>
          <a:bodyPr>
            <a:spAutoFit/>
          </a:bodyPr>
          <a:lstStyle/>
          <a:p>
            <a:pPr>
              <a:defRPr/>
            </a:pPr>
            <a:r>
              <a:rPr lang="en-GB" altLang="de-DE" sz="3600" dirty="0">
                <a:solidFill>
                  <a:srgbClr val="336699"/>
                </a:solidFill>
              </a:rPr>
              <a:t>Higher Purpose</a:t>
            </a:r>
            <a:br>
              <a:rPr lang="en-GB" altLang="de-DE" sz="3600" dirty="0">
                <a:solidFill>
                  <a:srgbClr val="336699"/>
                </a:solidFill>
              </a:rPr>
            </a:br>
            <a:r>
              <a:rPr lang="en-GB" altLang="de-DE" sz="3600" dirty="0">
                <a:solidFill>
                  <a:srgbClr val="336699"/>
                </a:solidFill>
              </a:rPr>
              <a:t>Impact</a:t>
            </a:r>
            <a:endParaRPr lang="en-GB" sz="3600" dirty="0"/>
          </a:p>
        </p:txBody>
      </p:sp>
      <p:pic>
        <p:nvPicPr>
          <p:cNvPr id="2" name="Picture 2">
            <a:extLst>
              <a:ext uri="{FF2B5EF4-FFF2-40B4-BE49-F238E27FC236}">
                <a16:creationId xmlns:a16="http://schemas.microsoft.com/office/drawing/2014/main" id="{EB864F0F-D7F7-1C1F-DA76-548F56DBD5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6" y="6402746"/>
            <a:ext cx="923925" cy="323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F00EE026-17B6-EA51-26D7-7F48E5B071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519963"/>
            <a:ext cx="6858000" cy="3962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Inhaltsplatzhalter 2">
            <a:extLst>
              <a:ext uri="{FF2B5EF4-FFF2-40B4-BE49-F238E27FC236}">
                <a16:creationId xmlns:a16="http://schemas.microsoft.com/office/drawing/2014/main" id="{10A022BE-4137-81EB-4CD8-890236EAA219}"/>
              </a:ext>
            </a:extLst>
          </p:cNvPr>
          <p:cNvSpPr>
            <a:spLocks noGrp="1" noChangeArrowheads="1"/>
          </p:cNvSpPr>
          <p:nvPr>
            <p:ph idx="1"/>
          </p:nvPr>
        </p:nvSpPr>
        <p:spPr>
          <a:xfrm>
            <a:off x="1077074" y="2640046"/>
            <a:ext cx="10037851" cy="4216400"/>
          </a:xfrm>
        </p:spPr>
        <p:txBody>
          <a:bodyPr>
            <a:normAutofit fontScale="92500" lnSpcReduction="10000"/>
          </a:bodyPr>
          <a:lstStyle/>
          <a:p>
            <a:endParaRPr lang="en-US" altLang="de-DE" sz="1600" i="1" dirty="0"/>
          </a:p>
          <a:p>
            <a:endParaRPr lang="en-US" altLang="de-DE" sz="1600" i="1" dirty="0"/>
          </a:p>
          <a:p>
            <a:endParaRPr lang="en-US" altLang="de-DE" sz="1600" i="1" dirty="0"/>
          </a:p>
          <a:p>
            <a:endParaRPr lang="en-US" altLang="de-DE" sz="1600" i="1" dirty="0"/>
          </a:p>
          <a:p>
            <a:endParaRPr lang="en-US" altLang="de-DE" sz="1600" i="1" dirty="0"/>
          </a:p>
          <a:p>
            <a:endParaRPr lang="en-US" altLang="de-DE" sz="1600" i="1" dirty="0"/>
          </a:p>
          <a:p>
            <a:endParaRPr lang="en-US" altLang="de-DE" sz="1600" i="1" dirty="0"/>
          </a:p>
          <a:p>
            <a:endParaRPr lang="en-US" altLang="de-DE" sz="1600" i="1" dirty="0"/>
          </a:p>
          <a:p>
            <a:endParaRPr lang="en-US" altLang="de-DE" sz="1600" i="1" dirty="0"/>
          </a:p>
          <a:p>
            <a:endParaRPr lang="en-US" altLang="de-DE" sz="1600" i="1" dirty="0"/>
          </a:p>
          <a:p>
            <a:r>
              <a:rPr lang="en-US" altLang="de-DE" sz="1600" i="1" dirty="0"/>
              <a:t>“What’s really needed is a deeper shift in consciousness so that we begin to care and act, not just for ourselves and other stakeholders but in the interests of the entire ecosystem in which economic activities take place.” (Otto </a:t>
            </a:r>
            <a:r>
              <a:rPr lang="en-US" altLang="de-DE" sz="1600" i="1" dirty="0" err="1"/>
              <a:t>Scharmer</a:t>
            </a:r>
            <a:r>
              <a:rPr lang="en-US" altLang="de-DE" sz="1600" i="1" dirty="0"/>
              <a:t>)</a:t>
            </a:r>
          </a:p>
          <a:p>
            <a:r>
              <a:rPr lang="en-US" altLang="de-DE" sz="1600" b="1" dirty="0">
                <a:solidFill>
                  <a:srgbClr val="FF9900"/>
                </a:solidFill>
              </a:rPr>
              <a:t>“Systems thinking” </a:t>
            </a:r>
            <a:r>
              <a:rPr lang="en-US" altLang="de-DE" sz="1600" dirty="0"/>
              <a:t>asks us to re-evaluate problems more holistically, abandon myopic focus on individual components of ecosystems in isolation, and realize that these components must be thought of as part of a larger, often complex system.</a:t>
            </a:r>
          </a:p>
          <a:p>
            <a:endParaRPr lang="en-US" altLang="de-DE" sz="1600" dirty="0"/>
          </a:p>
        </p:txBody>
      </p:sp>
      <p:sp>
        <p:nvSpPr>
          <p:cNvPr id="51204" name="Titel 1">
            <a:extLst>
              <a:ext uri="{FF2B5EF4-FFF2-40B4-BE49-F238E27FC236}">
                <a16:creationId xmlns:a16="http://schemas.microsoft.com/office/drawing/2014/main" id="{66A75B04-20FB-074A-1B2B-3472D13E08BD}"/>
              </a:ext>
            </a:extLst>
          </p:cNvPr>
          <p:cNvSpPr>
            <a:spLocks noGrp="1" noChangeArrowheads="1"/>
          </p:cNvSpPr>
          <p:nvPr>
            <p:ph type="title"/>
          </p:nvPr>
        </p:nvSpPr>
        <p:spPr>
          <a:noFill/>
        </p:spPr>
        <p:txBody>
          <a:bodyPr/>
          <a:lstStyle/>
          <a:p>
            <a:r>
              <a:rPr lang="en-GB" altLang="de-DE" dirty="0"/>
              <a:t>Ego-systems vs. eco-systems thinking</a:t>
            </a:r>
          </a:p>
        </p:txBody>
      </p:sp>
      <p:sp>
        <p:nvSpPr>
          <p:cNvPr id="51205" name="Foliennummernplatzhalter 3">
            <a:extLst>
              <a:ext uri="{FF2B5EF4-FFF2-40B4-BE49-F238E27FC236}">
                <a16:creationId xmlns:a16="http://schemas.microsoft.com/office/drawing/2014/main" id="{96D7CE87-9722-4083-6CCD-CED85BA37720}"/>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4"/>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fld id="{83E9C73E-837E-4277-B013-4FC33F43A10B}" type="slidenum">
              <a:rPr lang="de-DE" altLang="de-DE" smtClean="0">
                <a:solidFill>
                  <a:schemeClr val="bg1"/>
                </a:solidFill>
              </a:rPr>
              <a:pPr>
                <a:spcBef>
                  <a:spcPct val="0"/>
                </a:spcBef>
                <a:buFontTx/>
                <a:buNone/>
              </a:pPr>
              <a:t>12</a:t>
            </a:fld>
            <a:endParaRPr lang="de-DE" altLang="de-DE">
              <a:solidFill>
                <a:schemeClr val="bg1"/>
              </a:solidFill>
            </a:endParaRPr>
          </a:p>
        </p:txBody>
      </p:sp>
      <p:sp>
        <p:nvSpPr>
          <p:cNvPr id="4" name="Textfeld 3">
            <a:extLst>
              <a:ext uri="{FF2B5EF4-FFF2-40B4-BE49-F238E27FC236}">
                <a16:creationId xmlns:a16="http://schemas.microsoft.com/office/drawing/2014/main" id="{656BD552-72CD-D60F-83AF-7DBBF4A0EEF4}"/>
              </a:ext>
            </a:extLst>
          </p:cNvPr>
          <p:cNvSpPr txBox="1"/>
          <p:nvPr/>
        </p:nvSpPr>
        <p:spPr>
          <a:xfrm>
            <a:off x="6584282" y="6671780"/>
            <a:ext cx="6093994" cy="184666"/>
          </a:xfrm>
          <a:prstGeom prst="rect">
            <a:avLst/>
          </a:prstGeom>
          <a:noFill/>
        </p:spPr>
        <p:txBody>
          <a:bodyPr wrap="square">
            <a:spAutoFit/>
          </a:bodyPr>
          <a:lstStyle/>
          <a:p>
            <a:pPr algn="ctr"/>
            <a:r>
              <a:rPr lang="en-GB" altLang="de-DE" sz="600" i="1" dirty="0"/>
              <a:t>Source: http://neighborhoodeconomics.org/ecosystem-vs-egosystem/</a:t>
            </a:r>
            <a:endParaRPr lang="de-DE" sz="600" i="1" dirty="0"/>
          </a:p>
        </p:txBody>
      </p:sp>
      <p:pic>
        <p:nvPicPr>
          <p:cNvPr id="5" name="Picture 2">
            <a:extLst>
              <a:ext uri="{FF2B5EF4-FFF2-40B4-BE49-F238E27FC236}">
                <a16:creationId xmlns:a16="http://schemas.microsoft.com/office/drawing/2014/main" id="{72B92434-A7F5-0916-E56B-1030C7976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84" y="6438157"/>
            <a:ext cx="923925" cy="323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9939">
                                            <p:txEl>
                                              <p:pRg st="10" end="1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993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5" descr="A picture containing text, tree, outdoor, sign&#10;&#10;Description automatically generated">
            <a:extLst>
              <a:ext uri="{FF2B5EF4-FFF2-40B4-BE49-F238E27FC236}">
                <a16:creationId xmlns:a16="http://schemas.microsoft.com/office/drawing/2014/main" id="{7F33BF4A-510F-456A-6AE5-3C4C90623960}"/>
              </a:ext>
            </a:extLst>
          </p:cNvPr>
          <p:cNvPicPr>
            <a:picLocks noGrp="1" noChangeAspect="1"/>
          </p:cNvPicPr>
          <p:nvPr>
            <p:ph idx="1"/>
          </p:nvPr>
        </p:nvPicPr>
        <p:blipFill rotWithShape="1">
          <a:blip r:embed="rId3"/>
          <a:srcRect t="19"/>
          <a:stretch/>
        </p:blipFill>
        <p:spPr>
          <a:xfrm>
            <a:off x="20" y="1282"/>
            <a:ext cx="12191980" cy="6856718"/>
          </a:xfrm>
          <a:prstGeom prst="rect">
            <a:avLst/>
          </a:prstGeom>
        </p:spPr>
      </p:pic>
      <p:sp>
        <p:nvSpPr>
          <p:cNvPr id="5" name="Foliennummernplatzhalter 4">
            <a:extLst>
              <a:ext uri="{FF2B5EF4-FFF2-40B4-BE49-F238E27FC236}">
                <a16:creationId xmlns:a16="http://schemas.microsoft.com/office/drawing/2014/main" id="{BF4B3C9E-DA00-884B-8506-A240F4FF3CFE}"/>
              </a:ext>
            </a:extLst>
          </p:cNvPr>
          <p:cNvSpPr>
            <a:spLocks noGrp="1"/>
          </p:cNvSpPr>
          <p:nvPr>
            <p:ph type="sldNum" sz="quarter" idx="12"/>
          </p:nvPr>
        </p:nvSpPr>
        <p:spPr/>
        <p:txBody>
          <a:bodyPr/>
          <a:lstStyle/>
          <a:p>
            <a:fld id="{BC1DBF59-FCF1-4C99-ADD5-833B8FF11D94}" type="slidenum">
              <a:rPr lang="nl-NL" smtClean="0"/>
              <a:t>13</a:t>
            </a:fld>
            <a:endParaRPr lang="nl-NL"/>
          </a:p>
        </p:txBody>
      </p:sp>
      <p:pic>
        <p:nvPicPr>
          <p:cNvPr id="2" name="Picture 2">
            <a:extLst>
              <a:ext uri="{FF2B5EF4-FFF2-40B4-BE49-F238E27FC236}">
                <a16:creationId xmlns:a16="http://schemas.microsoft.com/office/drawing/2014/main" id="{5FBE3520-5E0E-E1DE-B039-7482D1884E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6" y="6402746"/>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739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9">
            <a:extLst>
              <a:ext uri="{FF2B5EF4-FFF2-40B4-BE49-F238E27FC236}">
                <a16:creationId xmlns:a16="http://schemas.microsoft.com/office/drawing/2014/main" id="{F4E6CE44-DAAE-7DC5-1362-696F292E42D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3231" b="1860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liennummernplatzhalter 4">
            <a:extLst>
              <a:ext uri="{FF2B5EF4-FFF2-40B4-BE49-F238E27FC236}">
                <a16:creationId xmlns:a16="http://schemas.microsoft.com/office/drawing/2014/main" id="{59E44516-DDB0-3412-3489-33FE44B82380}"/>
              </a:ext>
            </a:extLst>
          </p:cNvPr>
          <p:cNvSpPr>
            <a:spLocks noGrp="1"/>
          </p:cNvSpPr>
          <p:nvPr>
            <p:ph type="sldNum" sz="quarter" idx="12"/>
          </p:nvPr>
        </p:nvSpPr>
        <p:spPr/>
        <p:txBody>
          <a:bodyPr/>
          <a:lstStyle/>
          <a:p>
            <a:fld id="{BC1DBF59-FCF1-4C99-ADD5-833B8FF11D94}" type="slidenum">
              <a:rPr lang="nl-NL" smtClean="0"/>
              <a:t>14</a:t>
            </a:fld>
            <a:endParaRPr lang="nl-NL"/>
          </a:p>
        </p:txBody>
      </p:sp>
      <p:pic>
        <p:nvPicPr>
          <p:cNvPr id="2" name="Picture 2">
            <a:extLst>
              <a:ext uri="{FF2B5EF4-FFF2-40B4-BE49-F238E27FC236}">
                <a16:creationId xmlns:a16="http://schemas.microsoft.com/office/drawing/2014/main" id="{7F64416C-BF2F-5902-03A2-C9B84B83A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6" y="6402746"/>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805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p:txBody>
          <a:bodyPr/>
          <a:lstStyle/>
          <a:p>
            <a:endParaRPr lang="de-DE" dirty="0"/>
          </a:p>
        </p:txBody>
      </p:sp>
      <p:pic>
        <p:nvPicPr>
          <p:cNvPr id="4" name="Picture 2" descr="Chart, bar chart&#10;&#10;Description automatically generated">
            <a:hlinkClick r:id="rId3"/>
            <a:extLst>
              <a:ext uri="{FF2B5EF4-FFF2-40B4-BE49-F238E27FC236}">
                <a16:creationId xmlns:a16="http://schemas.microsoft.com/office/drawing/2014/main" id="{8F2558B8-32C9-BFE3-F313-F643AF844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2575" y="599280"/>
            <a:ext cx="6546850" cy="50485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a:extLst>
              <a:ext uri="{FF2B5EF4-FFF2-40B4-BE49-F238E27FC236}">
                <a16:creationId xmlns:a16="http://schemas.microsoft.com/office/drawing/2014/main" id="{A808A3AF-550A-E34F-6C38-E4EFAA691690}"/>
              </a:ext>
            </a:extLst>
          </p:cNvPr>
          <p:cNvSpPr txBox="1"/>
          <p:nvPr/>
        </p:nvSpPr>
        <p:spPr>
          <a:xfrm>
            <a:off x="1371600" y="5715298"/>
            <a:ext cx="9829800" cy="923330"/>
          </a:xfrm>
          <a:prstGeom prst="rect">
            <a:avLst/>
          </a:prstGeom>
          <a:noFill/>
        </p:spPr>
        <p:txBody>
          <a:bodyPr wrap="square">
            <a:spAutoFit/>
          </a:bodyPr>
          <a:lstStyle/>
          <a:p>
            <a:pPr>
              <a:defRPr/>
            </a:pPr>
            <a:r>
              <a:rPr lang="en-US" dirty="0">
                <a:latin typeface="+mn-lt"/>
              </a:rPr>
              <a:t>“Earth Overshoot Day </a:t>
            </a:r>
            <a:r>
              <a:rPr lang="en-US" b="0" dirty="0">
                <a:latin typeface="+mn-lt"/>
              </a:rPr>
              <a:t>marks the date when humanity’s demand for ecological resources and services in a given year exceeds what Earth can regenerate in that year. We maintain this deficit by liquidating stocks of ecological resources and accumulating waste, primarily carbon dioxide in the atmosphere.”</a:t>
            </a:r>
            <a:endParaRPr lang="en-GB" b="0" dirty="0">
              <a:latin typeface="+mn-lt"/>
            </a:endParaRPr>
          </a:p>
        </p:txBody>
      </p:sp>
      <p:sp>
        <p:nvSpPr>
          <p:cNvPr id="6" name="Foliennummernplatzhalter 5">
            <a:extLst>
              <a:ext uri="{FF2B5EF4-FFF2-40B4-BE49-F238E27FC236}">
                <a16:creationId xmlns:a16="http://schemas.microsoft.com/office/drawing/2014/main" id="{0D64EB75-31D3-0467-3B59-C07A208247C7}"/>
              </a:ext>
            </a:extLst>
          </p:cNvPr>
          <p:cNvSpPr>
            <a:spLocks noGrp="1"/>
          </p:cNvSpPr>
          <p:nvPr>
            <p:ph type="sldNum" sz="quarter" idx="12"/>
          </p:nvPr>
        </p:nvSpPr>
        <p:spPr/>
        <p:txBody>
          <a:bodyPr/>
          <a:lstStyle/>
          <a:p>
            <a:fld id="{BC1DBF59-FCF1-4C99-ADD5-833B8FF11D94}" type="slidenum">
              <a:rPr lang="nl-NL" smtClean="0"/>
              <a:t>15</a:t>
            </a:fld>
            <a:endParaRPr lang="nl-NL"/>
          </a:p>
        </p:txBody>
      </p:sp>
      <p:pic>
        <p:nvPicPr>
          <p:cNvPr id="7" name="Picture 2">
            <a:extLst>
              <a:ext uri="{FF2B5EF4-FFF2-40B4-BE49-F238E27FC236}">
                <a16:creationId xmlns:a16="http://schemas.microsoft.com/office/drawing/2014/main" id="{492ADF8B-79F5-C95C-56CB-7876DCE58A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 y="6406853"/>
            <a:ext cx="923925" cy="32385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D3FE3A43-C3BA-4A79-DDE5-03609ED6CF55}"/>
              </a:ext>
            </a:extLst>
          </p:cNvPr>
          <p:cNvSpPr txBox="1"/>
          <p:nvPr/>
        </p:nvSpPr>
        <p:spPr>
          <a:xfrm>
            <a:off x="4947987" y="6629142"/>
            <a:ext cx="6093994" cy="184666"/>
          </a:xfrm>
          <a:prstGeom prst="rect">
            <a:avLst/>
          </a:prstGeom>
          <a:noFill/>
        </p:spPr>
        <p:txBody>
          <a:bodyPr wrap="square">
            <a:spAutoFit/>
          </a:bodyPr>
          <a:lstStyle/>
          <a:p>
            <a:pPr algn="r"/>
            <a:r>
              <a:rPr lang="en-GB" sz="600" i="1" dirty="0">
                <a:latin typeface="+mn-lt"/>
              </a:rPr>
              <a:t>Source: https://www.overshootday.org/</a:t>
            </a:r>
            <a:endParaRPr lang="de-DE" sz="600" i="1" dirty="0"/>
          </a:p>
        </p:txBody>
      </p:sp>
    </p:spTree>
    <p:extLst>
      <p:ext uri="{BB962C8B-B14F-4D97-AF65-F5344CB8AC3E}">
        <p14:creationId xmlns:p14="http://schemas.microsoft.com/office/powerpoint/2010/main" val="491907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p:txBody>
          <a:bodyPr/>
          <a:lstStyle/>
          <a:p>
            <a:endParaRPr lang="de-DE"/>
          </a:p>
        </p:txBody>
      </p:sp>
      <p:pic>
        <p:nvPicPr>
          <p:cNvPr id="4" name="Picture 5">
            <a:hlinkClick r:id="rId3"/>
            <a:extLst>
              <a:ext uri="{FF2B5EF4-FFF2-40B4-BE49-F238E27FC236}">
                <a16:creationId xmlns:a16="http://schemas.microsoft.com/office/drawing/2014/main" id="{1A75E2EA-6926-3378-1188-90BDF9328F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5388" y="365125"/>
            <a:ext cx="7313612" cy="59219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E05F0237-8AC2-D68A-E94F-1C3FE9D551BA}"/>
              </a:ext>
            </a:extLst>
          </p:cNvPr>
          <p:cNvSpPr txBox="1"/>
          <p:nvPr/>
        </p:nvSpPr>
        <p:spPr>
          <a:xfrm>
            <a:off x="5203825" y="6413500"/>
            <a:ext cx="4575175" cy="184150"/>
          </a:xfrm>
          <a:prstGeom prst="rect">
            <a:avLst/>
          </a:prstGeom>
          <a:noFill/>
        </p:spPr>
        <p:txBody>
          <a:bodyPr>
            <a:spAutoFit/>
          </a:bodyPr>
          <a:lstStyle/>
          <a:p>
            <a:pPr algn="r">
              <a:defRPr/>
            </a:pPr>
            <a:r>
              <a:rPr lang="en-GB" sz="600" b="0" i="1" dirty="0">
                <a:latin typeface="+mn-lt"/>
              </a:rPr>
              <a:t>Source: https://www.overshootday.org/newsroom/country-overshoot-days/</a:t>
            </a:r>
          </a:p>
        </p:txBody>
      </p:sp>
      <p:sp>
        <p:nvSpPr>
          <p:cNvPr id="6" name="Foliennummernplatzhalter 5">
            <a:extLst>
              <a:ext uri="{FF2B5EF4-FFF2-40B4-BE49-F238E27FC236}">
                <a16:creationId xmlns:a16="http://schemas.microsoft.com/office/drawing/2014/main" id="{E82F85F8-41C1-E7E5-5E63-0B2B31204E36}"/>
              </a:ext>
            </a:extLst>
          </p:cNvPr>
          <p:cNvSpPr>
            <a:spLocks noGrp="1"/>
          </p:cNvSpPr>
          <p:nvPr>
            <p:ph type="sldNum" sz="quarter" idx="12"/>
          </p:nvPr>
        </p:nvSpPr>
        <p:spPr/>
        <p:txBody>
          <a:bodyPr/>
          <a:lstStyle/>
          <a:p>
            <a:fld id="{BC1DBF59-FCF1-4C99-ADD5-833B8FF11D94}" type="slidenum">
              <a:rPr lang="nl-NL" smtClean="0"/>
              <a:t>16</a:t>
            </a:fld>
            <a:endParaRPr lang="nl-NL"/>
          </a:p>
        </p:txBody>
      </p:sp>
      <p:pic>
        <p:nvPicPr>
          <p:cNvPr id="7" name="Picture 2">
            <a:extLst>
              <a:ext uri="{FF2B5EF4-FFF2-40B4-BE49-F238E27FC236}">
                <a16:creationId xmlns:a16="http://schemas.microsoft.com/office/drawing/2014/main" id="{7850F2FC-A969-B564-E5A2-4F37D5794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0231" y="64357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231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normAutofit fontScale="90000"/>
          </a:bodyPr>
          <a:lstStyle/>
          <a:p>
            <a:r>
              <a:rPr lang="en-GB" altLang="de-DE" dirty="0"/>
              <a:t>Planetary Boundaries (Stockholm Resilience Centre / </a:t>
            </a:r>
            <a:r>
              <a:rPr lang="en-US" altLang="de-DE" dirty="0"/>
              <a:t>Potsdam Institute for Climate Impact Research)</a:t>
            </a:r>
            <a:endParaRPr lang="de-DE" dirty="0"/>
          </a:p>
        </p:txBody>
      </p:sp>
      <p:pic>
        <p:nvPicPr>
          <p:cNvPr id="4" name="Grafik 5">
            <a:extLst>
              <a:ext uri="{FF2B5EF4-FFF2-40B4-BE49-F238E27FC236}">
                <a16:creationId xmlns:a16="http://schemas.microsoft.com/office/drawing/2014/main" id="{48A1B53E-ED50-017E-7F2F-6B906BE04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978" y="1825624"/>
            <a:ext cx="4845621" cy="45793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id="{15EAEAD8-0523-7F87-8EDC-3254A5CA531C}"/>
              </a:ext>
            </a:extLst>
          </p:cNvPr>
          <p:cNvSpPr txBox="1"/>
          <p:nvPr/>
        </p:nvSpPr>
        <p:spPr>
          <a:xfrm>
            <a:off x="5920804" y="6496050"/>
            <a:ext cx="4576763" cy="185737"/>
          </a:xfrm>
          <a:prstGeom prst="rect">
            <a:avLst/>
          </a:prstGeom>
          <a:noFill/>
        </p:spPr>
        <p:txBody>
          <a:bodyPr>
            <a:spAutoFit/>
          </a:bodyPr>
          <a:lstStyle/>
          <a:p>
            <a:pPr algn="r">
              <a:defRPr/>
            </a:pPr>
            <a:r>
              <a:rPr lang="en-US" sz="600" b="0" i="1" dirty="0">
                <a:latin typeface="+mn-lt"/>
              </a:rPr>
              <a:t>Source: Designed by Azote for Stockholm Resilience Centre, based on analysis in Persson et al 2022 and Steffen et al 2015</a:t>
            </a:r>
            <a:endParaRPr lang="en-GB" sz="600" b="0" i="1" dirty="0">
              <a:latin typeface="+mn-lt"/>
            </a:endParaRPr>
          </a:p>
        </p:txBody>
      </p:sp>
      <p:sp>
        <p:nvSpPr>
          <p:cNvPr id="6" name="Foliennummernplatzhalter 5">
            <a:extLst>
              <a:ext uri="{FF2B5EF4-FFF2-40B4-BE49-F238E27FC236}">
                <a16:creationId xmlns:a16="http://schemas.microsoft.com/office/drawing/2014/main" id="{8F2082CE-90A6-4455-CAC3-E264590AF809}"/>
              </a:ext>
            </a:extLst>
          </p:cNvPr>
          <p:cNvSpPr>
            <a:spLocks noGrp="1"/>
          </p:cNvSpPr>
          <p:nvPr>
            <p:ph type="sldNum" sz="quarter" idx="12"/>
          </p:nvPr>
        </p:nvSpPr>
        <p:spPr/>
        <p:txBody>
          <a:bodyPr/>
          <a:lstStyle/>
          <a:p>
            <a:fld id="{BC1DBF59-FCF1-4C99-ADD5-833B8FF11D94}" type="slidenum">
              <a:rPr lang="nl-NL" smtClean="0"/>
              <a:t>17</a:t>
            </a:fld>
            <a:endParaRPr lang="nl-NL"/>
          </a:p>
        </p:txBody>
      </p:sp>
      <p:pic>
        <p:nvPicPr>
          <p:cNvPr id="3" name="Picture 2">
            <a:extLst>
              <a:ext uri="{FF2B5EF4-FFF2-40B4-BE49-F238E27FC236}">
                <a16:creationId xmlns:a16="http://schemas.microsoft.com/office/drawing/2014/main" id="{8C7AB8D1-70D5-EA35-CA93-7F1CC00085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6406853"/>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749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r>
              <a:rPr lang="en-GB" altLang="de-DE" dirty="0"/>
              <a:t>Hans Carl von </a:t>
            </a:r>
            <a:r>
              <a:rPr lang="en-GB" altLang="de-DE" dirty="0" err="1"/>
              <a:t>Carlowitz</a:t>
            </a:r>
            <a:r>
              <a:rPr lang="en-GB" altLang="de-DE" dirty="0"/>
              <a:t> (*1645 </a:t>
            </a:r>
            <a:r>
              <a:rPr lang="de-DE" altLang="de-DE" dirty="0"/>
              <a:t>†</a:t>
            </a:r>
            <a:r>
              <a:rPr lang="en-GB" altLang="de-DE" dirty="0"/>
              <a:t>1714)</a:t>
            </a:r>
            <a:br>
              <a:rPr lang="en-GB" altLang="de-DE" dirty="0"/>
            </a:br>
            <a:r>
              <a:rPr lang="en-GB" altLang="de-DE" dirty="0" err="1"/>
              <a:t>Kameralist</a:t>
            </a:r>
            <a:r>
              <a:rPr lang="en-GB" altLang="de-DE" dirty="0"/>
              <a:t>; </a:t>
            </a:r>
            <a:r>
              <a:rPr lang="en-GB" altLang="de-DE" dirty="0" err="1"/>
              <a:t>Sylvicultura</a:t>
            </a:r>
            <a:r>
              <a:rPr lang="en-GB" altLang="de-DE" dirty="0"/>
              <a:t> </a:t>
            </a:r>
            <a:r>
              <a:rPr lang="en-GB" altLang="de-DE" dirty="0" err="1"/>
              <a:t>Oeconomica</a:t>
            </a:r>
            <a:endParaRPr lang="de-DE" dirty="0"/>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p:txBody>
          <a:bodyPr/>
          <a:lstStyle/>
          <a:p>
            <a:endParaRPr lang="de-DE"/>
          </a:p>
        </p:txBody>
      </p:sp>
      <p:pic>
        <p:nvPicPr>
          <p:cNvPr id="4" name="Grafik 3" descr="Ein Bild, das Text, Frau, Buch, darstellend enthält.&#10;&#10;Automatisch generierte Beschreibung">
            <a:extLst>
              <a:ext uri="{FF2B5EF4-FFF2-40B4-BE49-F238E27FC236}">
                <a16:creationId xmlns:a16="http://schemas.microsoft.com/office/drawing/2014/main" id="{5BFA0020-935E-9821-2F7F-D2E209552BFC}"/>
              </a:ext>
            </a:extLst>
          </p:cNvPr>
          <p:cNvPicPr>
            <a:picLocks noChangeAspect="1"/>
          </p:cNvPicPr>
          <p:nvPr/>
        </p:nvPicPr>
        <p:blipFill>
          <a:blip r:embed="rId3"/>
          <a:stretch>
            <a:fillRect/>
          </a:stretch>
        </p:blipFill>
        <p:spPr>
          <a:xfrm>
            <a:off x="2428554" y="1971675"/>
            <a:ext cx="3094038" cy="4340225"/>
          </a:xfrm>
          <a:prstGeom prst="rect">
            <a:avLst/>
          </a:prstGeom>
          <a:ln>
            <a:noFill/>
          </a:ln>
          <a:effectLst>
            <a:outerShdw blurRad="292100" dist="139700" dir="2700000" algn="tl" rotWithShape="0">
              <a:srgbClr val="333333">
                <a:alpha val="65000"/>
              </a:srgbClr>
            </a:outerShdw>
          </a:effectLst>
        </p:spPr>
      </p:pic>
      <p:pic>
        <p:nvPicPr>
          <p:cNvPr id="5" name="Grafik 4" descr="Ein Bild, das Text, Buch enthält.&#10;&#10;Automatisch generierte Beschreibung">
            <a:extLst>
              <a:ext uri="{FF2B5EF4-FFF2-40B4-BE49-F238E27FC236}">
                <a16:creationId xmlns:a16="http://schemas.microsoft.com/office/drawing/2014/main" id="{0C2E55D0-7D6B-9E24-0B2A-02BFB2023705}"/>
              </a:ext>
            </a:extLst>
          </p:cNvPr>
          <p:cNvPicPr>
            <a:picLocks noChangeAspect="1"/>
          </p:cNvPicPr>
          <p:nvPr/>
        </p:nvPicPr>
        <p:blipFill>
          <a:blip r:embed="rId4"/>
          <a:stretch>
            <a:fillRect/>
          </a:stretch>
        </p:blipFill>
        <p:spPr>
          <a:xfrm>
            <a:off x="6440168" y="1688806"/>
            <a:ext cx="3094038" cy="5034293"/>
          </a:xfrm>
          <a:prstGeom prst="rect">
            <a:avLst/>
          </a:prstGeom>
          <a:ln>
            <a:noFill/>
          </a:ln>
          <a:effectLst>
            <a:outerShdw blurRad="292100" dist="139700" dir="2700000" algn="tl" rotWithShape="0">
              <a:srgbClr val="333333">
                <a:alpha val="65000"/>
              </a:srgbClr>
            </a:outerShdw>
          </a:effectLst>
        </p:spPr>
      </p:pic>
      <p:sp>
        <p:nvSpPr>
          <p:cNvPr id="6" name="Foliennummernplatzhalter 5">
            <a:extLst>
              <a:ext uri="{FF2B5EF4-FFF2-40B4-BE49-F238E27FC236}">
                <a16:creationId xmlns:a16="http://schemas.microsoft.com/office/drawing/2014/main" id="{93AD2773-412D-A091-0999-29B6CE06FFF5}"/>
              </a:ext>
            </a:extLst>
          </p:cNvPr>
          <p:cNvSpPr>
            <a:spLocks noGrp="1"/>
          </p:cNvSpPr>
          <p:nvPr>
            <p:ph type="sldNum" sz="quarter" idx="12"/>
          </p:nvPr>
        </p:nvSpPr>
        <p:spPr/>
        <p:txBody>
          <a:bodyPr/>
          <a:lstStyle/>
          <a:p>
            <a:fld id="{BC1DBF59-FCF1-4C99-ADD5-833B8FF11D94}" type="slidenum">
              <a:rPr lang="nl-NL" smtClean="0"/>
              <a:t>18</a:t>
            </a:fld>
            <a:endParaRPr lang="nl-NL"/>
          </a:p>
        </p:txBody>
      </p:sp>
      <p:pic>
        <p:nvPicPr>
          <p:cNvPr id="7" name="Picture 2">
            <a:extLst>
              <a:ext uri="{FF2B5EF4-FFF2-40B4-BE49-F238E27FC236}">
                <a16:creationId xmlns:a16="http://schemas.microsoft.com/office/drawing/2014/main" id="{A9404546-BC1F-B2FE-6BBF-AB99726D58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 y="6406853"/>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144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13AB6662-F82A-91BC-4E17-5D9563007EBD}"/>
              </a:ext>
            </a:extLst>
          </p:cNvPr>
          <p:cNvPicPr>
            <a:picLocks noChangeAspect="1"/>
          </p:cNvPicPr>
          <p:nvPr/>
        </p:nvPicPr>
        <p:blipFill>
          <a:blip r:embed="rId3"/>
          <a:stretch>
            <a:fillRect/>
          </a:stretch>
        </p:blipFill>
        <p:spPr>
          <a:xfrm>
            <a:off x="2727325" y="885825"/>
            <a:ext cx="2968625" cy="5400675"/>
          </a:xfrm>
          <a:prstGeom prst="rect">
            <a:avLst/>
          </a:prstGeom>
          <a:ln>
            <a:noFill/>
          </a:ln>
          <a:effectLst>
            <a:outerShdw blurRad="292100" dist="139700" dir="2700000" algn="tl" rotWithShape="0">
              <a:srgbClr val="333333">
                <a:alpha val="65000"/>
              </a:srgbClr>
            </a:outerShdw>
          </a:effectLst>
        </p:spPr>
      </p:pic>
      <p:pic>
        <p:nvPicPr>
          <p:cNvPr id="5" name="Grafik 4">
            <a:extLst>
              <a:ext uri="{FF2B5EF4-FFF2-40B4-BE49-F238E27FC236}">
                <a16:creationId xmlns:a16="http://schemas.microsoft.com/office/drawing/2014/main" id="{0E10A3C1-5627-BDC1-EE5A-D0B9933D796B}"/>
              </a:ext>
            </a:extLst>
          </p:cNvPr>
          <p:cNvPicPr>
            <a:picLocks noChangeAspect="1"/>
          </p:cNvPicPr>
          <p:nvPr/>
        </p:nvPicPr>
        <p:blipFill>
          <a:blip r:embed="rId4"/>
          <a:stretch>
            <a:fillRect/>
          </a:stretch>
        </p:blipFill>
        <p:spPr>
          <a:xfrm>
            <a:off x="6624638" y="885825"/>
            <a:ext cx="3070225" cy="5400675"/>
          </a:xfrm>
          <a:prstGeom prst="rect">
            <a:avLst/>
          </a:prstGeom>
          <a:ln>
            <a:noFill/>
          </a:ln>
          <a:effectLst>
            <a:outerShdw blurRad="292100" dist="139700" dir="2700000" algn="tl" rotWithShape="0">
              <a:srgbClr val="333333">
                <a:alpha val="65000"/>
              </a:srgbClr>
            </a:outerShdw>
          </a:effectLst>
        </p:spPr>
      </p:pic>
      <p:cxnSp>
        <p:nvCxnSpPr>
          <p:cNvPr id="6" name="Gerader Verbinder 9">
            <a:extLst>
              <a:ext uri="{FF2B5EF4-FFF2-40B4-BE49-F238E27FC236}">
                <a16:creationId xmlns:a16="http://schemas.microsoft.com/office/drawing/2014/main" id="{C9C5A606-5592-9785-318A-1A165F8E57EA}"/>
              </a:ext>
            </a:extLst>
          </p:cNvPr>
          <p:cNvCxnSpPr>
            <a:cxnSpLocks noChangeShapeType="1"/>
          </p:cNvCxnSpPr>
          <p:nvPr/>
        </p:nvCxnSpPr>
        <p:spPr bwMode="auto">
          <a:xfrm>
            <a:off x="2554288" y="5468938"/>
            <a:ext cx="0" cy="644525"/>
          </a:xfrm>
          <a:prstGeom prst="line">
            <a:avLst/>
          </a:prstGeom>
          <a:noFill/>
          <a:ln w="28575" algn="ctr">
            <a:solidFill>
              <a:srgbClr val="FF9900"/>
            </a:solidFill>
            <a:round/>
            <a:headEnd/>
            <a:tailEnd/>
          </a:ln>
          <a:extLst>
            <a:ext uri="{909E8E84-426E-40DD-AFC4-6F175D3DCCD1}">
              <a14:hiddenFill xmlns:a14="http://schemas.microsoft.com/office/drawing/2010/main">
                <a:noFill/>
              </a14:hiddenFill>
            </a:ext>
          </a:extLst>
        </p:spPr>
      </p:cxnSp>
      <p:cxnSp>
        <p:nvCxnSpPr>
          <p:cNvPr id="7" name="Gerader Verbinder 10">
            <a:extLst>
              <a:ext uri="{FF2B5EF4-FFF2-40B4-BE49-F238E27FC236}">
                <a16:creationId xmlns:a16="http://schemas.microsoft.com/office/drawing/2014/main" id="{BAD2E9B8-EEA0-126F-9BCF-ED5A06B87ADB}"/>
              </a:ext>
            </a:extLst>
          </p:cNvPr>
          <p:cNvCxnSpPr>
            <a:cxnSpLocks/>
          </p:cNvCxnSpPr>
          <p:nvPr/>
        </p:nvCxnSpPr>
        <p:spPr bwMode="auto">
          <a:xfrm>
            <a:off x="6521450" y="1069975"/>
            <a:ext cx="0" cy="231775"/>
          </a:xfrm>
          <a:prstGeom prst="line">
            <a:avLst/>
          </a:prstGeom>
          <a:noFill/>
          <a:ln w="28575" algn="ctr">
            <a:solidFill>
              <a:srgbClr val="FF9900"/>
            </a:solidFill>
            <a:round/>
            <a:headEnd/>
            <a:tailEnd/>
          </a:ln>
          <a:extLst>
            <a:ext uri="{909E8E84-426E-40DD-AFC4-6F175D3DCCD1}">
              <a14:hiddenFill xmlns:a14="http://schemas.microsoft.com/office/drawing/2010/main">
                <a:noFill/>
              </a14:hiddenFill>
            </a:ext>
          </a:extLst>
        </p:spPr>
      </p:cxnSp>
      <p:sp>
        <p:nvSpPr>
          <p:cNvPr id="8" name="Textfeld 7">
            <a:extLst>
              <a:ext uri="{FF2B5EF4-FFF2-40B4-BE49-F238E27FC236}">
                <a16:creationId xmlns:a16="http://schemas.microsoft.com/office/drawing/2014/main" id="{949B99ED-7327-D021-E792-FC2534CF1833}"/>
              </a:ext>
            </a:extLst>
          </p:cNvPr>
          <p:cNvSpPr txBox="1"/>
          <p:nvPr/>
        </p:nvSpPr>
        <p:spPr>
          <a:xfrm rot="16200000">
            <a:off x="7503319" y="3937794"/>
            <a:ext cx="4576762" cy="184150"/>
          </a:xfrm>
          <a:prstGeom prst="rect">
            <a:avLst/>
          </a:prstGeom>
          <a:noFill/>
        </p:spPr>
        <p:txBody>
          <a:bodyPr>
            <a:spAutoFit/>
          </a:bodyPr>
          <a:lstStyle/>
          <a:p>
            <a:pPr>
              <a:defRPr/>
            </a:pPr>
            <a:r>
              <a:rPr lang="en-GB" sz="600" b="0" i="1" dirty="0">
                <a:latin typeface="+mn-lt"/>
              </a:rPr>
              <a:t>Source: https://digital.slub-dresden.de/werkansicht/dlf/85039/128</a:t>
            </a:r>
          </a:p>
        </p:txBody>
      </p:sp>
      <p:sp>
        <p:nvSpPr>
          <p:cNvPr id="9" name="Foliennummernplatzhalter 8">
            <a:extLst>
              <a:ext uri="{FF2B5EF4-FFF2-40B4-BE49-F238E27FC236}">
                <a16:creationId xmlns:a16="http://schemas.microsoft.com/office/drawing/2014/main" id="{05AB7C31-1DE5-CA28-DA89-0DCA3F7D0960}"/>
              </a:ext>
            </a:extLst>
          </p:cNvPr>
          <p:cNvSpPr>
            <a:spLocks noGrp="1"/>
          </p:cNvSpPr>
          <p:nvPr>
            <p:ph type="sldNum" sz="quarter" idx="12"/>
          </p:nvPr>
        </p:nvSpPr>
        <p:spPr/>
        <p:txBody>
          <a:bodyPr/>
          <a:lstStyle/>
          <a:p>
            <a:fld id="{BC1DBF59-FCF1-4C99-ADD5-833B8FF11D94}" type="slidenum">
              <a:rPr lang="nl-NL" smtClean="0"/>
              <a:t>19</a:t>
            </a:fld>
            <a:endParaRPr lang="nl-NL"/>
          </a:p>
        </p:txBody>
      </p:sp>
      <p:pic>
        <p:nvPicPr>
          <p:cNvPr id="10" name="Picture 2">
            <a:extLst>
              <a:ext uri="{FF2B5EF4-FFF2-40B4-BE49-F238E27FC236}">
                <a16:creationId xmlns:a16="http://schemas.microsoft.com/office/drawing/2014/main" id="{49E844FD-9666-15D2-DE9D-480C9C6266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 y="6406853"/>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273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E3185F-D507-4F62-A64B-65DE0F30F7EE}"/>
              </a:ext>
            </a:extLst>
          </p:cNvPr>
          <p:cNvSpPr>
            <a:spLocks noChangeAspect="1"/>
          </p:cNvSpPr>
          <p:nvPr/>
        </p:nvSpPr>
        <p:spPr>
          <a:xfrm>
            <a:off x="-1" y="0"/>
            <a:ext cx="9906001" cy="6858000"/>
          </a:xfrm>
          <a:prstGeom prst="rect">
            <a:avLst/>
          </a:prstGeom>
          <a:solidFill>
            <a:srgbClr val="F58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eardrop 6">
            <a:extLst>
              <a:ext uri="{FF2B5EF4-FFF2-40B4-BE49-F238E27FC236}">
                <a16:creationId xmlns:a16="http://schemas.microsoft.com/office/drawing/2014/main" id="{30CE2227-BBF6-46B6-AF40-B083A46A4DAC}"/>
              </a:ext>
            </a:extLst>
          </p:cNvPr>
          <p:cNvSpPr>
            <a:spLocks noChangeAspect="1"/>
          </p:cNvSpPr>
          <p:nvPr/>
        </p:nvSpPr>
        <p:spPr>
          <a:xfrm>
            <a:off x="2929183" y="-178420"/>
            <a:ext cx="8118695" cy="7805854"/>
          </a:xfrm>
          <a:custGeom>
            <a:avLst/>
            <a:gdLst>
              <a:gd name="connsiteX0" fmla="*/ 0 w 7682455"/>
              <a:gd name="connsiteY0" fmla="*/ 3794318 h 7588635"/>
              <a:gd name="connsiteX1" fmla="*/ 3841228 w 7682455"/>
              <a:gd name="connsiteY1" fmla="*/ 0 h 7588635"/>
              <a:gd name="connsiteX2" fmla="*/ 7682455 w 7682455"/>
              <a:gd name="connsiteY2" fmla="*/ 0 h 7588635"/>
              <a:gd name="connsiteX3" fmla="*/ 7682455 w 7682455"/>
              <a:gd name="connsiteY3" fmla="*/ 3794318 h 7588635"/>
              <a:gd name="connsiteX4" fmla="*/ 3841227 w 7682455"/>
              <a:gd name="connsiteY4" fmla="*/ 7588636 h 7588635"/>
              <a:gd name="connsiteX5" fmla="*/ -1 w 7682455"/>
              <a:gd name="connsiteY5" fmla="*/ 3794318 h 7588635"/>
              <a:gd name="connsiteX6" fmla="*/ 0 w 7682455"/>
              <a:gd name="connsiteY6" fmla="*/ 3794318 h 7588635"/>
              <a:gd name="connsiteX0" fmla="*/ 1 w 7719032"/>
              <a:gd name="connsiteY0" fmla="*/ 3794318 h 7595378"/>
              <a:gd name="connsiteX1" fmla="*/ 3841229 w 7719032"/>
              <a:gd name="connsiteY1" fmla="*/ 0 h 7595378"/>
              <a:gd name="connsiteX2" fmla="*/ 7682456 w 7719032"/>
              <a:gd name="connsiteY2" fmla="*/ 0 h 7595378"/>
              <a:gd name="connsiteX3" fmla="*/ 7719032 w 7719032"/>
              <a:gd name="connsiteY3" fmla="*/ 5714558 h 7595378"/>
              <a:gd name="connsiteX4" fmla="*/ 3841228 w 7719032"/>
              <a:gd name="connsiteY4" fmla="*/ 7588636 h 7595378"/>
              <a:gd name="connsiteX5" fmla="*/ 0 w 7719032"/>
              <a:gd name="connsiteY5" fmla="*/ 3794318 h 7595378"/>
              <a:gd name="connsiteX6" fmla="*/ 1 w 7719032"/>
              <a:gd name="connsiteY6" fmla="*/ 3794318 h 759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9032" h="7595378">
                <a:moveTo>
                  <a:pt x="1" y="3794318"/>
                </a:moveTo>
                <a:cubicBezTo>
                  <a:pt x="1" y="1698774"/>
                  <a:pt x="1719777" y="0"/>
                  <a:pt x="3841229" y="0"/>
                </a:cubicBezTo>
                <a:lnTo>
                  <a:pt x="7682456" y="0"/>
                </a:lnTo>
                <a:cubicBezTo>
                  <a:pt x="7682456" y="1264773"/>
                  <a:pt x="7719032" y="4449785"/>
                  <a:pt x="7719032" y="5714558"/>
                </a:cubicBezTo>
                <a:cubicBezTo>
                  <a:pt x="7719032" y="7810102"/>
                  <a:pt x="5962680" y="7588636"/>
                  <a:pt x="3841228" y="7588636"/>
                </a:cubicBezTo>
                <a:cubicBezTo>
                  <a:pt x="1719776" y="7588636"/>
                  <a:pt x="0" y="5889862"/>
                  <a:pt x="0" y="3794318"/>
                </a:cubicBezTo>
                <a:lnTo>
                  <a:pt x="1" y="3794318"/>
                </a:ln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92D050"/>
              </a:solidFill>
            </a:endParaRPr>
          </a:p>
        </p:txBody>
      </p:sp>
      <p:pic>
        <p:nvPicPr>
          <p:cNvPr id="3" name="Picture 2" descr="A city with a river running through it&#10;&#10;Description automatically generated with low confidence">
            <a:extLst>
              <a:ext uri="{FF2B5EF4-FFF2-40B4-BE49-F238E27FC236}">
                <a16:creationId xmlns:a16="http://schemas.microsoft.com/office/drawing/2014/main" id="{94CEBF55-76E6-4506-9CC1-0F69D1DA1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086" y="-485192"/>
            <a:ext cx="9539344" cy="8350103"/>
          </a:xfrm>
          <a:prstGeom prst="ellipse">
            <a:avLst/>
          </a:prstGeom>
          <a:ln w="63500" cap="rnd">
            <a:noFill/>
          </a:ln>
          <a:effectLst>
            <a:outerShdw blurRad="381000" dist="292100" dir="5400000" sx="-80000" sy="-18000" rotWithShape="0">
              <a:srgbClr val="000000">
                <a:alpha val="22000"/>
              </a:srgbClr>
            </a:outerShdw>
          </a:effectLst>
        </p:spPr>
      </p:pic>
      <p:sp>
        <p:nvSpPr>
          <p:cNvPr id="8" name="Rectangle 7">
            <a:extLst>
              <a:ext uri="{FF2B5EF4-FFF2-40B4-BE49-F238E27FC236}">
                <a16:creationId xmlns:a16="http://schemas.microsoft.com/office/drawing/2014/main" id="{77810323-01D8-4392-BE77-72EBE9C0C980}"/>
              </a:ext>
            </a:extLst>
          </p:cNvPr>
          <p:cNvSpPr/>
          <p:nvPr/>
        </p:nvSpPr>
        <p:spPr>
          <a:xfrm>
            <a:off x="208337" y="833645"/>
            <a:ext cx="6780027" cy="2677656"/>
          </a:xfrm>
          <a:prstGeom prst="rect">
            <a:avLst/>
          </a:prstGeom>
          <a:noFill/>
        </p:spPr>
        <p:txBody>
          <a:bodyPr wrap="square" lIns="91440" tIns="45720" rIns="91440" bIns="45720">
            <a:spAutoFit/>
          </a:bodyPr>
          <a:lstStyle/>
          <a:p>
            <a:r>
              <a:rPr lang="en-US" sz="5600" b="1" dirty="0">
                <a:ln w="0">
                  <a:solidFill>
                    <a:schemeClr val="bg1"/>
                  </a:solidFill>
                </a:ln>
                <a:solidFill>
                  <a:schemeClr val="bg1"/>
                </a:solidFill>
                <a:effectLst>
                  <a:outerShdw blurRad="38100" dist="38100" dir="2700000" algn="tl">
                    <a:srgbClr val="000000">
                      <a:alpha val="43137"/>
                    </a:srgbClr>
                  </a:outerShdw>
                </a:effectLst>
              </a:rPr>
              <a:t>Conscious Business</a:t>
            </a:r>
          </a:p>
          <a:p>
            <a:br>
              <a:rPr lang="en-US" sz="5600" b="1" dirty="0">
                <a:ln w="0">
                  <a:solidFill>
                    <a:schemeClr val="bg1"/>
                  </a:solidFill>
                </a:ln>
                <a:solidFill>
                  <a:schemeClr val="bg1"/>
                </a:solidFill>
                <a:effectLst>
                  <a:outerShdw blurRad="38100" dist="38100" dir="2700000" algn="tl">
                    <a:srgbClr val="000000">
                      <a:alpha val="43137"/>
                    </a:srgbClr>
                  </a:outerShdw>
                </a:effectLst>
              </a:rPr>
            </a:br>
            <a:r>
              <a:rPr lang="en-US" sz="5600" b="1" dirty="0">
                <a:ln w="0">
                  <a:solidFill>
                    <a:schemeClr val="bg1"/>
                  </a:solidFill>
                </a:ln>
                <a:solidFill>
                  <a:schemeClr val="bg1"/>
                </a:solidFill>
                <a:effectLst>
                  <a:outerShdw blurRad="38100" dist="38100" dir="2700000" algn="tl">
                    <a:srgbClr val="000000">
                      <a:alpha val="43137"/>
                    </a:srgbClr>
                  </a:outerShdw>
                </a:effectLst>
              </a:rPr>
              <a:t>Introduction</a:t>
            </a:r>
            <a:endParaRPr lang="en-US" sz="5400" dirty="0">
              <a:ln w="0">
                <a:solidFill>
                  <a:schemeClr val="bg1"/>
                </a:solidFill>
              </a:ln>
              <a:solidFill>
                <a:schemeClr val="bg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B20D8B35-2F24-437F-9FF8-41F1A3706620}"/>
              </a:ext>
            </a:extLst>
          </p:cNvPr>
          <p:cNvSpPr>
            <a:spLocks noChangeAspect="1"/>
          </p:cNvSpPr>
          <p:nvPr/>
        </p:nvSpPr>
        <p:spPr>
          <a:xfrm>
            <a:off x="0" y="4772025"/>
            <a:ext cx="7877175" cy="151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Text, logo&#10;&#10;Description automatically generated">
            <a:extLst>
              <a:ext uri="{FF2B5EF4-FFF2-40B4-BE49-F238E27FC236}">
                <a16:creationId xmlns:a16="http://schemas.microsoft.com/office/drawing/2014/main" id="{503C7EC9-F23F-4507-8A98-156B988C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80" y="4772525"/>
            <a:ext cx="3835680" cy="1364001"/>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F0B47A18-5B36-482E-8504-0A42F821A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080" y="5059325"/>
            <a:ext cx="4135684" cy="890499"/>
          </a:xfrm>
          <a:prstGeom prst="rect">
            <a:avLst/>
          </a:prstGeom>
        </p:spPr>
      </p:pic>
      <p:pic>
        <p:nvPicPr>
          <p:cNvPr id="7" name="Picture 2">
            <a:extLst>
              <a:ext uri="{FF2B5EF4-FFF2-40B4-BE49-F238E27FC236}">
                <a16:creationId xmlns:a16="http://schemas.microsoft.com/office/drawing/2014/main" id="{6B400765-355C-F8AD-3DA8-67CEEB1DAC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6401" y="6472429"/>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146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normAutofit fontScale="90000"/>
          </a:bodyPr>
          <a:lstStyle/>
          <a:p>
            <a:r>
              <a:rPr lang="de-DE" altLang="de-DE" i="1" dirty="0" err="1"/>
              <a:t>Sylvicultura</a:t>
            </a:r>
            <a:r>
              <a:rPr lang="de-DE" altLang="de-DE" i="1" dirty="0"/>
              <a:t> </a:t>
            </a:r>
            <a:r>
              <a:rPr lang="de-DE" altLang="de-DE" i="1" dirty="0" err="1"/>
              <a:t>Oeconomica</a:t>
            </a:r>
            <a:r>
              <a:rPr lang="de-DE" altLang="de-DE" i="1" dirty="0"/>
              <a:t>, Oder </a:t>
            </a:r>
            <a:r>
              <a:rPr lang="de-DE" altLang="de-DE" i="1" dirty="0" err="1"/>
              <a:t>Haußwirthliche</a:t>
            </a:r>
            <a:r>
              <a:rPr lang="de-DE" altLang="de-DE" i="1" dirty="0"/>
              <a:t> Nachricht und Naturmäßige Anweisung Zur Wilden Baum-Zucht</a:t>
            </a:r>
            <a:endParaRPr lang="de-DE" dirty="0"/>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p:txBody>
          <a:bodyPr/>
          <a:lstStyle/>
          <a:p>
            <a:endParaRPr lang="de-DE" altLang="de-DE" dirty="0"/>
          </a:p>
          <a:p>
            <a:endParaRPr lang="de-DE" altLang="de-DE" dirty="0"/>
          </a:p>
          <a:p>
            <a:r>
              <a:rPr lang="de-DE" altLang="de-DE" dirty="0"/>
              <a:t> „Wird </a:t>
            </a:r>
            <a:r>
              <a:rPr lang="de-DE" altLang="de-DE" dirty="0" err="1"/>
              <a:t>derhalben</a:t>
            </a:r>
            <a:r>
              <a:rPr lang="de-DE" altLang="de-DE" dirty="0"/>
              <a:t> die </a:t>
            </a:r>
            <a:r>
              <a:rPr lang="de-DE" altLang="de-DE" dirty="0" err="1"/>
              <a:t>gröste</a:t>
            </a:r>
            <a:r>
              <a:rPr lang="de-DE" altLang="de-DE" dirty="0"/>
              <a:t> Kunst / </a:t>
            </a:r>
            <a:r>
              <a:rPr lang="de-DE" altLang="de-DE" dirty="0" err="1"/>
              <a:t>Wissenschafft</a:t>
            </a:r>
            <a:r>
              <a:rPr lang="de-DE" altLang="de-DE" dirty="0"/>
              <a:t> / Fleiß / und Einrichtung hiesiger Lande darinnen beruhen / wie eine </a:t>
            </a:r>
            <a:r>
              <a:rPr lang="de-DE" altLang="de-DE" dirty="0" err="1"/>
              <a:t>sothane</a:t>
            </a:r>
            <a:r>
              <a:rPr lang="de-DE" altLang="de-DE" dirty="0"/>
              <a:t> </a:t>
            </a:r>
            <a:r>
              <a:rPr lang="de-DE" altLang="de-DE" dirty="0" err="1"/>
              <a:t>Conservation</a:t>
            </a:r>
            <a:r>
              <a:rPr lang="de-DE" altLang="de-DE" dirty="0"/>
              <a:t> und Anbau des </a:t>
            </a:r>
            <a:r>
              <a:rPr lang="de-DE" altLang="de-DE" dirty="0" err="1"/>
              <a:t>Holtzes</a:t>
            </a:r>
            <a:r>
              <a:rPr lang="de-DE" altLang="de-DE" dirty="0"/>
              <a:t> anzustellen / </a:t>
            </a:r>
            <a:r>
              <a:rPr lang="de-DE" altLang="de-DE" dirty="0" err="1"/>
              <a:t>daß</a:t>
            </a:r>
            <a:r>
              <a:rPr lang="de-DE" altLang="de-DE" dirty="0"/>
              <a:t> es eine </a:t>
            </a:r>
            <a:r>
              <a:rPr lang="de-DE" altLang="de-DE" dirty="0" err="1"/>
              <a:t>continuirliche</a:t>
            </a:r>
            <a:r>
              <a:rPr lang="de-DE" altLang="de-DE" dirty="0"/>
              <a:t> beständige und </a:t>
            </a:r>
            <a:r>
              <a:rPr lang="de-DE" altLang="de-DE" i="1" dirty="0"/>
              <a:t>nachhaltende</a:t>
            </a:r>
            <a:r>
              <a:rPr lang="de-DE" altLang="de-DE" dirty="0"/>
              <a:t> Nutzung gebe / </a:t>
            </a:r>
            <a:r>
              <a:rPr lang="de-DE" altLang="de-DE" dirty="0" err="1"/>
              <a:t>weiln</a:t>
            </a:r>
            <a:r>
              <a:rPr lang="de-DE" altLang="de-DE" dirty="0"/>
              <a:t> es eine </a:t>
            </a:r>
            <a:r>
              <a:rPr lang="de-DE" altLang="de-DE" dirty="0" err="1"/>
              <a:t>unentberliche</a:t>
            </a:r>
            <a:r>
              <a:rPr lang="de-DE" altLang="de-DE" dirty="0"/>
              <a:t> Sache ist / ohne welche das Land in seinem Esse nicht bleiben mag.“ </a:t>
            </a:r>
            <a:br>
              <a:rPr lang="de-DE" altLang="de-DE" dirty="0"/>
            </a:br>
            <a:br>
              <a:rPr lang="de-DE" altLang="de-DE" dirty="0"/>
            </a:br>
            <a:r>
              <a:rPr lang="de-DE" altLang="de-DE" sz="2000" dirty="0"/>
              <a:t>– </a:t>
            </a:r>
            <a:r>
              <a:rPr lang="de-DE" altLang="de-DE" sz="2000" dirty="0" err="1"/>
              <a:t>Sylvicultura</a:t>
            </a:r>
            <a:r>
              <a:rPr lang="de-DE" altLang="de-DE" sz="2000" dirty="0"/>
              <a:t> </a:t>
            </a:r>
            <a:r>
              <a:rPr lang="de-DE" altLang="de-DE" sz="2000" dirty="0" err="1"/>
              <a:t>Oeconomica</a:t>
            </a:r>
            <a:r>
              <a:rPr lang="de-DE" altLang="de-DE" sz="2000" dirty="0"/>
              <a:t> (1713), S. 105–106</a:t>
            </a:r>
            <a:endParaRPr lang="en-GB" altLang="de-DE" sz="2000" dirty="0"/>
          </a:p>
          <a:p>
            <a:endParaRPr lang="de-DE" dirty="0"/>
          </a:p>
        </p:txBody>
      </p:sp>
      <p:sp>
        <p:nvSpPr>
          <p:cNvPr id="4" name="Foliennummernplatzhalter 3">
            <a:extLst>
              <a:ext uri="{FF2B5EF4-FFF2-40B4-BE49-F238E27FC236}">
                <a16:creationId xmlns:a16="http://schemas.microsoft.com/office/drawing/2014/main" id="{476A403F-C347-04D3-2802-5629A7731475}"/>
              </a:ext>
            </a:extLst>
          </p:cNvPr>
          <p:cNvSpPr>
            <a:spLocks noGrp="1"/>
          </p:cNvSpPr>
          <p:nvPr>
            <p:ph type="sldNum" sz="quarter" idx="12"/>
          </p:nvPr>
        </p:nvSpPr>
        <p:spPr/>
        <p:txBody>
          <a:bodyPr/>
          <a:lstStyle/>
          <a:p>
            <a:fld id="{BC1DBF59-FCF1-4C99-ADD5-833B8FF11D94}" type="slidenum">
              <a:rPr lang="nl-NL" smtClean="0"/>
              <a:t>20</a:t>
            </a:fld>
            <a:endParaRPr lang="nl-NL"/>
          </a:p>
        </p:txBody>
      </p:sp>
      <p:pic>
        <p:nvPicPr>
          <p:cNvPr id="5" name="Picture 2">
            <a:extLst>
              <a:ext uri="{FF2B5EF4-FFF2-40B4-BE49-F238E27FC236}">
                <a16:creationId xmlns:a16="http://schemas.microsoft.com/office/drawing/2014/main" id="{D1A6E2B0-AEF0-7F6E-198E-5AB8E209C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091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r>
              <a:rPr lang="en-GB" altLang="de-DE" dirty="0"/>
              <a:t>Brundtland Report 1987 (</a:t>
            </a:r>
            <a:r>
              <a:rPr lang="en-US" altLang="de-DE" i="1" dirty="0"/>
              <a:t>World Commission on Environment and Development (WCED)</a:t>
            </a:r>
            <a:r>
              <a:rPr lang="de-DE" altLang="de-DE" dirty="0"/>
              <a:t>)</a:t>
            </a:r>
            <a:endParaRPr lang="de-DE" dirty="0"/>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a:xfrm>
            <a:off x="838200" y="1825625"/>
            <a:ext cx="5747535" cy="4351338"/>
          </a:xfrm>
        </p:spPr>
        <p:txBody>
          <a:bodyPr/>
          <a:lstStyle/>
          <a:p>
            <a:pPr marL="0" indent="0">
              <a:buFontTx/>
              <a:buNone/>
              <a:defRPr/>
            </a:pPr>
            <a:endParaRPr lang="en-GB" dirty="0"/>
          </a:p>
          <a:p>
            <a:pPr marL="0" indent="0">
              <a:buFontTx/>
              <a:buNone/>
              <a:defRPr/>
            </a:pPr>
            <a:r>
              <a:rPr lang="en-GB" dirty="0"/>
              <a:t>Definition sustainable development:</a:t>
            </a:r>
            <a:br>
              <a:rPr lang="en-GB" dirty="0"/>
            </a:br>
            <a:endParaRPr lang="en-GB" dirty="0"/>
          </a:p>
          <a:p>
            <a:pPr>
              <a:defRPr/>
            </a:pPr>
            <a:r>
              <a:rPr lang="en-US" b="1" dirty="0"/>
              <a:t>Sustainable development is development that meets the needs of the present without compromising the ability of future generations to meet their own needs.</a:t>
            </a:r>
            <a:endParaRPr lang="de-DE" b="1" dirty="0"/>
          </a:p>
          <a:p>
            <a:endParaRPr lang="de-DE" dirty="0"/>
          </a:p>
        </p:txBody>
      </p:sp>
      <p:pic>
        <p:nvPicPr>
          <p:cNvPr id="4" name="Picture 3">
            <a:extLst>
              <a:ext uri="{FF2B5EF4-FFF2-40B4-BE49-F238E27FC236}">
                <a16:creationId xmlns:a16="http://schemas.microsoft.com/office/drawing/2014/main" id="{DD157773-0735-3759-2A6C-189EC840E3D2}"/>
              </a:ext>
            </a:extLst>
          </p:cNvPr>
          <p:cNvPicPr>
            <a:picLocks noChangeAspect="1"/>
          </p:cNvPicPr>
          <p:nvPr/>
        </p:nvPicPr>
        <p:blipFill>
          <a:blip r:embed="rId3"/>
          <a:stretch>
            <a:fillRect/>
          </a:stretch>
        </p:blipFill>
        <p:spPr>
          <a:xfrm>
            <a:off x="7675563" y="2069306"/>
            <a:ext cx="2713037" cy="3863975"/>
          </a:xfrm>
          <a:prstGeom prst="rect">
            <a:avLst/>
          </a:prstGeom>
          <a:ln>
            <a:noFill/>
          </a:ln>
          <a:effectLst>
            <a:outerShdw blurRad="292100" dist="139700" dir="2700000" algn="tl" rotWithShape="0">
              <a:srgbClr val="333333">
                <a:alpha val="65000"/>
              </a:srgbClr>
            </a:outerShdw>
          </a:effectLst>
        </p:spPr>
      </p:pic>
      <p:sp>
        <p:nvSpPr>
          <p:cNvPr id="5" name="Foliennummernplatzhalter 4">
            <a:extLst>
              <a:ext uri="{FF2B5EF4-FFF2-40B4-BE49-F238E27FC236}">
                <a16:creationId xmlns:a16="http://schemas.microsoft.com/office/drawing/2014/main" id="{AF51B8DF-F34D-C916-BF7E-21AACA3284BB}"/>
              </a:ext>
            </a:extLst>
          </p:cNvPr>
          <p:cNvSpPr>
            <a:spLocks noGrp="1"/>
          </p:cNvSpPr>
          <p:nvPr>
            <p:ph type="sldNum" sz="quarter" idx="12"/>
          </p:nvPr>
        </p:nvSpPr>
        <p:spPr/>
        <p:txBody>
          <a:bodyPr/>
          <a:lstStyle/>
          <a:p>
            <a:fld id="{BC1DBF59-FCF1-4C99-ADD5-833B8FF11D94}" type="slidenum">
              <a:rPr lang="nl-NL" smtClean="0"/>
              <a:t>21</a:t>
            </a:fld>
            <a:endParaRPr lang="nl-NL"/>
          </a:p>
        </p:txBody>
      </p:sp>
      <p:pic>
        <p:nvPicPr>
          <p:cNvPr id="6" name="Picture 2">
            <a:extLst>
              <a:ext uri="{FF2B5EF4-FFF2-40B4-BE49-F238E27FC236}">
                <a16:creationId xmlns:a16="http://schemas.microsoft.com/office/drawing/2014/main" id="{8D134BB4-5B89-DC65-1157-FE9B8EE611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3231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r>
              <a:rPr lang="en-US" altLang="de-DE" dirty="0"/>
              <a:t>Patagonia purpose statement:</a:t>
            </a:r>
            <a:br>
              <a:rPr lang="en-US" altLang="de-DE" dirty="0"/>
            </a:br>
            <a:r>
              <a:rPr lang="en-US" altLang="de-DE" dirty="0"/>
              <a:t>“We’re in business to save our home planet.”</a:t>
            </a:r>
            <a:endParaRPr lang="de-DE" dirty="0"/>
          </a:p>
        </p:txBody>
      </p:sp>
      <p:pic>
        <p:nvPicPr>
          <p:cNvPr id="4" name="Inhaltsplatzhalter 6">
            <a:extLst>
              <a:ext uri="{FF2B5EF4-FFF2-40B4-BE49-F238E27FC236}">
                <a16:creationId xmlns:a16="http://schemas.microsoft.com/office/drawing/2014/main" id="{E674980D-A149-6F66-84AB-C40658D22A1E}"/>
              </a:ext>
            </a:extLst>
          </p:cNvPr>
          <p:cNvPicPr>
            <a:picLocks noGrp="1" noChangeAspect="1"/>
          </p:cNvPicPr>
          <p:nvPr>
            <p:ph idx="1"/>
          </p:nvPr>
        </p:nvPicPr>
        <p:blipFill>
          <a:blip r:embed="rId3"/>
          <a:stretch>
            <a:fillRect/>
          </a:stretch>
        </p:blipFill>
        <p:spPr>
          <a:xfrm>
            <a:off x="1814334" y="2036762"/>
            <a:ext cx="7489825" cy="4216400"/>
          </a:xfrm>
          <a:effectLst>
            <a:outerShdw blurRad="292100" dist="139700" dir="2700000" algn="tl" rotWithShape="0">
              <a:srgbClr val="333333">
                <a:alpha val="65000"/>
              </a:srgbClr>
            </a:outerShdw>
          </a:effectLst>
        </p:spPr>
      </p:pic>
      <p:sp>
        <p:nvSpPr>
          <p:cNvPr id="5" name="Rechteck 4">
            <a:extLst>
              <a:ext uri="{FF2B5EF4-FFF2-40B4-BE49-F238E27FC236}">
                <a16:creationId xmlns:a16="http://schemas.microsoft.com/office/drawing/2014/main" id="{F6B3D4A0-9069-64B8-5409-4E29240DA3B1}"/>
              </a:ext>
            </a:extLst>
          </p:cNvPr>
          <p:cNvSpPr/>
          <p:nvPr/>
        </p:nvSpPr>
        <p:spPr>
          <a:xfrm>
            <a:off x="7403921" y="6308725"/>
            <a:ext cx="1951038" cy="184150"/>
          </a:xfrm>
          <a:prstGeom prst="rect">
            <a:avLst/>
          </a:prstGeom>
        </p:spPr>
        <p:txBody>
          <a:bodyPr wrap="none">
            <a:spAutoFit/>
          </a:bodyPr>
          <a:lstStyle/>
          <a:p>
            <a:pPr>
              <a:defRPr/>
            </a:pPr>
            <a:r>
              <a:rPr lang="en-GB" sz="600" b="0" dirty="0">
                <a:latin typeface="+mn-lt"/>
              </a:rPr>
              <a:t>Source: https://www.patagonia.com/company-info.html</a:t>
            </a:r>
          </a:p>
        </p:txBody>
      </p:sp>
      <p:sp>
        <p:nvSpPr>
          <p:cNvPr id="6" name="Verbotsymbol 5">
            <a:extLst>
              <a:ext uri="{FF2B5EF4-FFF2-40B4-BE49-F238E27FC236}">
                <a16:creationId xmlns:a16="http://schemas.microsoft.com/office/drawing/2014/main" id="{54E92E9C-F382-42C7-9433-E3F90BC9A61A}"/>
              </a:ext>
            </a:extLst>
          </p:cNvPr>
          <p:cNvSpPr/>
          <p:nvPr/>
        </p:nvSpPr>
        <p:spPr bwMode="auto">
          <a:xfrm>
            <a:off x="4627384" y="2311400"/>
            <a:ext cx="1800225" cy="1800225"/>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a:lstStyle/>
          <a:p>
            <a:pPr eaLnBrk="1" hangingPunct="1">
              <a:defRPr/>
            </a:pPr>
            <a:endParaRPr lang="en-GB" dirty="0"/>
          </a:p>
        </p:txBody>
      </p:sp>
      <p:sp>
        <p:nvSpPr>
          <p:cNvPr id="7" name="Textfeld 6">
            <a:extLst>
              <a:ext uri="{FF2B5EF4-FFF2-40B4-BE49-F238E27FC236}">
                <a16:creationId xmlns:a16="http://schemas.microsoft.com/office/drawing/2014/main" id="{074789EE-D126-B6CA-E361-07AF5FBB7D72}"/>
              </a:ext>
            </a:extLst>
          </p:cNvPr>
          <p:cNvSpPr txBox="1"/>
          <p:nvPr/>
        </p:nvSpPr>
        <p:spPr>
          <a:xfrm>
            <a:off x="3131959" y="4270375"/>
            <a:ext cx="4791075" cy="923925"/>
          </a:xfrm>
          <a:prstGeom prst="rect">
            <a:avLst/>
          </a:prstGeom>
          <a:noFill/>
        </p:spPr>
        <p:txBody>
          <a:bodyPr>
            <a:spAutoFit/>
          </a:bodyPr>
          <a:lstStyle/>
          <a:p>
            <a:pPr>
              <a:defRPr/>
            </a:pPr>
            <a:r>
              <a:rPr lang="en-GB" sz="5400" dirty="0">
                <a:solidFill>
                  <a:srgbClr val="FF0000"/>
                </a:solidFill>
                <a:latin typeface="+mn-lt"/>
              </a:rPr>
              <a:t>SUSTAINABILITY</a:t>
            </a:r>
          </a:p>
        </p:txBody>
      </p:sp>
      <p:sp>
        <p:nvSpPr>
          <p:cNvPr id="8" name="Foliennummernplatzhalter 7">
            <a:extLst>
              <a:ext uri="{FF2B5EF4-FFF2-40B4-BE49-F238E27FC236}">
                <a16:creationId xmlns:a16="http://schemas.microsoft.com/office/drawing/2014/main" id="{EBB4C12F-3035-F4FB-16BB-C40981695AC9}"/>
              </a:ext>
            </a:extLst>
          </p:cNvPr>
          <p:cNvSpPr>
            <a:spLocks noGrp="1"/>
          </p:cNvSpPr>
          <p:nvPr>
            <p:ph type="sldNum" sz="quarter" idx="12"/>
          </p:nvPr>
        </p:nvSpPr>
        <p:spPr/>
        <p:txBody>
          <a:bodyPr/>
          <a:lstStyle/>
          <a:p>
            <a:fld id="{BC1DBF59-FCF1-4C99-ADD5-833B8FF11D94}" type="slidenum">
              <a:rPr lang="nl-NL" smtClean="0"/>
              <a:t>22</a:t>
            </a:fld>
            <a:endParaRPr lang="nl-NL"/>
          </a:p>
        </p:txBody>
      </p:sp>
      <p:pic>
        <p:nvPicPr>
          <p:cNvPr id="3" name="Picture 2">
            <a:extLst>
              <a:ext uri="{FF2B5EF4-FFF2-40B4-BE49-F238E27FC236}">
                <a16:creationId xmlns:a16="http://schemas.microsoft.com/office/drawing/2014/main" id="{A1AF3988-9D87-93FD-A952-69D0DE5216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28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endParaRPr lang="de-DE"/>
          </a:p>
        </p:txBody>
      </p:sp>
      <p:pic>
        <p:nvPicPr>
          <p:cNvPr id="4" name="Picture 5">
            <a:hlinkClick r:id="rId3"/>
            <a:extLst>
              <a:ext uri="{FF2B5EF4-FFF2-40B4-BE49-F238E27FC236}">
                <a16:creationId xmlns:a16="http://schemas.microsoft.com/office/drawing/2014/main" id="{71C29D79-AAF8-CBEF-DDB6-9366A43863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307" y="0"/>
            <a:ext cx="6638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liennummernplatzhalter 4">
            <a:extLst>
              <a:ext uri="{FF2B5EF4-FFF2-40B4-BE49-F238E27FC236}">
                <a16:creationId xmlns:a16="http://schemas.microsoft.com/office/drawing/2014/main" id="{B100283A-2A10-E997-3339-65B581307B5B}"/>
              </a:ext>
            </a:extLst>
          </p:cNvPr>
          <p:cNvSpPr>
            <a:spLocks noGrp="1"/>
          </p:cNvSpPr>
          <p:nvPr>
            <p:ph type="sldNum" sz="quarter" idx="12"/>
          </p:nvPr>
        </p:nvSpPr>
        <p:spPr/>
        <p:txBody>
          <a:bodyPr/>
          <a:lstStyle/>
          <a:p>
            <a:fld id="{BC1DBF59-FCF1-4C99-ADD5-833B8FF11D94}" type="slidenum">
              <a:rPr lang="nl-NL" smtClean="0"/>
              <a:t>23</a:t>
            </a:fld>
            <a:endParaRPr lang="nl-NL"/>
          </a:p>
        </p:txBody>
      </p:sp>
      <p:pic>
        <p:nvPicPr>
          <p:cNvPr id="6" name="Picture 2">
            <a:extLst>
              <a:ext uri="{FF2B5EF4-FFF2-40B4-BE49-F238E27FC236}">
                <a16:creationId xmlns:a16="http://schemas.microsoft.com/office/drawing/2014/main" id="{93B754D9-A455-3675-35C4-984C930B6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7905" y="6439694"/>
            <a:ext cx="923925" cy="323850"/>
          </a:xfrm>
          <a:prstGeom prst="rect">
            <a:avLst/>
          </a:prstGeom>
          <a:noFill/>
          <a:extLst>
            <a:ext uri="{909E8E84-426E-40DD-AFC4-6F175D3DCCD1}">
              <a14:hiddenFill xmlns:a14="http://schemas.microsoft.com/office/drawing/2010/main">
                <a:solidFill>
                  <a:srgbClr val="FFFFFF"/>
                </a:solidFill>
              </a14:hiddenFill>
            </a:ext>
          </a:extLst>
        </p:spPr>
      </p:pic>
      <p:pic>
        <p:nvPicPr>
          <p:cNvPr id="7" name="Grafik 3">
            <a:extLst>
              <a:ext uri="{FF2B5EF4-FFF2-40B4-BE49-F238E27FC236}">
                <a16:creationId xmlns:a16="http://schemas.microsoft.com/office/drawing/2014/main" id="{8E593DAD-6313-0FAF-0445-53D83C306EC0}"/>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9666673" y="3173964"/>
            <a:ext cx="1514686" cy="149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53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r>
              <a:rPr lang="en-GB" altLang="de-DE" dirty="0"/>
              <a:t>Beyond Sustainability: Designing Regenerative Cultures</a:t>
            </a:r>
            <a:endParaRPr lang="de-DE" dirty="0"/>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p:txBody>
          <a:bodyPr/>
          <a:lstStyle/>
          <a:p>
            <a:endParaRPr lang="de-DE"/>
          </a:p>
        </p:txBody>
      </p:sp>
      <p:sp>
        <p:nvSpPr>
          <p:cNvPr id="4" name="Textfeld 3">
            <a:extLst>
              <a:ext uri="{FF2B5EF4-FFF2-40B4-BE49-F238E27FC236}">
                <a16:creationId xmlns:a16="http://schemas.microsoft.com/office/drawing/2014/main" id="{C30BB41B-561E-A9DB-BC06-3EAA690787DF}"/>
              </a:ext>
            </a:extLst>
          </p:cNvPr>
          <p:cNvSpPr txBox="1"/>
          <p:nvPr/>
        </p:nvSpPr>
        <p:spPr>
          <a:xfrm>
            <a:off x="5988425" y="6495143"/>
            <a:ext cx="4576763" cy="185738"/>
          </a:xfrm>
          <a:prstGeom prst="rect">
            <a:avLst/>
          </a:prstGeom>
          <a:noFill/>
        </p:spPr>
        <p:txBody>
          <a:bodyPr>
            <a:spAutoFit/>
          </a:bodyPr>
          <a:lstStyle/>
          <a:p>
            <a:pPr algn="r">
              <a:defRPr/>
            </a:pPr>
            <a:r>
              <a:rPr lang="en-GB" sz="600" b="0" i="1" dirty="0">
                <a:latin typeface="+mn-lt"/>
              </a:rPr>
              <a:t>Source: </a:t>
            </a:r>
            <a:r>
              <a:rPr lang="en-GB" sz="600" b="0" i="1" dirty="0">
                <a:latin typeface="+mn-lt"/>
                <a:hlinkClick r:id="rId3"/>
              </a:rPr>
              <a:t>https://medium.com/activate-the-future/can-regenerative-economics-mainstream-business-mix-ef2f8aafa8d4</a:t>
            </a:r>
            <a:r>
              <a:rPr lang="en-GB" sz="600" b="0" i="1" dirty="0">
                <a:latin typeface="+mn-lt"/>
              </a:rPr>
              <a:t> </a:t>
            </a:r>
          </a:p>
        </p:txBody>
      </p:sp>
      <p:pic>
        <p:nvPicPr>
          <p:cNvPr id="5" name="Grafik 4">
            <a:extLst>
              <a:ext uri="{FF2B5EF4-FFF2-40B4-BE49-F238E27FC236}">
                <a16:creationId xmlns:a16="http://schemas.microsoft.com/office/drawing/2014/main" id="{275F2750-0B34-5466-2CC8-20EA12AAC1F1}"/>
              </a:ext>
            </a:extLst>
          </p:cNvPr>
          <p:cNvPicPr>
            <a:picLocks noChangeAspect="1"/>
          </p:cNvPicPr>
          <p:nvPr/>
        </p:nvPicPr>
        <p:blipFill>
          <a:blip r:embed="rId4"/>
          <a:stretch>
            <a:fillRect/>
          </a:stretch>
        </p:blipFill>
        <p:spPr>
          <a:xfrm>
            <a:off x="2434013" y="1690688"/>
            <a:ext cx="8131175" cy="4752975"/>
          </a:xfrm>
          <a:prstGeom prst="rect">
            <a:avLst/>
          </a:prstGeom>
          <a:ln>
            <a:noFill/>
          </a:ln>
          <a:effectLst>
            <a:outerShdw blurRad="292100" dist="139700" dir="2700000" algn="tl" rotWithShape="0">
              <a:srgbClr val="333333">
                <a:alpha val="65000"/>
              </a:srgbClr>
            </a:outerShdw>
          </a:effectLst>
        </p:spPr>
      </p:pic>
      <p:sp>
        <p:nvSpPr>
          <p:cNvPr id="6" name="Foliennummernplatzhalter 5">
            <a:extLst>
              <a:ext uri="{FF2B5EF4-FFF2-40B4-BE49-F238E27FC236}">
                <a16:creationId xmlns:a16="http://schemas.microsoft.com/office/drawing/2014/main" id="{527F174C-AB9F-0D83-BE3D-561C4F37E489}"/>
              </a:ext>
            </a:extLst>
          </p:cNvPr>
          <p:cNvSpPr>
            <a:spLocks noGrp="1"/>
          </p:cNvSpPr>
          <p:nvPr>
            <p:ph type="sldNum" sz="quarter" idx="12"/>
          </p:nvPr>
        </p:nvSpPr>
        <p:spPr/>
        <p:txBody>
          <a:bodyPr/>
          <a:lstStyle/>
          <a:p>
            <a:fld id="{BC1DBF59-FCF1-4C99-ADD5-833B8FF11D94}" type="slidenum">
              <a:rPr lang="nl-NL" smtClean="0"/>
              <a:t>24</a:t>
            </a:fld>
            <a:endParaRPr lang="nl-NL" dirty="0"/>
          </a:p>
        </p:txBody>
      </p:sp>
      <p:pic>
        <p:nvPicPr>
          <p:cNvPr id="7" name="Picture 2">
            <a:extLst>
              <a:ext uri="{FF2B5EF4-FFF2-40B4-BE49-F238E27FC236}">
                <a16:creationId xmlns:a16="http://schemas.microsoft.com/office/drawing/2014/main" id="{ED5210C6-FF85-A387-7C66-DC46BEBD8B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503641"/>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914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r>
              <a:rPr lang="en-GB" altLang="de-DE" dirty="0"/>
              <a:t>Wood (eucalyptus), sugar and merino wool</a:t>
            </a:r>
            <a:endParaRPr lang="de-DE" dirty="0"/>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C5844758-1A71-2FBD-9435-87D2005AE98E}"/>
              </a:ext>
            </a:extLst>
          </p:cNvPr>
          <p:cNvPicPr>
            <a:picLocks noChangeAspect="1"/>
          </p:cNvPicPr>
          <p:nvPr/>
        </p:nvPicPr>
        <p:blipFill>
          <a:blip r:embed="rId3"/>
          <a:stretch>
            <a:fillRect/>
          </a:stretch>
        </p:blipFill>
        <p:spPr>
          <a:xfrm>
            <a:off x="6096000" y="2217738"/>
            <a:ext cx="3987800" cy="3959225"/>
          </a:xfrm>
          <a:prstGeom prst="rect">
            <a:avLst/>
          </a:prstGeom>
          <a:ln>
            <a:noFill/>
          </a:ln>
          <a:effectLst>
            <a:outerShdw blurRad="292100" dist="139700" dir="2700000" algn="tl" rotWithShape="0">
              <a:srgbClr val="333333">
                <a:alpha val="65000"/>
              </a:srgbClr>
            </a:outerShdw>
          </a:effectLst>
        </p:spPr>
      </p:pic>
      <p:pic>
        <p:nvPicPr>
          <p:cNvPr id="5" name="Grafik 4">
            <a:extLst>
              <a:ext uri="{FF2B5EF4-FFF2-40B4-BE49-F238E27FC236}">
                <a16:creationId xmlns:a16="http://schemas.microsoft.com/office/drawing/2014/main" id="{76B65837-D2E2-2F00-6FC9-7B15E8CCB7F3}"/>
              </a:ext>
            </a:extLst>
          </p:cNvPr>
          <p:cNvPicPr>
            <a:picLocks noChangeAspect="1"/>
          </p:cNvPicPr>
          <p:nvPr/>
        </p:nvPicPr>
        <p:blipFill>
          <a:blip r:embed="rId4"/>
          <a:stretch>
            <a:fillRect/>
          </a:stretch>
        </p:blipFill>
        <p:spPr>
          <a:xfrm>
            <a:off x="1982788" y="2720976"/>
            <a:ext cx="3987800" cy="2798762"/>
          </a:xfrm>
          <a:prstGeom prst="rect">
            <a:avLst/>
          </a:prstGeom>
          <a:ln>
            <a:noFill/>
          </a:ln>
          <a:effectLst>
            <a:outerShdw blurRad="292100" dist="139700" dir="2700000" algn="tl" rotWithShape="0">
              <a:srgbClr val="333333">
                <a:alpha val="65000"/>
              </a:srgbClr>
            </a:outerShdw>
          </a:effectLst>
        </p:spPr>
      </p:pic>
      <p:sp>
        <p:nvSpPr>
          <p:cNvPr id="6" name="Foliennummernplatzhalter 5">
            <a:extLst>
              <a:ext uri="{FF2B5EF4-FFF2-40B4-BE49-F238E27FC236}">
                <a16:creationId xmlns:a16="http://schemas.microsoft.com/office/drawing/2014/main" id="{97A0BD43-313C-FFE1-A8E7-F3D32EEBBB65}"/>
              </a:ext>
            </a:extLst>
          </p:cNvPr>
          <p:cNvSpPr>
            <a:spLocks noGrp="1"/>
          </p:cNvSpPr>
          <p:nvPr>
            <p:ph type="sldNum" sz="quarter" idx="12"/>
          </p:nvPr>
        </p:nvSpPr>
        <p:spPr/>
        <p:txBody>
          <a:bodyPr/>
          <a:lstStyle/>
          <a:p>
            <a:fld id="{BC1DBF59-FCF1-4C99-ADD5-833B8FF11D94}" type="slidenum">
              <a:rPr lang="nl-NL" smtClean="0"/>
              <a:t>25</a:t>
            </a:fld>
            <a:endParaRPr lang="nl-NL"/>
          </a:p>
        </p:txBody>
      </p:sp>
      <p:pic>
        <p:nvPicPr>
          <p:cNvPr id="7" name="Picture 2">
            <a:extLst>
              <a:ext uri="{FF2B5EF4-FFF2-40B4-BE49-F238E27FC236}">
                <a16:creationId xmlns:a16="http://schemas.microsoft.com/office/drawing/2014/main" id="{9C0E3D80-2134-C7B9-47C7-A3E1E80EB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794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r>
              <a:rPr lang="en-GB" altLang="de-DE" dirty="0" err="1"/>
              <a:t>Allbirds</a:t>
            </a:r>
            <a:r>
              <a:rPr lang="en-GB" altLang="de-DE" dirty="0"/>
              <a:t> – Tim Brown and Joey </a:t>
            </a:r>
            <a:r>
              <a:rPr lang="en-GB" altLang="de-DE" dirty="0" err="1"/>
              <a:t>Zwillinger</a:t>
            </a:r>
            <a:endParaRPr lang="de-DE" dirty="0"/>
          </a:p>
        </p:txBody>
      </p:sp>
      <p:sp>
        <p:nvSpPr>
          <p:cNvPr id="4" name="Foliennummernplatzhalter 3">
            <a:extLst>
              <a:ext uri="{FF2B5EF4-FFF2-40B4-BE49-F238E27FC236}">
                <a16:creationId xmlns:a16="http://schemas.microsoft.com/office/drawing/2014/main" id="{4C5295BB-3190-0138-ECF9-C0136951700A}"/>
              </a:ext>
            </a:extLst>
          </p:cNvPr>
          <p:cNvSpPr>
            <a:spLocks noGrp="1"/>
          </p:cNvSpPr>
          <p:nvPr>
            <p:ph type="sldNum" sz="quarter" idx="12"/>
          </p:nvPr>
        </p:nvSpPr>
        <p:spPr/>
        <p:txBody>
          <a:bodyPr/>
          <a:lstStyle/>
          <a:p>
            <a:fld id="{BC1DBF59-FCF1-4C99-ADD5-833B8FF11D94}" type="slidenum">
              <a:rPr lang="nl-NL" smtClean="0"/>
              <a:t>26</a:t>
            </a:fld>
            <a:endParaRPr lang="nl-NL"/>
          </a:p>
        </p:txBody>
      </p:sp>
      <p:sp>
        <p:nvSpPr>
          <p:cNvPr id="5" name="Rechteck 4">
            <a:extLst>
              <a:ext uri="{FF2B5EF4-FFF2-40B4-BE49-F238E27FC236}">
                <a16:creationId xmlns:a16="http://schemas.microsoft.com/office/drawing/2014/main" id="{BE7876FE-E687-C43A-A711-4BDB099CF633}"/>
              </a:ext>
            </a:extLst>
          </p:cNvPr>
          <p:cNvSpPr/>
          <p:nvPr/>
        </p:nvSpPr>
        <p:spPr>
          <a:xfrm>
            <a:off x="3335432" y="6077372"/>
            <a:ext cx="7270750" cy="184150"/>
          </a:xfrm>
          <a:prstGeom prst="rect">
            <a:avLst/>
          </a:prstGeom>
        </p:spPr>
        <p:txBody>
          <a:bodyPr>
            <a:spAutoFit/>
          </a:bodyPr>
          <a:lstStyle/>
          <a:p>
            <a:pPr algn="r">
              <a:defRPr/>
            </a:pPr>
            <a:r>
              <a:rPr lang="en-GB" sz="600" b="0" i="1" dirty="0">
                <a:latin typeface="+mn-lt"/>
              </a:rPr>
              <a:t>https://www.inc.com/magazine/201808/lindsay-blakely/tim-brown-joey-zwillinger-allbirds-sneakers.html?cid=hmhero</a:t>
            </a:r>
          </a:p>
        </p:txBody>
      </p:sp>
      <p:pic>
        <p:nvPicPr>
          <p:cNvPr id="6" name="Grafik 5">
            <a:hlinkClick r:id="rId3"/>
            <a:extLst>
              <a:ext uri="{FF2B5EF4-FFF2-40B4-BE49-F238E27FC236}">
                <a16:creationId xmlns:a16="http://schemas.microsoft.com/office/drawing/2014/main" id="{7F0BC4EE-3083-15C2-F884-DA8E3DACE123}"/>
              </a:ext>
            </a:extLst>
          </p:cNvPr>
          <p:cNvPicPr>
            <a:picLocks noChangeAspect="1"/>
          </p:cNvPicPr>
          <p:nvPr/>
        </p:nvPicPr>
        <p:blipFill>
          <a:blip r:embed="rId4"/>
          <a:stretch>
            <a:fillRect/>
          </a:stretch>
        </p:blipFill>
        <p:spPr>
          <a:xfrm>
            <a:off x="1402915" y="1836770"/>
            <a:ext cx="9144000" cy="4241800"/>
          </a:xfrm>
          <a:prstGeom prst="rect">
            <a:avLst/>
          </a:prstGeom>
          <a:ln>
            <a:noFill/>
          </a:ln>
          <a:effectLst>
            <a:outerShdw blurRad="292100" dist="139700" dir="2700000" algn="tl" rotWithShape="0">
              <a:srgbClr val="333333">
                <a:alpha val="65000"/>
              </a:srgbClr>
            </a:outerShdw>
          </a:effectLst>
        </p:spPr>
      </p:pic>
      <p:sp>
        <p:nvSpPr>
          <p:cNvPr id="8" name="Textfeld 7">
            <a:extLst>
              <a:ext uri="{FF2B5EF4-FFF2-40B4-BE49-F238E27FC236}">
                <a16:creationId xmlns:a16="http://schemas.microsoft.com/office/drawing/2014/main" id="{EDF8D663-4809-1F3B-8621-298D37DD9D55}"/>
              </a:ext>
            </a:extLst>
          </p:cNvPr>
          <p:cNvSpPr txBox="1"/>
          <p:nvPr/>
        </p:nvSpPr>
        <p:spPr>
          <a:xfrm>
            <a:off x="1402915" y="6308337"/>
            <a:ext cx="6096000" cy="276999"/>
          </a:xfrm>
          <a:prstGeom prst="rect">
            <a:avLst/>
          </a:prstGeom>
          <a:noFill/>
        </p:spPr>
        <p:txBody>
          <a:bodyPr wrap="square">
            <a:spAutoFit/>
          </a:bodyPr>
          <a:lstStyle/>
          <a:p>
            <a:r>
              <a:rPr lang="en-GB" altLang="de-DE" sz="1200" dirty="0"/>
              <a:t>Watch: Interview with Joey </a:t>
            </a:r>
            <a:r>
              <a:rPr lang="en-GB" altLang="de-DE" sz="1200" dirty="0" err="1"/>
              <a:t>Zwillinger</a:t>
            </a:r>
            <a:r>
              <a:rPr lang="en-GB" altLang="de-DE" sz="1200" dirty="0"/>
              <a:t> at </a:t>
            </a:r>
            <a:r>
              <a:rPr lang="en-GB" altLang="de-DE" sz="1200" dirty="0">
                <a:hlinkClick r:id="rId3"/>
              </a:rPr>
              <a:t>https://www.youtube.com/watch?v=-FvgLExCOpc</a:t>
            </a:r>
            <a:r>
              <a:rPr lang="en-GB" altLang="de-DE" sz="1200" dirty="0"/>
              <a:t> </a:t>
            </a:r>
            <a:endParaRPr lang="de-DE" sz="1200" dirty="0"/>
          </a:p>
        </p:txBody>
      </p:sp>
    </p:spTree>
    <p:extLst>
      <p:ext uri="{BB962C8B-B14F-4D97-AF65-F5344CB8AC3E}">
        <p14:creationId xmlns:p14="http://schemas.microsoft.com/office/powerpoint/2010/main" val="3526919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r>
              <a:rPr lang="en-GB" altLang="de-DE" dirty="0" err="1"/>
              <a:t>Dr.</a:t>
            </a:r>
            <a:r>
              <a:rPr lang="en-GB" altLang="de-DE" dirty="0"/>
              <a:t> Hans-Dietrich </a:t>
            </a:r>
            <a:r>
              <a:rPr lang="en-GB" altLang="de-DE" dirty="0" err="1"/>
              <a:t>Reckhaus</a:t>
            </a:r>
            <a:endParaRPr lang="de-DE" dirty="0"/>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p:txBody>
          <a:bodyPr/>
          <a:lstStyle/>
          <a:p>
            <a:endParaRPr lang="de-DE"/>
          </a:p>
        </p:txBody>
      </p:sp>
      <p:pic>
        <p:nvPicPr>
          <p:cNvPr id="4" name="Picture 15" descr="Graphical user interface, website&#10;&#10;Description automatically generated">
            <a:extLst>
              <a:ext uri="{FF2B5EF4-FFF2-40B4-BE49-F238E27FC236}">
                <a16:creationId xmlns:a16="http://schemas.microsoft.com/office/drawing/2014/main" id="{EB1044B4-D790-D616-088D-8A9B8E230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6288" y="2400300"/>
            <a:ext cx="4049712"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A person in a suit&#10;&#10;Description automatically generated with medium confidence">
            <a:extLst>
              <a:ext uri="{FF2B5EF4-FFF2-40B4-BE49-F238E27FC236}">
                <a16:creationId xmlns:a16="http://schemas.microsoft.com/office/drawing/2014/main" id="{1766EEFE-73A4-5658-F5D2-469F9260ABC6}"/>
              </a:ext>
            </a:extLst>
          </p:cNvPr>
          <p:cNvPicPr>
            <a:picLocks noChangeAspect="1"/>
          </p:cNvPicPr>
          <p:nvPr/>
        </p:nvPicPr>
        <p:blipFill>
          <a:blip r:embed="rId4"/>
          <a:stretch>
            <a:fillRect/>
          </a:stretch>
        </p:blipFill>
        <p:spPr>
          <a:xfrm>
            <a:off x="6896100" y="1690688"/>
            <a:ext cx="2717800" cy="4759325"/>
          </a:xfrm>
          <a:prstGeom prst="rect">
            <a:avLst/>
          </a:prstGeom>
          <a:ln>
            <a:noFill/>
          </a:ln>
          <a:effectLst>
            <a:outerShdw blurRad="292100" dist="139700" dir="2700000" algn="tl" rotWithShape="0">
              <a:srgbClr val="333333">
                <a:alpha val="65000"/>
              </a:srgbClr>
            </a:outerShdw>
          </a:effectLst>
        </p:spPr>
      </p:pic>
      <p:sp>
        <p:nvSpPr>
          <p:cNvPr id="6" name="TextBox 7">
            <a:extLst>
              <a:ext uri="{FF2B5EF4-FFF2-40B4-BE49-F238E27FC236}">
                <a16:creationId xmlns:a16="http://schemas.microsoft.com/office/drawing/2014/main" id="{483C9642-7845-4E3E-B8B5-EF980384FC81}"/>
              </a:ext>
            </a:extLst>
          </p:cNvPr>
          <p:cNvSpPr txBox="1"/>
          <p:nvPr/>
        </p:nvSpPr>
        <p:spPr>
          <a:xfrm>
            <a:off x="7433628" y="6450013"/>
            <a:ext cx="2284412" cy="184150"/>
          </a:xfrm>
          <a:prstGeom prst="rect">
            <a:avLst/>
          </a:prstGeom>
          <a:noFill/>
        </p:spPr>
        <p:txBody>
          <a:bodyPr>
            <a:spAutoFit/>
          </a:bodyPr>
          <a:lstStyle/>
          <a:p>
            <a:pPr algn="r">
              <a:defRPr/>
            </a:pPr>
            <a:r>
              <a:rPr lang="en-GB" sz="600" b="0" i="1" dirty="0">
                <a:latin typeface="+mn-lt"/>
              </a:rPr>
              <a:t>Source: https://kulturundoekonomie.ch/de/hans-dietrich-reckhaus/</a:t>
            </a:r>
          </a:p>
        </p:txBody>
      </p:sp>
      <p:sp>
        <p:nvSpPr>
          <p:cNvPr id="7" name="Foliennummernplatzhalter 6">
            <a:extLst>
              <a:ext uri="{FF2B5EF4-FFF2-40B4-BE49-F238E27FC236}">
                <a16:creationId xmlns:a16="http://schemas.microsoft.com/office/drawing/2014/main" id="{43877FA6-AB80-AED1-6888-B8749EA5AC3F}"/>
              </a:ext>
            </a:extLst>
          </p:cNvPr>
          <p:cNvSpPr>
            <a:spLocks noGrp="1"/>
          </p:cNvSpPr>
          <p:nvPr>
            <p:ph type="sldNum" sz="quarter" idx="12"/>
          </p:nvPr>
        </p:nvSpPr>
        <p:spPr/>
        <p:txBody>
          <a:bodyPr/>
          <a:lstStyle/>
          <a:p>
            <a:fld id="{BC1DBF59-FCF1-4C99-ADD5-833B8FF11D94}" type="slidenum">
              <a:rPr lang="nl-NL" smtClean="0"/>
              <a:t>27</a:t>
            </a:fld>
            <a:endParaRPr lang="nl-NL"/>
          </a:p>
        </p:txBody>
      </p:sp>
      <p:pic>
        <p:nvPicPr>
          <p:cNvPr id="8" name="Picture 2">
            <a:extLst>
              <a:ext uri="{FF2B5EF4-FFF2-40B4-BE49-F238E27FC236}">
                <a16:creationId xmlns:a16="http://schemas.microsoft.com/office/drawing/2014/main" id="{75CF70D1-585A-D735-C75F-4C3702F033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41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r>
              <a:rPr lang="en-GB" altLang="de-DE" dirty="0"/>
              <a:t>Interface (NASDAQ: TILE)</a:t>
            </a:r>
            <a:endParaRPr lang="de-DE" dirty="0"/>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a:xfrm>
            <a:off x="838200" y="1825624"/>
            <a:ext cx="10515600" cy="4879975"/>
          </a:xfrm>
        </p:spPr>
        <p:txBody>
          <a:bodyPr>
            <a:normAutofit fontScale="85000" lnSpcReduction="20000"/>
          </a:bodyPr>
          <a:lstStyle/>
          <a:p>
            <a:endParaRPr lang="en-US" sz="2800" dirty="0">
              <a:solidFill>
                <a:srgbClr val="FF9900"/>
              </a:solidFill>
              <a:latin typeface="+mn-lt"/>
            </a:endParaRPr>
          </a:p>
          <a:p>
            <a:endParaRPr lang="en-US" dirty="0">
              <a:solidFill>
                <a:srgbClr val="FF9900"/>
              </a:solidFill>
            </a:endParaRPr>
          </a:p>
          <a:p>
            <a:endParaRPr lang="en-US" sz="2800" dirty="0">
              <a:solidFill>
                <a:srgbClr val="FF9900"/>
              </a:solidFill>
              <a:latin typeface="+mn-lt"/>
            </a:endParaRPr>
          </a:p>
          <a:p>
            <a:endParaRPr lang="en-US" dirty="0">
              <a:solidFill>
                <a:srgbClr val="FF9900"/>
              </a:solidFill>
            </a:endParaRPr>
          </a:p>
          <a:p>
            <a:endParaRPr lang="en-US" sz="2800" dirty="0">
              <a:solidFill>
                <a:srgbClr val="FF9900"/>
              </a:solidFill>
              <a:latin typeface="+mn-lt"/>
            </a:endParaRPr>
          </a:p>
          <a:p>
            <a:endParaRPr lang="en-US" dirty="0">
              <a:solidFill>
                <a:srgbClr val="FF9900"/>
              </a:solidFill>
            </a:endParaRPr>
          </a:p>
          <a:p>
            <a:endParaRPr lang="en-US" sz="2800" dirty="0">
              <a:solidFill>
                <a:srgbClr val="FF9900"/>
              </a:solidFill>
              <a:latin typeface="+mn-lt"/>
            </a:endParaRPr>
          </a:p>
          <a:p>
            <a:endParaRPr lang="en-US" sz="2800" dirty="0">
              <a:solidFill>
                <a:srgbClr val="FF9900"/>
              </a:solidFill>
              <a:latin typeface="+mn-lt"/>
            </a:endParaRPr>
          </a:p>
          <a:p>
            <a:endParaRPr lang="en-US" sz="2800" dirty="0">
              <a:solidFill>
                <a:srgbClr val="FF9900"/>
              </a:solidFill>
              <a:latin typeface="+mn-lt"/>
            </a:endParaRPr>
          </a:p>
          <a:p>
            <a:endParaRPr lang="en-US" sz="2800" dirty="0">
              <a:solidFill>
                <a:srgbClr val="FF9900"/>
              </a:solidFill>
              <a:latin typeface="+mn-lt"/>
            </a:endParaRPr>
          </a:p>
          <a:p>
            <a:endParaRPr lang="en-US" sz="2800" dirty="0">
              <a:solidFill>
                <a:srgbClr val="FF9900"/>
              </a:solidFill>
              <a:latin typeface="+mn-lt"/>
            </a:endParaRPr>
          </a:p>
          <a:p>
            <a:r>
              <a:rPr lang="en-US" sz="2100" dirty="0">
                <a:solidFill>
                  <a:srgbClr val="FF9900"/>
                </a:solidFill>
                <a:latin typeface="+mn-lt"/>
              </a:rPr>
              <a:t>Mission Zero: </a:t>
            </a:r>
            <a:r>
              <a:rPr lang="en-US" sz="2100" b="0" dirty="0">
                <a:latin typeface="+mn-lt"/>
              </a:rPr>
              <a:t>“To eventually take nothing from the Earth that is not naturally and rapidly renewable". </a:t>
            </a:r>
            <a:endParaRPr lang="en-GB" sz="2100" b="0" dirty="0">
              <a:latin typeface="+mn-lt"/>
            </a:endParaRPr>
          </a:p>
          <a:p>
            <a:endParaRPr lang="de-DE" dirty="0"/>
          </a:p>
        </p:txBody>
      </p:sp>
      <p:pic>
        <p:nvPicPr>
          <p:cNvPr id="4" name="Picture 6" descr="A picture containing wall, indoor, green, bedroom&#10;&#10;Description automatically generated">
            <a:extLst>
              <a:ext uri="{FF2B5EF4-FFF2-40B4-BE49-F238E27FC236}">
                <a16:creationId xmlns:a16="http://schemas.microsoft.com/office/drawing/2014/main" id="{8BE85C84-E327-0664-A23A-EDA0F2E4E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623" y="1531335"/>
            <a:ext cx="6634753" cy="441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liennummernplatzhalter 5">
            <a:extLst>
              <a:ext uri="{FF2B5EF4-FFF2-40B4-BE49-F238E27FC236}">
                <a16:creationId xmlns:a16="http://schemas.microsoft.com/office/drawing/2014/main" id="{EDCD7547-6935-4B44-48CF-DB631B2E64C2}"/>
              </a:ext>
            </a:extLst>
          </p:cNvPr>
          <p:cNvSpPr>
            <a:spLocks noGrp="1"/>
          </p:cNvSpPr>
          <p:nvPr>
            <p:ph type="sldNum" sz="quarter" idx="12"/>
          </p:nvPr>
        </p:nvSpPr>
        <p:spPr/>
        <p:txBody>
          <a:bodyPr/>
          <a:lstStyle/>
          <a:p>
            <a:fld id="{BC1DBF59-FCF1-4C99-ADD5-833B8FF11D94}" type="slidenum">
              <a:rPr lang="nl-NL" smtClean="0"/>
              <a:t>28</a:t>
            </a:fld>
            <a:endParaRPr lang="nl-NL"/>
          </a:p>
        </p:txBody>
      </p:sp>
      <p:pic>
        <p:nvPicPr>
          <p:cNvPr id="5" name="Picture 2">
            <a:extLst>
              <a:ext uri="{FF2B5EF4-FFF2-40B4-BE49-F238E27FC236}">
                <a16:creationId xmlns:a16="http://schemas.microsoft.com/office/drawing/2014/main" id="{9FE6A88F-CF31-F6F8-7C21-15F0EFE9B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08D7F0AD-0C0B-0787-8737-6BB520B04530}"/>
              </a:ext>
            </a:extLst>
          </p:cNvPr>
          <p:cNvSpPr txBox="1"/>
          <p:nvPr/>
        </p:nvSpPr>
        <p:spPr>
          <a:xfrm>
            <a:off x="3317376" y="6467217"/>
            <a:ext cx="6096000" cy="184666"/>
          </a:xfrm>
          <a:prstGeom prst="rect">
            <a:avLst/>
          </a:prstGeom>
          <a:noFill/>
        </p:spPr>
        <p:txBody>
          <a:bodyPr wrap="square">
            <a:spAutoFit/>
          </a:bodyPr>
          <a:lstStyle/>
          <a:p>
            <a:pPr algn="r"/>
            <a:r>
              <a:rPr lang="en-US" sz="600" i="1" noProof="0" dirty="0"/>
              <a:t>Source: https://www.interface.com/US/en-US/more-from-interface/about.html</a:t>
            </a:r>
          </a:p>
        </p:txBody>
      </p:sp>
    </p:spTree>
    <p:extLst>
      <p:ext uri="{BB962C8B-B14F-4D97-AF65-F5344CB8AC3E}">
        <p14:creationId xmlns:p14="http://schemas.microsoft.com/office/powerpoint/2010/main" val="178313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r>
              <a:rPr lang="en-GB" altLang="de-DE" dirty="0"/>
              <a:t>Biomimicry database: https://asknature.org/</a:t>
            </a:r>
            <a:endParaRPr lang="de-DE" dirty="0"/>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p:txBody>
          <a:bodyPr/>
          <a:lstStyle/>
          <a:p>
            <a:endParaRPr lang="de-DE"/>
          </a:p>
        </p:txBody>
      </p:sp>
      <p:pic>
        <p:nvPicPr>
          <p:cNvPr id="4" name="Picture 5">
            <a:extLst>
              <a:ext uri="{FF2B5EF4-FFF2-40B4-BE49-F238E27FC236}">
                <a16:creationId xmlns:a16="http://schemas.microsoft.com/office/drawing/2014/main" id="{CD2EE253-239F-07FB-5780-691C36A865DF}"/>
              </a:ext>
            </a:extLst>
          </p:cNvPr>
          <p:cNvPicPr>
            <a:picLocks noChangeAspect="1"/>
          </p:cNvPicPr>
          <p:nvPr/>
        </p:nvPicPr>
        <p:blipFill>
          <a:blip r:embed="rId3"/>
          <a:stretch>
            <a:fillRect/>
          </a:stretch>
        </p:blipFill>
        <p:spPr>
          <a:xfrm>
            <a:off x="2700337" y="1690688"/>
            <a:ext cx="6791325" cy="4795838"/>
          </a:xfrm>
          <a:prstGeom prst="rect">
            <a:avLst/>
          </a:prstGeom>
          <a:ln>
            <a:noFill/>
          </a:ln>
          <a:effectLst>
            <a:outerShdw blurRad="292100" dist="139700" dir="2700000" algn="tl" rotWithShape="0">
              <a:srgbClr val="333333">
                <a:alpha val="65000"/>
              </a:srgbClr>
            </a:outerShdw>
          </a:effectLst>
        </p:spPr>
      </p:pic>
      <p:sp>
        <p:nvSpPr>
          <p:cNvPr id="5" name="Foliennummernplatzhalter 4">
            <a:extLst>
              <a:ext uri="{FF2B5EF4-FFF2-40B4-BE49-F238E27FC236}">
                <a16:creationId xmlns:a16="http://schemas.microsoft.com/office/drawing/2014/main" id="{0E690677-30CF-AFDD-5658-ACA9499EB1F1}"/>
              </a:ext>
            </a:extLst>
          </p:cNvPr>
          <p:cNvSpPr>
            <a:spLocks noGrp="1"/>
          </p:cNvSpPr>
          <p:nvPr>
            <p:ph type="sldNum" sz="quarter" idx="12"/>
          </p:nvPr>
        </p:nvSpPr>
        <p:spPr/>
        <p:txBody>
          <a:bodyPr/>
          <a:lstStyle/>
          <a:p>
            <a:fld id="{BC1DBF59-FCF1-4C99-ADD5-833B8FF11D94}" type="slidenum">
              <a:rPr lang="nl-NL" smtClean="0"/>
              <a:t>29</a:t>
            </a:fld>
            <a:endParaRPr lang="nl-NL"/>
          </a:p>
        </p:txBody>
      </p:sp>
      <p:pic>
        <p:nvPicPr>
          <p:cNvPr id="6" name="Picture 2">
            <a:extLst>
              <a:ext uri="{FF2B5EF4-FFF2-40B4-BE49-F238E27FC236}">
                <a16:creationId xmlns:a16="http://schemas.microsoft.com/office/drawing/2014/main" id="{30DCDDF2-47BB-B9D7-E09A-7A4883A723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343"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287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898C2B-54A1-0A54-520F-584C4A4EC159}"/>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C444A611-E852-0F2A-15B5-BEBE68A9A488}"/>
              </a:ext>
            </a:extLst>
          </p:cNvPr>
          <p:cNvSpPr>
            <a:spLocks noGrp="1"/>
          </p:cNvSpPr>
          <p:nvPr>
            <p:ph idx="1"/>
          </p:nvPr>
        </p:nvSpPr>
        <p:spPr/>
        <p:txBody>
          <a:bodyPr/>
          <a:lstStyle/>
          <a:p>
            <a:pPr marL="0" indent="0" algn="ctr">
              <a:buNone/>
            </a:pPr>
            <a:endParaRPr lang="de-DE" b="1" dirty="0"/>
          </a:p>
          <a:p>
            <a:pPr marL="0" indent="0" algn="ctr">
              <a:buNone/>
            </a:pPr>
            <a:endParaRPr lang="de-DE" b="1" dirty="0"/>
          </a:p>
          <a:p>
            <a:pPr marL="0" indent="0" algn="ctr">
              <a:buNone/>
            </a:pPr>
            <a:r>
              <a:rPr lang="de-DE" b="1" dirty="0"/>
              <a:t>This </a:t>
            </a:r>
            <a:r>
              <a:rPr lang="de-DE" b="1" dirty="0" err="1"/>
              <a:t>is</a:t>
            </a:r>
            <a:r>
              <a:rPr lang="de-DE" b="1" dirty="0"/>
              <a:t> a</a:t>
            </a:r>
          </a:p>
          <a:p>
            <a:pPr marL="0" indent="0" algn="ctr">
              <a:buNone/>
            </a:pPr>
            <a:r>
              <a:rPr lang="de-DE" b="1" dirty="0">
                <a:solidFill>
                  <a:schemeClr val="accent2"/>
                </a:solidFill>
              </a:rPr>
              <a:t>Digital Detox</a:t>
            </a:r>
          </a:p>
          <a:p>
            <a:pPr marL="0" indent="0" algn="ctr">
              <a:buNone/>
            </a:pPr>
            <a:r>
              <a:rPr lang="de-DE" b="1" dirty="0" err="1">
                <a:solidFill>
                  <a:schemeClr val="accent1"/>
                </a:solidFill>
              </a:rPr>
              <a:t>Analogue</a:t>
            </a:r>
            <a:endParaRPr lang="de-DE" b="1" dirty="0">
              <a:solidFill>
                <a:schemeClr val="accent1"/>
              </a:solidFill>
            </a:endParaRPr>
          </a:p>
          <a:p>
            <a:pPr marL="0" indent="0" algn="ctr">
              <a:buNone/>
            </a:pPr>
            <a:r>
              <a:rPr lang="de-DE" b="1" dirty="0"/>
              <a:t>Zone</a:t>
            </a:r>
          </a:p>
        </p:txBody>
      </p:sp>
      <p:sp>
        <p:nvSpPr>
          <p:cNvPr id="6" name="Foliennummernplatzhalter 5">
            <a:extLst>
              <a:ext uri="{FF2B5EF4-FFF2-40B4-BE49-F238E27FC236}">
                <a16:creationId xmlns:a16="http://schemas.microsoft.com/office/drawing/2014/main" id="{099F4ADD-5113-9A56-0EE0-473D496D1107}"/>
              </a:ext>
            </a:extLst>
          </p:cNvPr>
          <p:cNvSpPr>
            <a:spLocks noGrp="1"/>
          </p:cNvSpPr>
          <p:nvPr>
            <p:ph type="sldNum" sz="quarter" idx="12"/>
          </p:nvPr>
        </p:nvSpPr>
        <p:spPr/>
        <p:txBody>
          <a:bodyPr/>
          <a:lstStyle/>
          <a:p>
            <a:fld id="{BC1DBF59-FCF1-4C99-ADD5-833B8FF11D94}" type="slidenum">
              <a:rPr lang="nl-NL" smtClean="0"/>
              <a:t>3</a:t>
            </a:fld>
            <a:endParaRPr lang="nl-NL"/>
          </a:p>
        </p:txBody>
      </p:sp>
      <p:pic>
        <p:nvPicPr>
          <p:cNvPr id="7" name="Picture 2">
            <a:extLst>
              <a:ext uri="{FF2B5EF4-FFF2-40B4-BE49-F238E27FC236}">
                <a16:creationId xmlns:a16="http://schemas.microsoft.com/office/drawing/2014/main" id="{914D36E9-4B03-21D0-67D8-E678970D29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423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r>
              <a:rPr lang="en-GB" altLang="de-DE" dirty="0"/>
              <a:t>Key concepts of today’s class</a:t>
            </a:r>
            <a:endParaRPr lang="de-DE" dirty="0"/>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p:txBody>
          <a:bodyPr/>
          <a:lstStyle/>
          <a:p>
            <a:pPr marL="0" indent="0">
              <a:buNone/>
            </a:pPr>
            <a:endParaRPr lang="de-DE" dirty="0"/>
          </a:p>
        </p:txBody>
      </p:sp>
      <p:pic>
        <p:nvPicPr>
          <p:cNvPr id="4" name="Grafik 3" descr="Ein Bild, das Baum, Boden, draußen, Pflanze enthält.&#10;&#10;Automatisch generierte Beschreibung">
            <a:extLst>
              <a:ext uri="{FF2B5EF4-FFF2-40B4-BE49-F238E27FC236}">
                <a16:creationId xmlns:a16="http://schemas.microsoft.com/office/drawing/2014/main" id="{540913DB-B6F3-46AF-E7BF-41037014AD65}"/>
              </a:ext>
            </a:extLst>
          </p:cNvPr>
          <p:cNvPicPr>
            <a:picLocks noChangeAspect="1"/>
          </p:cNvPicPr>
          <p:nvPr/>
        </p:nvPicPr>
        <p:blipFill>
          <a:blip r:embed="rId2"/>
          <a:stretch>
            <a:fillRect/>
          </a:stretch>
        </p:blipFill>
        <p:spPr>
          <a:xfrm>
            <a:off x="2416447" y="1825625"/>
            <a:ext cx="6845300" cy="4557713"/>
          </a:xfrm>
          <a:prstGeom prst="rect">
            <a:avLst/>
          </a:prstGeom>
          <a:ln>
            <a:noFill/>
          </a:ln>
          <a:effectLst>
            <a:outerShdw blurRad="292100" dist="139700" dir="2700000" algn="tl" rotWithShape="0">
              <a:srgbClr val="333333">
                <a:alpha val="65000"/>
              </a:srgbClr>
            </a:outerShdw>
          </a:effectLst>
        </p:spPr>
      </p:pic>
      <p:sp>
        <p:nvSpPr>
          <p:cNvPr id="5" name="Inhaltsplatzhalter 2">
            <a:extLst>
              <a:ext uri="{FF2B5EF4-FFF2-40B4-BE49-F238E27FC236}">
                <a16:creationId xmlns:a16="http://schemas.microsoft.com/office/drawing/2014/main" id="{7849327B-1162-0CD3-DD50-7AB240325865}"/>
              </a:ext>
            </a:extLst>
          </p:cNvPr>
          <p:cNvSpPr txBox="1">
            <a:spLocks noChangeArrowheads="1"/>
          </p:cNvSpPr>
          <p:nvPr/>
        </p:nvSpPr>
        <p:spPr>
          <a:xfrm>
            <a:off x="2686322" y="2011363"/>
            <a:ext cx="4011613" cy="421640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de-DE" b="1">
                <a:solidFill>
                  <a:schemeClr val="bg1"/>
                </a:solidFill>
              </a:rPr>
              <a:t>Overview effect</a:t>
            </a:r>
          </a:p>
          <a:p>
            <a:pPr>
              <a:lnSpc>
                <a:spcPct val="150000"/>
              </a:lnSpc>
            </a:pPr>
            <a:r>
              <a:rPr lang="en-US" altLang="de-DE" b="1">
                <a:solidFill>
                  <a:schemeClr val="bg1"/>
                </a:solidFill>
              </a:rPr>
              <a:t>Stroop test</a:t>
            </a:r>
          </a:p>
          <a:p>
            <a:pPr>
              <a:lnSpc>
                <a:spcPct val="150000"/>
              </a:lnSpc>
            </a:pPr>
            <a:r>
              <a:rPr lang="en-US" altLang="de-DE" b="1">
                <a:solidFill>
                  <a:schemeClr val="bg1"/>
                </a:solidFill>
              </a:rPr>
              <a:t>Ego-system vs. eco-system</a:t>
            </a:r>
          </a:p>
          <a:p>
            <a:pPr>
              <a:lnSpc>
                <a:spcPct val="150000"/>
              </a:lnSpc>
            </a:pPr>
            <a:r>
              <a:rPr lang="en-US" altLang="de-DE" b="1">
                <a:solidFill>
                  <a:schemeClr val="bg1"/>
                </a:solidFill>
              </a:rPr>
              <a:t>Earth Overshoot Day</a:t>
            </a:r>
          </a:p>
          <a:p>
            <a:pPr>
              <a:lnSpc>
                <a:spcPct val="150000"/>
              </a:lnSpc>
            </a:pPr>
            <a:r>
              <a:rPr lang="en-US" altLang="de-DE" b="1">
                <a:solidFill>
                  <a:schemeClr val="bg1"/>
                </a:solidFill>
              </a:rPr>
              <a:t>Planetary Boundaries</a:t>
            </a:r>
          </a:p>
          <a:p>
            <a:pPr>
              <a:lnSpc>
                <a:spcPct val="150000"/>
              </a:lnSpc>
            </a:pPr>
            <a:r>
              <a:rPr lang="en-US" altLang="de-DE" b="1">
                <a:solidFill>
                  <a:schemeClr val="bg1"/>
                </a:solidFill>
              </a:rPr>
              <a:t>Sustainability</a:t>
            </a:r>
          </a:p>
          <a:p>
            <a:pPr>
              <a:lnSpc>
                <a:spcPct val="150000"/>
              </a:lnSpc>
            </a:pPr>
            <a:r>
              <a:rPr lang="en-US" altLang="de-DE" b="1">
                <a:solidFill>
                  <a:schemeClr val="bg1"/>
                </a:solidFill>
              </a:rPr>
              <a:t>Regenerative business</a:t>
            </a:r>
          </a:p>
          <a:p>
            <a:pPr>
              <a:lnSpc>
                <a:spcPct val="150000"/>
              </a:lnSpc>
            </a:pPr>
            <a:r>
              <a:rPr lang="en-US" altLang="de-DE" b="1">
                <a:solidFill>
                  <a:schemeClr val="bg1"/>
                </a:solidFill>
              </a:rPr>
              <a:t>Biomimicry</a:t>
            </a:r>
            <a:endParaRPr lang="en-US" altLang="de-DE" b="1" dirty="0">
              <a:solidFill>
                <a:schemeClr val="bg1"/>
              </a:solidFill>
            </a:endParaRPr>
          </a:p>
        </p:txBody>
      </p:sp>
      <p:sp>
        <p:nvSpPr>
          <p:cNvPr id="6" name="Foliennummernplatzhalter 5">
            <a:extLst>
              <a:ext uri="{FF2B5EF4-FFF2-40B4-BE49-F238E27FC236}">
                <a16:creationId xmlns:a16="http://schemas.microsoft.com/office/drawing/2014/main" id="{BE350C8D-9AA5-8F6D-C61B-4FF5CE4D5083}"/>
              </a:ext>
            </a:extLst>
          </p:cNvPr>
          <p:cNvSpPr>
            <a:spLocks noGrp="1"/>
          </p:cNvSpPr>
          <p:nvPr>
            <p:ph type="sldNum" sz="quarter" idx="12"/>
          </p:nvPr>
        </p:nvSpPr>
        <p:spPr/>
        <p:txBody>
          <a:bodyPr/>
          <a:lstStyle/>
          <a:p>
            <a:fld id="{BC1DBF59-FCF1-4C99-ADD5-833B8FF11D94}" type="slidenum">
              <a:rPr lang="nl-NL" smtClean="0"/>
              <a:t>30</a:t>
            </a:fld>
            <a:endParaRPr lang="nl-NL"/>
          </a:p>
        </p:txBody>
      </p:sp>
      <p:pic>
        <p:nvPicPr>
          <p:cNvPr id="7" name="Picture 2">
            <a:extLst>
              <a:ext uri="{FF2B5EF4-FFF2-40B4-BE49-F238E27FC236}">
                <a16:creationId xmlns:a16="http://schemas.microsoft.com/office/drawing/2014/main" id="{A5415A58-61AB-2155-B38A-7FC94D888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464634"/>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130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nhaltsplatzhalter 4">
            <a:extLst>
              <a:ext uri="{FF2B5EF4-FFF2-40B4-BE49-F238E27FC236}">
                <a16:creationId xmlns:a16="http://schemas.microsoft.com/office/drawing/2014/main" id="{D69CB84D-DDC9-E1A8-1ACF-1ACCAC72934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1227" b="1378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069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F7802-01F0-1EC4-1AD0-0CE21FB17C2A}"/>
              </a:ext>
            </a:extLst>
          </p:cNvPr>
          <p:cNvSpPr>
            <a:spLocks noGrp="1"/>
          </p:cNvSpPr>
          <p:nvPr>
            <p:ph type="title"/>
          </p:nvPr>
        </p:nvSpPr>
        <p:spPr/>
        <p:txBody>
          <a:bodyPr/>
          <a:lstStyle/>
          <a:p>
            <a:r>
              <a:rPr lang="en-GB" dirty="0"/>
              <a:t>CSR vs. Conscious Business</a:t>
            </a:r>
            <a:endParaRPr lang="de-DE" dirty="0"/>
          </a:p>
        </p:txBody>
      </p:sp>
      <p:sp>
        <p:nvSpPr>
          <p:cNvPr id="3" name="Textplatzhalter 2">
            <a:extLst>
              <a:ext uri="{FF2B5EF4-FFF2-40B4-BE49-F238E27FC236}">
                <a16:creationId xmlns:a16="http://schemas.microsoft.com/office/drawing/2014/main" id="{D1C5D0DB-6AF8-EA91-6D97-9778063C2571}"/>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8B5F1967-B2B5-E72B-5C99-7566192E0B03}"/>
              </a:ext>
            </a:extLst>
          </p:cNvPr>
          <p:cNvSpPr>
            <a:spLocks noGrp="1"/>
          </p:cNvSpPr>
          <p:nvPr>
            <p:ph type="sldNum" sz="quarter" idx="12"/>
          </p:nvPr>
        </p:nvSpPr>
        <p:spPr/>
        <p:txBody>
          <a:bodyPr/>
          <a:lstStyle/>
          <a:p>
            <a:fld id="{BC1DBF59-FCF1-4C99-ADD5-833B8FF11D94}" type="slidenum">
              <a:rPr lang="nl-NL" smtClean="0"/>
              <a:t>32</a:t>
            </a:fld>
            <a:endParaRPr lang="nl-NL"/>
          </a:p>
        </p:txBody>
      </p:sp>
      <p:pic>
        <p:nvPicPr>
          <p:cNvPr id="5" name="Picture 2">
            <a:extLst>
              <a:ext uri="{FF2B5EF4-FFF2-40B4-BE49-F238E27FC236}">
                <a16:creationId xmlns:a16="http://schemas.microsoft.com/office/drawing/2014/main" id="{1B131E37-B56F-6725-74FA-6061DE2E54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381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a:xfrm>
            <a:off x="838200" y="365125"/>
            <a:ext cx="9220200" cy="1325563"/>
          </a:xfrm>
        </p:spPr>
        <p:txBody>
          <a:bodyPr/>
          <a:lstStyle/>
          <a:p>
            <a:r>
              <a:rPr lang="en-GB" altLang="de-DE" dirty="0"/>
              <a:t>The (limiting) dimensions or Corporate Social Responsibility (CSR)</a:t>
            </a:r>
            <a:endParaRPr lang="de-DE" dirty="0"/>
          </a:p>
        </p:txBody>
      </p:sp>
      <p:sp>
        <p:nvSpPr>
          <p:cNvPr id="4" name="Foliennummernplatzhalter 3">
            <a:extLst>
              <a:ext uri="{FF2B5EF4-FFF2-40B4-BE49-F238E27FC236}">
                <a16:creationId xmlns:a16="http://schemas.microsoft.com/office/drawing/2014/main" id="{BD67B515-7EE9-3755-8F00-BBAFD398E494}"/>
              </a:ext>
            </a:extLst>
          </p:cNvPr>
          <p:cNvSpPr>
            <a:spLocks noGrp="1"/>
          </p:cNvSpPr>
          <p:nvPr>
            <p:ph type="sldNum" sz="quarter" idx="12"/>
          </p:nvPr>
        </p:nvSpPr>
        <p:spPr/>
        <p:txBody>
          <a:bodyPr/>
          <a:lstStyle/>
          <a:p>
            <a:fld id="{BC1DBF59-FCF1-4C99-ADD5-833B8FF11D94}" type="slidenum">
              <a:rPr lang="nl-NL" smtClean="0"/>
              <a:t>33</a:t>
            </a:fld>
            <a:endParaRPr lang="nl-NL"/>
          </a:p>
        </p:txBody>
      </p:sp>
      <p:grpSp>
        <p:nvGrpSpPr>
          <p:cNvPr id="5" name="Gruppieren 1">
            <a:extLst>
              <a:ext uri="{FF2B5EF4-FFF2-40B4-BE49-F238E27FC236}">
                <a16:creationId xmlns:a16="http://schemas.microsoft.com/office/drawing/2014/main" id="{E6AA5529-7DE2-71E7-72B7-6895B3707FBE}"/>
              </a:ext>
            </a:extLst>
          </p:cNvPr>
          <p:cNvGrpSpPr>
            <a:grpSpLocks/>
          </p:cNvGrpSpPr>
          <p:nvPr/>
        </p:nvGrpSpPr>
        <p:grpSpPr bwMode="auto">
          <a:xfrm>
            <a:off x="3899392" y="2258879"/>
            <a:ext cx="4393216" cy="3778635"/>
            <a:chOff x="2916238" y="2622824"/>
            <a:chExt cx="2928282" cy="2519089"/>
          </a:xfrm>
          <a:solidFill>
            <a:schemeClr val="accent2"/>
          </a:solidFill>
        </p:grpSpPr>
        <p:sp>
          <p:nvSpPr>
            <p:cNvPr id="6" name="Isosceles Triangle 39">
              <a:extLst>
                <a:ext uri="{FF2B5EF4-FFF2-40B4-BE49-F238E27FC236}">
                  <a16:creationId xmlns:a16="http://schemas.microsoft.com/office/drawing/2014/main" id="{7AA1F4DD-F0C7-709F-0AEB-FCCB116D1532}"/>
                </a:ext>
              </a:extLst>
            </p:cNvPr>
            <p:cNvSpPr/>
            <p:nvPr/>
          </p:nvSpPr>
          <p:spPr>
            <a:xfrm>
              <a:off x="3661170" y="2622824"/>
              <a:ext cx="1447539" cy="1238250"/>
            </a:xfrm>
            <a:prstGeom prst="triangle">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15000"/>
                </a:lnSpc>
                <a:spcAft>
                  <a:spcPts val="1000"/>
                </a:spcAft>
                <a:defRPr/>
              </a:pPr>
              <a:r>
                <a:rPr lang="de-DE" sz="1800" b="1">
                  <a:ea typeface="Calibri" charset="0"/>
                  <a:cs typeface="Times New Roman" charset="0"/>
                </a:rPr>
                <a:t> </a:t>
              </a:r>
            </a:p>
          </p:txBody>
        </p:sp>
        <p:sp>
          <p:nvSpPr>
            <p:cNvPr id="7" name="Isosceles Triangle 41">
              <a:extLst>
                <a:ext uri="{FF2B5EF4-FFF2-40B4-BE49-F238E27FC236}">
                  <a16:creationId xmlns:a16="http://schemas.microsoft.com/office/drawing/2014/main" id="{53E34B17-7320-70CB-2F78-AB1B18A49DEA}"/>
                </a:ext>
              </a:extLst>
            </p:cNvPr>
            <p:cNvSpPr/>
            <p:nvPr/>
          </p:nvSpPr>
          <p:spPr>
            <a:xfrm rot="10800000">
              <a:off x="3656861" y="3890401"/>
              <a:ext cx="1447800" cy="1238250"/>
            </a:xfrm>
            <a:prstGeom prst="triangle">
              <a:avLst/>
            </a:prstGeom>
            <a:solidFill>
              <a:schemeClr val="bg1">
                <a:lumMod val="65000"/>
              </a:schemeClr>
            </a:solidFill>
            <a:ln>
              <a:noFill/>
            </a:ln>
            <a:scene3d>
              <a:camera prst="orthographicFront">
                <a:rot lat="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flatTx/>
            </a:bodyPr>
            <a:lstStyle/>
            <a:p>
              <a:pPr algn="ctr">
                <a:lnSpc>
                  <a:spcPct val="115000"/>
                </a:lnSpc>
                <a:spcAft>
                  <a:spcPts val="1000"/>
                </a:spcAft>
                <a:defRPr/>
              </a:pPr>
              <a:r>
                <a:rPr lang="de-DE" sz="1800" b="1">
                  <a:ea typeface="Calibri" charset="0"/>
                  <a:cs typeface="Times New Roman" charset="0"/>
                </a:rPr>
                <a:t> </a:t>
              </a:r>
            </a:p>
          </p:txBody>
        </p:sp>
        <p:sp>
          <p:nvSpPr>
            <p:cNvPr id="8" name="Isosceles Triangle 42">
              <a:extLst>
                <a:ext uri="{FF2B5EF4-FFF2-40B4-BE49-F238E27FC236}">
                  <a16:creationId xmlns:a16="http://schemas.microsoft.com/office/drawing/2014/main" id="{A7ABA05E-A8D2-804B-73E9-CF49CB8AD7D7}"/>
                </a:ext>
              </a:extLst>
            </p:cNvPr>
            <p:cNvSpPr/>
            <p:nvPr/>
          </p:nvSpPr>
          <p:spPr>
            <a:xfrm>
              <a:off x="4396981" y="3903663"/>
              <a:ext cx="1447539" cy="1238250"/>
            </a:xfrm>
            <a:prstGeom prst="triangle">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a:lnSpc>
                  <a:spcPct val="115000"/>
                </a:lnSpc>
                <a:spcAft>
                  <a:spcPts val="1000"/>
                </a:spcAft>
                <a:defRPr/>
              </a:pPr>
              <a:br>
                <a:rPr lang="de-DE" sz="1800" b="1" dirty="0">
                  <a:ea typeface="Calibri" charset="0"/>
                  <a:cs typeface="Times New Roman" charset="0"/>
                </a:rPr>
              </a:br>
              <a:r>
                <a:rPr lang="de-DE" sz="1800" b="1" dirty="0" err="1">
                  <a:ea typeface="Calibri" charset="0"/>
                  <a:cs typeface="Times New Roman" charset="0"/>
                </a:rPr>
                <a:t>Economic</a:t>
              </a:r>
              <a:endParaRPr lang="de-DE" sz="1800" b="1" dirty="0">
                <a:ea typeface="Calibri" charset="0"/>
                <a:cs typeface="Times New Roman" charset="0"/>
              </a:endParaRPr>
            </a:p>
          </p:txBody>
        </p:sp>
        <p:sp>
          <p:nvSpPr>
            <p:cNvPr id="9" name="Isosceles Triangle 43">
              <a:extLst>
                <a:ext uri="{FF2B5EF4-FFF2-40B4-BE49-F238E27FC236}">
                  <a16:creationId xmlns:a16="http://schemas.microsoft.com/office/drawing/2014/main" id="{E26194CF-6C8C-122C-7B3C-268591D05CDF}"/>
                </a:ext>
              </a:extLst>
            </p:cNvPr>
            <p:cNvSpPr/>
            <p:nvPr/>
          </p:nvSpPr>
          <p:spPr>
            <a:xfrm>
              <a:off x="2916238" y="3900488"/>
              <a:ext cx="1447539" cy="1238250"/>
            </a:xfrm>
            <a:prstGeom prst="triangle">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15000"/>
                </a:lnSpc>
                <a:spcAft>
                  <a:spcPts val="1000"/>
                </a:spcAft>
                <a:defRPr/>
              </a:pPr>
              <a:r>
                <a:rPr lang="de-DE" sz="1800" b="1" dirty="0" err="1">
                  <a:solidFill>
                    <a:srgbClr val="FFFFFF"/>
                  </a:solidFill>
                  <a:ea typeface="Calibri" charset="0"/>
                  <a:cs typeface="Times New Roman" charset="0"/>
                </a:rPr>
                <a:t>Social</a:t>
              </a:r>
              <a:endParaRPr lang="de-DE" sz="1800" b="1" dirty="0">
                <a:ea typeface="Calibri" charset="0"/>
                <a:cs typeface="Times New Roman" charset="0"/>
              </a:endParaRPr>
            </a:p>
          </p:txBody>
        </p:sp>
        <p:sp>
          <p:nvSpPr>
            <p:cNvPr id="10" name="Rectangle 59">
              <a:extLst>
                <a:ext uri="{FF2B5EF4-FFF2-40B4-BE49-F238E27FC236}">
                  <a16:creationId xmlns:a16="http://schemas.microsoft.com/office/drawing/2014/main" id="{AAA032E2-7F79-2469-6894-C9C938010FF4}"/>
                </a:ext>
              </a:extLst>
            </p:cNvPr>
            <p:cNvSpPr/>
            <p:nvPr/>
          </p:nvSpPr>
          <p:spPr>
            <a:xfrm>
              <a:off x="3873396" y="3941836"/>
              <a:ext cx="1034415" cy="532130"/>
            </a:xfrm>
            <a:prstGeom prst="rect">
              <a:avLst/>
            </a:prstGeom>
            <a:noFill/>
            <a:ln>
              <a:noFill/>
            </a:ln>
            <a:scene3d>
              <a:camera prst="orthographicFront">
                <a:rot lat="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flatTx/>
            </a:bodyPr>
            <a:lstStyle/>
            <a:p>
              <a:pPr algn="ctr">
                <a:lnSpc>
                  <a:spcPct val="115000"/>
                </a:lnSpc>
                <a:spcAft>
                  <a:spcPts val="0"/>
                </a:spcAft>
                <a:defRPr/>
              </a:pPr>
              <a:endParaRPr lang="de-DE" sz="1800" b="1" i="1" dirty="0">
                <a:ea typeface="Calibri" charset="0"/>
                <a:cs typeface="Times New Roman" charset="0"/>
              </a:endParaRPr>
            </a:p>
            <a:p>
              <a:pPr algn="ctr">
                <a:lnSpc>
                  <a:spcPct val="115000"/>
                </a:lnSpc>
                <a:spcAft>
                  <a:spcPts val="0"/>
                </a:spcAft>
                <a:defRPr/>
              </a:pPr>
              <a:r>
                <a:rPr lang="de-DE" sz="1800" b="1" i="1" dirty="0">
                  <a:ea typeface="Calibri" charset="0"/>
                  <a:cs typeface="Times New Roman" charset="0"/>
                </a:rPr>
                <a:t>Corporation</a:t>
              </a:r>
            </a:p>
            <a:p>
              <a:pPr>
                <a:lnSpc>
                  <a:spcPct val="115000"/>
                </a:lnSpc>
                <a:spcAft>
                  <a:spcPts val="0"/>
                </a:spcAft>
                <a:defRPr/>
              </a:pPr>
              <a:r>
                <a:rPr lang="de-DE" sz="1800" b="1" dirty="0">
                  <a:ea typeface="Calibri" charset="0"/>
                  <a:cs typeface="Times New Roman" charset="0"/>
                </a:rPr>
                <a:t> </a:t>
              </a:r>
            </a:p>
          </p:txBody>
        </p:sp>
        <p:sp>
          <p:nvSpPr>
            <p:cNvPr id="11" name="Rectangle 291">
              <a:extLst>
                <a:ext uri="{FF2B5EF4-FFF2-40B4-BE49-F238E27FC236}">
                  <a16:creationId xmlns:a16="http://schemas.microsoft.com/office/drawing/2014/main" id="{D01AC548-D0A1-3EBD-64E3-1AFD0C567B4E}"/>
                </a:ext>
              </a:extLst>
            </p:cNvPr>
            <p:cNvSpPr/>
            <p:nvPr/>
          </p:nvSpPr>
          <p:spPr>
            <a:xfrm>
              <a:off x="3969090" y="3425297"/>
              <a:ext cx="844398" cy="335491"/>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15000"/>
                </a:lnSpc>
                <a:spcAft>
                  <a:spcPts val="1000"/>
                </a:spcAft>
                <a:defRPr/>
              </a:pPr>
              <a:r>
                <a:rPr lang="de-DE" sz="1800" b="1" dirty="0" err="1">
                  <a:ea typeface="Calibri" charset="0"/>
                  <a:cs typeface="Times New Roman" charset="0"/>
                </a:rPr>
                <a:t>Ecological</a:t>
              </a:r>
              <a:endParaRPr lang="de-DE" sz="1800" b="1" dirty="0">
                <a:ea typeface="Calibri" charset="0"/>
                <a:cs typeface="Times New Roman" charset="0"/>
              </a:endParaRPr>
            </a:p>
            <a:p>
              <a:pPr algn="ctr">
                <a:lnSpc>
                  <a:spcPct val="115000"/>
                </a:lnSpc>
                <a:spcAft>
                  <a:spcPts val="1000"/>
                </a:spcAft>
                <a:defRPr/>
              </a:pPr>
              <a:r>
                <a:rPr lang="de-DE" sz="1800" b="1" dirty="0">
                  <a:ea typeface="Calibri" charset="0"/>
                  <a:cs typeface="Times New Roman" charset="0"/>
                </a:rPr>
                <a:t> </a:t>
              </a:r>
            </a:p>
          </p:txBody>
        </p:sp>
      </p:grpSp>
      <p:pic>
        <p:nvPicPr>
          <p:cNvPr id="3" name="Picture 2">
            <a:extLst>
              <a:ext uri="{FF2B5EF4-FFF2-40B4-BE49-F238E27FC236}">
                <a16:creationId xmlns:a16="http://schemas.microsoft.com/office/drawing/2014/main" id="{4C657EC7-00AB-84E4-F13B-53D59DF99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53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a:xfrm>
            <a:off x="838200" y="365125"/>
            <a:ext cx="9420616" cy="1325563"/>
          </a:xfrm>
        </p:spPr>
        <p:txBody>
          <a:bodyPr>
            <a:normAutofit fontScale="90000"/>
          </a:bodyPr>
          <a:lstStyle/>
          <a:p>
            <a:r>
              <a:rPr lang="en-GB" altLang="de-DE" dirty="0"/>
              <a:t>Requirement to include non-financial statements in annual reports since 2018 (Directive 2014/95/EU)</a:t>
            </a:r>
            <a:endParaRPr lang="de-DE" dirty="0"/>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p:txBody>
          <a:bodyPr>
            <a:noAutofit/>
          </a:bodyPr>
          <a:lstStyle/>
          <a:p>
            <a:pPr>
              <a:defRPr/>
            </a:pPr>
            <a:r>
              <a:rPr lang="en-US" sz="1600" b="1" dirty="0"/>
              <a:t>Large public-interest companies with more than 500 employees including</a:t>
            </a:r>
          </a:p>
          <a:p>
            <a:pPr marL="719138">
              <a:buFont typeface="Arial" panose="020B0604020202020204" pitchFamily="34" charset="0"/>
              <a:buChar char="•"/>
              <a:defRPr/>
            </a:pPr>
            <a:r>
              <a:rPr lang="en-US" sz="1600" dirty="0"/>
              <a:t>listed companies</a:t>
            </a:r>
          </a:p>
          <a:p>
            <a:pPr marL="719138">
              <a:buFont typeface="Arial" panose="020B0604020202020204" pitchFamily="34" charset="0"/>
              <a:buChar char="•"/>
              <a:defRPr/>
            </a:pPr>
            <a:r>
              <a:rPr lang="en-US" sz="1600" dirty="0"/>
              <a:t>banks</a:t>
            </a:r>
          </a:p>
          <a:p>
            <a:pPr marL="719138">
              <a:buFont typeface="Arial" panose="020B0604020202020204" pitchFamily="34" charset="0"/>
              <a:buChar char="•"/>
              <a:defRPr/>
            </a:pPr>
            <a:r>
              <a:rPr lang="en-US" sz="1600" dirty="0"/>
              <a:t>insurance companies</a:t>
            </a:r>
          </a:p>
          <a:p>
            <a:pPr marL="719138">
              <a:buFont typeface="Arial" panose="020B0604020202020204" pitchFamily="34" charset="0"/>
              <a:buChar char="•"/>
              <a:defRPr/>
            </a:pPr>
            <a:r>
              <a:rPr lang="en-US" sz="1600" dirty="0"/>
              <a:t>other companies designated by national authorities as public-interest entities</a:t>
            </a:r>
            <a:br>
              <a:rPr lang="en-US" sz="1600" dirty="0"/>
            </a:br>
            <a:endParaRPr lang="en-US" sz="1600" dirty="0"/>
          </a:p>
          <a:p>
            <a:pPr>
              <a:defRPr/>
            </a:pPr>
            <a:r>
              <a:rPr lang="en-US" sz="1600" b="1" dirty="0"/>
              <a:t>Information to be disclosed:</a:t>
            </a:r>
          </a:p>
          <a:p>
            <a:pPr marL="719138">
              <a:buFont typeface="Arial" panose="020B0604020202020204" pitchFamily="34" charset="0"/>
              <a:buChar char="•"/>
              <a:defRPr/>
            </a:pPr>
            <a:r>
              <a:rPr lang="en-US" sz="1600" dirty="0"/>
              <a:t>environmental protection</a:t>
            </a:r>
          </a:p>
          <a:p>
            <a:pPr marL="719138">
              <a:buFont typeface="Arial" panose="020B0604020202020204" pitchFamily="34" charset="0"/>
              <a:buChar char="•"/>
              <a:defRPr/>
            </a:pPr>
            <a:r>
              <a:rPr lang="en-US" sz="1600" dirty="0"/>
              <a:t>social responsibility and treatment of employees</a:t>
            </a:r>
          </a:p>
          <a:p>
            <a:pPr marL="719138">
              <a:buFont typeface="Arial" panose="020B0604020202020204" pitchFamily="34" charset="0"/>
              <a:buChar char="•"/>
              <a:defRPr/>
            </a:pPr>
            <a:r>
              <a:rPr lang="en-US" sz="1600" dirty="0"/>
              <a:t>respect for human rights</a:t>
            </a:r>
          </a:p>
          <a:p>
            <a:pPr marL="719138">
              <a:buFont typeface="Arial" panose="020B0604020202020204" pitchFamily="34" charset="0"/>
              <a:buChar char="•"/>
              <a:defRPr/>
            </a:pPr>
            <a:r>
              <a:rPr lang="en-US" sz="1600" dirty="0"/>
              <a:t>anti-corruption and bribery</a:t>
            </a:r>
          </a:p>
          <a:p>
            <a:pPr marL="719138">
              <a:buFont typeface="Arial" panose="020B0604020202020204" pitchFamily="34" charset="0"/>
              <a:buChar char="•"/>
              <a:defRPr/>
            </a:pPr>
            <a:r>
              <a:rPr lang="en-US" sz="1600" dirty="0"/>
              <a:t>diversity on company boards (in terms of age, gender, educational and professional background)</a:t>
            </a:r>
            <a:br>
              <a:rPr lang="en-US" sz="1600" dirty="0"/>
            </a:br>
            <a:endParaRPr lang="en-US" sz="1600" dirty="0"/>
          </a:p>
          <a:p>
            <a:pPr>
              <a:defRPr/>
            </a:pPr>
            <a:r>
              <a:rPr lang="en-US" sz="1600" dirty="0"/>
              <a:t>Companies may use international, European or national guidelines such as the </a:t>
            </a:r>
            <a:r>
              <a:rPr lang="en-US" sz="1600" dirty="0">
                <a:hlinkClick r:id="rId3"/>
              </a:rPr>
              <a:t>UN Global Compact</a:t>
            </a:r>
            <a:r>
              <a:rPr lang="en-US" sz="1600" dirty="0"/>
              <a:t>, the </a:t>
            </a:r>
            <a:r>
              <a:rPr lang="en-US" sz="1600" dirty="0">
                <a:hlinkClick r:id="rId4"/>
              </a:rPr>
              <a:t>OECD guidelines for multinational enterprises</a:t>
            </a:r>
            <a:r>
              <a:rPr lang="en-US" sz="1600" dirty="0"/>
              <a:t> and </a:t>
            </a:r>
            <a:r>
              <a:rPr lang="en-US" sz="1600" dirty="0">
                <a:hlinkClick r:id="rId5"/>
              </a:rPr>
              <a:t>ISO 26000</a:t>
            </a:r>
            <a:r>
              <a:rPr lang="en-US" sz="1600" dirty="0"/>
              <a:t>.</a:t>
            </a:r>
          </a:p>
        </p:txBody>
      </p:sp>
      <p:sp>
        <p:nvSpPr>
          <p:cNvPr id="4" name="Foliennummernplatzhalter 3">
            <a:extLst>
              <a:ext uri="{FF2B5EF4-FFF2-40B4-BE49-F238E27FC236}">
                <a16:creationId xmlns:a16="http://schemas.microsoft.com/office/drawing/2014/main" id="{BD67B515-7EE9-3755-8F00-BBAFD398E494}"/>
              </a:ext>
            </a:extLst>
          </p:cNvPr>
          <p:cNvSpPr>
            <a:spLocks noGrp="1"/>
          </p:cNvSpPr>
          <p:nvPr>
            <p:ph type="sldNum" sz="quarter" idx="12"/>
          </p:nvPr>
        </p:nvSpPr>
        <p:spPr/>
        <p:txBody>
          <a:bodyPr/>
          <a:lstStyle/>
          <a:p>
            <a:fld id="{BC1DBF59-FCF1-4C99-ADD5-833B8FF11D94}" type="slidenum">
              <a:rPr lang="nl-NL" smtClean="0"/>
              <a:t>34</a:t>
            </a:fld>
            <a:endParaRPr lang="nl-NL"/>
          </a:p>
        </p:txBody>
      </p:sp>
      <p:pic>
        <p:nvPicPr>
          <p:cNvPr id="5" name="Picture 2">
            <a:extLst>
              <a:ext uri="{FF2B5EF4-FFF2-40B4-BE49-F238E27FC236}">
                <a16:creationId xmlns:a16="http://schemas.microsoft.com/office/drawing/2014/main" id="{512528DD-9C48-78F6-DE97-A2D16F09E5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897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normAutofit fontScale="90000"/>
          </a:bodyPr>
          <a:lstStyle/>
          <a:p>
            <a:r>
              <a:rPr lang="en-US" altLang="de-DE" sz="4400" dirty="0"/>
              <a:t>Concepts differ in terms of covered dimensions, reporting standards and certification</a:t>
            </a:r>
            <a:endParaRPr lang="de-DE" dirty="0"/>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BD67B515-7EE9-3755-8F00-BBAFD398E494}"/>
              </a:ext>
            </a:extLst>
          </p:cNvPr>
          <p:cNvSpPr>
            <a:spLocks noGrp="1"/>
          </p:cNvSpPr>
          <p:nvPr>
            <p:ph type="sldNum" sz="quarter" idx="12"/>
          </p:nvPr>
        </p:nvSpPr>
        <p:spPr/>
        <p:txBody>
          <a:bodyPr/>
          <a:lstStyle/>
          <a:p>
            <a:fld id="{BC1DBF59-FCF1-4C99-ADD5-833B8FF11D94}" type="slidenum">
              <a:rPr lang="nl-NL" smtClean="0"/>
              <a:t>35</a:t>
            </a:fld>
            <a:endParaRPr lang="nl-NL"/>
          </a:p>
        </p:txBody>
      </p:sp>
      <p:graphicFrame>
        <p:nvGraphicFramePr>
          <p:cNvPr id="5" name="Tabelle 4">
            <a:extLst>
              <a:ext uri="{FF2B5EF4-FFF2-40B4-BE49-F238E27FC236}">
                <a16:creationId xmlns:a16="http://schemas.microsoft.com/office/drawing/2014/main" id="{F2E2FC42-A1DE-95A5-AF77-363D38A5E098}"/>
              </a:ext>
            </a:extLst>
          </p:cNvPr>
          <p:cNvGraphicFramePr>
            <a:graphicFrameLocks noGrp="1"/>
          </p:cNvGraphicFramePr>
          <p:nvPr>
            <p:extLst>
              <p:ext uri="{D42A27DB-BD31-4B8C-83A1-F6EECF244321}">
                <p14:modId xmlns:p14="http://schemas.microsoft.com/office/powerpoint/2010/main" val="3466250546"/>
              </p:ext>
            </p:extLst>
          </p:nvPr>
        </p:nvGraphicFramePr>
        <p:xfrm>
          <a:off x="2031892" y="1870075"/>
          <a:ext cx="7704136" cy="4746623"/>
        </p:xfrm>
        <a:graphic>
          <a:graphicData uri="http://schemas.openxmlformats.org/drawingml/2006/table">
            <a:tbl>
              <a:tblPr firstRow="1" firstCol="1" bandRow="1"/>
              <a:tblGrid>
                <a:gridCol w="1427314">
                  <a:extLst>
                    <a:ext uri="{9D8B030D-6E8A-4147-A177-3AD203B41FA5}">
                      <a16:colId xmlns:a16="http://schemas.microsoft.com/office/drawing/2014/main" val="20000"/>
                    </a:ext>
                  </a:extLst>
                </a:gridCol>
                <a:gridCol w="1427314">
                  <a:extLst>
                    <a:ext uri="{9D8B030D-6E8A-4147-A177-3AD203B41FA5}">
                      <a16:colId xmlns:a16="http://schemas.microsoft.com/office/drawing/2014/main" val="20001"/>
                    </a:ext>
                  </a:extLst>
                </a:gridCol>
                <a:gridCol w="1308930">
                  <a:extLst>
                    <a:ext uri="{9D8B030D-6E8A-4147-A177-3AD203B41FA5}">
                      <a16:colId xmlns:a16="http://schemas.microsoft.com/office/drawing/2014/main" val="20002"/>
                    </a:ext>
                  </a:extLst>
                </a:gridCol>
                <a:gridCol w="1308930">
                  <a:extLst>
                    <a:ext uri="{9D8B030D-6E8A-4147-A177-3AD203B41FA5}">
                      <a16:colId xmlns:a16="http://schemas.microsoft.com/office/drawing/2014/main" val="20003"/>
                    </a:ext>
                  </a:extLst>
                </a:gridCol>
                <a:gridCol w="1190548">
                  <a:extLst>
                    <a:ext uri="{9D8B030D-6E8A-4147-A177-3AD203B41FA5}">
                      <a16:colId xmlns:a16="http://schemas.microsoft.com/office/drawing/2014/main" val="20004"/>
                    </a:ext>
                  </a:extLst>
                </a:gridCol>
                <a:gridCol w="1041100">
                  <a:extLst>
                    <a:ext uri="{9D8B030D-6E8A-4147-A177-3AD203B41FA5}">
                      <a16:colId xmlns:a16="http://schemas.microsoft.com/office/drawing/2014/main" val="20005"/>
                    </a:ext>
                  </a:extLst>
                </a:gridCol>
              </a:tblGrid>
              <a:tr h="802553">
                <a:tc gridSpan="2">
                  <a:txBody>
                    <a:bodyPr/>
                    <a:lstStyle/>
                    <a:p>
                      <a:pPr>
                        <a:lnSpc>
                          <a:spcPct val="115000"/>
                        </a:lnSpc>
                        <a:spcAft>
                          <a:spcPts val="0"/>
                        </a:spcAft>
                        <a:tabLst>
                          <a:tab pos="5581015" algn="r"/>
                        </a:tabLst>
                      </a:pPr>
                      <a:r>
                        <a:rPr lang="en-US" sz="1500" dirty="0">
                          <a:solidFill>
                            <a:srgbClr val="FFFFFF"/>
                          </a:solidFill>
                          <a:effectLst/>
                          <a:latin typeface="+mn-lt"/>
                          <a:ea typeface="Calibri" charset="0"/>
                          <a:cs typeface="Times New Roman" charset="0"/>
                        </a:rPr>
                        <a:t>                                       </a:t>
                      </a:r>
                      <a:r>
                        <a:rPr lang="en-US" sz="1500" b="1" dirty="0">
                          <a:solidFill>
                            <a:srgbClr val="FFFFFF"/>
                          </a:solidFill>
                          <a:effectLst/>
                          <a:latin typeface="+mn-lt"/>
                          <a:ea typeface="Calibri" charset="0"/>
                          <a:cs typeface="Times New Roman" charset="0"/>
                        </a:rPr>
                        <a:t>Initiative</a:t>
                      </a:r>
                      <a:endParaRPr lang="de-DE" sz="1500" dirty="0">
                        <a:effectLst/>
                        <a:latin typeface="+mn-lt"/>
                        <a:ea typeface="Calibri" charset="0"/>
                        <a:cs typeface="Times New Roman" charset="0"/>
                      </a:endParaRPr>
                    </a:p>
                    <a:p>
                      <a:pPr>
                        <a:lnSpc>
                          <a:spcPct val="115000"/>
                        </a:lnSpc>
                        <a:spcAft>
                          <a:spcPts val="0"/>
                        </a:spcAft>
                        <a:tabLst>
                          <a:tab pos="5581015" algn="r"/>
                        </a:tabLst>
                      </a:pPr>
                      <a:endParaRPr lang="en-US" sz="1500" b="1" dirty="0">
                        <a:solidFill>
                          <a:srgbClr val="FFFFFF"/>
                        </a:solidFill>
                        <a:effectLst/>
                        <a:latin typeface="+mn-lt"/>
                        <a:ea typeface="Calibri" charset="0"/>
                        <a:cs typeface="Times New Roman" charset="0"/>
                      </a:endParaRPr>
                    </a:p>
                    <a:p>
                      <a:pPr>
                        <a:lnSpc>
                          <a:spcPct val="115000"/>
                        </a:lnSpc>
                        <a:spcAft>
                          <a:spcPts val="0"/>
                        </a:spcAft>
                        <a:tabLst>
                          <a:tab pos="5581015" algn="r"/>
                        </a:tabLst>
                      </a:pPr>
                      <a:r>
                        <a:rPr lang="en-US" sz="1500" b="1" dirty="0">
                          <a:solidFill>
                            <a:srgbClr val="FFFFFF"/>
                          </a:solidFill>
                          <a:effectLst/>
                          <a:latin typeface="+mn-lt"/>
                          <a:ea typeface="Calibri" charset="0"/>
                          <a:cs typeface="Times New Roman" charset="0"/>
                        </a:rPr>
                        <a:t>Dimension</a:t>
                      </a:r>
                      <a:endParaRPr lang="de-DE" sz="1500" dirty="0">
                        <a:effectLst/>
                        <a:latin typeface="+mn-lt"/>
                        <a:ea typeface="Calibri" charset="0"/>
                        <a:cs typeface="Times New Roman" charset="0"/>
                      </a:endParaRPr>
                    </a:p>
                  </a:txBody>
                  <a:tcPr marL="68578" marR="6857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9525" cap="flat" cmpd="sng" algn="ctr">
                      <a:solidFill>
                        <a:srgbClr val="FFFFFF"/>
                      </a:solidFill>
                      <a:prstDash val="solid"/>
                      <a:round/>
                      <a:headEnd type="none" w="med" len="med"/>
                      <a:tailEnd type="none" w="med" len="med"/>
                    </a:lnTlToBr>
                    <a:solidFill>
                      <a:srgbClr val="595959"/>
                    </a:solidFill>
                  </a:tcPr>
                </a:tc>
                <a:tc hMerge="1">
                  <a:txBody>
                    <a:bodyPr/>
                    <a:lstStyle/>
                    <a:p>
                      <a:endParaRPr lang="de-DE"/>
                    </a:p>
                  </a:txBody>
                  <a:tcPr/>
                </a:tc>
                <a:tc>
                  <a:txBody>
                    <a:bodyPr/>
                    <a:lstStyle/>
                    <a:p>
                      <a:pPr algn="ctr">
                        <a:lnSpc>
                          <a:spcPct val="115000"/>
                        </a:lnSpc>
                        <a:spcAft>
                          <a:spcPts val="0"/>
                        </a:spcAft>
                        <a:tabLst>
                          <a:tab pos="5581015" algn="r"/>
                        </a:tabLst>
                      </a:pPr>
                      <a:r>
                        <a:rPr lang="en-US" sz="1500" b="1">
                          <a:solidFill>
                            <a:srgbClr val="FFFFFF"/>
                          </a:solidFill>
                          <a:effectLst/>
                          <a:latin typeface="+mn-lt"/>
                          <a:ea typeface="Calibri" charset="0"/>
                          <a:cs typeface="Times New Roman" charset="0"/>
                        </a:rPr>
                        <a:t>CSR</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lnSpc>
                          <a:spcPct val="115000"/>
                        </a:lnSpc>
                        <a:spcAft>
                          <a:spcPts val="0"/>
                        </a:spcAft>
                        <a:tabLst>
                          <a:tab pos="5581015" algn="r"/>
                        </a:tabLst>
                      </a:pPr>
                      <a:r>
                        <a:rPr lang="en-US" sz="1500" b="1" i="1" dirty="0">
                          <a:solidFill>
                            <a:srgbClr val="FFFFFF"/>
                          </a:solidFill>
                          <a:effectLst/>
                          <a:latin typeface="+mn-lt"/>
                          <a:ea typeface="Calibri" charset="0"/>
                          <a:cs typeface="Times New Roman" charset="0"/>
                        </a:rPr>
                        <a:t>B Corporations</a:t>
                      </a:r>
                      <a:endParaRPr lang="de-DE" sz="1500" i="1" dirty="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lnSpc>
                          <a:spcPct val="115000"/>
                        </a:lnSpc>
                        <a:spcAft>
                          <a:spcPts val="0"/>
                        </a:spcAft>
                        <a:tabLst>
                          <a:tab pos="5581015" algn="r"/>
                        </a:tabLst>
                      </a:pPr>
                      <a:r>
                        <a:rPr lang="en-US" sz="1500" b="1" i="1" dirty="0">
                          <a:solidFill>
                            <a:srgbClr val="FFFFFF"/>
                          </a:solidFill>
                          <a:effectLst/>
                          <a:latin typeface="+mn-lt"/>
                          <a:ea typeface="Calibri" charset="0"/>
                          <a:cs typeface="Times New Roman" charset="0"/>
                        </a:rPr>
                        <a:t>Economy for the Common Good</a:t>
                      </a:r>
                      <a:endParaRPr lang="de-DE" sz="1500" i="1" dirty="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tc>
                  <a:txBody>
                    <a:bodyPr/>
                    <a:lstStyle/>
                    <a:p>
                      <a:pPr algn="ctr">
                        <a:lnSpc>
                          <a:spcPct val="115000"/>
                        </a:lnSpc>
                        <a:spcAft>
                          <a:spcPts val="0"/>
                        </a:spcAft>
                        <a:tabLst>
                          <a:tab pos="5581015" algn="r"/>
                        </a:tabLst>
                      </a:pPr>
                      <a:r>
                        <a:rPr lang="en-US" sz="1500" b="1" dirty="0">
                          <a:solidFill>
                            <a:srgbClr val="FFFFFF"/>
                          </a:solidFill>
                          <a:effectLst/>
                          <a:latin typeface="+mn-lt"/>
                          <a:ea typeface="Calibri" charset="0"/>
                          <a:cs typeface="Times New Roman" charset="0"/>
                        </a:rPr>
                        <a:t>Conscious Business</a:t>
                      </a:r>
                      <a:endParaRPr lang="de-DE" sz="1500" dirty="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6A6A6"/>
                    </a:solidFill>
                  </a:tcPr>
                </a:tc>
                <a:extLst>
                  <a:ext uri="{0D108BD9-81ED-4DB2-BD59-A6C34878D82A}">
                    <a16:rowId xmlns:a16="http://schemas.microsoft.com/office/drawing/2014/main" val="10000"/>
                  </a:ext>
                </a:extLst>
              </a:tr>
              <a:tr h="262938">
                <a:tc gridSpan="2">
                  <a:txBody>
                    <a:bodyPr/>
                    <a:lstStyle/>
                    <a:p>
                      <a:pPr>
                        <a:lnSpc>
                          <a:spcPct val="115000"/>
                        </a:lnSpc>
                        <a:spcAft>
                          <a:spcPts val="0"/>
                        </a:spcAft>
                        <a:tabLst>
                          <a:tab pos="5581015" algn="r"/>
                        </a:tabLst>
                      </a:pPr>
                      <a:r>
                        <a:rPr lang="en-US" sz="1500" b="1">
                          <a:solidFill>
                            <a:srgbClr val="FFFFFF"/>
                          </a:solidFill>
                          <a:effectLst/>
                          <a:latin typeface="+mn-lt"/>
                          <a:ea typeface="Calibri" charset="0"/>
                          <a:cs typeface="Times New Roman" charset="0"/>
                        </a:rPr>
                        <a:t>Humanistic Orientation</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A307"/>
                    </a:solidFill>
                  </a:tcPr>
                </a:tc>
                <a:tc hMerge="1">
                  <a:txBody>
                    <a:bodyPr/>
                    <a:lstStyle/>
                    <a:p>
                      <a:endParaRPr lang="de-DE"/>
                    </a:p>
                  </a:txBody>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 </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dirty="0">
                          <a:effectLst/>
                          <a:latin typeface="+mn-lt"/>
                          <a:ea typeface="Calibri" charset="0"/>
                          <a:cs typeface="Times New Roman" charset="0"/>
                        </a:rPr>
                        <a:t>x</a:t>
                      </a:r>
                      <a:endParaRPr lang="de-DE" sz="1500" i="1" dirty="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dirty="0">
                          <a:effectLst/>
                          <a:latin typeface="+mn-lt"/>
                          <a:ea typeface="Calibri" charset="0"/>
                          <a:cs typeface="Times New Roman" charset="0"/>
                        </a:rPr>
                        <a:t>x</a:t>
                      </a:r>
                      <a:endParaRPr lang="de-DE" sz="1500" i="1" dirty="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x</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0001"/>
                  </a:ext>
                </a:extLst>
              </a:tr>
              <a:tr h="262938">
                <a:tc rowSpan="5">
                  <a:txBody>
                    <a:bodyPr/>
                    <a:lstStyle/>
                    <a:p>
                      <a:pPr algn="ctr">
                        <a:lnSpc>
                          <a:spcPct val="115000"/>
                        </a:lnSpc>
                        <a:spcAft>
                          <a:spcPts val="0"/>
                        </a:spcAft>
                        <a:tabLst>
                          <a:tab pos="5581015" algn="r"/>
                        </a:tabLst>
                      </a:pPr>
                      <a:r>
                        <a:rPr lang="en-US" sz="1500" b="1" dirty="0">
                          <a:solidFill>
                            <a:srgbClr val="FFFFFF"/>
                          </a:solidFill>
                          <a:effectLst/>
                          <a:latin typeface="+mn-lt"/>
                          <a:ea typeface="Calibri" charset="0"/>
                          <a:cs typeface="Times New Roman" charset="0"/>
                        </a:rPr>
                        <a:t>Internal</a:t>
                      </a:r>
                      <a:endParaRPr lang="de-DE" sz="1500" dirty="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tabLst>
                          <a:tab pos="5581015" algn="r"/>
                        </a:tabLst>
                      </a:pPr>
                      <a:r>
                        <a:rPr lang="en-US" sz="1500" dirty="0">
                          <a:solidFill>
                            <a:srgbClr val="FFFFFF"/>
                          </a:solidFill>
                          <a:effectLst/>
                          <a:latin typeface="+mn-lt"/>
                          <a:ea typeface="Calibri" charset="0"/>
                          <a:cs typeface="Times New Roman" charset="0"/>
                        </a:rPr>
                        <a:t>Purpose</a:t>
                      </a:r>
                      <a:endParaRPr lang="de-DE" sz="1500" dirty="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F0"/>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 </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a:effectLst/>
                          <a:latin typeface="+mn-lt"/>
                          <a:ea typeface="Calibri" charset="0"/>
                          <a:cs typeface="Times New Roman" charset="0"/>
                        </a:rPr>
                        <a:t>x</a:t>
                      </a:r>
                      <a:endParaRPr lang="de-DE" sz="1500" i="1">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dirty="0">
                          <a:effectLst/>
                          <a:latin typeface="+mn-lt"/>
                          <a:ea typeface="Calibri" charset="0"/>
                          <a:cs typeface="Times New Roman" charset="0"/>
                        </a:rPr>
                        <a:t>x </a:t>
                      </a:r>
                      <a:endParaRPr lang="de-DE" sz="1500" i="1" dirty="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x</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0002"/>
                  </a:ext>
                </a:extLst>
              </a:tr>
              <a:tr h="262938">
                <a:tc vMerge="1">
                  <a:txBody>
                    <a:bodyPr/>
                    <a:lstStyle/>
                    <a:p>
                      <a:endParaRPr lang="de-DE"/>
                    </a:p>
                  </a:txBody>
                  <a:tcPr/>
                </a:tc>
                <a:tc>
                  <a:txBody>
                    <a:bodyPr/>
                    <a:lstStyle/>
                    <a:p>
                      <a:pPr algn="ctr">
                        <a:lnSpc>
                          <a:spcPct val="115000"/>
                        </a:lnSpc>
                        <a:spcAft>
                          <a:spcPts val="0"/>
                        </a:spcAft>
                        <a:tabLst>
                          <a:tab pos="5581015" algn="r"/>
                        </a:tabLst>
                      </a:pPr>
                      <a:r>
                        <a:rPr lang="en-US" sz="1500">
                          <a:solidFill>
                            <a:srgbClr val="FFFFFF"/>
                          </a:solidFill>
                          <a:effectLst/>
                          <a:latin typeface="+mn-lt"/>
                          <a:ea typeface="Calibri" charset="0"/>
                          <a:cs typeface="Times New Roman" charset="0"/>
                        </a:rPr>
                        <a:t>Leadership</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F0"/>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 </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a:effectLst/>
                          <a:latin typeface="+mn-lt"/>
                          <a:ea typeface="Calibri" charset="0"/>
                          <a:cs typeface="Times New Roman" charset="0"/>
                        </a:rPr>
                        <a:t> </a:t>
                      </a:r>
                      <a:endParaRPr lang="de-DE" sz="1500" i="1">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dirty="0">
                          <a:effectLst/>
                          <a:latin typeface="+mn-lt"/>
                          <a:ea typeface="Calibri" charset="0"/>
                          <a:cs typeface="Times New Roman" charset="0"/>
                        </a:rPr>
                        <a:t> </a:t>
                      </a:r>
                      <a:endParaRPr lang="de-DE" sz="1500" i="1" dirty="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x</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0003"/>
                  </a:ext>
                </a:extLst>
              </a:tr>
              <a:tr h="262938">
                <a:tc vMerge="1">
                  <a:txBody>
                    <a:bodyPr/>
                    <a:lstStyle/>
                    <a:p>
                      <a:endParaRPr lang="de-DE"/>
                    </a:p>
                  </a:txBody>
                  <a:tcPr/>
                </a:tc>
                <a:tc>
                  <a:txBody>
                    <a:bodyPr/>
                    <a:lstStyle/>
                    <a:p>
                      <a:pPr algn="ctr">
                        <a:lnSpc>
                          <a:spcPct val="115000"/>
                        </a:lnSpc>
                        <a:spcAft>
                          <a:spcPts val="0"/>
                        </a:spcAft>
                        <a:tabLst>
                          <a:tab pos="5581015" algn="r"/>
                        </a:tabLst>
                      </a:pPr>
                      <a:r>
                        <a:rPr lang="en-US" sz="1500">
                          <a:solidFill>
                            <a:srgbClr val="FFFFFF"/>
                          </a:solidFill>
                          <a:effectLst/>
                          <a:latin typeface="+mn-lt"/>
                          <a:ea typeface="Calibri" charset="0"/>
                          <a:cs typeface="Times New Roman" charset="0"/>
                        </a:rPr>
                        <a:t>Culture</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F0"/>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 </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a:effectLst/>
                          <a:latin typeface="+mn-lt"/>
                          <a:ea typeface="Calibri" charset="0"/>
                          <a:cs typeface="Times New Roman" charset="0"/>
                        </a:rPr>
                        <a:t> </a:t>
                      </a:r>
                      <a:endParaRPr lang="de-DE" sz="1500" i="1">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dirty="0">
                          <a:effectLst/>
                          <a:latin typeface="+mn-lt"/>
                          <a:ea typeface="Calibri" charset="0"/>
                          <a:cs typeface="Times New Roman" charset="0"/>
                        </a:rPr>
                        <a:t>x</a:t>
                      </a:r>
                      <a:endParaRPr lang="de-DE" sz="1500" i="1" dirty="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x</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0004"/>
                  </a:ext>
                </a:extLst>
              </a:tr>
              <a:tr h="262938">
                <a:tc vMerge="1">
                  <a:txBody>
                    <a:bodyPr/>
                    <a:lstStyle/>
                    <a:p>
                      <a:endParaRPr lang="de-DE"/>
                    </a:p>
                  </a:txBody>
                  <a:tcPr/>
                </a:tc>
                <a:tc>
                  <a:txBody>
                    <a:bodyPr/>
                    <a:lstStyle/>
                    <a:p>
                      <a:pPr algn="ctr">
                        <a:lnSpc>
                          <a:spcPct val="115000"/>
                        </a:lnSpc>
                        <a:spcAft>
                          <a:spcPts val="0"/>
                        </a:spcAft>
                        <a:tabLst>
                          <a:tab pos="5581015" algn="r"/>
                        </a:tabLst>
                      </a:pPr>
                      <a:r>
                        <a:rPr lang="en-US" sz="1500">
                          <a:solidFill>
                            <a:srgbClr val="FFFFFF"/>
                          </a:solidFill>
                          <a:effectLst/>
                          <a:latin typeface="+mn-lt"/>
                          <a:ea typeface="Calibri" charset="0"/>
                          <a:cs typeface="Times New Roman" charset="0"/>
                        </a:rPr>
                        <a:t>Employees</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F0"/>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x</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a:effectLst/>
                          <a:latin typeface="+mn-lt"/>
                          <a:ea typeface="Calibri" charset="0"/>
                          <a:cs typeface="Times New Roman" charset="0"/>
                        </a:rPr>
                        <a:t>x</a:t>
                      </a:r>
                      <a:endParaRPr lang="de-DE" sz="1500" i="1">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dirty="0">
                          <a:effectLst/>
                          <a:latin typeface="+mn-lt"/>
                          <a:ea typeface="Calibri" charset="0"/>
                          <a:cs typeface="Times New Roman" charset="0"/>
                        </a:rPr>
                        <a:t>x</a:t>
                      </a:r>
                      <a:endParaRPr lang="de-DE" sz="1500" i="1" dirty="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x</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0005"/>
                  </a:ext>
                </a:extLst>
              </a:tr>
              <a:tr h="262938">
                <a:tc vMerge="1">
                  <a:txBody>
                    <a:bodyPr/>
                    <a:lstStyle/>
                    <a:p>
                      <a:endParaRPr lang="de-DE"/>
                    </a:p>
                  </a:txBody>
                  <a:tcPr/>
                </a:tc>
                <a:tc>
                  <a:txBody>
                    <a:bodyPr/>
                    <a:lstStyle/>
                    <a:p>
                      <a:pPr algn="ctr">
                        <a:lnSpc>
                          <a:spcPct val="115000"/>
                        </a:lnSpc>
                        <a:spcAft>
                          <a:spcPts val="0"/>
                        </a:spcAft>
                        <a:tabLst>
                          <a:tab pos="5581015" algn="r"/>
                        </a:tabLst>
                      </a:pPr>
                      <a:r>
                        <a:rPr lang="en-US" sz="1500">
                          <a:solidFill>
                            <a:srgbClr val="FFFFFF"/>
                          </a:solidFill>
                          <a:effectLst/>
                          <a:latin typeface="+mn-lt"/>
                          <a:ea typeface="Calibri" charset="0"/>
                          <a:cs typeface="Times New Roman" charset="0"/>
                        </a:rPr>
                        <a:t>Profit</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x</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a:effectLst/>
                          <a:latin typeface="+mn-lt"/>
                          <a:ea typeface="Calibri" charset="0"/>
                          <a:cs typeface="Times New Roman" charset="0"/>
                        </a:rPr>
                        <a:t>x</a:t>
                      </a:r>
                      <a:endParaRPr lang="de-DE" sz="1500" i="1">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dirty="0">
                          <a:effectLst/>
                          <a:latin typeface="+mn-lt"/>
                          <a:ea typeface="Calibri" charset="0"/>
                          <a:cs typeface="Times New Roman" charset="0"/>
                        </a:rPr>
                        <a:t>x</a:t>
                      </a:r>
                      <a:endParaRPr lang="de-DE" sz="1500" i="1" dirty="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x</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262938">
                <a:tc rowSpan="6">
                  <a:txBody>
                    <a:bodyPr/>
                    <a:lstStyle/>
                    <a:p>
                      <a:pPr algn="ctr">
                        <a:lnSpc>
                          <a:spcPct val="115000"/>
                        </a:lnSpc>
                        <a:spcAft>
                          <a:spcPts val="0"/>
                        </a:spcAft>
                        <a:tabLst>
                          <a:tab pos="5581015" algn="r"/>
                        </a:tabLst>
                      </a:pPr>
                      <a:r>
                        <a:rPr lang="en-US" sz="1500" b="1">
                          <a:solidFill>
                            <a:srgbClr val="FFFFFF"/>
                          </a:solidFill>
                          <a:effectLst/>
                          <a:latin typeface="+mn-lt"/>
                          <a:ea typeface="Calibri" charset="0"/>
                          <a:cs typeface="Times New Roman" charset="0"/>
                        </a:rPr>
                        <a:t>External</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E9B03"/>
                    </a:solidFill>
                  </a:tcPr>
                </a:tc>
                <a:tc>
                  <a:txBody>
                    <a:bodyPr/>
                    <a:lstStyle/>
                    <a:p>
                      <a:pPr algn="ctr">
                        <a:lnSpc>
                          <a:spcPct val="115000"/>
                        </a:lnSpc>
                        <a:spcAft>
                          <a:spcPts val="0"/>
                        </a:spcAft>
                        <a:tabLst>
                          <a:tab pos="5581015" algn="r"/>
                        </a:tabLst>
                      </a:pPr>
                      <a:r>
                        <a:rPr lang="en-US" sz="1500" dirty="0">
                          <a:solidFill>
                            <a:srgbClr val="FFFFFF"/>
                          </a:solidFill>
                          <a:effectLst/>
                          <a:latin typeface="+mn-lt"/>
                          <a:ea typeface="Calibri" charset="0"/>
                          <a:cs typeface="Times New Roman" charset="0"/>
                        </a:rPr>
                        <a:t>Society</a:t>
                      </a:r>
                      <a:endParaRPr lang="de-DE" sz="1500" dirty="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ABC32"/>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x</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a:effectLst/>
                          <a:latin typeface="+mn-lt"/>
                          <a:ea typeface="Calibri" charset="0"/>
                          <a:cs typeface="Times New Roman" charset="0"/>
                        </a:rPr>
                        <a:t>x</a:t>
                      </a:r>
                      <a:endParaRPr lang="de-DE" sz="1500" i="1">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dirty="0">
                          <a:effectLst/>
                          <a:latin typeface="+mn-lt"/>
                          <a:ea typeface="Calibri" charset="0"/>
                          <a:cs typeface="Times New Roman" charset="0"/>
                        </a:rPr>
                        <a:t>x</a:t>
                      </a:r>
                      <a:endParaRPr lang="de-DE" sz="1500" i="1" dirty="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x</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0007"/>
                  </a:ext>
                </a:extLst>
              </a:tr>
              <a:tr h="262938">
                <a:tc vMerge="1">
                  <a:txBody>
                    <a:bodyPr/>
                    <a:lstStyle/>
                    <a:p>
                      <a:endParaRPr lang="de-DE"/>
                    </a:p>
                  </a:txBody>
                  <a:tcPr/>
                </a:tc>
                <a:tc>
                  <a:txBody>
                    <a:bodyPr/>
                    <a:lstStyle/>
                    <a:p>
                      <a:pPr algn="ctr">
                        <a:lnSpc>
                          <a:spcPct val="115000"/>
                        </a:lnSpc>
                        <a:spcAft>
                          <a:spcPts val="0"/>
                        </a:spcAft>
                        <a:tabLst>
                          <a:tab pos="5581015" algn="r"/>
                        </a:tabLst>
                      </a:pPr>
                      <a:r>
                        <a:rPr lang="en-US" sz="1500">
                          <a:solidFill>
                            <a:srgbClr val="FFFFFF"/>
                          </a:solidFill>
                          <a:effectLst/>
                          <a:latin typeface="+mn-lt"/>
                          <a:ea typeface="Calibri" charset="0"/>
                          <a:cs typeface="Times New Roman" charset="0"/>
                        </a:rPr>
                        <a:t>Environment</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ABC32"/>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x</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a:effectLst/>
                          <a:latin typeface="+mn-lt"/>
                          <a:ea typeface="Calibri" charset="0"/>
                          <a:cs typeface="Times New Roman" charset="0"/>
                        </a:rPr>
                        <a:t>x</a:t>
                      </a:r>
                      <a:endParaRPr lang="de-DE" sz="1500" i="1">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a:effectLst/>
                          <a:latin typeface="+mn-lt"/>
                          <a:ea typeface="Calibri" charset="0"/>
                          <a:cs typeface="Times New Roman" charset="0"/>
                        </a:rPr>
                        <a:t>x</a:t>
                      </a:r>
                      <a:endParaRPr lang="de-DE" sz="1500" i="1">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x</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0008"/>
                  </a:ext>
                </a:extLst>
              </a:tr>
              <a:tr h="262938">
                <a:tc vMerge="1">
                  <a:txBody>
                    <a:bodyPr/>
                    <a:lstStyle/>
                    <a:p>
                      <a:endParaRPr lang="de-DE"/>
                    </a:p>
                  </a:txBody>
                  <a:tcPr/>
                </a:tc>
                <a:tc>
                  <a:txBody>
                    <a:bodyPr/>
                    <a:lstStyle/>
                    <a:p>
                      <a:pPr algn="ctr">
                        <a:lnSpc>
                          <a:spcPct val="115000"/>
                        </a:lnSpc>
                        <a:spcAft>
                          <a:spcPts val="0"/>
                        </a:spcAft>
                        <a:tabLst>
                          <a:tab pos="5581015" algn="r"/>
                        </a:tabLst>
                      </a:pPr>
                      <a:r>
                        <a:rPr lang="en-US" sz="1500">
                          <a:solidFill>
                            <a:srgbClr val="FFFFFF"/>
                          </a:solidFill>
                          <a:effectLst/>
                          <a:latin typeface="+mn-lt"/>
                          <a:ea typeface="Calibri" charset="0"/>
                          <a:cs typeface="Times New Roman" charset="0"/>
                        </a:rPr>
                        <a:t>Investors</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ABC32"/>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 </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a:effectLst/>
                          <a:latin typeface="+mn-lt"/>
                          <a:ea typeface="Calibri" charset="0"/>
                          <a:cs typeface="Times New Roman" charset="0"/>
                        </a:rPr>
                        <a:t>x</a:t>
                      </a:r>
                      <a:endParaRPr lang="de-DE" sz="1500" i="1">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a:effectLst/>
                          <a:latin typeface="+mn-lt"/>
                          <a:ea typeface="Calibri" charset="0"/>
                          <a:cs typeface="Times New Roman" charset="0"/>
                        </a:rPr>
                        <a:t>x</a:t>
                      </a:r>
                      <a:endParaRPr lang="de-DE" sz="1500" i="1">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x</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0009"/>
                  </a:ext>
                </a:extLst>
              </a:tr>
              <a:tr h="262938">
                <a:tc vMerge="1">
                  <a:txBody>
                    <a:bodyPr/>
                    <a:lstStyle/>
                    <a:p>
                      <a:endParaRPr lang="de-DE"/>
                    </a:p>
                  </a:txBody>
                  <a:tcPr/>
                </a:tc>
                <a:tc>
                  <a:txBody>
                    <a:bodyPr/>
                    <a:lstStyle/>
                    <a:p>
                      <a:pPr algn="ctr">
                        <a:lnSpc>
                          <a:spcPct val="115000"/>
                        </a:lnSpc>
                        <a:spcAft>
                          <a:spcPts val="0"/>
                        </a:spcAft>
                        <a:tabLst>
                          <a:tab pos="5581015" algn="r"/>
                        </a:tabLst>
                      </a:pPr>
                      <a:r>
                        <a:rPr lang="en-US" sz="1500">
                          <a:solidFill>
                            <a:srgbClr val="FFFFFF"/>
                          </a:solidFill>
                          <a:effectLst/>
                          <a:latin typeface="+mn-lt"/>
                          <a:ea typeface="Calibri" charset="0"/>
                          <a:cs typeface="Times New Roman" charset="0"/>
                        </a:rPr>
                        <a:t>Customers</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ABC32"/>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 </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a:effectLst/>
                          <a:latin typeface="+mn-lt"/>
                          <a:ea typeface="Calibri" charset="0"/>
                          <a:cs typeface="Times New Roman" charset="0"/>
                        </a:rPr>
                        <a:t>x</a:t>
                      </a:r>
                      <a:endParaRPr lang="de-DE" sz="1500" i="1">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a:effectLst/>
                          <a:latin typeface="+mn-lt"/>
                          <a:ea typeface="Calibri" charset="0"/>
                          <a:cs typeface="Times New Roman" charset="0"/>
                        </a:rPr>
                        <a:t>x</a:t>
                      </a:r>
                      <a:endParaRPr lang="de-DE" sz="1500" i="1">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x</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0010"/>
                  </a:ext>
                </a:extLst>
              </a:tr>
              <a:tr h="262938">
                <a:tc vMerge="1">
                  <a:txBody>
                    <a:bodyPr/>
                    <a:lstStyle/>
                    <a:p>
                      <a:endParaRPr lang="de-DE"/>
                    </a:p>
                  </a:txBody>
                  <a:tcPr/>
                </a:tc>
                <a:tc>
                  <a:txBody>
                    <a:bodyPr/>
                    <a:lstStyle/>
                    <a:p>
                      <a:pPr algn="ctr">
                        <a:lnSpc>
                          <a:spcPct val="115000"/>
                        </a:lnSpc>
                        <a:spcAft>
                          <a:spcPts val="0"/>
                        </a:spcAft>
                        <a:tabLst>
                          <a:tab pos="5581015" algn="r"/>
                        </a:tabLst>
                      </a:pPr>
                      <a:r>
                        <a:rPr lang="en-US" sz="1500">
                          <a:solidFill>
                            <a:srgbClr val="FFFFFF"/>
                          </a:solidFill>
                          <a:effectLst/>
                          <a:latin typeface="+mn-lt"/>
                          <a:ea typeface="Calibri" charset="0"/>
                          <a:cs typeface="Times New Roman" charset="0"/>
                        </a:rPr>
                        <a:t>Suppliers</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ABC32"/>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 </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a:effectLst/>
                          <a:latin typeface="+mn-lt"/>
                          <a:ea typeface="Calibri" charset="0"/>
                          <a:cs typeface="Times New Roman" charset="0"/>
                        </a:rPr>
                        <a:t>x</a:t>
                      </a:r>
                      <a:endParaRPr lang="de-DE" sz="1500" i="1">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dirty="0">
                          <a:effectLst/>
                          <a:latin typeface="+mn-lt"/>
                          <a:ea typeface="Calibri" charset="0"/>
                          <a:cs typeface="Times New Roman" charset="0"/>
                        </a:rPr>
                        <a:t>x</a:t>
                      </a:r>
                      <a:endParaRPr lang="de-DE" sz="1500" i="1" dirty="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x</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FF"/>
                    </a:solidFill>
                  </a:tcPr>
                </a:tc>
                <a:extLst>
                  <a:ext uri="{0D108BD9-81ED-4DB2-BD59-A6C34878D82A}">
                    <a16:rowId xmlns:a16="http://schemas.microsoft.com/office/drawing/2014/main" val="10011"/>
                  </a:ext>
                </a:extLst>
              </a:tr>
              <a:tr h="262938">
                <a:tc vMerge="1">
                  <a:txBody>
                    <a:bodyPr/>
                    <a:lstStyle/>
                    <a:p>
                      <a:endParaRPr lang="de-DE"/>
                    </a:p>
                  </a:txBody>
                  <a:tcPr/>
                </a:tc>
                <a:tc>
                  <a:txBody>
                    <a:bodyPr/>
                    <a:lstStyle/>
                    <a:p>
                      <a:pPr algn="ctr">
                        <a:lnSpc>
                          <a:spcPct val="115000"/>
                        </a:lnSpc>
                        <a:spcAft>
                          <a:spcPts val="0"/>
                        </a:spcAft>
                        <a:tabLst>
                          <a:tab pos="5581015" algn="r"/>
                        </a:tabLst>
                      </a:pPr>
                      <a:r>
                        <a:rPr lang="en-US" sz="1500">
                          <a:solidFill>
                            <a:srgbClr val="FFFFFF"/>
                          </a:solidFill>
                          <a:effectLst/>
                          <a:latin typeface="+mn-lt"/>
                          <a:ea typeface="Calibri" charset="0"/>
                          <a:cs typeface="Times New Roman" charset="0"/>
                        </a:rPr>
                        <a:t>Competitors</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ABC32"/>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 </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a:effectLst/>
                          <a:latin typeface="+mn-lt"/>
                          <a:ea typeface="Calibri" charset="0"/>
                          <a:cs typeface="Times New Roman" charset="0"/>
                        </a:rPr>
                        <a:t> </a:t>
                      </a:r>
                      <a:endParaRPr lang="de-DE" sz="1500" i="1">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dirty="0">
                          <a:effectLst/>
                          <a:latin typeface="+mn-lt"/>
                          <a:ea typeface="Calibri" charset="0"/>
                          <a:cs typeface="Times New Roman" charset="0"/>
                        </a:rPr>
                        <a:t>x</a:t>
                      </a:r>
                      <a:endParaRPr lang="de-DE" sz="1500" i="1" dirty="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x</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2"/>
                  </a:ext>
                </a:extLst>
              </a:tr>
              <a:tr h="262938">
                <a:tc gridSpan="2">
                  <a:txBody>
                    <a:bodyPr/>
                    <a:lstStyle/>
                    <a:p>
                      <a:pPr>
                        <a:lnSpc>
                          <a:spcPct val="115000"/>
                        </a:lnSpc>
                        <a:spcAft>
                          <a:spcPts val="0"/>
                        </a:spcAft>
                        <a:tabLst>
                          <a:tab pos="5581015" algn="r"/>
                        </a:tabLst>
                      </a:pPr>
                      <a:r>
                        <a:rPr lang="en-US" sz="1500" b="1">
                          <a:solidFill>
                            <a:srgbClr val="FFFFFF"/>
                          </a:solidFill>
                          <a:effectLst/>
                          <a:latin typeface="+mn-lt"/>
                          <a:ea typeface="Calibri" charset="0"/>
                          <a:cs typeface="Times New Roman" charset="0"/>
                        </a:rPr>
                        <a:t>Number of Covered Dimensions</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95959"/>
                    </a:solidFill>
                  </a:tcPr>
                </a:tc>
                <a:tc hMerge="1">
                  <a:txBody>
                    <a:bodyPr/>
                    <a:lstStyle/>
                    <a:p>
                      <a:endParaRPr lang="de-DE"/>
                    </a:p>
                  </a:txBody>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4</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a:effectLst/>
                          <a:latin typeface="+mn-lt"/>
                          <a:ea typeface="Calibri" charset="0"/>
                          <a:cs typeface="Times New Roman" charset="0"/>
                        </a:rPr>
                        <a:t>9</a:t>
                      </a:r>
                      <a:endParaRPr lang="de-DE" sz="1500" i="1">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dirty="0">
                          <a:effectLst/>
                          <a:latin typeface="+mn-lt"/>
                          <a:ea typeface="Calibri" charset="0"/>
                          <a:cs typeface="Times New Roman" charset="0"/>
                        </a:rPr>
                        <a:t>11</a:t>
                      </a:r>
                      <a:endParaRPr lang="de-DE" sz="1500" i="1" dirty="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12</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262938">
                <a:tc gridSpan="2">
                  <a:txBody>
                    <a:bodyPr/>
                    <a:lstStyle/>
                    <a:p>
                      <a:pPr>
                        <a:lnSpc>
                          <a:spcPct val="115000"/>
                        </a:lnSpc>
                        <a:spcAft>
                          <a:spcPts val="0"/>
                        </a:spcAft>
                        <a:tabLst>
                          <a:tab pos="5581015" algn="r"/>
                        </a:tabLst>
                      </a:pPr>
                      <a:r>
                        <a:rPr lang="en-US" sz="1500" b="1">
                          <a:solidFill>
                            <a:srgbClr val="FFFFFF"/>
                          </a:solidFill>
                          <a:effectLst/>
                          <a:latin typeface="+mn-lt"/>
                          <a:ea typeface="Calibri" charset="0"/>
                          <a:cs typeface="Times New Roman" charset="0"/>
                        </a:rPr>
                        <a:t>Reporting  Standards</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95959"/>
                    </a:solidFill>
                  </a:tcPr>
                </a:tc>
                <a:tc hMerge="1">
                  <a:txBody>
                    <a:bodyPr/>
                    <a:lstStyle/>
                    <a:p>
                      <a:endParaRPr lang="de-DE"/>
                    </a:p>
                  </a:txBody>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x</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a:effectLst/>
                          <a:latin typeface="+mn-lt"/>
                          <a:ea typeface="Calibri" charset="0"/>
                          <a:cs typeface="Times New Roman" charset="0"/>
                        </a:rPr>
                        <a:t>x</a:t>
                      </a:r>
                      <a:endParaRPr lang="de-DE" sz="1500" i="1">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dirty="0">
                          <a:effectLst/>
                          <a:latin typeface="+mn-lt"/>
                          <a:ea typeface="Calibri" charset="0"/>
                          <a:cs typeface="Times New Roman" charset="0"/>
                        </a:rPr>
                        <a:t>x</a:t>
                      </a:r>
                      <a:endParaRPr lang="de-DE" sz="1500" i="1" dirty="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 </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4"/>
                  </a:ext>
                </a:extLst>
              </a:tr>
              <a:tr h="262938">
                <a:tc gridSpan="2">
                  <a:txBody>
                    <a:bodyPr/>
                    <a:lstStyle/>
                    <a:p>
                      <a:pPr>
                        <a:lnSpc>
                          <a:spcPct val="115000"/>
                        </a:lnSpc>
                        <a:spcAft>
                          <a:spcPts val="0"/>
                        </a:spcAft>
                        <a:tabLst>
                          <a:tab pos="5581015" algn="r"/>
                        </a:tabLst>
                      </a:pPr>
                      <a:r>
                        <a:rPr lang="en-US" sz="1500" b="1">
                          <a:solidFill>
                            <a:srgbClr val="FFFFFF"/>
                          </a:solidFill>
                          <a:effectLst/>
                          <a:latin typeface="+mn-lt"/>
                          <a:ea typeface="Calibri" charset="0"/>
                          <a:cs typeface="Times New Roman" charset="0"/>
                        </a:rPr>
                        <a:t>Certification</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95959"/>
                    </a:solidFill>
                  </a:tcPr>
                </a:tc>
                <a:tc hMerge="1">
                  <a:txBody>
                    <a:bodyPr/>
                    <a:lstStyle/>
                    <a:p>
                      <a:endParaRPr lang="de-DE"/>
                    </a:p>
                  </a:txBody>
                  <a:tcPr/>
                </a:tc>
                <a:tc>
                  <a:txBody>
                    <a:bodyPr/>
                    <a:lstStyle/>
                    <a:p>
                      <a:pPr algn="ctr">
                        <a:lnSpc>
                          <a:spcPct val="115000"/>
                        </a:lnSpc>
                        <a:spcAft>
                          <a:spcPts val="0"/>
                        </a:spcAft>
                        <a:tabLst>
                          <a:tab pos="5581015" algn="r"/>
                        </a:tabLst>
                      </a:pPr>
                      <a:r>
                        <a:rPr lang="en-US" sz="1500">
                          <a:effectLst/>
                          <a:latin typeface="+mn-lt"/>
                          <a:ea typeface="Calibri" charset="0"/>
                          <a:cs typeface="Times New Roman" charset="0"/>
                        </a:rPr>
                        <a:t> </a:t>
                      </a:r>
                      <a:endParaRPr lang="de-DE" sz="150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a:effectLst/>
                          <a:latin typeface="+mn-lt"/>
                          <a:ea typeface="Calibri" charset="0"/>
                          <a:cs typeface="Times New Roman" charset="0"/>
                        </a:rPr>
                        <a:t>x</a:t>
                      </a:r>
                      <a:endParaRPr lang="de-DE" sz="1500" i="1">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i="1" dirty="0">
                          <a:effectLst/>
                          <a:latin typeface="+mn-lt"/>
                          <a:ea typeface="Calibri" charset="0"/>
                          <a:cs typeface="Times New Roman" charset="0"/>
                        </a:rPr>
                        <a:t>x</a:t>
                      </a:r>
                      <a:endParaRPr lang="de-DE" sz="1500" i="1" dirty="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tabLst>
                          <a:tab pos="5581015" algn="r"/>
                        </a:tabLst>
                      </a:pPr>
                      <a:r>
                        <a:rPr lang="en-US" sz="1500" dirty="0">
                          <a:effectLst/>
                          <a:latin typeface="+mn-lt"/>
                          <a:ea typeface="Calibri" charset="0"/>
                          <a:cs typeface="Times New Roman" charset="0"/>
                        </a:rPr>
                        <a:t> </a:t>
                      </a:r>
                      <a:endParaRPr lang="de-DE" sz="1500" dirty="0">
                        <a:effectLst/>
                        <a:latin typeface="+mn-lt"/>
                        <a:ea typeface="Calibri" charset="0"/>
                        <a:cs typeface="Times New Roman" charset="0"/>
                      </a:endParaRPr>
                    </a:p>
                  </a:txBody>
                  <a:tcPr marL="68578" marR="6857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5"/>
                  </a:ext>
                </a:extLst>
              </a:tr>
            </a:tbl>
          </a:graphicData>
        </a:graphic>
      </p:graphicFrame>
      <p:sp>
        <p:nvSpPr>
          <p:cNvPr id="6" name="Rechteck 5">
            <a:extLst>
              <a:ext uri="{FF2B5EF4-FFF2-40B4-BE49-F238E27FC236}">
                <a16:creationId xmlns:a16="http://schemas.microsoft.com/office/drawing/2014/main" id="{342771C7-9C9C-026F-2B4D-88ED28732D24}"/>
              </a:ext>
            </a:extLst>
          </p:cNvPr>
          <p:cNvSpPr>
            <a:spLocks noChangeArrowheads="1"/>
          </p:cNvSpPr>
          <p:nvPr/>
        </p:nvSpPr>
        <p:spPr bwMode="auto">
          <a:xfrm>
            <a:off x="4894154" y="1870075"/>
            <a:ext cx="1298575" cy="3944938"/>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lang="en-GB" altLang="de-DE">
              <a:latin typeface="Arial" panose="020B0604020202020204" pitchFamily="34" charset="0"/>
            </a:endParaRPr>
          </a:p>
        </p:txBody>
      </p:sp>
      <p:sp>
        <p:nvSpPr>
          <p:cNvPr id="7" name="Rechteck 6">
            <a:extLst>
              <a:ext uri="{FF2B5EF4-FFF2-40B4-BE49-F238E27FC236}">
                <a16:creationId xmlns:a16="http://schemas.microsoft.com/office/drawing/2014/main" id="{C3309555-9419-6854-416F-9F99F58481B0}"/>
              </a:ext>
            </a:extLst>
          </p:cNvPr>
          <p:cNvSpPr>
            <a:spLocks noChangeArrowheads="1"/>
          </p:cNvSpPr>
          <p:nvPr/>
        </p:nvSpPr>
        <p:spPr bwMode="auto">
          <a:xfrm>
            <a:off x="8659704" y="1870075"/>
            <a:ext cx="1076325" cy="3944938"/>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lang="en-GB" altLang="de-DE">
              <a:latin typeface="Arial" panose="020B0604020202020204" pitchFamily="34" charset="0"/>
            </a:endParaRPr>
          </a:p>
        </p:txBody>
      </p:sp>
      <p:pic>
        <p:nvPicPr>
          <p:cNvPr id="8" name="Picture 2">
            <a:extLst>
              <a:ext uri="{FF2B5EF4-FFF2-40B4-BE49-F238E27FC236}">
                <a16:creationId xmlns:a16="http://schemas.microsoft.com/office/drawing/2014/main" id="{7B3018BF-0815-FDBE-6C4D-C5FCBADE87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302651"/>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0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r>
              <a:rPr lang="en-GB" altLang="de-DE" dirty="0"/>
              <a:t>The four tenets </a:t>
            </a:r>
            <a:r>
              <a:rPr lang="en-GB" altLang="de-DE" b="0" i="1" dirty="0"/>
              <a:t>(</a:t>
            </a:r>
            <a:r>
              <a:rPr lang="en-GB" altLang="de-DE" b="0" i="1" dirty="0" err="1"/>
              <a:t>Grundsätze</a:t>
            </a:r>
            <a:r>
              <a:rPr lang="en-GB" altLang="de-DE" b="0" i="1" dirty="0"/>
              <a:t>)</a:t>
            </a:r>
            <a:r>
              <a:rPr lang="en-GB" altLang="de-DE" dirty="0"/>
              <a:t> of Conscious Capitalism</a:t>
            </a:r>
            <a:endParaRPr lang="de-DE" dirty="0"/>
          </a:p>
        </p:txBody>
      </p:sp>
      <p:sp>
        <p:nvSpPr>
          <p:cNvPr id="4" name="Foliennummernplatzhalter 3">
            <a:extLst>
              <a:ext uri="{FF2B5EF4-FFF2-40B4-BE49-F238E27FC236}">
                <a16:creationId xmlns:a16="http://schemas.microsoft.com/office/drawing/2014/main" id="{BD67B515-7EE9-3755-8F00-BBAFD398E494}"/>
              </a:ext>
            </a:extLst>
          </p:cNvPr>
          <p:cNvSpPr>
            <a:spLocks noGrp="1"/>
          </p:cNvSpPr>
          <p:nvPr>
            <p:ph type="sldNum" sz="quarter" idx="12"/>
          </p:nvPr>
        </p:nvSpPr>
        <p:spPr/>
        <p:txBody>
          <a:bodyPr/>
          <a:lstStyle/>
          <a:p>
            <a:fld id="{BC1DBF59-FCF1-4C99-ADD5-833B8FF11D94}" type="slidenum">
              <a:rPr lang="nl-NL" smtClean="0"/>
              <a:t>36</a:t>
            </a:fld>
            <a:endParaRPr lang="nl-NL"/>
          </a:p>
        </p:txBody>
      </p:sp>
      <p:sp>
        <p:nvSpPr>
          <p:cNvPr id="5" name="Inhaltsplatzhalter 2">
            <a:extLst>
              <a:ext uri="{FF2B5EF4-FFF2-40B4-BE49-F238E27FC236}">
                <a16:creationId xmlns:a16="http://schemas.microsoft.com/office/drawing/2014/main" id="{8BC082BD-98C9-F285-0C96-82D2197C9288}"/>
              </a:ext>
            </a:extLst>
          </p:cNvPr>
          <p:cNvSpPr>
            <a:spLocks noGrp="1"/>
          </p:cNvSpPr>
          <p:nvPr>
            <p:ph idx="1"/>
          </p:nvPr>
        </p:nvSpPr>
        <p:spPr>
          <a:xfrm>
            <a:off x="7034277" y="1915319"/>
            <a:ext cx="3525838" cy="4216400"/>
          </a:xfrm>
        </p:spPr>
        <p:txBody>
          <a:bodyPr/>
          <a:lstStyle/>
          <a:p>
            <a:pPr marL="0" indent="0">
              <a:buFontTx/>
              <a:buNone/>
              <a:defRPr/>
            </a:pPr>
            <a:endParaRPr lang="en-GB" altLang="de-DE" sz="1600" dirty="0"/>
          </a:p>
          <a:p>
            <a:pPr>
              <a:defRPr/>
            </a:pPr>
            <a:r>
              <a:rPr lang="en-GB" altLang="de-DE" sz="1600" dirty="0"/>
              <a:t>Interconnected and mutually reinforcing</a:t>
            </a:r>
          </a:p>
          <a:p>
            <a:pPr>
              <a:defRPr/>
            </a:pPr>
            <a:r>
              <a:rPr lang="en-GB" altLang="de-DE" sz="1600" dirty="0"/>
              <a:t>Foundational, not tactics or strategies</a:t>
            </a:r>
          </a:p>
          <a:p>
            <a:pPr>
              <a:defRPr/>
            </a:pPr>
            <a:r>
              <a:rPr lang="en-GB" altLang="de-DE" sz="1600" dirty="0"/>
              <a:t>Represent the essential elements of an integrated business philosophy that must be understood holistically to be effectively manifested</a:t>
            </a:r>
          </a:p>
        </p:txBody>
      </p:sp>
      <p:grpSp>
        <p:nvGrpSpPr>
          <p:cNvPr id="6" name="Gruppieren 1">
            <a:extLst>
              <a:ext uri="{FF2B5EF4-FFF2-40B4-BE49-F238E27FC236}">
                <a16:creationId xmlns:a16="http://schemas.microsoft.com/office/drawing/2014/main" id="{60B0AFEB-DBD5-2432-0407-F881822EC9E2}"/>
              </a:ext>
            </a:extLst>
          </p:cNvPr>
          <p:cNvGrpSpPr>
            <a:grpSpLocks/>
          </p:cNvGrpSpPr>
          <p:nvPr/>
        </p:nvGrpSpPr>
        <p:grpSpPr bwMode="auto">
          <a:xfrm>
            <a:off x="1014695" y="2330493"/>
            <a:ext cx="4403725" cy="3757613"/>
            <a:chOff x="2916238" y="2636838"/>
            <a:chExt cx="2935287" cy="2505075"/>
          </a:xfrm>
        </p:grpSpPr>
        <p:sp>
          <p:nvSpPr>
            <p:cNvPr id="7" name="Isosceles Triangle 39">
              <a:extLst>
                <a:ext uri="{FF2B5EF4-FFF2-40B4-BE49-F238E27FC236}">
                  <a16:creationId xmlns:a16="http://schemas.microsoft.com/office/drawing/2014/main" id="{ECD90F63-0BDC-8CF3-6712-94414F2F8B3B}"/>
                </a:ext>
              </a:extLst>
            </p:cNvPr>
            <p:cNvSpPr/>
            <p:nvPr/>
          </p:nvSpPr>
          <p:spPr>
            <a:xfrm>
              <a:off x="3661170" y="2636838"/>
              <a:ext cx="1447539" cy="1238250"/>
            </a:xfrm>
            <a:prstGeom prst="triangle">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15000"/>
                </a:lnSpc>
                <a:spcAft>
                  <a:spcPts val="1000"/>
                </a:spcAft>
                <a:defRPr/>
              </a:pPr>
              <a:r>
                <a:rPr lang="de-DE" sz="1500">
                  <a:ea typeface="Calibri" charset="0"/>
                  <a:cs typeface="Times New Roman" charset="0"/>
                </a:rPr>
                <a:t> </a:t>
              </a:r>
            </a:p>
          </p:txBody>
        </p:sp>
        <p:sp>
          <p:nvSpPr>
            <p:cNvPr id="8" name="Isosceles Triangle 41">
              <a:extLst>
                <a:ext uri="{FF2B5EF4-FFF2-40B4-BE49-F238E27FC236}">
                  <a16:creationId xmlns:a16="http://schemas.microsoft.com/office/drawing/2014/main" id="{23FD75AE-4D73-56B5-A6CC-6BF06F657987}"/>
                </a:ext>
              </a:extLst>
            </p:cNvPr>
            <p:cNvSpPr/>
            <p:nvPr/>
          </p:nvSpPr>
          <p:spPr>
            <a:xfrm rot="10800000">
              <a:off x="3656861" y="3890401"/>
              <a:ext cx="1447800" cy="1238250"/>
            </a:xfrm>
            <a:prstGeom prst="triangle">
              <a:avLst/>
            </a:prstGeom>
            <a:solidFill>
              <a:srgbClr val="FF9900"/>
            </a:solidFill>
            <a:ln>
              <a:noFill/>
            </a:ln>
            <a:scene3d>
              <a:camera prst="orthographicFront">
                <a:rot lat="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flatTx/>
            </a:bodyPr>
            <a:lstStyle/>
            <a:p>
              <a:pPr algn="ctr">
                <a:lnSpc>
                  <a:spcPct val="115000"/>
                </a:lnSpc>
                <a:spcAft>
                  <a:spcPts val="1000"/>
                </a:spcAft>
                <a:defRPr/>
              </a:pPr>
              <a:r>
                <a:rPr lang="de-DE" sz="1500">
                  <a:ea typeface="Calibri" charset="0"/>
                  <a:cs typeface="Times New Roman" charset="0"/>
                </a:rPr>
                <a:t> </a:t>
              </a:r>
            </a:p>
          </p:txBody>
        </p:sp>
        <p:sp>
          <p:nvSpPr>
            <p:cNvPr id="9" name="Isosceles Triangle 42">
              <a:extLst>
                <a:ext uri="{FF2B5EF4-FFF2-40B4-BE49-F238E27FC236}">
                  <a16:creationId xmlns:a16="http://schemas.microsoft.com/office/drawing/2014/main" id="{ADEFCE88-F54B-347B-74AE-71BFE750F449}"/>
                </a:ext>
              </a:extLst>
            </p:cNvPr>
            <p:cNvSpPr/>
            <p:nvPr/>
          </p:nvSpPr>
          <p:spPr>
            <a:xfrm>
              <a:off x="4403986" y="3903663"/>
              <a:ext cx="1447539" cy="1238250"/>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a:lnSpc>
                  <a:spcPct val="115000"/>
                </a:lnSpc>
                <a:spcAft>
                  <a:spcPts val="1000"/>
                </a:spcAft>
                <a:defRPr/>
              </a:pPr>
              <a:r>
                <a:rPr lang="de-DE" sz="1500" dirty="0" err="1">
                  <a:ea typeface="Calibri" charset="0"/>
                  <a:cs typeface="Times New Roman" charset="0"/>
                </a:rPr>
                <a:t>Conscious</a:t>
              </a:r>
              <a:r>
                <a:rPr lang="de-DE" sz="1500" dirty="0">
                  <a:ea typeface="Calibri" charset="0"/>
                  <a:cs typeface="Times New Roman" charset="0"/>
                </a:rPr>
                <a:t> </a:t>
              </a:r>
              <a:r>
                <a:rPr lang="de-DE" sz="1500" dirty="0" err="1">
                  <a:ea typeface="Calibri" charset="0"/>
                  <a:cs typeface="Times New Roman" charset="0"/>
                </a:rPr>
                <a:t>culture</a:t>
              </a:r>
              <a:r>
                <a:rPr lang="de-DE" sz="1500" dirty="0">
                  <a:ea typeface="Calibri" charset="0"/>
                  <a:cs typeface="Times New Roman" charset="0"/>
                </a:rPr>
                <a:t> </a:t>
              </a:r>
              <a:r>
                <a:rPr lang="de-DE" sz="1500" dirty="0" err="1">
                  <a:ea typeface="Calibri" charset="0"/>
                  <a:cs typeface="Times New Roman" charset="0"/>
                </a:rPr>
                <a:t>and</a:t>
              </a:r>
              <a:r>
                <a:rPr lang="de-DE" sz="1500" dirty="0">
                  <a:ea typeface="Calibri" charset="0"/>
                  <a:cs typeface="Times New Roman" charset="0"/>
                </a:rPr>
                <a:t> </a:t>
              </a:r>
              <a:r>
                <a:rPr lang="de-DE" sz="1500" dirty="0" err="1">
                  <a:ea typeface="Calibri" charset="0"/>
                  <a:cs typeface="Times New Roman" charset="0"/>
                </a:rPr>
                <a:t>management</a:t>
              </a:r>
              <a:endParaRPr lang="de-DE" sz="1500" dirty="0">
                <a:ea typeface="Calibri" charset="0"/>
                <a:cs typeface="Times New Roman" charset="0"/>
              </a:endParaRPr>
            </a:p>
          </p:txBody>
        </p:sp>
        <p:sp>
          <p:nvSpPr>
            <p:cNvPr id="10" name="Isosceles Triangle 43">
              <a:extLst>
                <a:ext uri="{FF2B5EF4-FFF2-40B4-BE49-F238E27FC236}">
                  <a16:creationId xmlns:a16="http://schemas.microsoft.com/office/drawing/2014/main" id="{C7CB6628-7FEE-17CD-F849-EB14ED1E4FF2}"/>
                </a:ext>
              </a:extLst>
            </p:cNvPr>
            <p:cNvSpPr/>
            <p:nvPr/>
          </p:nvSpPr>
          <p:spPr>
            <a:xfrm>
              <a:off x="2916238" y="3900488"/>
              <a:ext cx="1447539" cy="1238250"/>
            </a:xfrm>
            <a:prstGeom prst="triangle">
              <a:avLst/>
            </a:prstGeom>
            <a:solidFill>
              <a:srgbClr val="66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15000"/>
                </a:lnSpc>
                <a:spcAft>
                  <a:spcPts val="1000"/>
                </a:spcAft>
                <a:defRPr/>
              </a:pPr>
              <a:r>
                <a:rPr lang="de-DE" sz="1500" dirty="0" err="1">
                  <a:solidFill>
                    <a:srgbClr val="FFFFFF"/>
                  </a:solidFill>
                  <a:ea typeface="Calibri" charset="0"/>
                  <a:cs typeface="Times New Roman" charset="0"/>
                </a:rPr>
                <a:t>Conscious</a:t>
              </a:r>
              <a:r>
                <a:rPr lang="de-DE" sz="1500" dirty="0">
                  <a:solidFill>
                    <a:srgbClr val="FFFFFF"/>
                  </a:solidFill>
                  <a:ea typeface="Calibri" charset="0"/>
                  <a:cs typeface="Times New Roman" charset="0"/>
                </a:rPr>
                <a:t> </a:t>
              </a:r>
              <a:r>
                <a:rPr lang="de-DE" sz="1500" dirty="0" err="1">
                  <a:solidFill>
                    <a:srgbClr val="FFFFFF"/>
                  </a:solidFill>
                  <a:ea typeface="Calibri" charset="0"/>
                  <a:cs typeface="Times New Roman" charset="0"/>
                </a:rPr>
                <a:t>leadership</a:t>
              </a:r>
              <a:endParaRPr lang="de-DE" sz="1500" dirty="0">
                <a:ea typeface="Calibri" charset="0"/>
                <a:cs typeface="Times New Roman" charset="0"/>
              </a:endParaRPr>
            </a:p>
          </p:txBody>
        </p:sp>
        <p:sp>
          <p:nvSpPr>
            <p:cNvPr id="11" name="Rectangle 59">
              <a:extLst>
                <a:ext uri="{FF2B5EF4-FFF2-40B4-BE49-F238E27FC236}">
                  <a16:creationId xmlns:a16="http://schemas.microsoft.com/office/drawing/2014/main" id="{2AF57F1A-9BFD-2556-6DA3-3EF5A3BCDC49}"/>
                </a:ext>
              </a:extLst>
            </p:cNvPr>
            <p:cNvSpPr/>
            <p:nvPr/>
          </p:nvSpPr>
          <p:spPr>
            <a:xfrm>
              <a:off x="3873396" y="3941836"/>
              <a:ext cx="1034415" cy="532130"/>
            </a:xfrm>
            <a:prstGeom prst="rect">
              <a:avLst/>
            </a:prstGeom>
            <a:noFill/>
            <a:ln>
              <a:noFill/>
            </a:ln>
            <a:scene3d>
              <a:camera prst="orthographicFront">
                <a:rot lat="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flatTx/>
            </a:bodyPr>
            <a:lstStyle/>
            <a:p>
              <a:pPr algn="ctr">
                <a:lnSpc>
                  <a:spcPct val="115000"/>
                </a:lnSpc>
                <a:spcAft>
                  <a:spcPts val="0"/>
                </a:spcAft>
                <a:defRPr/>
              </a:pPr>
              <a:r>
                <a:rPr lang="de-DE" sz="1500">
                  <a:ea typeface="Calibri" charset="0"/>
                  <a:cs typeface="Times New Roman" charset="0"/>
                </a:rPr>
                <a:t>Higher </a:t>
              </a:r>
              <a:r>
                <a:rPr lang="de-DE" sz="1500" err="1">
                  <a:ea typeface="Calibri" charset="0"/>
                  <a:cs typeface="Times New Roman" charset="0"/>
                </a:rPr>
                <a:t>purpose</a:t>
              </a:r>
              <a:endParaRPr lang="de-DE" sz="1500">
                <a:ea typeface="Calibri" charset="0"/>
                <a:cs typeface="Times New Roman" charset="0"/>
              </a:endParaRPr>
            </a:p>
            <a:p>
              <a:pPr>
                <a:lnSpc>
                  <a:spcPct val="115000"/>
                </a:lnSpc>
                <a:spcAft>
                  <a:spcPts val="0"/>
                </a:spcAft>
                <a:defRPr/>
              </a:pPr>
              <a:r>
                <a:rPr lang="de-DE" sz="1500">
                  <a:ea typeface="Calibri" charset="0"/>
                  <a:cs typeface="Times New Roman" charset="0"/>
                </a:rPr>
                <a:t> </a:t>
              </a:r>
            </a:p>
          </p:txBody>
        </p:sp>
        <p:sp>
          <p:nvSpPr>
            <p:cNvPr id="12" name="Rectangle 291">
              <a:extLst>
                <a:ext uri="{FF2B5EF4-FFF2-40B4-BE49-F238E27FC236}">
                  <a16:creationId xmlns:a16="http://schemas.microsoft.com/office/drawing/2014/main" id="{7B83A26D-1ACB-D0A6-5046-F3A4404CEFE4}"/>
                </a:ext>
              </a:extLst>
            </p:cNvPr>
            <p:cNvSpPr/>
            <p:nvPr/>
          </p:nvSpPr>
          <p:spPr>
            <a:xfrm>
              <a:off x="3969090" y="3425297"/>
              <a:ext cx="844398" cy="335491"/>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15000"/>
                </a:lnSpc>
                <a:spcAft>
                  <a:spcPts val="1000"/>
                </a:spcAft>
                <a:defRPr/>
              </a:pPr>
              <a:r>
                <a:rPr lang="de-DE" sz="1500" dirty="0">
                  <a:ea typeface="Calibri" charset="0"/>
                  <a:cs typeface="Times New Roman" charset="0"/>
                </a:rPr>
                <a:t>Stakeholder </a:t>
              </a:r>
              <a:r>
                <a:rPr lang="de-DE" sz="1500" dirty="0" err="1">
                  <a:ea typeface="Calibri" charset="0"/>
                  <a:cs typeface="Times New Roman" charset="0"/>
                </a:rPr>
                <a:t>integration</a:t>
              </a:r>
              <a:endParaRPr lang="de-DE" sz="1500" dirty="0">
                <a:ea typeface="Calibri" charset="0"/>
                <a:cs typeface="Times New Roman" charset="0"/>
              </a:endParaRPr>
            </a:p>
            <a:p>
              <a:pPr algn="ctr">
                <a:lnSpc>
                  <a:spcPct val="115000"/>
                </a:lnSpc>
                <a:spcAft>
                  <a:spcPts val="1000"/>
                </a:spcAft>
                <a:defRPr/>
              </a:pPr>
              <a:r>
                <a:rPr lang="de-DE" sz="1500" dirty="0">
                  <a:ea typeface="Calibri" charset="0"/>
                  <a:cs typeface="Times New Roman" charset="0"/>
                </a:rPr>
                <a:t> </a:t>
              </a:r>
            </a:p>
          </p:txBody>
        </p:sp>
      </p:grpSp>
      <p:sp>
        <p:nvSpPr>
          <p:cNvPr id="13" name="Textfeld 12">
            <a:extLst>
              <a:ext uri="{FF2B5EF4-FFF2-40B4-BE49-F238E27FC236}">
                <a16:creationId xmlns:a16="http://schemas.microsoft.com/office/drawing/2014/main" id="{DDA743F8-8024-70F6-D8AA-4BF86435719D}"/>
              </a:ext>
            </a:extLst>
          </p:cNvPr>
          <p:cNvSpPr txBox="1"/>
          <p:nvPr/>
        </p:nvSpPr>
        <p:spPr>
          <a:xfrm>
            <a:off x="4150007" y="6172940"/>
            <a:ext cx="1268413" cy="185737"/>
          </a:xfrm>
          <a:prstGeom prst="rect">
            <a:avLst/>
          </a:prstGeom>
          <a:noFill/>
        </p:spPr>
        <p:txBody>
          <a:bodyPr>
            <a:spAutoFit/>
          </a:bodyPr>
          <a:lstStyle/>
          <a:p>
            <a:pPr algn="r">
              <a:defRPr/>
            </a:pPr>
            <a:r>
              <a:rPr lang="en-GB" sz="600" b="0" i="1" dirty="0">
                <a:latin typeface="+mj-lt"/>
              </a:rPr>
              <a:t>Source: Mackey, </a:t>
            </a:r>
            <a:r>
              <a:rPr lang="en-GB" sz="600" b="0" i="1" dirty="0" err="1">
                <a:latin typeface="+mj-lt"/>
              </a:rPr>
              <a:t>Sisodia</a:t>
            </a:r>
            <a:r>
              <a:rPr lang="en-GB" sz="600" b="0" i="1" dirty="0">
                <a:latin typeface="+mj-lt"/>
              </a:rPr>
              <a:t> (2013)</a:t>
            </a:r>
          </a:p>
        </p:txBody>
      </p:sp>
      <p:pic>
        <p:nvPicPr>
          <p:cNvPr id="3" name="Picture 2">
            <a:extLst>
              <a:ext uri="{FF2B5EF4-FFF2-40B4-BE49-F238E27FC236}">
                <a16:creationId xmlns:a16="http://schemas.microsoft.com/office/drawing/2014/main" id="{9F612FAB-3AF2-06B7-8863-4F19CAFE7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939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r>
              <a:rPr lang="en-GB" altLang="de-DE" dirty="0"/>
              <a:t>Shareholders vs. stakeholders in the</a:t>
            </a:r>
            <a:br>
              <a:rPr lang="en-GB" altLang="de-DE" dirty="0"/>
            </a:br>
            <a:r>
              <a:rPr lang="en-GB" altLang="de-DE" dirty="0"/>
              <a:t>context of conscious business</a:t>
            </a:r>
            <a:endParaRPr lang="de-DE" dirty="0"/>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p:txBody>
          <a:bodyPr>
            <a:normAutofit/>
          </a:bodyPr>
          <a:lstStyle/>
          <a:p>
            <a:endParaRPr lang="en-GB" altLang="de-DE" sz="2000" dirty="0"/>
          </a:p>
          <a:p>
            <a:r>
              <a:rPr lang="en-GB" altLang="de-DE" sz="2000" dirty="0"/>
              <a:t>Stakeholder: “Any group or individual who can be or is affected by the achievement of a firm’s objectives.”</a:t>
            </a:r>
          </a:p>
          <a:p>
            <a:endParaRPr lang="en-GB" altLang="de-DE" sz="2000" dirty="0"/>
          </a:p>
          <a:p>
            <a:r>
              <a:rPr lang="en-GB" altLang="de-DE" sz="2000" dirty="0"/>
              <a:t>Distinguishing core value of conscious businesses is service to all stakeholders without favouring one over another.</a:t>
            </a:r>
          </a:p>
          <a:p>
            <a:endParaRPr lang="en-GB" altLang="de-DE" sz="2000" dirty="0"/>
          </a:p>
          <a:p>
            <a:r>
              <a:rPr lang="en-GB" altLang="de-DE" sz="2000" dirty="0"/>
              <a:t>Best way to create value for shareholders in the long run is by consciously creating value for all stakeholders. </a:t>
            </a:r>
            <a:r>
              <a:rPr lang="en-GB" altLang="de-DE" sz="2000" dirty="0">
                <a:sym typeface="Wingdings" panose="05000000000000000000" pitchFamily="2" charset="2"/>
              </a:rPr>
              <a:t> Shareholders can gain more when their interests are aligned with the interests of all other stakeholder groups.</a:t>
            </a:r>
            <a:endParaRPr lang="en-GB" altLang="de-DE" sz="2000" dirty="0"/>
          </a:p>
          <a:p>
            <a:pPr marL="0" indent="0">
              <a:buNone/>
            </a:pPr>
            <a:endParaRPr lang="de-DE" sz="2000" dirty="0"/>
          </a:p>
        </p:txBody>
      </p:sp>
      <p:sp>
        <p:nvSpPr>
          <p:cNvPr id="4" name="Foliennummernplatzhalter 3">
            <a:extLst>
              <a:ext uri="{FF2B5EF4-FFF2-40B4-BE49-F238E27FC236}">
                <a16:creationId xmlns:a16="http://schemas.microsoft.com/office/drawing/2014/main" id="{BD67B515-7EE9-3755-8F00-BBAFD398E494}"/>
              </a:ext>
            </a:extLst>
          </p:cNvPr>
          <p:cNvSpPr>
            <a:spLocks noGrp="1"/>
          </p:cNvSpPr>
          <p:nvPr>
            <p:ph type="sldNum" sz="quarter" idx="12"/>
          </p:nvPr>
        </p:nvSpPr>
        <p:spPr/>
        <p:txBody>
          <a:bodyPr/>
          <a:lstStyle/>
          <a:p>
            <a:fld id="{BC1DBF59-FCF1-4C99-ADD5-833B8FF11D94}" type="slidenum">
              <a:rPr lang="nl-NL" smtClean="0"/>
              <a:t>37</a:t>
            </a:fld>
            <a:endParaRPr lang="nl-NL"/>
          </a:p>
        </p:txBody>
      </p:sp>
      <p:sp>
        <p:nvSpPr>
          <p:cNvPr id="5" name="Textfeld 4">
            <a:extLst>
              <a:ext uri="{FF2B5EF4-FFF2-40B4-BE49-F238E27FC236}">
                <a16:creationId xmlns:a16="http://schemas.microsoft.com/office/drawing/2014/main" id="{B3E690EB-59BD-E5F8-C914-24FF2B83E77D}"/>
              </a:ext>
            </a:extLst>
          </p:cNvPr>
          <p:cNvSpPr txBox="1"/>
          <p:nvPr/>
        </p:nvSpPr>
        <p:spPr>
          <a:xfrm>
            <a:off x="9096245" y="6182247"/>
            <a:ext cx="1441450" cy="184150"/>
          </a:xfrm>
          <a:prstGeom prst="rect">
            <a:avLst/>
          </a:prstGeom>
          <a:noFill/>
        </p:spPr>
        <p:txBody>
          <a:bodyPr>
            <a:spAutoFit/>
          </a:bodyPr>
          <a:lstStyle/>
          <a:p>
            <a:pPr algn="r">
              <a:defRPr/>
            </a:pPr>
            <a:r>
              <a:rPr lang="en-GB" sz="600" b="0" i="1" dirty="0">
                <a:latin typeface="+mn-lt"/>
              </a:rPr>
              <a:t>Source: Raj Sisodia (2014)</a:t>
            </a:r>
          </a:p>
        </p:txBody>
      </p:sp>
      <p:pic>
        <p:nvPicPr>
          <p:cNvPr id="6" name="Picture 2">
            <a:extLst>
              <a:ext uri="{FF2B5EF4-FFF2-40B4-BE49-F238E27FC236}">
                <a16:creationId xmlns:a16="http://schemas.microsoft.com/office/drawing/2014/main" id="{ACF34B4A-7BBD-BED5-073D-2DBE8C604F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085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r>
              <a:rPr lang="en-GB" altLang="de-DE" dirty="0"/>
              <a:t>Examples of conscious businesses</a:t>
            </a:r>
            <a:endParaRPr lang="de-DE" dirty="0"/>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BD67B515-7EE9-3755-8F00-BBAFD398E494}"/>
              </a:ext>
            </a:extLst>
          </p:cNvPr>
          <p:cNvSpPr>
            <a:spLocks noGrp="1"/>
          </p:cNvSpPr>
          <p:nvPr>
            <p:ph type="sldNum" sz="quarter" idx="12"/>
          </p:nvPr>
        </p:nvSpPr>
        <p:spPr/>
        <p:txBody>
          <a:bodyPr/>
          <a:lstStyle/>
          <a:p>
            <a:fld id="{BC1DBF59-FCF1-4C99-ADD5-833B8FF11D94}" type="slidenum">
              <a:rPr lang="nl-NL" smtClean="0"/>
              <a:t>38</a:t>
            </a:fld>
            <a:endParaRPr lang="nl-NL"/>
          </a:p>
        </p:txBody>
      </p:sp>
      <p:pic>
        <p:nvPicPr>
          <p:cNvPr id="5" name="Grafik 36863">
            <a:extLst>
              <a:ext uri="{FF2B5EF4-FFF2-40B4-BE49-F238E27FC236}">
                <a16:creationId xmlns:a16="http://schemas.microsoft.com/office/drawing/2014/main" id="{74374D2A-A693-0CCB-6BAA-BBE89BA9E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907" y="4246019"/>
            <a:ext cx="14509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a:extLst>
              <a:ext uri="{FF2B5EF4-FFF2-40B4-BE49-F238E27FC236}">
                <a16:creationId xmlns:a16="http://schemas.microsoft.com/office/drawing/2014/main" id="{D5106B47-8B40-CE90-8401-1FB98B5F09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6432" y="3930106"/>
            <a:ext cx="173513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D8F746CB-6B45-6B02-A338-20650C67E8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4032" y="4758781"/>
            <a:ext cx="228758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11">
            <a:extLst>
              <a:ext uri="{FF2B5EF4-FFF2-40B4-BE49-F238E27FC236}">
                <a16:creationId xmlns:a16="http://schemas.microsoft.com/office/drawing/2014/main" id="{23091149-BEF5-960F-612C-20190B1CC9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2495" y="2652169"/>
            <a:ext cx="17653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9">
            <a:extLst>
              <a:ext uri="{FF2B5EF4-FFF2-40B4-BE49-F238E27FC236}">
                <a16:creationId xmlns:a16="http://schemas.microsoft.com/office/drawing/2014/main" id="{3220794E-1425-0700-4906-EDBDF5668F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79820" y="5319169"/>
            <a:ext cx="13335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291879C5-1193-DB8A-44D5-338D7DC6D2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4682" y="2412456"/>
            <a:ext cx="1316038"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a:extLst>
              <a:ext uri="{FF2B5EF4-FFF2-40B4-BE49-F238E27FC236}">
                <a16:creationId xmlns:a16="http://schemas.microsoft.com/office/drawing/2014/main" id="{BEA2C99A-9745-E087-B91D-B76410C421E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2632" y="2796631"/>
            <a:ext cx="19923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a:extLst>
              <a:ext uri="{FF2B5EF4-FFF2-40B4-BE49-F238E27FC236}">
                <a16:creationId xmlns:a16="http://schemas.microsoft.com/office/drawing/2014/main" id="{3B87CDD6-9607-7F9B-C108-DF8A7F1080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49670" y="1595437"/>
            <a:ext cx="1692275"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a:extLst>
              <a:ext uri="{FF2B5EF4-FFF2-40B4-BE49-F238E27FC236}">
                <a16:creationId xmlns:a16="http://schemas.microsoft.com/office/drawing/2014/main" id="{6422BB23-C532-CFDE-05DA-94202C6099C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48782" y="5046119"/>
            <a:ext cx="10922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2">
            <a:extLst>
              <a:ext uri="{FF2B5EF4-FFF2-40B4-BE49-F238E27FC236}">
                <a16:creationId xmlns:a16="http://schemas.microsoft.com/office/drawing/2014/main" id="{F9F7B13F-37B5-445B-EE60-A4BA21C063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90820" y="2452144"/>
            <a:ext cx="2192337"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a:extLst>
              <a:ext uri="{FF2B5EF4-FFF2-40B4-BE49-F238E27FC236}">
                <a16:creationId xmlns:a16="http://schemas.microsoft.com/office/drawing/2014/main" id="{0BDAFFE8-9C24-910C-A431-E2AB822313D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957" y="5974806"/>
            <a:ext cx="1905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8">
            <a:extLst>
              <a:ext uri="{FF2B5EF4-FFF2-40B4-BE49-F238E27FC236}">
                <a16:creationId xmlns:a16="http://schemas.microsoft.com/office/drawing/2014/main" id="{CC171DB7-AFAE-9AAF-9437-9251137E4C5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24957" y="1955256"/>
            <a:ext cx="19923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0" descr="vaude-logo">
            <a:extLst>
              <a:ext uri="{FF2B5EF4-FFF2-40B4-BE49-F238E27FC236}">
                <a16:creationId xmlns:a16="http://schemas.microsoft.com/office/drawing/2014/main" id="{45814378-8583-60D3-166B-121950D9A44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25532" y="5889081"/>
            <a:ext cx="19335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2">
            <a:extLst>
              <a:ext uri="{FF2B5EF4-FFF2-40B4-BE49-F238E27FC236}">
                <a16:creationId xmlns:a16="http://schemas.microsoft.com/office/drawing/2014/main" id="{3984AC62-FEB4-3EAB-4A9A-2913E239310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90845" y="3798344"/>
            <a:ext cx="179228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rafik 2">
            <a:extLst>
              <a:ext uri="{FF2B5EF4-FFF2-40B4-BE49-F238E27FC236}">
                <a16:creationId xmlns:a16="http://schemas.microsoft.com/office/drawing/2014/main" id="{0B206A36-371A-2780-7838-27E8B50B2C6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68307" y="1702844"/>
            <a:ext cx="150177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rafik 5">
            <a:extLst>
              <a:ext uri="{FF2B5EF4-FFF2-40B4-BE49-F238E27FC236}">
                <a16:creationId xmlns:a16="http://schemas.microsoft.com/office/drawing/2014/main" id="{C64087EA-E006-A2A9-4499-91BDC52C5C2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72882" y="1750469"/>
            <a:ext cx="91916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rafik 7">
            <a:extLst>
              <a:ext uri="{FF2B5EF4-FFF2-40B4-BE49-F238E27FC236}">
                <a16:creationId xmlns:a16="http://schemas.microsoft.com/office/drawing/2014/main" id="{C419D992-4368-8C80-F75B-7E810C86EFD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577845" y="3679281"/>
            <a:ext cx="178593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rafik 13">
            <a:extLst>
              <a:ext uri="{FF2B5EF4-FFF2-40B4-BE49-F238E27FC236}">
                <a16:creationId xmlns:a16="http://schemas.microsoft.com/office/drawing/2014/main" id="{879F5C45-0A6E-EBC9-7578-EFCD7F45F4D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31982" y="4557169"/>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rafik 15">
            <a:extLst>
              <a:ext uri="{FF2B5EF4-FFF2-40B4-BE49-F238E27FC236}">
                <a16:creationId xmlns:a16="http://schemas.microsoft.com/office/drawing/2014/main" id="{D1F37714-A982-2D69-EA64-C2A3FDA5569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209545" y="4230144"/>
            <a:ext cx="1765300"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rafik 17">
            <a:extLst>
              <a:ext uri="{FF2B5EF4-FFF2-40B4-BE49-F238E27FC236}">
                <a16:creationId xmlns:a16="http://schemas.microsoft.com/office/drawing/2014/main" id="{D74F33A0-2A7C-1D8B-ED98-F9EF6D6B313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517270" y="3407819"/>
            <a:ext cx="11715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fik 19">
            <a:extLst>
              <a:ext uri="{FF2B5EF4-FFF2-40B4-BE49-F238E27FC236}">
                <a16:creationId xmlns:a16="http://schemas.microsoft.com/office/drawing/2014/main" id="{DAB6B7CC-29B8-F7F1-4CA7-516C235542CC}"/>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654295" y="1194844"/>
            <a:ext cx="1233487"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rafik 21">
            <a:extLst>
              <a:ext uri="{FF2B5EF4-FFF2-40B4-BE49-F238E27FC236}">
                <a16:creationId xmlns:a16="http://schemas.microsoft.com/office/drawing/2014/main" id="{07CBFD09-C513-841B-92D3-57F45D9E34E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837945" y="5776369"/>
            <a:ext cx="1711325"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rafik 23">
            <a:extLst>
              <a:ext uri="{FF2B5EF4-FFF2-40B4-BE49-F238E27FC236}">
                <a16:creationId xmlns:a16="http://schemas.microsoft.com/office/drawing/2014/main" id="{80C5F509-BFD0-3FDB-50DC-A235A11942E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544507" y="4955631"/>
            <a:ext cx="10969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rafik 25">
            <a:extLst>
              <a:ext uri="{FF2B5EF4-FFF2-40B4-BE49-F238E27FC236}">
                <a16:creationId xmlns:a16="http://schemas.microsoft.com/office/drawing/2014/main" id="{82DEAF3C-BFCD-0E2C-C2D8-749F79745FA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02732" y="3322094"/>
            <a:ext cx="1384300"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rafik 27">
            <a:extLst>
              <a:ext uri="{FF2B5EF4-FFF2-40B4-BE49-F238E27FC236}">
                <a16:creationId xmlns:a16="http://schemas.microsoft.com/office/drawing/2014/main" id="{B6393636-0317-06A1-2D22-FC436116256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464632" y="4395244"/>
            <a:ext cx="18192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rafik 36867">
            <a:extLst>
              <a:ext uri="{FF2B5EF4-FFF2-40B4-BE49-F238E27FC236}">
                <a16:creationId xmlns:a16="http://schemas.microsoft.com/office/drawing/2014/main" id="{F77D46C0-5A95-2B46-78AC-C4D2A62E294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034001" y="6363744"/>
            <a:ext cx="150495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rafik 36881">
            <a:extLst>
              <a:ext uri="{FF2B5EF4-FFF2-40B4-BE49-F238E27FC236}">
                <a16:creationId xmlns:a16="http://schemas.microsoft.com/office/drawing/2014/main" id="{3683B9CE-C55B-8415-614D-A55BC609F8FB}"/>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457570" y="5122319"/>
            <a:ext cx="1373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a:extLst>
              <a:ext uri="{FF2B5EF4-FFF2-40B4-BE49-F238E27FC236}">
                <a16:creationId xmlns:a16="http://schemas.microsoft.com/office/drawing/2014/main" id="{1772C782-7A95-7914-8086-894AB38FE3FE}"/>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99010" y="6376987"/>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83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par>
                                <p:cTn id="53" presetID="10"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par>
                                <p:cTn id="56" presetID="10"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10" presetClass="entr" presetSubtype="0"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par>
                                <p:cTn id="62" presetID="10" presetClass="entr" presetSubtype="0" fill="hold" nodeType="with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500"/>
                                        <p:tgtEl>
                                          <p:spTgt spid="25"/>
                                        </p:tgtEl>
                                      </p:cBhvr>
                                    </p:animEffect>
                                  </p:childTnLst>
                                </p:cTn>
                              </p:par>
                              <p:par>
                                <p:cTn id="65" presetID="10"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10" presetClass="entr" presetSubtype="0" fill="hold"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fade">
                                      <p:cBhvr>
                                        <p:cTn id="70" dur="500"/>
                                        <p:tgtEl>
                                          <p:spTgt spid="27"/>
                                        </p:tgtEl>
                                      </p:cBhvr>
                                    </p:animEffect>
                                  </p:childTnLst>
                                </p:cTn>
                              </p:par>
                              <p:par>
                                <p:cTn id="71" presetID="10" presetClass="entr" presetSubtype="0" fill="hold" nodeType="with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par>
                                <p:cTn id="74" presetID="10" presetClass="entr" presetSubtype="0" fill="hold" nodeType="withEffect">
                                  <p:stCondLst>
                                    <p:cond delay="0"/>
                                  </p:stCondLs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par>
                                <p:cTn id="77" presetID="10" presetClass="entr" presetSubtype="0"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par>
                                <p:cTn id="80" presetID="10" presetClass="entr" presetSubtype="0" fill="hold" nodeType="with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par>
                                <p:cTn id="83" presetID="10" presetClass="entr" presetSubtype="0" fill="hold" nodeType="with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normAutofit fontScale="90000"/>
          </a:bodyPr>
          <a:lstStyle/>
          <a:p>
            <a:r>
              <a:rPr lang="en-GB" altLang="de-DE" dirty="0"/>
              <a:t>Conscious Business is not</a:t>
            </a:r>
            <a:br>
              <a:rPr lang="en-GB" altLang="de-DE" dirty="0"/>
            </a:br>
            <a:r>
              <a:rPr lang="en-GB" altLang="de-DE" dirty="0"/>
              <a:t>limited to a certain</a:t>
            </a:r>
            <a:br>
              <a:rPr lang="en-GB" altLang="de-DE" dirty="0"/>
            </a:br>
            <a:r>
              <a:rPr lang="en-GB" altLang="de-DE" dirty="0"/>
              <a:t>industry: “Positive Luxury”</a:t>
            </a:r>
            <a:endParaRPr lang="de-DE" dirty="0"/>
          </a:p>
        </p:txBody>
      </p:sp>
      <p:sp>
        <p:nvSpPr>
          <p:cNvPr id="4" name="Foliennummernplatzhalter 3">
            <a:extLst>
              <a:ext uri="{FF2B5EF4-FFF2-40B4-BE49-F238E27FC236}">
                <a16:creationId xmlns:a16="http://schemas.microsoft.com/office/drawing/2014/main" id="{BD67B515-7EE9-3755-8F00-BBAFD398E494}"/>
              </a:ext>
            </a:extLst>
          </p:cNvPr>
          <p:cNvSpPr>
            <a:spLocks noGrp="1"/>
          </p:cNvSpPr>
          <p:nvPr>
            <p:ph type="sldNum" sz="quarter" idx="12"/>
          </p:nvPr>
        </p:nvSpPr>
        <p:spPr/>
        <p:txBody>
          <a:bodyPr/>
          <a:lstStyle/>
          <a:p>
            <a:fld id="{BC1DBF59-FCF1-4C99-ADD5-833B8FF11D94}" type="slidenum">
              <a:rPr lang="nl-NL" smtClean="0"/>
              <a:t>39</a:t>
            </a:fld>
            <a:endParaRPr lang="nl-NL"/>
          </a:p>
        </p:txBody>
      </p:sp>
      <p:pic>
        <p:nvPicPr>
          <p:cNvPr id="5" name="Grafik 4">
            <a:extLst>
              <a:ext uri="{FF2B5EF4-FFF2-40B4-BE49-F238E27FC236}">
                <a16:creationId xmlns:a16="http://schemas.microsoft.com/office/drawing/2014/main" id="{372FD86F-6A92-F559-DB07-CECBBBDEA3AB}"/>
              </a:ext>
            </a:extLst>
          </p:cNvPr>
          <p:cNvPicPr>
            <a:picLocks noChangeAspect="1"/>
          </p:cNvPicPr>
          <p:nvPr/>
        </p:nvPicPr>
        <p:blipFill>
          <a:blip r:embed="rId3"/>
          <a:stretch>
            <a:fillRect/>
          </a:stretch>
        </p:blipFill>
        <p:spPr>
          <a:xfrm>
            <a:off x="1903413" y="3463925"/>
            <a:ext cx="6980237" cy="3028950"/>
          </a:xfrm>
          <a:prstGeom prst="rect">
            <a:avLst/>
          </a:prstGeom>
          <a:ln>
            <a:noFill/>
          </a:ln>
          <a:effectLst>
            <a:outerShdw blurRad="292100" dist="139700" dir="2700000" algn="tl" rotWithShape="0">
              <a:srgbClr val="333333">
                <a:alpha val="65000"/>
              </a:srgbClr>
            </a:outerShdw>
          </a:effectLst>
        </p:spPr>
      </p:pic>
      <p:pic>
        <p:nvPicPr>
          <p:cNvPr id="6" name="Grafik 5">
            <a:extLst>
              <a:ext uri="{FF2B5EF4-FFF2-40B4-BE49-F238E27FC236}">
                <a16:creationId xmlns:a16="http://schemas.microsoft.com/office/drawing/2014/main" id="{3EE6CDF8-AC72-6A0E-CB1D-121B5CA5D077}"/>
              </a:ext>
            </a:extLst>
          </p:cNvPr>
          <p:cNvPicPr>
            <a:picLocks noChangeAspect="1"/>
          </p:cNvPicPr>
          <p:nvPr/>
        </p:nvPicPr>
        <p:blipFill>
          <a:blip r:embed="rId4"/>
          <a:stretch>
            <a:fillRect/>
          </a:stretch>
        </p:blipFill>
        <p:spPr>
          <a:xfrm>
            <a:off x="6469062" y="1308296"/>
            <a:ext cx="5076825" cy="2255837"/>
          </a:xfrm>
          <a:prstGeom prst="rect">
            <a:avLst/>
          </a:prstGeom>
          <a:ln>
            <a:noFill/>
          </a:ln>
          <a:effectLst>
            <a:outerShdw blurRad="292100" dist="139700" dir="2700000" algn="tl" rotWithShape="0">
              <a:srgbClr val="333333">
                <a:alpha val="65000"/>
              </a:srgbClr>
            </a:outerShdw>
          </a:effectLst>
        </p:spPr>
      </p:pic>
      <p:sp>
        <p:nvSpPr>
          <p:cNvPr id="7" name="Rechteck 6">
            <a:extLst>
              <a:ext uri="{FF2B5EF4-FFF2-40B4-BE49-F238E27FC236}">
                <a16:creationId xmlns:a16="http://schemas.microsoft.com/office/drawing/2014/main" id="{773208C2-3611-6052-2846-9FB2E2296C3E}"/>
              </a:ext>
            </a:extLst>
          </p:cNvPr>
          <p:cNvSpPr/>
          <p:nvPr/>
        </p:nvSpPr>
        <p:spPr>
          <a:xfrm>
            <a:off x="9007475" y="6400800"/>
            <a:ext cx="1492250" cy="184150"/>
          </a:xfrm>
          <a:prstGeom prst="rect">
            <a:avLst/>
          </a:prstGeom>
        </p:spPr>
        <p:txBody>
          <a:bodyPr wrap="none">
            <a:spAutoFit/>
          </a:bodyPr>
          <a:lstStyle/>
          <a:p>
            <a:pPr>
              <a:defRPr/>
            </a:pPr>
            <a:r>
              <a:rPr lang="en-GB" sz="600" b="0" i="1" dirty="0">
                <a:latin typeface="+mn-lt"/>
              </a:rPr>
              <a:t>Source: </a:t>
            </a:r>
            <a:r>
              <a:rPr lang="en-GB" sz="600" b="0" i="1" dirty="0">
                <a:latin typeface="+mn-lt"/>
                <a:hlinkClick r:id="rId5"/>
              </a:rPr>
              <a:t>https://www.positiveluxury.com/</a:t>
            </a:r>
            <a:r>
              <a:rPr lang="en-GB" sz="600" b="0" i="1" dirty="0">
                <a:latin typeface="+mn-lt"/>
              </a:rPr>
              <a:t> </a:t>
            </a:r>
          </a:p>
        </p:txBody>
      </p:sp>
      <p:pic>
        <p:nvPicPr>
          <p:cNvPr id="3" name="Picture 2">
            <a:extLst>
              <a:ext uri="{FF2B5EF4-FFF2-40B4-BE49-F238E27FC236}">
                <a16:creationId xmlns:a16="http://schemas.microsoft.com/office/drawing/2014/main" id="{81A71311-5BAF-9A50-615C-EB38253614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050" y="61690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340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fik 4">
            <a:extLst>
              <a:ext uri="{FF2B5EF4-FFF2-40B4-BE49-F238E27FC236}">
                <a16:creationId xmlns:a16="http://schemas.microsoft.com/office/drawing/2014/main" id="{D94FCE32-9AD4-4A0C-78F0-2C3A744F4E6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327" b="41"/>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liennummernplatzhalter 4">
            <a:extLst>
              <a:ext uri="{FF2B5EF4-FFF2-40B4-BE49-F238E27FC236}">
                <a16:creationId xmlns:a16="http://schemas.microsoft.com/office/drawing/2014/main" id="{93806B94-6C71-7D66-D0B9-94C980D6C0CF}"/>
              </a:ext>
            </a:extLst>
          </p:cNvPr>
          <p:cNvSpPr>
            <a:spLocks noGrp="1"/>
          </p:cNvSpPr>
          <p:nvPr>
            <p:ph type="sldNum" sz="quarter" idx="12"/>
          </p:nvPr>
        </p:nvSpPr>
        <p:spPr/>
        <p:txBody>
          <a:bodyPr/>
          <a:lstStyle/>
          <a:p>
            <a:fld id="{BC1DBF59-FCF1-4C99-ADD5-833B8FF11D94}" type="slidenum">
              <a:rPr lang="nl-NL" smtClean="0"/>
              <a:t>4</a:t>
            </a:fld>
            <a:endParaRPr lang="nl-NL"/>
          </a:p>
        </p:txBody>
      </p:sp>
      <p:pic>
        <p:nvPicPr>
          <p:cNvPr id="2" name="Picture 2">
            <a:extLst>
              <a:ext uri="{FF2B5EF4-FFF2-40B4-BE49-F238E27FC236}">
                <a16:creationId xmlns:a16="http://schemas.microsoft.com/office/drawing/2014/main" id="{7799C7C1-8946-816D-9AD7-B486465CF2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8520"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326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r>
              <a:rPr lang="en-GB" altLang="de-DE" dirty="0"/>
              <a:t>Examples of types of wealth created by business</a:t>
            </a:r>
            <a:endParaRPr lang="de-DE" dirty="0"/>
          </a:p>
        </p:txBody>
      </p:sp>
      <p:sp>
        <p:nvSpPr>
          <p:cNvPr id="4" name="Foliennummernplatzhalter 3">
            <a:extLst>
              <a:ext uri="{FF2B5EF4-FFF2-40B4-BE49-F238E27FC236}">
                <a16:creationId xmlns:a16="http://schemas.microsoft.com/office/drawing/2014/main" id="{4C5295BB-3190-0138-ECF9-C0136951700A}"/>
              </a:ext>
            </a:extLst>
          </p:cNvPr>
          <p:cNvSpPr>
            <a:spLocks noGrp="1"/>
          </p:cNvSpPr>
          <p:nvPr>
            <p:ph type="sldNum" sz="quarter" idx="12"/>
          </p:nvPr>
        </p:nvSpPr>
        <p:spPr/>
        <p:txBody>
          <a:bodyPr/>
          <a:lstStyle/>
          <a:p>
            <a:fld id="{BC1DBF59-FCF1-4C99-ADD5-833B8FF11D94}" type="slidenum">
              <a:rPr lang="nl-NL" smtClean="0"/>
              <a:t>40</a:t>
            </a:fld>
            <a:endParaRPr lang="nl-NL"/>
          </a:p>
        </p:txBody>
      </p:sp>
      <p:sp>
        <p:nvSpPr>
          <p:cNvPr id="7" name="Oval 3">
            <a:extLst>
              <a:ext uri="{FF2B5EF4-FFF2-40B4-BE49-F238E27FC236}">
                <a16:creationId xmlns:a16="http://schemas.microsoft.com/office/drawing/2014/main" id="{9A1D66A3-9505-2879-BB79-D5CE4962BECE}"/>
              </a:ext>
            </a:extLst>
          </p:cNvPr>
          <p:cNvSpPr>
            <a:spLocks noChangeArrowheads="1"/>
          </p:cNvSpPr>
          <p:nvPr/>
        </p:nvSpPr>
        <p:spPr bwMode="auto">
          <a:xfrm>
            <a:off x="4815822" y="3662362"/>
            <a:ext cx="2054225" cy="1069975"/>
          </a:xfrm>
          <a:prstGeom prst="ellipse">
            <a:avLst/>
          </a:prstGeom>
          <a:solidFill>
            <a:srgbClr val="FF9900"/>
          </a:solidFill>
          <a:ln w="6350">
            <a:solidFill>
              <a:schemeClr val="accent2"/>
            </a:solidFill>
            <a:round/>
            <a:headEnd/>
            <a:tailEnd/>
          </a:ln>
          <a:effectLst/>
        </p:spPr>
        <p:txBody>
          <a:bodyPr wrap="none" lIns="72000" tIns="0" rIns="0" bIns="0" anchor="ctr"/>
          <a:lstStyle>
            <a:lvl1pPr>
              <a:defRPr kumimoji="1" sz="1300">
                <a:solidFill>
                  <a:srgbClr val="000000"/>
                </a:solidFill>
                <a:latin typeface="Arial" charset="0"/>
              </a:defRPr>
            </a:lvl1pPr>
            <a:lvl2pPr marL="742950" indent="-285750">
              <a:defRPr kumimoji="1" sz="1300">
                <a:solidFill>
                  <a:srgbClr val="000000"/>
                </a:solidFill>
                <a:latin typeface="Arial" charset="0"/>
              </a:defRPr>
            </a:lvl2pPr>
            <a:lvl3pPr marL="1143000" indent="-228600">
              <a:defRPr kumimoji="1" sz="1300">
                <a:solidFill>
                  <a:srgbClr val="000000"/>
                </a:solidFill>
                <a:latin typeface="Arial" charset="0"/>
              </a:defRPr>
            </a:lvl3pPr>
            <a:lvl4pPr marL="1600200" indent="-228600">
              <a:defRPr kumimoji="1" sz="1300">
                <a:solidFill>
                  <a:srgbClr val="000000"/>
                </a:solidFill>
                <a:latin typeface="Arial" charset="0"/>
              </a:defRPr>
            </a:lvl4pPr>
            <a:lvl5pPr marL="2057400" indent="-228600">
              <a:defRPr kumimoji="1" sz="1300">
                <a:solidFill>
                  <a:srgbClr val="000000"/>
                </a:solidFill>
                <a:latin typeface="Arial" charset="0"/>
              </a:defRPr>
            </a:lvl5pPr>
            <a:lvl6pPr marL="2514600" indent="-228600" eaLnBrk="0" fontAlgn="base" hangingPunct="0">
              <a:spcBef>
                <a:spcPct val="0"/>
              </a:spcBef>
              <a:spcAft>
                <a:spcPct val="0"/>
              </a:spcAft>
              <a:defRPr kumimoji="1" sz="1300">
                <a:solidFill>
                  <a:srgbClr val="000000"/>
                </a:solidFill>
                <a:latin typeface="Arial" charset="0"/>
              </a:defRPr>
            </a:lvl6pPr>
            <a:lvl7pPr marL="2971800" indent="-228600" eaLnBrk="0" fontAlgn="base" hangingPunct="0">
              <a:spcBef>
                <a:spcPct val="0"/>
              </a:spcBef>
              <a:spcAft>
                <a:spcPct val="0"/>
              </a:spcAft>
              <a:defRPr kumimoji="1" sz="1300">
                <a:solidFill>
                  <a:srgbClr val="000000"/>
                </a:solidFill>
                <a:latin typeface="Arial" charset="0"/>
              </a:defRPr>
            </a:lvl7pPr>
            <a:lvl8pPr marL="3429000" indent="-228600" eaLnBrk="0" fontAlgn="base" hangingPunct="0">
              <a:spcBef>
                <a:spcPct val="0"/>
              </a:spcBef>
              <a:spcAft>
                <a:spcPct val="0"/>
              </a:spcAft>
              <a:defRPr kumimoji="1" sz="1300">
                <a:solidFill>
                  <a:srgbClr val="000000"/>
                </a:solidFill>
                <a:latin typeface="Arial" charset="0"/>
              </a:defRPr>
            </a:lvl8pPr>
            <a:lvl9pPr marL="3886200" indent="-228600" eaLnBrk="0" fontAlgn="base" hangingPunct="0">
              <a:spcBef>
                <a:spcPct val="0"/>
              </a:spcBef>
              <a:spcAft>
                <a:spcPct val="0"/>
              </a:spcAft>
              <a:defRPr kumimoji="1" sz="1300">
                <a:solidFill>
                  <a:srgbClr val="000000"/>
                </a:solidFill>
                <a:latin typeface="Arial" charset="0"/>
              </a:defRPr>
            </a:lvl9pPr>
          </a:lstStyle>
          <a:p>
            <a:pPr algn="ctr">
              <a:defRPr/>
            </a:pPr>
            <a:r>
              <a:rPr lang="en-US" altLang="en-US" sz="1600" dirty="0">
                <a:latin typeface="+mn-lt"/>
                <a:ea typeface="ＭＳ Ｐゴシック" charset="-128"/>
                <a:cs typeface="+mn-cs"/>
              </a:rPr>
              <a:t>WEALTH</a:t>
            </a:r>
          </a:p>
        </p:txBody>
      </p:sp>
      <p:grpSp>
        <p:nvGrpSpPr>
          <p:cNvPr id="8" name="Gruppieren 7">
            <a:extLst>
              <a:ext uri="{FF2B5EF4-FFF2-40B4-BE49-F238E27FC236}">
                <a16:creationId xmlns:a16="http://schemas.microsoft.com/office/drawing/2014/main" id="{72FB40CE-5ED7-C27F-6614-A29649486354}"/>
              </a:ext>
            </a:extLst>
          </p:cNvPr>
          <p:cNvGrpSpPr>
            <a:grpSpLocks/>
          </p:cNvGrpSpPr>
          <p:nvPr/>
        </p:nvGrpSpPr>
        <p:grpSpPr bwMode="auto">
          <a:xfrm>
            <a:off x="4730097" y="1733550"/>
            <a:ext cx="2051050" cy="1035050"/>
            <a:chOff x="3540125" y="1933575"/>
            <a:chExt cx="2051050" cy="1035050"/>
          </a:xfrm>
        </p:grpSpPr>
        <p:sp>
          <p:nvSpPr>
            <p:cNvPr id="9" name="Oval 4">
              <a:extLst>
                <a:ext uri="{FF2B5EF4-FFF2-40B4-BE49-F238E27FC236}">
                  <a16:creationId xmlns:a16="http://schemas.microsoft.com/office/drawing/2014/main" id="{EDDACB58-AAFA-B790-3DBB-58EA6315CC8F}"/>
                </a:ext>
              </a:extLst>
            </p:cNvPr>
            <p:cNvSpPr>
              <a:spLocks noChangeArrowheads="1"/>
            </p:cNvSpPr>
            <p:nvPr/>
          </p:nvSpPr>
          <p:spPr bwMode="auto">
            <a:xfrm>
              <a:off x="3540125" y="1933575"/>
              <a:ext cx="2051050" cy="1035050"/>
            </a:xfrm>
            <a:prstGeom prst="ellipse">
              <a:avLst/>
            </a:prstGeom>
            <a:solidFill>
              <a:schemeClr val="bg1"/>
            </a:solidFill>
            <a:ln w="6350">
              <a:solidFill>
                <a:schemeClr val="tx1"/>
              </a:solidFill>
              <a:round/>
              <a:headEnd/>
              <a:tailEnd/>
            </a:ln>
          </p:spPr>
          <p:txBody>
            <a:bodyPr wrap="none" lIns="0" tIns="0" rIns="0" bIns="0" anchor="ct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kumimoji="1" lang="en-US" altLang="en-US" sz="1600">
                <a:solidFill>
                  <a:srgbClr val="000000"/>
                </a:solidFill>
                <a:ea typeface="ＭＳ Ｐゴシック" panose="020B0600070205080204" pitchFamily="34" charset="-128"/>
              </a:endParaRPr>
            </a:p>
          </p:txBody>
        </p:sp>
        <p:sp>
          <p:nvSpPr>
            <p:cNvPr id="10" name="Text Box 5">
              <a:extLst>
                <a:ext uri="{FF2B5EF4-FFF2-40B4-BE49-F238E27FC236}">
                  <a16:creationId xmlns:a16="http://schemas.microsoft.com/office/drawing/2014/main" id="{1B94CD34-DC69-7971-C485-C9D619EEE920}"/>
                </a:ext>
              </a:extLst>
            </p:cNvPr>
            <p:cNvSpPr txBox="1">
              <a:spLocks noChangeArrowheads="1"/>
            </p:cNvSpPr>
            <p:nvPr/>
          </p:nvSpPr>
          <p:spPr bwMode="auto">
            <a:xfrm flipH="1">
              <a:off x="3671888" y="2328862"/>
              <a:ext cx="1787525" cy="246063"/>
            </a:xfrm>
            <a:prstGeom prst="rect">
              <a:avLst/>
            </a:prstGeom>
            <a:noFill/>
            <a:ln>
              <a:noFill/>
            </a:ln>
          </p:spPr>
          <p:txBody>
            <a:bodyPr lIns="0" tIns="0" rIns="0" bIns="0" anchor="ctr">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de-DE" altLang="en-US" sz="1600" dirty="0">
                  <a:latin typeface="+mn-lt"/>
                </a:rPr>
                <a:t>Financial</a:t>
              </a:r>
            </a:p>
          </p:txBody>
        </p:sp>
      </p:grpSp>
      <p:grpSp>
        <p:nvGrpSpPr>
          <p:cNvPr id="11" name="Gruppieren 10">
            <a:extLst>
              <a:ext uri="{FF2B5EF4-FFF2-40B4-BE49-F238E27FC236}">
                <a16:creationId xmlns:a16="http://schemas.microsoft.com/office/drawing/2014/main" id="{BD593E0C-CF2A-C533-3309-14ACAB18DBED}"/>
              </a:ext>
            </a:extLst>
          </p:cNvPr>
          <p:cNvGrpSpPr>
            <a:grpSpLocks/>
          </p:cNvGrpSpPr>
          <p:nvPr/>
        </p:nvGrpSpPr>
        <p:grpSpPr bwMode="auto">
          <a:xfrm>
            <a:off x="2725085" y="2465387"/>
            <a:ext cx="2051050" cy="1035050"/>
            <a:chOff x="1535113" y="2587625"/>
            <a:chExt cx="2051050" cy="1035050"/>
          </a:xfrm>
        </p:grpSpPr>
        <p:sp>
          <p:nvSpPr>
            <p:cNvPr id="12" name="Oval 6">
              <a:extLst>
                <a:ext uri="{FF2B5EF4-FFF2-40B4-BE49-F238E27FC236}">
                  <a16:creationId xmlns:a16="http://schemas.microsoft.com/office/drawing/2014/main" id="{E96F1E50-74EF-E955-8124-F17EE2322A2D}"/>
                </a:ext>
              </a:extLst>
            </p:cNvPr>
            <p:cNvSpPr>
              <a:spLocks noChangeArrowheads="1"/>
            </p:cNvSpPr>
            <p:nvPr/>
          </p:nvSpPr>
          <p:spPr bwMode="auto">
            <a:xfrm>
              <a:off x="1535113" y="2587625"/>
              <a:ext cx="2051050" cy="1035050"/>
            </a:xfrm>
            <a:prstGeom prst="ellipse">
              <a:avLst/>
            </a:prstGeom>
            <a:solidFill>
              <a:schemeClr val="bg1"/>
            </a:solidFill>
            <a:ln w="6350">
              <a:solidFill>
                <a:schemeClr val="tx1"/>
              </a:solidFill>
              <a:round/>
              <a:headEnd/>
              <a:tailEnd/>
            </a:ln>
          </p:spPr>
          <p:txBody>
            <a:bodyPr wrap="none" lIns="0" tIns="0" rIns="0" bIns="0" anchor="ct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kumimoji="1" lang="en-US" altLang="en-US" sz="1600">
                <a:solidFill>
                  <a:srgbClr val="000000"/>
                </a:solidFill>
                <a:ea typeface="ＭＳ Ｐゴシック" panose="020B0600070205080204" pitchFamily="34" charset="-128"/>
              </a:endParaRPr>
            </a:p>
          </p:txBody>
        </p:sp>
        <p:sp>
          <p:nvSpPr>
            <p:cNvPr id="13" name="Text Box 7">
              <a:extLst>
                <a:ext uri="{FF2B5EF4-FFF2-40B4-BE49-F238E27FC236}">
                  <a16:creationId xmlns:a16="http://schemas.microsoft.com/office/drawing/2014/main" id="{9A649CCE-69AF-78F7-6910-62FBA748CF8F}"/>
                </a:ext>
              </a:extLst>
            </p:cNvPr>
            <p:cNvSpPr txBox="1">
              <a:spLocks noChangeArrowheads="1"/>
            </p:cNvSpPr>
            <p:nvPr/>
          </p:nvSpPr>
          <p:spPr bwMode="auto">
            <a:xfrm flipH="1">
              <a:off x="1666875" y="2982913"/>
              <a:ext cx="1787525" cy="246062"/>
            </a:xfrm>
            <a:prstGeom prst="rect">
              <a:avLst/>
            </a:prstGeom>
            <a:noFill/>
            <a:ln>
              <a:noFill/>
            </a:ln>
          </p:spPr>
          <p:txBody>
            <a:bodyPr lIns="0" tIns="0" rIns="0" bIns="0" anchor="ctr">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de-DE" altLang="en-US" sz="1600" dirty="0">
                  <a:latin typeface="+mn-lt"/>
                </a:rPr>
                <a:t>Natural</a:t>
              </a:r>
            </a:p>
          </p:txBody>
        </p:sp>
      </p:grpSp>
      <p:grpSp>
        <p:nvGrpSpPr>
          <p:cNvPr id="14" name="Gruppieren 13">
            <a:extLst>
              <a:ext uri="{FF2B5EF4-FFF2-40B4-BE49-F238E27FC236}">
                <a16:creationId xmlns:a16="http://schemas.microsoft.com/office/drawing/2014/main" id="{4C4179FD-1BD2-C33B-1298-B1EF4832CE30}"/>
              </a:ext>
            </a:extLst>
          </p:cNvPr>
          <p:cNvGrpSpPr>
            <a:grpSpLocks/>
          </p:cNvGrpSpPr>
          <p:nvPr/>
        </p:nvGrpSpPr>
        <p:grpSpPr bwMode="auto">
          <a:xfrm>
            <a:off x="2329797" y="3668712"/>
            <a:ext cx="2051050" cy="1035050"/>
            <a:chOff x="1139825" y="3790950"/>
            <a:chExt cx="2051050" cy="1035050"/>
          </a:xfrm>
        </p:grpSpPr>
        <p:sp>
          <p:nvSpPr>
            <p:cNvPr id="15" name="Oval 8">
              <a:extLst>
                <a:ext uri="{FF2B5EF4-FFF2-40B4-BE49-F238E27FC236}">
                  <a16:creationId xmlns:a16="http://schemas.microsoft.com/office/drawing/2014/main" id="{2A48AE7D-EAD8-74F2-26A0-A9B54013434D}"/>
                </a:ext>
              </a:extLst>
            </p:cNvPr>
            <p:cNvSpPr>
              <a:spLocks noChangeArrowheads="1"/>
            </p:cNvSpPr>
            <p:nvPr/>
          </p:nvSpPr>
          <p:spPr bwMode="auto">
            <a:xfrm>
              <a:off x="1139825" y="3790950"/>
              <a:ext cx="2051050" cy="1035050"/>
            </a:xfrm>
            <a:prstGeom prst="ellipse">
              <a:avLst/>
            </a:prstGeom>
            <a:solidFill>
              <a:schemeClr val="bg1"/>
            </a:solidFill>
            <a:ln w="6350">
              <a:solidFill>
                <a:schemeClr val="tx1"/>
              </a:solidFill>
              <a:round/>
              <a:headEnd/>
              <a:tailEnd/>
            </a:ln>
          </p:spPr>
          <p:txBody>
            <a:bodyPr wrap="none" lIns="0" tIns="0" rIns="0" bIns="0" anchor="ct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kumimoji="1" lang="en-US" altLang="en-US" sz="1600">
                <a:solidFill>
                  <a:srgbClr val="000000"/>
                </a:solidFill>
                <a:ea typeface="ＭＳ Ｐゴシック" panose="020B0600070205080204" pitchFamily="34" charset="-128"/>
              </a:endParaRPr>
            </a:p>
          </p:txBody>
        </p:sp>
        <p:sp>
          <p:nvSpPr>
            <p:cNvPr id="16" name="Text Box 9">
              <a:extLst>
                <a:ext uri="{FF2B5EF4-FFF2-40B4-BE49-F238E27FC236}">
                  <a16:creationId xmlns:a16="http://schemas.microsoft.com/office/drawing/2014/main" id="{61420264-95EF-7548-7136-56D2D2F0EE53}"/>
                </a:ext>
              </a:extLst>
            </p:cNvPr>
            <p:cNvSpPr txBox="1">
              <a:spLocks noChangeArrowheads="1"/>
            </p:cNvSpPr>
            <p:nvPr/>
          </p:nvSpPr>
          <p:spPr bwMode="auto">
            <a:xfrm flipH="1">
              <a:off x="1271588" y="4186238"/>
              <a:ext cx="1787525" cy="246062"/>
            </a:xfrm>
            <a:prstGeom prst="rect">
              <a:avLst/>
            </a:prstGeom>
            <a:noFill/>
            <a:ln>
              <a:noFill/>
            </a:ln>
          </p:spPr>
          <p:txBody>
            <a:bodyPr lIns="0" tIns="0" rIns="0" bIns="0" anchor="ctr">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de-DE" altLang="en-US" sz="1600" dirty="0" err="1">
                  <a:latin typeface="+mn-lt"/>
                </a:rPr>
                <a:t>Physical</a:t>
              </a:r>
              <a:endParaRPr lang="de-DE" altLang="en-US" sz="1600" dirty="0">
                <a:latin typeface="+mn-lt"/>
              </a:endParaRPr>
            </a:p>
          </p:txBody>
        </p:sp>
      </p:grpSp>
      <p:grpSp>
        <p:nvGrpSpPr>
          <p:cNvPr id="17" name="Gruppieren 16">
            <a:extLst>
              <a:ext uri="{FF2B5EF4-FFF2-40B4-BE49-F238E27FC236}">
                <a16:creationId xmlns:a16="http://schemas.microsoft.com/office/drawing/2014/main" id="{4545ED9F-7F6B-2306-7ACE-E4E0F230E42B}"/>
              </a:ext>
            </a:extLst>
          </p:cNvPr>
          <p:cNvGrpSpPr>
            <a:grpSpLocks/>
          </p:cNvGrpSpPr>
          <p:nvPr/>
        </p:nvGrpSpPr>
        <p:grpSpPr bwMode="auto">
          <a:xfrm>
            <a:off x="2739372" y="4864100"/>
            <a:ext cx="2052638" cy="1035050"/>
            <a:chOff x="1549400" y="4986338"/>
            <a:chExt cx="2052638" cy="1035050"/>
          </a:xfrm>
        </p:grpSpPr>
        <p:sp>
          <p:nvSpPr>
            <p:cNvPr id="18" name="Oval 10">
              <a:extLst>
                <a:ext uri="{FF2B5EF4-FFF2-40B4-BE49-F238E27FC236}">
                  <a16:creationId xmlns:a16="http://schemas.microsoft.com/office/drawing/2014/main" id="{2ECE0EC8-C659-8610-9D9C-C4A28CB5ECC7}"/>
                </a:ext>
              </a:extLst>
            </p:cNvPr>
            <p:cNvSpPr>
              <a:spLocks noChangeArrowheads="1"/>
            </p:cNvSpPr>
            <p:nvPr/>
          </p:nvSpPr>
          <p:spPr bwMode="auto">
            <a:xfrm>
              <a:off x="1549400" y="4986338"/>
              <a:ext cx="2052638" cy="1035050"/>
            </a:xfrm>
            <a:prstGeom prst="ellipse">
              <a:avLst/>
            </a:prstGeom>
            <a:solidFill>
              <a:schemeClr val="bg1"/>
            </a:solidFill>
            <a:ln w="6350">
              <a:solidFill>
                <a:schemeClr val="tx1"/>
              </a:solidFill>
              <a:round/>
              <a:headEnd/>
              <a:tailEnd/>
            </a:ln>
          </p:spPr>
          <p:txBody>
            <a:bodyPr wrap="none" lIns="0" tIns="0" rIns="0" bIns="0" anchor="ct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kumimoji="1" lang="en-US" altLang="en-US" sz="1600">
                <a:solidFill>
                  <a:srgbClr val="000000"/>
                </a:solidFill>
                <a:ea typeface="ＭＳ Ｐゴシック" panose="020B0600070205080204" pitchFamily="34" charset="-128"/>
              </a:endParaRPr>
            </a:p>
          </p:txBody>
        </p:sp>
        <p:sp>
          <p:nvSpPr>
            <p:cNvPr id="19" name="Text Box 11">
              <a:extLst>
                <a:ext uri="{FF2B5EF4-FFF2-40B4-BE49-F238E27FC236}">
                  <a16:creationId xmlns:a16="http://schemas.microsoft.com/office/drawing/2014/main" id="{34388F4A-42BA-8B3D-9F01-A4BB8635AF3B}"/>
                </a:ext>
              </a:extLst>
            </p:cNvPr>
            <p:cNvSpPr txBox="1">
              <a:spLocks noChangeArrowheads="1"/>
            </p:cNvSpPr>
            <p:nvPr/>
          </p:nvSpPr>
          <p:spPr bwMode="auto">
            <a:xfrm flipH="1">
              <a:off x="1681163" y="5381625"/>
              <a:ext cx="1787525" cy="246063"/>
            </a:xfrm>
            <a:prstGeom prst="rect">
              <a:avLst/>
            </a:prstGeom>
            <a:noFill/>
            <a:ln>
              <a:noFill/>
            </a:ln>
          </p:spPr>
          <p:txBody>
            <a:bodyPr lIns="0" tIns="0" rIns="0" bIns="0" anchor="ctr">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de-DE" altLang="en-US" sz="1600" dirty="0">
                  <a:latin typeface="+mn-lt"/>
                </a:rPr>
                <a:t>Cultural</a:t>
              </a:r>
            </a:p>
          </p:txBody>
        </p:sp>
      </p:grpSp>
      <p:grpSp>
        <p:nvGrpSpPr>
          <p:cNvPr id="20" name="Gruppieren 19">
            <a:extLst>
              <a:ext uri="{FF2B5EF4-FFF2-40B4-BE49-F238E27FC236}">
                <a16:creationId xmlns:a16="http://schemas.microsoft.com/office/drawing/2014/main" id="{954E9216-EFF4-6F02-1CED-85A6E4739312}"/>
              </a:ext>
            </a:extLst>
          </p:cNvPr>
          <p:cNvGrpSpPr>
            <a:grpSpLocks/>
          </p:cNvGrpSpPr>
          <p:nvPr/>
        </p:nvGrpSpPr>
        <p:grpSpPr bwMode="auto">
          <a:xfrm>
            <a:off x="7328835" y="3630612"/>
            <a:ext cx="2052637" cy="1035050"/>
            <a:chOff x="6138863" y="3752850"/>
            <a:chExt cx="2052637" cy="1035050"/>
          </a:xfrm>
        </p:grpSpPr>
        <p:sp>
          <p:nvSpPr>
            <p:cNvPr id="21" name="Oval 12">
              <a:extLst>
                <a:ext uri="{FF2B5EF4-FFF2-40B4-BE49-F238E27FC236}">
                  <a16:creationId xmlns:a16="http://schemas.microsoft.com/office/drawing/2014/main" id="{D7064420-DB80-AB38-CE05-710693904172}"/>
                </a:ext>
              </a:extLst>
            </p:cNvPr>
            <p:cNvSpPr>
              <a:spLocks noChangeArrowheads="1"/>
            </p:cNvSpPr>
            <p:nvPr/>
          </p:nvSpPr>
          <p:spPr bwMode="auto">
            <a:xfrm>
              <a:off x="6138863" y="3752850"/>
              <a:ext cx="2052637" cy="1035050"/>
            </a:xfrm>
            <a:prstGeom prst="ellipse">
              <a:avLst/>
            </a:prstGeom>
            <a:solidFill>
              <a:schemeClr val="bg1"/>
            </a:solidFill>
            <a:ln w="6350">
              <a:solidFill>
                <a:schemeClr val="tx1"/>
              </a:solidFill>
              <a:round/>
              <a:headEnd/>
              <a:tailEnd/>
            </a:ln>
          </p:spPr>
          <p:txBody>
            <a:bodyPr wrap="none" lIns="0" tIns="0" rIns="0" bIns="0" anchor="ct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kumimoji="1" lang="en-US" altLang="en-US" sz="1600">
                <a:solidFill>
                  <a:srgbClr val="000000"/>
                </a:solidFill>
                <a:ea typeface="ＭＳ Ｐゴシック" panose="020B0600070205080204" pitchFamily="34" charset="-128"/>
              </a:endParaRPr>
            </a:p>
          </p:txBody>
        </p:sp>
        <p:sp>
          <p:nvSpPr>
            <p:cNvPr id="22" name="Text Box 13">
              <a:extLst>
                <a:ext uri="{FF2B5EF4-FFF2-40B4-BE49-F238E27FC236}">
                  <a16:creationId xmlns:a16="http://schemas.microsoft.com/office/drawing/2014/main" id="{F107A343-29F6-7093-ABED-FDAE41CF056C}"/>
                </a:ext>
              </a:extLst>
            </p:cNvPr>
            <p:cNvSpPr txBox="1">
              <a:spLocks noChangeArrowheads="1"/>
            </p:cNvSpPr>
            <p:nvPr/>
          </p:nvSpPr>
          <p:spPr bwMode="auto">
            <a:xfrm flipH="1">
              <a:off x="6270625" y="4148138"/>
              <a:ext cx="1789113" cy="246062"/>
            </a:xfrm>
            <a:prstGeom prst="rect">
              <a:avLst/>
            </a:prstGeom>
            <a:noFill/>
            <a:ln>
              <a:noFill/>
            </a:ln>
          </p:spPr>
          <p:txBody>
            <a:bodyPr lIns="0" tIns="0" rIns="0" bIns="0" anchor="ctr">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de-DE" altLang="en-US" sz="1600" dirty="0" err="1">
                  <a:latin typeface="+mn-lt"/>
                </a:rPr>
                <a:t>Social</a:t>
              </a:r>
              <a:endParaRPr lang="de-DE" altLang="en-US" sz="1600" dirty="0">
                <a:latin typeface="+mn-lt"/>
              </a:endParaRPr>
            </a:p>
          </p:txBody>
        </p:sp>
      </p:grpSp>
      <p:grpSp>
        <p:nvGrpSpPr>
          <p:cNvPr id="23" name="Gruppieren 22">
            <a:extLst>
              <a:ext uri="{FF2B5EF4-FFF2-40B4-BE49-F238E27FC236}">
                <a16:creationId xmlns:a16="http://schemas.microsoft.com/office/drawing/2014/main" id="{F52C3A82-38D7-725B-0D4C-6AF590959A07}"/>
              </a:ext>
            </a:extLst>
          </p:cNvPr>
          <p:cNvGrpSpPr>
            <a:grpSpLocks/>
          </p:cNvGrpSpPr>
          <p:nvPr/>
        </p:nvGrpSpPr>
        <p:grpSpPr bwMode="auto">
          <a:xfrm>
            <a:off x="6906560" y="4800600"/>
            <a:ext cx="2052637" cy="1035050"/>
            <a:chOff x="5716588" y="4922838"/>
            <a:chExt cx="2052637" cy="1035050"/>
          </a:xfrm>
        </p:grpSpPr>
        <p:sp>
          <p:nvSpPr>
            <p:cNvPr id="24" name="Oval 14">
              <a:extLst>
                <a:ext uri="{FF2B5EF4-FFF2-40B4-BE49-F238E27FC236}">
                  <a16:creationId xmlns:a16="http://schemas.microsoft.com/office/drawing/2014/main" id="{7F50455B-AFC8-E3EF-0F1C-10BA96299BF8}"/>
                </a:ext>
              </a:extLst>
            </p:cNvPr>
            <p:cNvSpPr>
              <a:spLocks noChangeArrowheads="1"/>
            </p:cNvSpPr>
            <p:nvPr/>
          </p:nvSpPr>
          <p:spPr bwMode="auto">
            <a:xfrm>
              <a:off x="5716588" y="4922838"/>
              <a:ext cx="2052637" cy="1035050"/>
            </a:xfrm>
            <a:prstGeom prst="ellipse">
              <a:avLst/>
            </a:prstGeom>
            <a:solidFill>
              <a:schemeClr val="bg1"/>
            </a:solidFill>
            <a:ln w="6350">
              <a:solidFill>
                <a:schemeClr val="tx1"/>
              </a:solidFill>
              <a:round/>
              <a:headEnd/>
              <a:tailEnd/>
            </a:ln>
          </p:spPr>
          <p:txBody>
            <a:bodyPr wrap="none" lIns="0" tIns="0" rIns="0" bIns="0" anchor="ct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kumimoji="1" lang="en-US" altLang="en-US" sz="1600">
                <a:solidFill>
                  <a:srgbClr val="000000"/>
                </a:solidFill>
                <a:ea typeface="ＭＳ Ｐゴシック" panose="020B0600070205080204" pitchFamily="34" charset="-128"/>
              </a:endParaRPr>
            </a:p>
          </p:txBody>
        </p:sp>
        <p:sp>
          <p:nvSpPr>
            <p:cNvPr id="25" name="Text Box 15">
              <a:extLst>
                <a:ext uri="{FF2B5EF4-FFF2-40B4-BE49-F238E27FC236}">
                  <a16:creationId xmlns:a16="http://schemas.microsoft.com/office/drawing/2014/main" id="{A9EDDE52-DEAE-7802-50CF-330BB64DEDE1}"/>
                </a:ext>
              </a:extLst>
            </p:cNvPr>
            <p:cNvSpPr txBox="1">
              <a:spLocks noChangeArrowheads="1"/>
            </p:cNvSpPr>
            <p:nvPr/>
          </p:nvSpPr>
          <p:spPr bwMode="auto">
            <a:xfrm flipH="1">
              <a:off x="5849938" y="5318125"/>
              <a:ext cx="1787525" cy="246063"/>
            </a:xfrm>
            <a:prstGeom prst="rect">
              <a:avLst/>
            </a:prstGeom>
            <a:noFill/>
            <a:ln>
              <a:noFill/>
            </a:ln>
          </p:spPr>
          <p:txBody>
            <a:bodyPr lIns="0" tIns="0" rIns="0" bIns="0" anchor="ctr">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de-DE" altLang="en-US" sz="1600" dirty="0">
                  <a:latin typeface="+mn-lt"/>
                </a:rPr>
                <a:t>Emotional</a:t>
              </a:r>
            </a:p>
          </p:txBody>
        </p:sp>
      </p:grpSp>
      <p:grpSp>
        <p:nvGrpSpPr>
          <p:cNvPr id="26" name="Gruppieren 25">
            <a:extLst>
              <a:ext uri="{FF2B5EF4-FFF2-40B4-BE49-F238E27FC236}">
                <a16:creationId xmlns:a16="http://schemas.microsoft.com/office/drawing/2014/main" id="{36CE2EA7-E0BF-F1E6-9A87-1941999D2837}"/>
              </a:ext>
            </a:extLst>
          </p:cNvPr>
          <p:cNvGrpSpPr>
            <a:grpSpLocks/>
          </p:cNvGrpSpPr>
          <p:nvPr/>
        </p:nvGrpSpPr>
        <p:grpSpPr bwMode="auto">
          <a:xfrm>
            <a:off x="6770035" y="2395537"/>
            <a:ext cx="2051050" cy="1035050"/>
            <a:chOff x="5580063" y="2517775"/>
            <a:chExt cx="2051050" cy="1035050"/>
          </a:xfrm>
        </p:grpSpPr>
        <p:sp>
          <p:nvSpPr>
            <p:cNvPr id="27" name="Oval 17">
              <a:extLst>
                <a:ext uri="{FF2B5EF4-FFF2-40B4-BE49-F238E27FC236}">
                  <a16:creationId xmlns:a16="http://schemas.microsoft.com/office/drawing/2014/main" id="{9A989FB2-C60A-5191-CC74-5E082EDF0D70}"/>
                </a:ext>
              </a:extLst>
            </p:cNvPr>
            <p:cNvSpPr>
              <a:spLocks noChangeArrowheads="1"/>
            </p:cNvSpPr>
            <p:nvPr/>
          </p:nvSpPr>
          <p:spPr bwMode="auto">
            <a:xfrm>
              <a:off x="5580063" y="2517775"/>
              <a:ext cx="2051050" cy="1035050"/>
            </a:xfrm>
            <a:prstGeom prst="ellipse">
              <a:avLst/>
            </a:prstGeom>
            <a:solidFill>
              <a:schemeClr val="bg1"/>
            </a:solidFill>
            <a:ln w="6350">
              <a:solidFill>
                <a:schemeClr val="tx1"/>
              </a:solidFill>
              <a:round/>
              <a:headEnd/>
              <a:tailEnd/>
            </a:ln>
          </p:spPr>
          <p:txBody>
            <a:bodyPr wrap="none" lIns="0" tIns="0" rIns="0" bIns="0" anchor="ct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kumimoji="1" lang="en-US" altLang="en-US" sz="1600">
                <a:solidFill>
                  <a:srgbClr val="000000"/>
                </a:solidFill>
                <a:ea typeface="ＭＳ Ｐゴシック" panose="020B0600070205080204" pitchFamily="34" charset="-128"/>
              </a:endParaRPr>
            </a:p>
          </p:txBody>
        </p:sp>
        <p:sp>
          <p:nvSpPr>
            <p:cNvPr id="28" name="Text Box 18">
              <a:extLst>
                <a:ext uri="{FF2B5EF4-FFF2-40B4-BE49-F238E27FC236}">
                  <a16:creationId xmlns:a16="http://schemas.microsoft.com/office/drawing/2014/main" id="{B82D6E40-72FE-6F5E-C2DC-53236673561C}"/>
                </a:ext>
              </a:extLst>
            </p:cNvPr>
            <p:cNvSpPr txBox="1">
              <a:spLocks noChangeArrowheads="1"/>
            </p:cNvSpPr>
            <p:nvPr/>
          </p:nvSpPr>
          <p:spPr bwMode="auto">
            <a:xfrm flipH="1">
              <a:off x="5711825" y="2913063"/>
              <a:ext cx="1787525" cy="246062"/>
            </a:xfrm>
            <a:prstGeom prst="rect">
              <a:avLst/>
            </a:prstGeom>
            <a:noFill/>
            <a:ln>
              <a:noFill/>
            </a:ln>
          </p:spPr>
          <p:txBody>
            <a:bodyPr lIns="0" tIns="0" rIns="0" bIns="0" anchor="ctr">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de-DE" altLang="en-US" sz="1600" dirty="0" err="1">
                  <a:latin typeface="+mn-lt"/>
                </a:rPr>
                <a:t>Intellectual</a:t>
              </a:r>
              <a:endParaRPr lang="de-DE" altLang="en-US" sz="1600" dirty="0">
                <a:latin typeface="+mn-lt"/>
              </a:endParaRPr>
            </a:p>
          </p:txBody>
        </p:sp>
      </p:grpSp>
      <p:grpSp>
        <p:nvGrpSpPr>
          <p:cNvPr id="29" name="Gruppieren 28">
            <a:extLst>
              <a:ext uri="{FF2B5EF4-FFF2-40B4-BE49-F238E27FC236}">
                <a16:creationId xmlns:a16="http://schemas.microsoft.com/office/drawing/2014/main" id="{DADBC6E9-DCBC-AB2A-B0A0-FA8D8A015239}"/>
              </a:ext>
            </a:extLst>
          </p:cNvPr>
          <p:cNvGrpSpPr>
            <a:grpSpLocks/>
          </p:cNvGrpSpPr>
          <p:nvPr/>
        </p:nvGrpSpPr>
        <p:grpSpPr bwMode="auto">
          <a:xfrm>
            <a:off x="4847572" y="5321300"/>
            <a:ext cx="2051050" cy="1035050"/>
            <a:chOff x="3657600" y="5443538"/>
            <a:chExt cx="2051050" cy="1035050"/>
          </a:xfrm>
        </p:grpSpPr>
        <p:sp>
          <p:nvSpPr>
            <p:cNvPr id="30" name="Oval 19">
              <a:extLst>
                <a:ext uri="{FF2B5EF4-FFF2-40B4-BE49-F238E27FC236}">
                  <a16:creationId xmlns:a16="http://schemas.microsoft.com/office/drawing/2014/main" id="{E0EE04EC-067A-E6BD-F4BB-4E3D51F20854}"/>
                </a:ext>
              </a:extLst>
            </p:cNvPr>
            <p:cNvSpPr>
              <a:spLocks noChangeArrowheads="1"/>
            </p:cNvSpPr>
            <p:nvPr/>
          </p:nvSpPr>
          <p:spPr bwMode="auto">
            <a:xfrm>
              <a:off x="3657600" y="5443538"/>
              <a:ext cx="2051050" cy="1035050"/>
            </a:xfrm>
            <a:prstGeom prst="ellipse">
              <a:avLst/>
            </a:prstGeom>
            <a:solidFill>
              <a:schemeClr val="bg1"/>
            </a:solidFill>
            <a:ln w="6350">
              <a:solidFill>
                <a:schemeClr val="tx1"/>
              </a:solidFill>
              <a:round/>
              <a:headEnd/>
              <a:tailEnd/>
            </a:ln>
          </p:spPr>
          <p:txBody>
            <a:bodyPr wrap="none" lIns="0" tIns="0" rIns="0" bIns="0" anchor="ct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kumimoji="1" lang="en-US" altLang="en-US" sz="1600">
                <a:solidFill>
                  <a:srgbClr val="000000"/>
                </a:solidFill>
                <a:ea typeface="ＭＳ Ｐゴシック" panose="020B0600070205080204" pitchFamily="34" charset="-128"/>
              </a:endParaRPr>
            </a:p>
          </p:txBody>
        </p:sp>
        <p:sp>
          <p:nvSpPr>
            <p:cNvPr id="31" name="Text Box 20">
              <a:extLst>
                <a:ext uri="{FF2B5EF4-FFF2-40B4-BE49-F238E27FC236}">
                  <a16:creationId xmlns:a16="http://schemas.microsoft.com/office/drawing/2014/main" id="{15618547-C40C-C37E-D9F8-C29A2C54633A}"/>
                </a:ext>
              </a:extLst>
            </p:cNvPr>
            <p:cNvSpPr txBox="1">
              <a:spLocks noChangeArrowheads="1"/>
            </p:cNvSpPr>
            <p:nvPr/>
          </p:nvSpPr>
          <p:spPr bwMode="auto">
            <a:xfrm flipH="1">
              <a:off x="3789363" y="5838825"/>
              <a:ext cx="1787525" cy="246063"/>
            </a:xfrm>
            <a:prstGeom prst="rect">
              <a:avLst/>
            </a:prstGeom>
            <a:noFill/>
            <a:ln>
              <a:noFill/>
            </a:ln>
          </p:spPr>
          <p:txBody>
            <a:bodyPr lIns="0" tIns="0" rIns="0" bIns="0" anchor="ctr">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de-DE" altLang="en-US" sz="1600" dirty="0">
                  <a:latin typeface="+mn-lt"/>
                </a:rPr>
                <a:t>Spiritual</a:t>
              </a:r>
            </a:p>
          </p:txBody>
        </p:sp>
      </p:grpSp>
      <p:sp>
        <p:nvSpPr>
          <p:cNvPr id="32" name="Line 21">
            <a:extLst>
              <a:ext uri="{FF2B5EF4-FFF2-40B4-BE49-F238E27FC236}">
                <a16:creationId xmlns:a16="http://schemas.microsoft.com/office/drawing/2014/main" id="{C1287C12-8F6D-0E56-E446-728E43341102}"/>
              </a:ext>
            </a:extLst>
          </p:cNvPr>
          <p:cNvSpPr>
            <a:spLocks noChangeShapeType="1"/>
          </p:cNvSpPr>
          <p:nvPr/>
        </p:nvSpPr>
        <p:spPr bwMode="auto">
          <a:xfrm>
            <a:off x="4691997" y="3168650"/>
            <a:ext cx="581025" cy="595312"/>
          </a:xfrm>
          <a:prstGeom prst="line">
            <a:avLst/>
          </a:prstGeom>
          <a:noFill/>
          <a:ln w="28575">
            <a:solidFill>
              <a:srgbClr val="FF9900"/>
            </a:solidFill>
            <a:round/>
            <a:headEnd/>
            <a:tailEnd/>
          </a:ln>
        </p:spPr>
        <p:txBody>
          <a:bodyPr wrap="none" lIns="0" tIns="0" rIns="0" bIns="0" anchor="ctr"/>
          <a:lstStyle/>
          <a:p>
            <a:pPr>
              <a:defRPr/>
            </a:pPr>
            <a:endParaRPr lang="en-GB" sz="1600">
              <a:latin typeface="+mn-lt"/>
            </a:endParaRPr>
          </a:p>
        </p:txBody>
      </p:sp>
      <p:sp>
        <p:nvSpPr>
          <p:cNvPr id="33" name="Line 22">
            <a:extLst>
              <a:ext uri="{FF2B5EF4-FFF2-40B4-BE49-F238E27FC236}">
                <a16:creationId xmlns:a16="http://schemas.microsoft.com/office/drawing/2014/main" id="{4E2728E9-F4AF-A470-2660-5E86D6BA1DBD}"/>
              </a:ext>
            </a:extLst>
          </p:cNvPr>
          <p:cNvSpPr>
            <a:spLocks noChangeShapeType="1"/>
          </p:cNvSpPr>
          <p:nvPr/>
        </p:nvSpPr>
        <p:spPr bwMode="auto">
          <a:xfrm>
            <a:off x="5800072" y="2757487"/>
            <a:ext cx="0" cy="877888"/>
          </a:xfrm>
          <a:prstGeom prst="line">
            <a:avLst/>
          </a:prstGeom>
          <a:noFill/>
          <a:ln w="28575">
            <a:solidFill>
              <a:srgbClr val="D9C9F1"/>
            </a:solidFill>
            <a:round/>
            <a:headEnd/>
            <a:tailEnd/>
          </a:ln>
        </p:spPr>
        <p:txBody>
          <a:bodyPr wrap="none" lIns="0" tIns="0" rIns="0" bIns="0" anchor="ctr"/>
          <a:lstStyle/>
          <a:p>
            <a:pPr>
              <a:defRPr/>
            </a:pPr>
            <a:endParaRPr lang="en-GB" sz="1600" dirty="0">
              <a:latin typeface="+mn-lt"/>
            </a:endParaRPr>
          </a:p>
        </p:txBody>
      </p:sp>
      <p:sp>
        <p:nvSpPr>
          <p:cNvPr id="34" name="Line 23">
            <a:extLst>
              <a:ext uri="{FF2B5EF4-FFF2-40B4-BE49-F238E27FC236}">
                <a16:creationId xmlns:a16="http://schemas.microsoft.com/office/drawing/2014/main" id="{AF658928-D5AB-C90E-CB44-F5B489C70B23}"/>
              </a:ext>
            </a:extLst>
          </p:cNvPr>
          <p:cNvSpPr>
            <a:spLocks noChangeShapeType="1"/>
          </p:cNvSpPr>
          <p:nvPr/>
        </p:nvSpPr>
        <p:spPr bwMode="auto">
          <a:xfrm flipH="1" flipV="1">
            <a:off x="5809597" y="4740275"/>
            <a:ext cx="11113" cy="569912"/>
          </a:xfrm>
          <a:prstGeom prst="line">
            <a:avLst/>
          </a:prstGeom>
          <a:noFill/>
          <a:ln w="28575">
            <a:solidFill>
              <a:srgbClr val="000066"/>
            </a:solidFill>
            <a:round/>
            <a:headEnd/>
            <a:tailEnd/>
          </a:ln>
        </p:spPr>
        <p:txBody>
          <a:bodyPr wrap="none" lIns="0" tIns="0" rIns="0" bIns="0" anchor="ctr"/>
          <a:lstStyle/>
          <a:p>
            <a:pPr>
              <a:defRPr/>
            </a:pPr>
            <a:endParaRPr lang="en-GB" sz="1600">
              <a:latin typeface="+mn-lt"/>
            </a:endParaRPr>
          </a:p>
        </p:txBody>
      </p:sp>
      <p:sp>
        <p:nvSpPr>
          <p:cNvPr id="35" name="Line 24">
            <a:extLst>
              <a:ext uri="{FF2B5EF4-FFF2-40B4-BE49-F238E27FC236}">
                <a16:creationId xmlns:a16="http://schemas.microsoft.com/office/drawing/2014/main" id="{8BF6E8A2-8E01-B574-37D7-35F946E1B8D8}"/>
              </a:ext>
            </a:extLst>
          </p:cNvPr>
          <p:cNvSpPr>
            <a:spLocks noChangeShapeType="1"/>
          </p:cNvSpPr>
          <p:nvPr/>
        </p:nvSpPr>
        <p:spPr bwMode="auto">
          <a:xfrm flipV="1">
            <a:off x="4679297" y="4654550"/>
            <a:ext cx="606425" cy="457200"/>
          </a:xfrm>
          <a:prstGeom prst="line">
            <a:avLst/>
          </a:prstGeom>
          <a:noFill/>
          <a:ln w="28575">
            <a:solidFill>
              <a:srgbClr val="336699"/>
            </a:solidFill>
            <a:round/>
            <a:headEnd/>
            <a:tailEnd/>
          </a:ln>
        </p:spPr>
        <p:txBody>
          <a:bodyPr wrap="none" lIns="0" tIns="0" rIns="0" bIns="0" anchor="ctr"/>
          <a:lstStyle/>
          <a:p>
            <a:pPr>
              <a:defRPr/>
            </a:pPr>
            <a:endParaRPr lang="en-GB" sz="1600">
              <a:latin typeface="+mn-lt"/>
            </a:endParaRPr>
          </a:p>
        </p:txBody>
      </p:sp>
      <p:sp>
        <p:nvSpPr>
          <p:cNvPr id="36" name="Line 25">
            <a:extLst>
              <a:ext uri="{FF2B5EF4-FFF2-40B4-BE49-F238E27FC236}">
                <a16:creationId xmlns:a16="http://schemas.microsoft.com/office/drawing/2014/main" id="{3C5CB4AD-EA4C-F5AD-E9A0-3869104B74C9}"/>
              </a:ext>
            </a:extLst>
          </p:cNvPr>
          <p:cNvSpPr>
            <a:spLocks noChangeShapeType="1"/>
          </p:cNvSpPr>
          <p:nvPr/>
        </p:nvSpPr>
        <p:spPr bwMode="auto">
          <a:xfrm>
            <a:off x="4406247" y="4171950"/>
            <a:ext cx="409575" cy="0"/>
          </a:xfrm>
          <a:prstGeom prst="line">
            <a:avLst/>
          </a:prstGeom>
          <a:noFill/>
          <a:ln w="28575">
            <a:solidFill>
              <a:srgbClr val="99CCFF"/>
            </a:solidFill>
            <a:round/>
            <a:headEnd/>
            <a:tailEnd/>
          </a:ln>
        </p:spPr>
        <p:txBody>
          <a:bodyPr wrap="none" lIns="0" tIns="0" rIns="0" bIns="0" anchor="ctr"/>
          <a:lstStyle/>
          <a:p>
            <a:pPr>
              <a:defRPr/>
            </a:pPr>
            <a:endParaRPr lang="en-GB" sz="1600">
              <a:latin typeface="+mn-lt"/>
            </a:endParaRPr>
          </a:p>
        </p:txBody>
      </p:sp>
      <p:sp>
        <p:nvSpPr>
          <p:cNvPr id="37" name="Line 26">
            <a:extLst>
              <a:ext uri="{FF2B5EF4-FFF2-40B4-BE49-F238E27FC236}">
                <a16:creationId xmlns:a16="http://schemas.microsoft.com/office/drawing/2014/main" id="{6694D96F-FD96-387C-E584-1D5B2E1031E9}"/>
              </a:ext>
            </a:extLst>
          </p:cNvPr>
          <p:cNvSpPr>
            <a:spLocks noChangeShapeType="1"/>
          </p:cNvSpPr>
          <p:nvPr/>
        </p:nvSpPr>
        <p:spPr bwMode="auto">
          <a:xfrm flipH="1">
            <a:off x="6871635" y="4195762"/>
            <a:ext cx="468312" cy="0"/>
          </a:xfrm>
          <a:prstGeom prst="line">
            <a:avLst/>
          </a:prstGeom>
          <a:noFill/>
          <a:ln w="28575">
            <a:solidFill>
              <a:srgbClr val="CCCCFF"/>
            </a:solidFill>
            <a:round/>
            <a:headEnd/>
            <a:tailEnd/>
          </a:ln>
        </p:spPr>
        <p:txBody>
          <a:bodyPr wrap="none" lIns="0" tIns="0" rIns="0" bIns="0" anchor="ctr"/>
          <a:lstStyle/>
          <a:p>
            <a:pPr>
              <a:defRPr/>
            </a:pPr>
            <a:endParaRPr lang="en-GB" sz="1600">
              <a:latin typeface="+mn-lt"/>
            </a:endParaRPr>
          </a:p>
        </p:txBody>
      </p:sp>
      <p:sp>
        <p:nvSpPr>
          <p:cNvPr id="38" name="Line 27">
            <a:extLst>
              <a:ext uri="{FF2B5EF4-FFF2-40B4-BE49-F238E27FC236}">
                <a16:creationId xmlns:a16="http://schemas.microsoft.com/office/drawing/2014/main" id="{3044F11E-A44C-8639-FADF-4A7DFFBCE7B9}"/>
              </a:ext>
            </a:extLst>
          </p:cNvPr>
          <p:cNvSpPr>
            <a:spLocks noChangeShapeType="1"/>
          </p:cNvSpPr>
          <p:nvPr/>
        </p:nvSpPr>
        <p:spPr bwMode="auto">
          <a:xfrm flipH="1" flipV="1">
            <a:off x="6585885" y="4603750"/>
            <a:ext cx="400050" cy="495300"/>
          </a:xfrm>
          <a:prstGeom prst="line">
            <a:avLst/>
          </a:prstGeom>
          <a:noFill/>
          <a:ln w="28575">
            <a:solidFill>
              <a:srgbClr val="6699FF"/>
            </a:solidFill>
            <a:round/>
            <a:headEnd/>
            <a:tailEnd/>
          </a:ln>
        </p:spPr>
        <p:txBody>
          <a:bodyPr wrap="none" lIns="0" tIns="0" rIns="0" bIns="0" anchor="ctr"/>
          <a:lstStyle/>
          <a:p>
            <a:pPr>
              <a:defRPr/>
            </a:pPr>
            <a:endParaRPr lang="en-GB" sz="1600">
              <a:latin typeface="+mn-lt"/>
            </a:endParaRPr>
          </a:p>
        </p:txBody>
      </p:sp>
      <p:sp>
        <p:nvSpPr>
          <p:cNvPr id="39" name="Line 28">
            <a:extLst>
              <a:ext uri="{FF2B5EF4-FFF2-40B4-BE49-F238E27FC236}">
                <a16:creationId xmlns:a16="http://schemas.microsoft.com/office/drawing/2014/main" id="{6E57E501-05B8-9E8D-1038-22BADE40D0DD}"/>
              </a:ext>
            </a:extLst>
          </p:cNvPr>
          <p:cNvSpPr>
            <a:spLocks noChangeShapeType="1"/>
          </p:cNvSpPr>
          <p:nvPr/>
        </p:nvSpPr>
        <p:spPr bwMode="auto">
          <a:xfrm flipH="1">
            <a:off x="6381097" y="3082925"/>
            <a:ext cx="457200" cy="668337"/>
          </a:xfrm>
          <a:prstGeom prst="line">
            <a:avLst/>
          </a:prstGeom>
          <a:noFill/>
          <a:ln w="28575">
            <a:solidFill>
              <a:srgbClr val="666699"/>
            </a:solidFill>
            <a:round/>
            <a:headEnd/>
            <a:tailEnd/>
          </a:ln>
        </p:spPr>
        <p:txBody>
          <a:bodyPr wrap="none" lIns="0" tIns="0" rIns="0" bIns="0" anchor="ctr"/>
          <a:lstStyle/>
          <a:p>
            <a:pPr>
              <a:defRPr/>
            </a:pPr>
            <a:endParaRPr lang="en-GB" sz="1600">
              <a:latin typeface="+mn-lt"/>
            </a:endParaRPr>
          </a:p>
        </p:txBody>
      </p:sp>
      <p:pic>
        <p:nvPicPr>
          <p:cNvPr id="3" name="Picture 2">
            <a:extLst>
              <a:ext uri="{FF2B5EF4-FFF2-40B4-BE49-F238E27FC236}">
                <a16:creationId xmlns:a16="http://schemas.microsoft.com/office/drawing/2014/main" id="{0AAD12A8-C63D-1571-4331-4FC07F75CA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840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r>
              <a:rPr lang="en-GB" altLang="de-DE" dirty="0"/>
              <a:t>Why Conscious Capitalism is different from Corporate Social Responsibility (CSR)</a:t>
            </a:r>
            <a:endParaRPr lang="de-DE" dirty="0"/>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4C5295BB-3190-0138-ECF9-C0136951700A}"/>
              </a:ext>
            </a:extLst>
          </p:cNvPr>
          <p:cNvSpPr>
            <a:spLocks noGrp="1"/>
          </p:cNvSpPr>
          <p:nvPr>
            <p:ph type="sldNum" sz="quarter" idx="12"/>
          </p:nvPr>
        </p:nvSpPr>
        <p:spPr/>
        <p:txBody>
          <a:bodyPr/>
          <a:lstStyle/>
          <a:p>
            <a:fld id="{BC1DBF59-FCF1-4C99-ADD5-833B8FF11D94}" type="slidenum">
              <a:rPr lang="nl-NL" smtClean="0"/>
              <a:t>41</a:t>
            </a:fld>
            <a:endParaRPr lang="nl-NL"/>
          </a:p>
        </p:txBody>
      </p:sp>
      <p:sp>
        <p:nvSpPr>
          <p:cNvPr id="5" name="Textfeld 4">
            <a:extLst>
              <a:ext uri="{FF2B5EF4-FFF2-40B4-BE49-F238E27FC236}">
                <a16:creationId xmlns:a16="http://schemas.microsoft.com/office/drawing/2014/main" id="{F7C85688-1C1A-1B81-185F-E9C647186A4A}"/>
              </a:ext>
            </a:extLst>
          </p:cNvPr>
          <p:cNvSpPr txBox="1"/>
          <p:nvPr/>
        </p:nvSpPr>
        <p:spPr>
          <a:xfrm>
            <a:off x="8809534" y="6324405"/>
            <a:ext cx="1268413" cy="185737"/>
          </a:xfrm>
          <a:prstGeom prst="rect">
            <a:avLst/>
          </a:prstGeom>
          <a:noFill/>
        </p:spPr>
        <p:txBody>
          <a:bodyPr>
            <a:spAutoFit/>
          </a:bodyPr>
          <a:lstStyle/>
          <a:p>
            <a:pPr algn="r">
              <a:defRPr/>
            </a:pPr>
            <a:r>
              <a:rPr lang="en-GB" sz="600" b="0" i="1" dirty="0">
                <a:latin typeface="+mj-lt"/>
              </a:rPr>
              <a:t>Source: Mackey, </a:t>
            </a:r>
            <a:r>
              <a:rPr lang="en-GB" sz="600" b="0" i="1" dirty="0" err="1">
                <a:latin typeface="+mj-lt"/>
              </a:rPr>
              <a:t>Sisodia</a:t>
            </a:r>
            <a:r>
              <a:rPr lang="en-GB" sz="600" b="0" i="1" dirty="0">
                <a:latin typeface="+mj-lt"/>
              </a:rPr>
              <a:t> (2013)</a:t>
            </a:r>
          </a:p>
        </p:txBody>
      </p:sp>
      <p:sp>
        <p:nvSpPr>
          <p:cNvPr id="6" name="AutoShape 3">
            <a:extLst>
              <a:ext uri="{FF2B5EF4-FFF2-40B4-BE49-F238E27FC236}">
                <a16:creationId xmlns:a16="http://schemas.microsoft.com/office/drawing/2014/main" id="{51DEA2C1-BF5C-2D5B-08DE-19F72EF9A0EB}"/>
              </a:ext>
            </a:extLst>
          </p:cNvPr>
          <p:cNvSpPr>
            <a:spLocks noChangeAspect="1" noChangeArrowheads="1" noTextEdit="1"/>
          </p:cNvSpPr>
          <p:nvPr/>
        </p:nvSpPr>
        <p:spPr bwMode="auto">
          <a:xfrm>
            <a:off x="2378572" y="1861942"/>
            <a:ext cx="7743825" cy="443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
        <p:nvSpPr>
          <p:cNvPr id="7" name="Rectangle 5">
            <a:extLst>
              <a:ext uri="{FF2B5EF4-FFF2-40B4-BE49-F238E27FC236}">
                <a16:creationId xmlns:a16="http://schemas.microsoft.com/office/drawing/2014/main" id="{91A45D9F-C811-1962-6BA3-F7BE91987CFE}"/>
              </a:ext>
            </a:extLst>
          </p:cNvPr>
          <p:cNvSpPr>
            <a:spLocks noChangeArrowheads="1"/>
          </p:cNvSpPr>
          <p:nvPr/>
        </p:nvSpPr>
        <p:spPr bwMode="auto">
          <a:xfrm>
            <a:off x="2380159" y="1869880"/>
            <a:ext cx="3860800" cy="363537"/>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endParaRPr lang="en-GB" altLang="de-DE">
              <a:latin typeface="Arial" panose="020B0604020202020204" pitchFamily="34" charset="0"/>
            </a:endParaRPr>
          </a:p>
        </p:txBody>
      </p:sp>
      <p:sp>
        <p:nvSpPr>
          <p:cNvPr id="8" name="Rectangle 6">
            <a:extLst>
              <a:ext uri="{FF2B5EF4-FFF2-40B4-BE49-F238E27FC236}">
                <a16:creationId xmlns:a16="http://schemas.microsoft.com/office/drawing/2014/main" id="{722A1D67-312B-057C-C5C8-849C9F9BA379}"/>
              </a:ext>
            </a:extLst>
          </p:cNvPr>
          <p:cNvSpPr>
            <a:spLocks noChangeArrowheads="1"/>
          </p:cNvSpPr>
          <p:nvPr/>
        </p:nvSpPr>
        <p:spPr bwMode="auto">
          <a:xfrm>
            <a:off x="6240959" y="1869880"/>
            <a:ext cx="3860800" cy="363537"/>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endParaRPr lang="en-GB" altLang="de-DE">
              <a:latin typeface="Arial" panose="020B0604020202020204" pitchFamily="34" charset="0"/>
            </a:endParaRPr>
          </a:p>
        </p:txBody>
      </p:sp>
      <p:sp>
        <p:nvSpPr>
          <p:cNvPr id="9" name="Line 25">
            <a:extLst>
              <a:ext uri="{FF2B5EF4-FFF2-40B4-BE49-F238E27FC236}">
                <a16:creationId xmlns:a16="http://schemas.microsoft.com/office/drawing/2014/main" id="{684BAEA7-A627-B86C-DF0D-E00BF77ED314}"/>
              </a:ext>
            </a:extLst>
          </p:cNvPr>
          <p:cNvSpPr>
            <a:spLocks noChangeShapeType="1"/>
          </p:cNvSpPr>
          <p:nvPr/>
        </p:nvSpPr>
        <p:spPr bwMode="auto">
          <a:xfrm>
            <a:off x="6240959" y="1863530"/>
            <a:ext cx="0" cy="442277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0" name="Line 35">
            <a:extLst>
              <a:ext uri="{FF2B5EF4-FFF2-40B4-BE49-F238E27FC236}">
                <a16:creationId xmlns:a16="http://schemas.microsoft.com/office/drawing/2014/main" id="{46159C25-A461-9B76-C967-0C8CB74D7ED8}"/>
              </a:ext>
            </a:extLst>
          </p:cNvPr>
          <p:cNvSpPr>
            <a:spLocks noChangeShapeType="1"/>
          </p:cNvSpPr>
          <p:nvPr/>
        </p:nvSpPr>
        <p:spPr bwMode="auto">
          <a:xfrm>
            <a:off x="2380159" y="1863530"/>
            <a:ext cx="0" cy="442277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1" name="Line 36">
            <a:extLst>
              <a:ext uri="{FF2B5EF4-FFF2-40B4-BE49-F238E27FC236}">
                <a16:creationId xmlns:a16="http://schemas.microsoft.com/office/drawing/2014/main" id="{C326A50B-8F84-5DF3-23A7-A699C221E1CD}"/>
              </a:ext>
            </a:extLst>
          </p:cNvPr>
          <p:cNvSpPr>
            <a:spLocks noChangeShapeType="1"/>
          </p:cNvSpPr>
          <p:nvPr/>
        </p:nvSpPr>
        <p:spPr bwMode="auto">
          <a:xfrm>
            <a:off x="10101759" y="1863530"/>
            <a:ext cx="0" cy="4422775"/>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 name="Line 37">
            <a:extLst>
              <a:ext uri="{FF2B5EF4-FFF2-40B4-BE49-F238E27FC236}">
                <a16:creationId xmlns:a16="http://schemas.microsoft.com/office/drawing/2014/main" id="{D93E8BED-A519-80B4-F470-150ACE89F366}"/>
              </a:ext>
            </a:extLst>
          </p:cNvPr>
          <p:cNvSpPr>
            <a:spLocks noChangeShapeType="1"/>
          </p:cNvSpPr>
          <p:nvPr/>
        </p:nvSpPr>
        <p:spPr bwMode="auto">
          <a:xfrm>
            <a:off x="2373809" y="1869880"/>
            <a:ext cx="77343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3" name="Rectangle 39">
            <a:extLst>
              <a:ext uri="{FF2B5EF4-FFF2-40B4-BE49-F238E27FC236}">
                <a16:creationId xmlns:a16="http://schemas.microsoft.com/office/drawing/2014/main" id="{F388A8DA-BA98-F3FF-7860-473894415157}"/>
              </a:ext>
            </a:extLst>
          </p:cNvPr>
          <p:cNvSpPr>
            <a:spLocks noChangeArrowheads="1"/>
          </p:cNvSpPr>
          <p:nvPr/>
        </p:nvSpPr>
        <p:spPr bwMode="auto">
          <a:xfrm>
            <a:off x="2475409" y="1919092"/>
            <a:ext cx="22733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a:solidFill>
                  <a:srgbClr val="000066"/>
                </a:solidFill>
              </a:rPr>
              <a:t>Corporate Social Responsibility</a:t>
            </a:r>
            <a:endParaRPr lang="de-DE" altLang="de-DE">
              <a:latin typeface="Arial" panose="020B0604020202020204" pitchFamily="34" charset="0"/>
            </a:endParaRPr>
          </a:p>
        </p:txBody>
      </p:sp>
      <p:sp>
        <p:nvSpPr>
          <p:cNvPr id="14" name="Rectangle 40">
            <a:extLst>
              <a:ext uri="{FF2B5EF4-FFF2-40B4-BE49-F238E27FC236}">
                <a16:creationId xmlns:a16="http://schemas.microsoft.com/office/drawing/2014/main" id="{32D151F6-C4C5-939E-5111-09EFF85936A2}"/>
              </a:ext>
            </a:extLst>
          </p:cNvPr>
          <p:cNvSpPr>
            <a:spLocks noChangeArrowheads="1"/>
          </p:cNvSpPr>
          <p:nvPr/>
        </p:nvSpPr>
        <p:spPr bwMode="auto">
          <a:xfrm>
            <a:off x="6336209" y="1919092"/>
            <a:ext cx="15748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a:solidFill>
                  <a:srgbClr val="000066"/>
                </a:solidFill>
              </a:rPr>
              <a:t>Conscious Capitalism</a:t>
            </a:r>
            <a:endParaRPr lang="de-DE" altLang="de-DE">
              <a:latin typeface="Arial" panose="020B0604020202020204" pitchFamily="34" charset="0"/>
            </a:endParaRPr>
          </a:p>
        </p:txBody>
      </p:sp>
      <p:grpSp>
        <p:nvGrpSpPr>
          <p:cNvPr id="15" name="Gruppieren 14">
            <a:extLst>
              <a:ext uri="{FF2B5EF4-FFF2-40B4-BE49-F238E27FC236}">
                <a16:creationId xmlns:a16="http://schemas.microsoft.com/office/drawing/2014/main" id="{EE148238-3641-3FA1-BE32-FA26C17CF2D6}"/>
              </a:ext>
            </a:extLst>
          </p:cNvPr>
          <p:cNvGrpSpPr>
            <a:grpSpLocks/>
          </p:cNvGrpSpPr>
          <p:nvPr/>
        </p:nvGrpSpPr>
        <p:grpSpPr bwMode="auto">
          <a:xfrm>
            <a:off x="2373809" y="2233417"/>
            <a:ext cx="7734300" cy="365125"/>
            <a:chOff x="695326" y="2333625"/>
            <a:chExt cx="7734300" cy="365125"/>
          </a:xfrm>
        </p:grpSpPr>
        <p:sp>
          <p:nvSpPr>
            <p:cNvPr id="16" name="Rectangle 7">
              <a:extLst>
                <a:ext uri="{FF2B5EF4-FFF2-40B4-BE49-F238E27FC236}">
                  <a16:creationId xmlns:a16="http://schemas.microsoft.com/office/drawing/2014/main" id="{DA3879E9-B7C1-CE05-1F01-6189FC6192CC}"/>
                </a:ext>
              </a:extLst>
            </p:cNvPr>
            <p:cNvSpPr>
              <a:spLocks noChangeArrowheads="1"/>
            </p:cNvSpPr>
            <p:nvPr/>
          </p:nvSpPr>
          <p:spPr bwMode="auto">
            <a:xfrm>
              <a:off x="701676" y="2333625"/>
              <a:ext cx="3860800" cy="36512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endParaRPr lang="en-GB" altLang="de-DE">
                <a:latin typeface="Arial" panose="020B0604020202020204" pitchFamily="34" charset="0"/>
              </a:endParaRPr>
            </a:p>
          </p:txBody>
        </p:sp>
        <p:sp>
          <p:nvSpPr>
            <p:cNvPr id="17" name="Rectangle 8">
              <a:extLst>
                <a:ext uri="{FF2B5EF4-FFF2-40B4-BE49-F238E27FC236}">
                  <a16:creationId xmlns:a16="http://schemas.microsoft.com/office/drawing/2014/main" id="{CDAF81E7-C477-C1FC-C0C2-FCB44DFFCCC0}"/>
                </a:ext>
              </a:extLst>
            </p:cNvPr>
            <p:cNvSpPr>
              <a:spLocks noChangeArrowheads="1"/>
            </p:cNvSpPr>
            <p:nvPr/>
          </p:nvSpPr>
          <p:spPr bwMode="auto">
            <a:xfrm>
              <a:off x="4562476" y="2333625"/>
              <a:ext cx="3860800" cy="36512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endParaRPr lang="en-GB" altLang="de-DE">
                <a:latin typeface="Arial" panose="020B0604020202020204" pitchFamily="34" charset="0"/>
              </a:endParaRPr>
            </a:p>
          </p:txBody>
        </p:sp>
        <p:sp>
          <p:nvSpPr>
            <p:cNvPr id="18" name="Line 26">
              <a:extLst>
                <a:ext uri="{FF2B5EF4-FFF2-40B4-BE49-F238E27FC236}">
                  <a16:creationId xmlns:a16="http://schemas.microsoft.com/office/drawing/2014/main" id="{264233AB-58E8-FDF6-CE88-EDE2B865380D}"/>
                </a:ext>
              </a:extLst>
            </p:cNvPr>
            <p:cNvSpPr>
              <a:spLocks noChangeShapeType="1"/>
            </p:cNvSpPr>
            <p:nvPr/>
          </p:nvSpPr>
          <p:spPr bwMode="auto">
            <a:xfrm>
              <a:off x="695326" y="2333625"/>
              <a:ext cx="7734300" cy="0"/>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9" name="Line 27">
              <a:extLst>
                <a:ext uri="{FF2B5EF4-FFF2-40B4-BE49-F238E27FC236}">
                  <a16:creationId xmlns:a16="http://schemas.microsoft.com/office/drawing/2014/main" id="{88B167CB-4C2E-C889-FF2D-C9BFF4A60DE3}"/>
                </a:ext>
              </a:extLst>
            </p:cNvPr>
            <p:cNvSpPr>
              <a:spLocks noChangeShapeType="1"/>
            </p:cNvSpPr>
            <p:nvPr/>
          </p:nvSpPr>
          <p:spPr bwMode="auto">
            <a:xfrm>
              <a:off x="695326" y="2698750"/>
              <a:ext cx="77343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0" name="Rectangle 41">
              <a:extLst>
                <a:ext uri="{FF2B5EF4-FFF2-40B4-BE49-F238E27FC236}">
                  <a16:creationId xmlns:a16="http://schemas.microsoft.com/office/drawing/2014/main" id="{D5296CA5-5102-4CF4-38E6-9112B518301E}"/>
                </a:ext>
              </a:extLst>
            </p:cNvPr>
            <p:cNvSpPr>
              <a:spLocks noChangeArrowheads="1"/>
            </p:cNvSpPr>
            <p:nvPr/>
          </p:nvSpPr>
          <p:spPr bwMode="auto">
            <a:xfrm>
              <a:off x="796926" y="2384425"/>
              <a:ext cx="274478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Shareholders must sacrifice for society</a:t>
              </a:r>
              <a:endParaRPr lang="de-DE" altLang="de-DE">
                <a:latin typeface="Arial" panose="020B0604020202020204" pitchFamily="34" charset="0"/>
              </a:endParaRPr>
            </a:p>
          </p:txBody>
        </p:sp>
        <p:sp>
          <p:nvSpPr>
            <p:cNvPr id="21" name="Rectangle 42">
              <a:extLst>
                <a:ext uri="{FF2B5EF4-FFF2-40B4-BE49-F238E27FC236}">
                  <a16:creationId xmlns:a16="http://schemas.microsoft.com/office/drawing/2014/main" id="{3A34B1AF-FFA5-6477-BA54-DEA6A7735F92}"/>
                </a:ext>
              </a:extLst>
            </p:cNvPr>
            <p:cNvSpPr>
              <a:spLocks noChangeArrowheads="1"/>
            </p:cNvSpPr>
            <p:nvPr/>
          </p:nvSpPr>
          <p:spPr bwMode="auto">
            <a:xfrm>
              <a:off x="4657726" y="2384425"/>
              <a:ext cx="29241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Integrates the interest of all stakeholders</a:t>
              </a:r>
              <a:endParaRPr lang="de-DE" altLang="de-DE">
                <a:latin typeface="Arial" panose="020B0604020202020204" pitchFamily="34" charset="0"/>
              </a:endParaRPr>
            </a:p>
          </p:txBody>
        </p:sp>
      </p:grpSp>
      <p:grpSp>
        <p:nvGrpSpPr>
          <p:cNvPr id="22" name="Gruppieren 21">
            <a:extLst>
              <a:ext uri="{FF2B5EF4-FFF2-40B4-BE49-F238E27FC236}">
                <a16:creationId xmlns:a16="http://schemas.microsoft.com/office/drawing/2014/main" id="{5157990C-9E92-E157-9F70-F2369C88D8AD}"/>
              </a:ext>
            </a:extLst>
          </p:cNvPr>
          <p:cNvGrpSpPr>
            <a:grpSpLocks/>
          </p:cNvGrpSpPr>
          <p:nvPr/>
        </p:nvGrpSpPr>
        <p:grpSpPr bwMode="auto">
          <a:xfrm>
            <a:off x="2373809" y="2598542"/>
            <a:ext cx="7734300" cy="363538"/>
            <a:chOff x="695326" y="2698750"/>
            <a:chExt cx="7734300" cy="363538"/>
          </a:xfrm>
        </p:grpSpPr>
        <p:sp>
          <p:nvSpPr>
            <p:cNvPr id="23" name="Rectangle 9">
              <a:extLst>
                <a:ext uri="{FF2B5EF4-FFF2-40B4-BE49-F238E27FC236}">
                  <a16:creationId xmlns:a16="http://schemas.microsoft.com/office/drawing/2014/main" id="{5099F39A-BFD6-614E-0260-9BEC5513816F}"/>
                </a:ext>
              </a:extLst>
            </p:cNvPr>
            <p:cNvSpPr>
              <a:spLocks noChangeArrowheads="1"/>
            </p:cNvSpPr>
            <p:nvPr/>
          </p:nvSpPr>
          <p:spPr bwMode="auto">
            <a:xfrm>
              <a:off x="701676" y="2698750"/>
              <a:ext cx="3860800" cy="363538"/>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endParaRPr lang="en-GB" altLang="de-DE">
                <a:latin typeface="Arial" panose="020B0604020202020204" pitchFamily="34" charset="0"/>
              </a:endParaRPr>
            </a:p>
          </p:txBody>
        </p:sp>
        <p:sp>
          <p:nvSpPr>
            <p:cNvPr id="24" name="Rectangle 10">
              <a:extLst>
                <a:ext uri="{FF2B5EF4-FFF2-40B4-BE49-F238E27FC236}">
                  <a16:creationId xmlns:a16="http://schemas.microsoft.com/office/drawing/2014/main" id="{0955EB40-2B01-801D-97D5-EA5CA6E2C167}"/>
                </a:ext>
              </a:extLst>
            </p:cNvPr>
            <p:cNvSpPr>
              <a:spLocks noChangeArrowheads="1"/>
            </p:cNvSpPr>
            <p:nvPr/>
          </p:nvSpPr>
          <p:spPr bwMode="auto">
            <a:xfrm>
              <a:off x="4562476" y="2698750"/>
              <a:ext cx="3860800" cy="363538"/>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endParaRPr lang="en-GB" altLang="de-DE">
                <a:latin typeface="Arial" panose="020B0604020202020204" pitchFamily="34" charset="0"/>
              </a:endParaRPr>
            </a:p>
          </p:txBody>
        </p:sp>
        <p:sp>
          <p:nvSpPr>
            <p:cNvPr id="25" name="Line 28">
              <a:extLst>
                <a:ext uri="{FF2B5EF4-FFF2-40B4-BE49-F238E27FC236}">
                  <a16:creationId xmlns:a16="http://schemas.microsoft.com/office/drawing/2014/main" id="{D663C2FA-DC0C-D52A-F93F-074A6F6DEDCE}"/>
                </a:ext>
              </a:extLst>
            </p:cNvPr>
            <p:cNvSpPr>
              <a:spLocks noChangeShapeType="1"/>
            </p:cNvSpPr>
            <p:nvPr/>
          </p:nvSpPr>
          <p:spPr bwMode="auto">
            <a:xfrm>
              <a:off x="695326" y="3062288"/>
              <a:ext cx="77343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26" name="Rectangle 43">
              <a:extLst>
                <a:ext uri="{FF2B5EF4-FFF2-40B4-BE49-F238E27FC236}">
                  <a16:creationId xmlns:a16="http://schemas.microsoft.com/office/drawing/2014/main" id="{533B47CF-1047-1D11-E776-D12170D2032C}"/>
                </a:ext>
              </a:extLst>
            </p:cNvPr>
            <p:cNvSpPr>
              <a:spLocks noChangeArrowheads="1"/>
            </p:cNvSpPr>
            <p:nvPr/>
          </p:nvSpPr>
          <p:spPr bwMode="auto">
            <a:xfrm>
              <a:off x="796926" y="2747963"/>
              <a:ext cx="31781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Independent of corporate purpose or culture</a:t>
              </a:r>
              <a:endParaRPr lang="de-DE" altLang="de-DE">
                <a:latin typeface="Arial" panose="020B0604020202020204" pitchFamily="34" charset="0"/>
              </a:endParaRPr>
            </a:p>
          </p:txBody>
        </p:sp>
        <p:sp>
          <p:nvSpPr>
            <p:cNvPr id="27" name="Rectangle 44">
              <a:extLst>
                <a:ext uri="{FF2B5EF4-FFF2-40B4-BE49-F238E27FC236}">
                  <a16:creationId xmlns:a16="http://schemas.microsoft.com/office/drawing/2014/main" id="{919BCB0D-C90A-2E5D-D2D4-E0CAF12AE7F5}"/>
                </a:ext>
              </a:extLst>
            </p:cNvPr>
            <p:cNvSpPr>
              <a:spLocks noChangeArrowheads="1"/>
            </p:cNvSpPr>
            <p:nvPr/>
          </p:nvSpPr>
          <p:spPr bwMode="auto">
            <a:xfrm>
              <a:off x="4657726" y="2747963"/>
              <a:ext cx="3319463"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Incorporates higher purpose and caring culture</a:t>
              </a:r>
              <a:endParaRPr lang="de-DE" altLang="de-DE">
                <a:latin typeface="Arial" panose="020B0604020202020204" pitchFamily="34" charset="0"/>
              </a:endParaRPr>
            </a:p>
          </p:txBody>
        </p:sp>
      </p:grpSp>
      <p:grpSp>
        <p:nvGrpSpPr>
          <p:cNvPr id="28" name="Gruppieren 27">
            <a:extLst>
              <a:ext uri="{FF2B5EF4-FFF2-40B4-BE49-F238E27FC236}">
                <a16:creationId xmlns:a16="http://schemas.microsoft.com/office/drawing/2014/main" id="{2ACC073F-95C3-6D92-AF3D-57A8D5A7812C}"/>
              </a:ext>
            </a:extLst>
          </p:cNvPr>
          <p:cNvGrpSpPr>
            <a:grpSpLocks/>
          </p:cNvGrpSpPr>
          <p:nvPr/>
        </p:nvGrpSpPr>
        <p:grpSpPr bwMode="auto">
          <a:xfrm>
            <a:off x="2373809" y="2962080"/>
            <a:ext cx="7734300" cy="498475"/>
            <a:chOff x="695326" y="3062288"/>
            <a:chExt cx="7734300" cy="498475"/>
          </a:xfrm>
        </p:grpSpPr>
        <p:sp>
          <p:nvSpPr>
            <p:cNvPr id="29" name="Rectangle 11">
              <a:extLst>
                <a:ext uri="{FF2B5EF4-FFF2-40B4-BE49-F238E27FC236}">
                  <a16:creationId xmlns:a16="http://schemas.microsoft.com/office/drawing/2014/main" id="{03EB9B8E-37D6-23AA-8484-98622C042753}"/>
                </a:ext>
              </a:extLst>
            </p:cNvPr>
            <p:cNvSpPr>
              <a:spLocks noChangeArrowheads="1"/>
            </p:cNvSpPr>
            <p:nvPr/>
          </p:nvSpPr>
          <p:spPr bwMode="auto">
            <a:xfrm>
              <a:off x="701676" y="3062288"/>
              <a:ext cx="3860800" cy="47942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endParaRPr lang="en-GB" altLang="de-DE">
                <a:latin typeface="Arial" panose="020B0604020202020204" pitchFamily="34" charset="0"/>
              </a:endParaRPr>
            </a:p>
          </p:txBody>
        </p:sp>
        <p:sp>
          <p:nvSpPr>
            <p:cNvPr id="30" name="Rectangle 12">
              <a:extLst>
                <a:ext uri="{FF2B5EF4-FFF2-40B4-BE49-F238E27FC236}">
                  <a16:creationId xmlns:a16="http://schemas.microsoft.com/office/drawing/2014/main" id="{2979C3A6-41DB-FC37-E5C3-EFB858F923F5}"/>
                </a:ext>
              </a:extLst>
            </p:cNvPr>
            <p:cNvSpPr>
              <a:spLocks noChangeArrowheads="1"/>
            </p:cNvSpPr>
            <p:nvPr/>
          </p:nvSpPr>
          <p:spPr bwMode="auto">
            <a:xfrm>
              <a:off x="4562476" y="3062288"/>
              <a:ext cx="3860800" cy="47942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endParaRPr lang="en-GB" altLang="de-DE">
                <a:latin typeface="Arial" panose="020B0604020202020204" pitchFamily="34" charset="0"/>
              </a:endParaRPr>
            </a:p>
          </p:txBody>
        </p:sp>
        <p:sp>
          <p:nvSpPr>
            <p:cNvPr id="31" name="Line 29">
              <a:extLst>
                <a:ext uri="{FF2B5EF4-FFF2-40B4-BE49-F238E27FC236}">
                  <a16:creationId xmlns:a16="http://schemas.microsoft.com/office/drawing/2014/main" id="{7F7008FE-FFB4-D610-B3C4-6D3EA00F381B}"/>
                </a:ext>
              </a:extLst>
            </p:cNvPr>
            <p:cNvSpPr>
              <a:spLocks noChangeShapeType="1"/>
            </p:cNvSpPr>
            <p:nvPr/>
          </p:nvSpPr>
          <p:spPr bwMode="auto">
            <a:xfrm>
              <a:off x="695326" y="3541713"/>
              <a:ext cx="77343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32" name="Rectangle 45">
              <a:extLst>
                <a:ext uri="{FF2B5EF4-FFF2-40B4-BE49-F238E27FC236}">
                  <a16:creationId xmlns:a16="http://schemas.microsoft.com/office/drawing/2014/main" id="{8DF03050-8356-0DD5-5264-5DA226A06FD4}"/>
                </a:ext>
              </a:extLst>
            </p:cNvPr>
            <p:cNvSpPr>
              <a:spLocks noChangeArrowheads="1"/>
            </p:cNvSpPr>
            <p:nvPr/>
          </p:nvSpPr>
          <p:spPr bwMode="auto">
            <a:xfrm>
              <a:off x="796926" y="3109913"/>
              <a:ext cx="28765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Adds an ethical burden to business goals</a:t>
              </a:r>
              <a:endParaRPr lang="de-DE" altLang="de-DE">
                <a:latin typeface="Arial" panose="020B0604020202020204" pitchFamily="34" charset="0"/>
              </a:endParaRPr>
            </a:p>
          </p:txBody>
        </p:sp>
        <p:sp>
          <p:nvSpPr>
            <p:cNvPr id="33" name="Rectangle 46">
              <a:extLst>
                <a:ext uri="{FF2B5EF4-FFF2-40B4-BE49-F238E27FC236}">
                  <a16:creationId xmlns:a16="http://schemas.microsoft.com/office/drawing/2014/main" id="{1FF6F14C-D85C-F654-4D6E-455403D77196}"/>
                </a:ext>
              </a:extLst>
            </p:cNvPr>
            <p:cNvSpPr>
              <a:spLocks noChangeArrowheads="1"/>
            </p:cNvSpPr>
            <p:nvPr/>
          </p:nvSpPr>
          <p:spPr bwMode="auto">
            <a:xfrm>
              <a:off x="4657726" y="3109913"/>
              <a:ext cx="811213"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Reconciles</a:t>
              </a:r>
              <a:endParaRPr lang="de-DE" altLang="de-DE">
                <a:latin typeface="Arial" panose="020B0604020202020204" pitchFamily="34" charset="0"/>
              </a:endParaRPr>
            </a:p>
          </p:txBody>
        </p:sp>
        <p:sp>
          <p:nvSpPr>
            <p:cNvPr id="34" name="Rectangle 47">
              <a:extLst>
                <a:ext uri="{FF2B5EF4-FFF2-40B4-BE49-F238E27FC236}">
                  <a16:creationId xmlns:a16="http://schemas.microsoft.com/office/drawing/2014/main" id="{9DF582BE-99CD-A7CC-E2A9-549DE370C604}"/>
                </a:ext>
              </a:extLst>
            </p:cNvPr>
            <p:cNvSpPr>
              <a:spLocks noChangeArrowheads="1"/>
            </p:cNvSpPr>
            <p:nvPr/>
          </p:nvSpPr>
          <p:spPr bwMode="auto">
            <a:xfrm>
              <a:off x="5394326" y="3109913"/>
              <a:ext cx="275272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caring and profitability through higher </a:t>
              </a:r>
              <a:endParaRPr lang="de-DE" altLang="de-DE">
                <a:latin typeface="Arial" panose="020B0604020202020204" pitchFamily="34" charset="0"/>
              </a:endParaRPr>
            </a:p>
          </p:txBody>
        </p:sp>
        <p:sp>
          <p:nvSpPr>
            <p:cNvPr id="35" name="Rectangle 48">
              <a:extLst>
                <a:ext uri="{FF2B5EF4-FFF2-40B4-BE49-F238E27FC236}">
                  <a16:creationId xmlns:a16="http://schemas.microsoft.com/office/drawing/2014/main" id="{2D3817E4-8C61-4ECC-4B3A-19DFBF7674AC}"/>
                </a:ext>
              </a:extLst>
            </p:cNvPr>
            <p:cNvSpPr>
              <a:spLocks noChangeArrowheads="1"/>
            </p:cNvSpPr>
            <p:nvPr/>
          </p:nvSpPr>
          <p:spPr bwMode="auto">
            <a:xfrm>
              <a:off x="4657726" y="3308350"/>
              <a:ext cx="7270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synergies</a:t>
              </a:r>
              <a:endParaRPr lang="de-DE" altLang="de-DE">
                <a:latin typeface="Arial" panose="020B0604020202020204" pitchFamily="34" charset="0"/>
              </a:endParaRPr>
            </a:p>
          </p:txBody>
        </p:sp>
      </p:grpSp>
      <p:grpSp>
        <p:nvGrpSpPr>
          <p:cNvPr id="36" name="Gruppieren 35">
            <a:extLst>
              <a:ext uri="{FF2B5EF4-FFF2-40B4-BE49-F238E27FC236}">
                <a16:creationId xmlns:a16="http://schemas.microsoft.com/office/drawing/2014/main" id="{08E55E28-AE67-4CC9-4704-78BA348640F6}"/>
              </a:ext>
            </a:extLst>
          </p:cNvPr>
          <p:cNvGrpSpPr>
            <a:grpSpLocks/>
          </p:cNvGrpSpPr>
          <p:nvPr/>
        </p:nvGrpSpPr>
        <p:grpSpPr bwMode="auto">
          <a:xfrm>
            <a:off x="2373809" y="3441505"/>
            <a:ext cx="7734300" cy="363537"/>
            <a:chOff x="695326" y="3541713"/>
            <a:chExt cx="7734300" cy="363538"/>
          </a:xfrm>
        </p:grpSpPr>
        <p:sp>
          <p:nvSpPr>
            <p:cNvPr id="37" name="Rectangle 13">
              <a:extLst>
                <a:ext uri="{FF2B5EF4-FFF2-40B4-BE49-F238E27FC236}">
                  <a16:creationId xmlns:a16="http://schemas.microsoft.com/office/drawing/2014/main" id="{2F5C150B-CD18-37A6-C0B4-2ED8E9F30C7F}"/>
                </a:ext>
              </a:extLst>
            </p:cNvPr>
            <p:cNvSpPr>
              <a:spLocks noChangeArrowheads="1"/>
            </p:cNvSpPr>
            <p:nvPr/>
          </p:nvSpPr>
          <p:spPr bwMode="auto">
            <a:xfrm>
              <a:off x="701676" y="3541713"/>
              <a:ext cx="3860800" cy="363538"/>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endParaRPr lang="en-GB" altLang="de-DE">
                <a:latin typeface="Arial" panose="020B0604020202020204" pitchFamily="34" charset="0"/>
              </a:endParaRPr>
            </a:p>
          </p:txBody>
        </p:sp>
        <p:sp>
          <p:nvSpPr>
            <p:cNvPr id="38" name="Rectangle 14">
              <a:extLst>
                <a:ext uri="{FF2B5EF4-FFF2-40B4-BE49-F238E27FC236}">
                  <a16:creationId xmlns:a16="http://schemas.microsoft.com/office/drawing/2014/main" id="{7A710F6B-ABBF-D6D5-1091-D85A6FF6DBD1}"/>
                </a:ext>
              </a:extLst>
            </p:cNvPr>
            <p:cNvSpPr>
              <a:spLocks noChangeArrowheads="1"/>
            </p:cNvSpPr>
            <p:nvPr/>
          </p:nvSpPr>
          <p:spPr bwMode="auto">
            <a:xfrm>
              <a:off x="4562476" y="3541713"/>
              <a:ext cx="3860800" cy="363538"/>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endParaRPr lang="en-GB" altLang="de-DE">
                <a:latin typeface="Arial" panose="020B0604020202020204" pitchFamily="34" charset="0"/>
              </a:endParaRPr>
            </a:p>
          </p:txBody>
        </p:sp>
        <p:sp>
          <p:nvSpPr>
            <p:cNvPr id="39" name="Line 30">
              <a:extLst>
                <a:ext uri="{FF2B5EF4-FFF2-40B4-BE49-F238E27FC236}">
                  <a16:creationId xmlns:a16="http://schemas.microsoft.com/office/drawing/2014/main" id="{C86EA7E4-5B32-8D0A-1CA7-ECEF421FC60D}"/>
                </a:ext>
              </a:extLst>
            </p:cNvPr>
            <p:cNvSpPr>
              <a:spLocks noChangeShapeType="1"/>
            </p:cNvSpPr>
            <p:nvPr/>
          </p:nvSpPr>
          <p:spPr bwMode="auto">
            <a:xfrm>
              <a:off x="695326" y="3905250"/>
              <a:ext cx="77343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0" name="Rectangle 49">
              <a:extLst>
                <a:ext uri="{FF2B5EF4-FFF2-40B4-BE49-F238E27FC236}">
                  <a16:creationId xmlns:a16="http://schemas.microsoft.com/office/drawing/2014/main" id="{A8F65471-50C7-8E3D-9BD4-9A6D373D857C}"/>
                </a:ext>
              </a:extLst>
            </p:cNvPr>
            <p:cNvSpPr>
              <a:spLocks noChangeArrowheads="1"/>
            </p:cNvSpPr>
            <p:nvPr/>
          </p:nvSpPr>
          <p:spPr bwMode="auto">
            <a:xfrm>
              <a:off x="796926" y="3590925"/>
              <a:ext cx="63182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Reflects</a:t>
              </a:r>
              <a:endParaRPr lang="de-DE" altLang="de-DE">
                <a:latin typeface="Arial" panose="020B0604020202020204" pitchFamily="34" charset="0"/>
              </a:endParaRPr>
            </a:p>
          </p:txBody>
        </p:sp>
        <p:sp>
          <p:nvSpPr>
            <p:cNvPr id="41" name="Rectangle 50">
              <a:extLst>
                <a:ext uri="{FF2B5EF4-FFF2-40B4-BE49-F238E27FC236}">
                  <a16:creationId xmlns:a16="http://schemas.microsoft.com/office/drawing/2014/main" id="{885C8EAC-8DD8-2C5E-A382-7E02491EA46F}"/>
                </a:ext>
              </a:extLst>
            </p:cNvPr>
            <p:cNvSpPr>
              <a:spLocks noChangeArrowheads="1"/>
            </p:cNvSpPr>
            <p:nvPr/>
          </p:nvSpPr>
          <p:spPr bwMode="auto">
            <a:xfrm>
              <a:off x="1363663" y="3590925"/>
              <a:ext cx="219710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a mechanistic view of business</a:t>
              </a:r>
              <a:endParaRPr lang="de-DE" altLang="de-DE">
                <a:latin typeface="Arial" panose="020B0604020202020204" pitchFamily="34" charset="0"/>
              </a:endParaRPr>
            </a:p>
          </p:txBody>
        </p:sp>
        <p:sp>
          <p:nvSpPr>
            <p:cNvPr id="42" name="Rectangle 51">
              <a:extLst>
                <a:ext uri="{FF2B5EF4-FFF2-40B4-BE49-F238E27FC236}">
                  <a16:creationId xmlns:a16="http://schemas.microsoft.com/office/drawing/2014/main" id="{F44CF724-12D4-DE70-ADE3-8DBB5FDCBBC2}"/>
                </a:ext>
              </a:extLst>
            </p:cNvPr>
            <p:cNvSpPr>
              <a:spLocks noChangeArrowheads="1"/>
            </p:cNvSpPr>
            <p:nvPr/>
          </p:nvSpPr>
          <p:spPr bwMode="auto">
            <a:xfrm>
              <a:off x="4657726" y="3590925"/>
              <a:ext cx="32448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Views business as a complex, adaptive system</a:t>
              </a:r>
              <a:endParaRPr lang="de-DE" altLang="de-DE">
                <a:latin typeface="Arial" panose="020B0604020202020204" pitchFamily="34" charset="0"/>
              </a:endParaRPr>
            </a:p>
          </p:txBody>
        </p:sp>
      </p:grpSp>
      <p:grpSp>
        <p:nvGrpSpPr>
          <p:cNvPr id="43" name="Gruppieren 42">
            <a:extLst>
              <a:ext uri="{FF2B5EF4-FFF2-40B4-BE49-F238E27FC236}">
                <a16:creationId xmlns:a16="http://schemas.microsoft.com/office/drawing/2014/main" id="{938ECE95-DC09-EF6B-EF2F-553DC18A8D49}"/>
              </a:ext>
            </a:extLst>
          </p:cNvPr>
          <p:cNvGrpSpPr>
            <a:grpSpLocks/>
          </p:cNvGrpSpPr>
          <p:nvPr/>
        </p:nvGrpSpPr>
        <p:grpSpPr bwMode="auto">
          <a:xfrm>
            <a:off x="2373809" y="3805042"/>
            <a:ext cx="7734300" cy="695325"/>
            <a:chOff x="695326" y="3905250"/>
            <a:chExt cx="7734300" cy="695326"/>
          </a:xfrm>
        </p:grpSpPr>
        <p:sp>
          <p:nvSpPr>
            <p:cNvPr id="44" name="Rectangle 15">
              <a:extLst>
                <a:ext uri="{FF2B5EF4-FFF2-40B4-BE49-F238E27FC236}">
                  <a16:creationId xmlns:a16="http://schemas.microsoft.com/office/drawing/2014/main" id="{7954A390-509B-D64F-5381-552B25A20DFA}"/>
                </a:ext>
              </a:extLst>
            </p:cNvPr>
            <p:cNvSpPr>
              <a:spLocks noChangeArrowheads="1"/>
            </p:cNvSpPr>
            <p:nvPr/>
          </p:nvSpPr>
          <p:spPr bwMode="auto">
            <a:xfrm>
              <a:off x="701676" y="3905250"/>
              <a:ext cx="3860800" cy="6731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endParaRPr lang="en-GB" altLang="de-DE">
                <a:latin typeface="Arial" panose="020B0604020202020204" pitchFamily="34" charset="0"/>
              </a:endParaRPr>
            </a:p>
          </p:txBody>
        </p:sp>
        <p:sp>
          <p:nvSpPr>
            <p:cNvPr id="45" name="Rectangle 16">
              <a:extLst>
                <a:ext uri="{FF2B5EF4-FFF2-40B4-BE49-F238E27FC236}">
                  <a16:creationId xmlns:a16="http://schemas.microsoft.com/office/drawing/2014/main" id="{F05EBDA2-BB4F-4A43-753C-B630852A77AF}"/>
                </a:ext>
              </a:extLst>
            </p:cNvPr>
            <p:cNvSpPr>
              <a:spLocks noChangeArrowheads="1"/>
            </p:cNvSpPr>
            <p:nvPr/>
          </p:nvSpPr>
          <p:spPr bwMode="auto">
            <a:xfrm>
              <a:off x="4562476" y="3905250"/>
              <a:ext cx="3860800" cy="67310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endParaRPr lang="en-GB" altLang="de-DE">
                <a:latin typeface="Arial" panose="020B0604020202020204" pitchFamily="34" charset="0"/>
              </a:endParaRPr>
            </a:p>
          </p:txBody>
        </p:sp>
        <p:sp>
          <p:nvSpPr>
            <p:cNvPr id="46" name="Line 31">
              <a:extLst>
                <a:ext uri="{FF2B5EF4-FFF2-40B4-BE49-F238E27FC236}">
                  <a16:creationId xmlns:a16="http://schemas.microsoft.com/office/drawing/2014/main" id="{4D0CAD64-BC09-31A4-E760-B785B830707C}"/>
                </a:ext>
              </a:extLst>
            </p:cNvPr>
            <p:cNvSpPr>
              <a:spLocks noChangeShapeType="1"/>
            </p:cNvSpPr>
            <p:nvPr/>
          </p:nvSpPr>
          <p:spPr bwMode="auto">
            <a:xfrm>
              <a:off x="695326" y="4578350"/>
              <a:ext cx="77343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47" name="Rectangle 54">
              <a:extLst>
                <a:ext uri="{FF2B5EF4-FFF2-40B4-BE49-F238E27FC236}">
                  <a16:creationId xmlns:a16="http://schemas.microsoft.com/office/drawing/2014/main" id="{2AEC2DC6-6964-40EC-C3EC-012945BA1F95}"/>
                </a:ext>
              </a:extLst>
            </p:cNvPr>
            <p:cNvSpPr>
              <a:spLocks noChangeArrowheads="1"/>
            </p:cNvSpPr>
            <p:nvPr/>
          </p:nvSpPr>
          <p:spPr bwMode="auto">
            <a:xfrm>
              <a:off x="796926" y="4151313"/>
              <a:ext cx="36401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as a separate department or part of public relations</a:t>
              </a:r>
              <a:endParaRPr lang="de-DE" altLang="de-DE">
                <a:latin typeface="Arial" panose="020B0604020202020204" pitchFamily="34" charset="0"/>
              </a:endParaRPr>
            </a:p>
          </p:txBody>
        </p:sp>
        <p:sp>
          <p:nvSpPr>
            <p:cNvPr id="48" name="Rectangle 52">
              <a:extLst>
                <a:ext uri="{FF2B5EF4-FFF2-40B4-BE49-F238E27FC236}">
                  <a16:creationId xmlns:a16="http://schemas.microsoft.com/office/drawing/2014/main" id="{79BE47A7-0E9A-B42C-4E33-A8CF92C7263D}"/>
                </a:ext>
              </a:extLst>
            </p:cNvPr>
            <p:cNvSpPr>
              <a:spLocks noChangeArrowheads="1"/>
            </p:cNvSpPr>
            <p:nvPr/>
          </p:nvSpPr>
          <p:spPr bwMode="auto">
            <a:xfrm>
              <a:off x="796926" y="3952875"/>
              <a:ext cx="32829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Often grafted onto traditional business model,</a:t>
              </a:r>
              <a:endParaRPr lang="de-DE" altLang="de-DE">
                <a:latin typeface="Arial" panose="020B0604020202020204" pitchFamily="34" charset="0"/>
              </a:endParaRPr>
            </a:p>
          </p:txBody>
        </p:sp>
        <p:sp>
          <p:nvSpPr>
            <p:cNvPr id="49" name="Rectangle 53">
              <a:extLst>
                <a:ext uri="{FF2B5EF4-FFF2-40B4-BE49-F238E27FC236}">
                  <a16:creationId xmlns:a16="http://schemas.microsoft.com/office/drawing/2014/main" id="{398CCEE2-7713-BAE9-1614-DE177235E99D}"/>
                </a:ext>
              </a:extLst>
            </p:cNvPr>
            <p:cNvSpPr>
              <a:spLocks noChangeArrowheads="1"/>
            </p:cNvSpPr>
            <p:nvPr/>
          </p:nvSpPr>
          <p:spPr bwMode="auto">
            <a:xfrm>
              <a:off x="3919538" y="3952875"/>
              <a:ext cx="6032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usually </a:t>
              </a:r>
              <a:endParaRPr lang="de-DE" altLang="de-DE">
                <a:latin typeface="Arial" panose="020B0604020202020204" pitchFamily="34" charset="0"/>
              </a:endParaRPr>
            </a:p>
          </p:txBody>
        </p:sp>
        <p:sp>
          <p:nvSpPr>
            <p:cNvPr id="50" name="Rectangle 55">
              <a:extLst>
                <a:ext uri="{FF2B5EF4-FFF2-40B4-BE49-F238E27FC236}">
                  <a16:creationId xmlns:a16="http://schemas.microsoft.com/office/drawing/2014/main" id="{0BE1FB09-9904-EEB6-B52A-42AF6C1351B2}"/>
                </a:ext>
              </a:extLst>
            </p:cNvPr>
            <p:cNvSpPr>
              <a:spLocks noChangeArrowheads="1"/>
            </p:cNvSpPr>
            <p:nvPr/>
          </p:nvSpPr>
          <p:spPr bwMode="auto">
            <a:xfrm>
              <a:off x="4657726" y="3952875"/>
              <a:ext cx="15938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Social responsibility is</a:t>
              </a:r>
              <a:endParaRPr lang="de-DE" altLang="de-DE">
                <a:latin typeface="Arial" panose="020B0604020202020204" pitchFamily="34" charset="0"/>
              </a:endParaRPr>
            </a:p>
          </p:txBody>
        </p:sp>
        <p:sp>
          <p:nvSpPr>
            <p:cNvPr id="51" name="Rectangle 56">
              <a:extLst>
                <a:ext uri="{FF2B5EF4-FFF2-40B4-BE49-F238E27FC236}">
                  <a16:creationId xmlns:a16="http://schemas.microsoft.com/office/drawing/2014/main" id="{51DE5544-E2BA-B7F3-1B7C-E6D0BDE443E8}"/>
                </a:ext>
              </a:extLst>
            </p:cNvPr>
            <p:cNvSpPr>
              <a:spLocks noChangeArrowheads="1"/>
            </p:cNvSpPr>
            <p:nvPr/>
          </p:nvSpPr>
          <p:spPr bwMode="auto">
            <a:xfrm>
              <a:off x="6148388" y="3952875"/>
              <a:ext cx="19431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at the core of the business </a:t>
              </a:r>
              <a:endParaRPr lang="de-DE" altLang="de-DE">
                <a:latin typeface="Arial" panose="020B0604020202020204" pitchFamily="34" charset="0"/>
              </a:endParaRPr>
            </a:p>
          </p:txBody>
        </p:sp>
        <p:sp>
          <p:nvSpPr>
            <p:cNvPr id="52" name="Rectangle 57">
              <a:extLst>
                <a:ext uri="{FF2B5EF4-FFF2-40B4-BE49-F238E27FC236}">
                  <a16:creationId xmlns:a16="http://schemas.microsoft.com/office/drawing/2014/main" id="{BB32191F-B2C9-8EB3-4766-BF4D77CE83A6}"/>
                </a:ext>
              </a:extLst>
            </p:cNvPr>
            <p:cNvSpPr>
              <a:spLocks noChangeArrowheads="1"/>
            </p:cNvSpPr>
            <p:nvPr/>
          </p:nvSpPr>
          <p:spPr bwMode="auto">
            <a:xfrm>
              <a:off x="4657726" y="4151313"/>
              <a:ext cx="315912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through the higher purpose and viewing the </a:t>
              </a:r>
              <a:endParaRPr lang="de-DE" altLang="de-DE">
                <a:latin typeface="Arial" panose="020B0604020202020204" pitchFamily="34" charset="0"/>
              </a:endParaRPr>
            </a:p>
          </p:txBody>
        </p:sp>
        <p:sp>
          <p:nvSpPr>
            <p:cNvPr id="53" name="Rectangle 58">
              <a:extLst>
                <a:ext uri="{FF2B5EF4-FFF2-40B4-BE49-F238E27FC236}">
                  <a16:creationId xmlns:a16="http://schemas.microsoft.com/office/drawing/2014/main" id="{4EAA3CDB-5778-73CB-CF5F-3E3DE144C9AD}"/>
                </a:ext>
              </a:extLst>
            </p:cNvPr>
            <p:cNvSpPr>
              <a:spLocks noChangeArrowheads="1"/>
            </p:cNvSpPr>
            <p:nvPr/>
          </p:nvSpPr>
          <p:spPr bwMode="auto">
            <a:xfrm>
              <a:off x="4657726" y="4348163"/>
              <a:ext cx="3471863"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community and environment as key stakeholders</a:t>
              </a:r>
              <a:endParaRPr lang="de-DE" altLang="de-DE">
                <a:latin typeface="Arial" panose="020B0604020202020204" pitchFamily="34" charset="0"/>
              </a:endParaRPr>
            </a:p>
          </p:txBody>
        </p:sp>
      </p:grpSp>
      <p:grpSp>
        <p:nvGrpSpPr>
          <p:cNvPr id="54" name="Gruppieren 53">
            <a:extLst>
              <a:ext uri="{FF2B5EF4-FFF2-40B4-BE49-F238E27FC236}">
                <a16:creationId xmlns:a16="http://schemas.microsoft.com/office/drawing/2014/main" id="{687BB8E2-2395-32B1-AB22-41CE9D726581}"/>
              </a:ext>
            </a:extLst>
          </p:cNvPr>
          <p:cNvGrpSpPr>
            <a:grpSpLocks/>
          </p:cNvGrpSpPr>
          <p:nvPr/>
        </p:nvGrpSpPr>
        <p:grpSpPr bwMode="auto">
          <a:xfrm>
            <a:off x="2373809" y="4478142"/>
            <a:ext cx="7781925" cy="498475"/>
            <a:chOff x="695326" y="4578350"/>
            <a:chExt cx="7781925" cy="498475"/>
          </a:xfrm>
        </p:grpSpPr>
        <p:sp>
          <p:nvSpPr>
            <p:cNvPr id="55" name="Rectangle 17">
              <a:extLst>
                <a:ext uri="{FF2B5EF4-FFF2-40B4-BE49-F238E27FC236}">
                  <a16:creationId xmlns:a16="http://schemas.microsoft.com/office/drawing/2014/main" id="{8D1A6614-2BE3-E1BB-6BEE-F5203EAB704D}"/>
                </a:ext>
              </a:extLst>
            </p:cNvPr>
            <p:cNvSpPr>
              <a:spLocks noChangeArrowheads="1"/>
            </p:cNvSpPr>
            <p:nvPr/>
          </p:nvSpPr>
          <p:spPr bwMode="auto">
            <a:xfrm>
              <a:off x="701676" y="4578350"/>
              <a:ext cx="3860800" cy="479425"/>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endParaRPr lang="en-GB" altLang="de-DE">
                <a:latin typeface="Arial" panose="020B0604020202020204" pitchFamily="34" charset="0"/>
              </a:endParaRPr>
            </a:p>
          </p:txBody>
        </p:sp>
        <p:sp>
          <p:nvSpPr>
            <p:cNvPr id="56" name="Rectangle 18">
              <a:extLst>
                <a:ext uri="{FF2B5EF4-FFF2-40B4-BE49-F238E27FC236}">
                  <a16:creationId xmlns:a16="http://schemas.microsoft.com/office/drawing/2014/main" id="{EE26FFE1-C2AF-CC29-0BBA-6C4472DF60AA}"/>
                </a:ext>
              </a:extLst>
            </p:cNvPr>
            <p:cNvSpPr>
              <a:spLocks noChangeArrowheads="1"/>
            </p:cNvSpPr>
            <p:nvPr/>
          </p:nvSpPr>
          <p:spPr bwMode="auto">
            <a:xfrm>
              <a:off x="4562476" y="4578350"/>
              <a:ext cx="3860800" cy="479425"/>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endParaRPr lang="en-GB" altLang="de-DE">
                <a:latin typeface="Arial" panose="020B0604020202020204" pitchFamily="34" charset="0"/>
              </a:endParaRPr>
            </a:p>
          </p:txBody>
        </p:sp>
        <p:sp>
          <p:nvSpPr>
            <p:cNvPr id="57" name="Line 32">
              <a:extLst>
                <a:ext uri="{FF2B5EF4-FFF2-40B4-BE49-F238E27FC236}">
                  <a16:creationId xmlns:a16="http://schemas.microsoft.com/office/drawing/2014/main" id="{115826CC-AB2B-7B90-60ED-29A8F8051B8B}"/>
                </a:ext>
              </a:extLst>
            </p:cNvPr>
            <p:cNvSpPr>
              <a:spLocks noChangeShapeType="1"/>
            </p:cNvSpPr>
            <p:nvPr/>
          </p:nvSpPr>
          <p:spPr bwMode="auto">
            <a:xfrm>
              <a:off x="695326" y="5057775"/>
              <a:ext cx="77343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58" name="Rectangle 59">
              <a:extLst>
                <a:ext uri="{FF2B5EF4-FFF2-40B4-BE49-F238E27FC236}">
                  <a16:creationId xmlns:a16="http://schemas.microsoft.com/office/drawing/2014/main" id="{33D70A24-4B8C-6137-5AAD-74F1D9ACE5F3}"/>
                </a:ext>
              </a:extLst>
            </p:cNvPr>
            <p:cNvSpPr>
              <a:spLocks noChangeArrowheads="1"/>
            </p:cNvSpPr>
            <p:nvPr/>
          </p:nvSpPr>
          <p:spPr bwMode="auto">
            <a:xfrm>
              <a:off x="796926" y="4629150"/>
              <a:ext cx="3649663"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Sees limited overlap between business and society, </a:t>
              </a:r>
              <a:endParaRPr lang="de-DE" altLang="de-DE">
                <a:latin typeface="Arial" panose="020B0604020202020204" pitchFamily="34" charset="0"/>
              </a:endParaRPr>
            </a:p>
          </p:txBody>
        </p:sp>
        <p:sp>
          <p:nvSpPr>
            <p:cNvPr id="59" name="Rectangle 60">
              <a:extLst>
                <a:ext uri="{FF2B5EF4-FFF2-40B4-BE49-F238E27FC236}">
                  <a16:creationId xmlns:a16="http://schemas.microsoft.com/office/drawing/2014/main" id="{B609BD12-75C8-0F12-E4C6-2596F5089258}"/>
                </a:ext>
              </a:extLst>
            </p:cNvPr>
            <p:cNvSpPr>
              <a:spLocks noChangeArrowheads="1"/>
            </p:cNvSpPr>
            <p:nvPr/>
          </p:nvSpPr>
          <p:spPr bwMode="auto">
            <a:xfrm>
              <a:off x="796926" y="4822825"/>
              <a:ext cx="26606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and between business and the planet</a:t>
              </a:r>
              <a:endParaRPr lang="de-DE" altLang="de-DE">
                <a:latin typeface="Arial" panose="020B0604020202020204" pitchFamily="34" charset="0"/>
              </a:endParaRPr>
            </a:p>
          </p:txBody>
        </p:sp>
        <p:sp>
          <p:nvSpPr>
            <p:cNvPr id="60" name="Rectangle 61">
              <a:extLst>
                <a:ext uri="{FF2B5EF4-FFF2-40B4-BE49-F238E27FC236}">
                  <a16:creationId xmlns:a16="http://schemas.microsoft.com/office/drawing/2014/main" id="{06DF36CA-159F-34AB-D552-A4ABB2E54732}"/>
                </a:ext>
              </a:extLst>
            </p:cNvPr>
            <p:cNvSpPr>
              <a:spLocks noChangeArrowheads="1"/>
            </p:cNvSpPr>
            <p:nvPr/>
          </p:nvSpPr>
          <p:spPr bwMode="auto">
            <a:xfrm>
              <a:off x="4657726" y="4629150"/>
              <a:ext cx="25558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Recognizes that business is a subset</a:t>
              </a:r>
              <a:endParaRPr lang="de-DE" altLang="de-DE">
                <a:latin typeface="Arial" panose="020B0604020202020204" pitchFamily="34" charset="0"/>
              </a:endParaRPr>
            </a:p>
          </p:txBody>
        </p:sp>
        <p:sp>
          <p:nvSpPr>
            <p:cNvPr id="61" name="Rectangle 62">
              <a:extLst>
                <a:ext uri="{FF2B5EF4-FFF2-40B4-BE49-F238E27FC236}">
                  <a16:creationId xmlns:a16="http://schemas.microsoft.com/office/drawing/2014/main" id="{01C2E456-C958-B9A9-F2C6-C1F144CC7E9A}"/>
                </a:ext>
              </a:extLst>
            </p:cNvPr>
            <p:cNvSpPr>
              <a:spLocks noChangeArrowheads="1"/>
            </p:cNvSpPr>
            <p:nvPr/>
          </p:nvSpPr>
          <p:spPr bwMode="auto">
            <a:xfrm>
              <a:off x="7072313" y="4629150"/>
              <a:ext cx="140493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of society and that </a:t>
              </a:r>
              <a:endParaRPr lang="de-DE" altLang="de-DE">
                <a:latin typeface="Arial" panose="020B0604020202020204" pitchFamily="34" charset="0"/>
              </a:endParaRPr>
            </a:p>
          </p:txBody>
        </p:sp>
        <p:sp>
          <p:nvSpPr>
            <p:cNvPr id="62" name="Rectangle 63">
              <a:extLst>
                <a:ext uri="{FF2B5EF4-FFF2-40B4-BE49-F238E27FC236}">
                  <a16:creationId xmlns:a16="http://schemas.microsoft.com/office/drawing/2014/main" id="{61D51BD4-C5A2-A1DC-4273-9D3340A7057D}"/>
                </a:ext>
              </a:extLst>
            </p:cNvPr>
            <p:cNvSpPr>
              <a:spLocks noChangeArrowheads="1"/>
            </p:cNvSpPr>
            <p:nvPr/>
          </p:nvSpPr>
          <p:spPr bwMode="auto">
            <a:xfrm>
              <a:off x="4657726" y="4822825"/>
              <a:ext cx="22447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society is a subset of the planet</a:t>
              </a:r>
              <a:endParaRPr lang="de-DE" altLang="de-DE">
                <a:latin typeface="Arial" panose="020B0604020202020204" pitchFamily="34" charset="0"/>
              </a:endParaRPr>
            </a:p>
          </p:txBody>
        </p:sp>
      </p:grpSp>
      <p:grpSp>
        <p:nvGrpSpPr>
          <p:cNvPr id="63" name="Gruppieren 62">
            <a:extLst>
              <a:ext uri="{FF2B5EF4-FFF2-40B4-BE49-F238E27FC236}">
                <a16:creationId xmlns:a16="http://schemas.microsoft.com/office/drawing/2014/main" id="{6522D7A1-15AE-E717-C4C9-8AA614CDDBD6}"/>
              </a:ext>
            </a:extLst>
          </p:cNvPr>
          <p:cNvGrpSpPr>
            <a:grpSpLocks/>
          </p:cNvGrpSpPr>
          <p:nvPr/>
        </p:nvGrpSpPr>
        <p:grpSpPr bwMode="auto">
          <a:xfrm>
            <a:off x="2373809" y="4957567"/>
            <a:ext cx="7877175" cy="498475"/>
            <a:chOff x="695326" y="5057775"/>
            <a:chExt cx="7877175" cy="498476"/>
          </a:xfrm>
        </p:grpSpPr>
        <p:sp>
          <p:nvSpPr>
            <p:cNvPr id="64" name="Rectangle 19">
              <a:extLst>
                <a:ext uri="{FF2B5EF4-FFF2-40B4-BE49-F238E27FC236}">
                  <a16:creationId xmlns:a16="http://schemas.microsoft.com/office/drawing/2014/main" id="{8AA4C5F6-57C0-4F1D-A4A0-71E123F56302}"/>
                </a:ext>
              </a:extLst>
            </p:cNvPr>
            <p:cNvSpPr>
              <a:spLocks noChangeArrowheads="1"/>
            </p:cNvSpPr>
            <p:nvPr/>
          </p:nvSpPr>
          <p:spPr bwMode="auto">
            <a:xfrm>
              <a:off x="701676" y="5057775"/>
              <a:ext cx="3860800" cy="47942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endParaRPr lang="en-GB" altLang="de-DE">
                <a:latin typeface="Arial" panose="020B0604020202020204" pitchFamily="34" charset="0"/>
              </a:endParaRPr>
            </a:p>
          </p:txBody>
        </p:sp>
        <p:sp>
          <p:nvSpPr>
            <p:cNvPr id="65" name="Rectangle 20">
              <a:extLst>
                <a:ext uri="{FF2B5EF4-FFF2-40B4-BE49-F238E27FC236}">
                  <a16:creationId xmlns:a16="http://schemas.microsoft.com/office/drawing/2014/main" id="{B0DF86D8-4DFC-8AAC-7940-960F3685CDCC}"/>
                </a:ext>
              </a:extLst>
            </p:cNvPr>
            <p:cNvSpPr>
              <a:spLocks noChangeArrowheads="1"/>
            </p:cNvSpPr>
            <p:nvPr/>
          </p:nvSpPr>
          <p:spPr bwMode="auto">
            <a:xfrm>
              <a:off x="4562476" y="5057775"/>
              <a:ext cx="3860800" cy="47942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endParaRPr lang="en-GB" altLang="de-DE">
                <a:latin typeface="Arial" panose="020B0604020202020204" pitchFamily="34" charset="0"/>
              </a:endParaRPr>
            </a:p>
          </p:txBody>
        </p:sp>
        <p:sp>
          <p:nvSpPr>
            <p:cNvPr id="66" name="Line 33">
              <a:extLst>
                <a:ext uri="{FF2B5EF4-FFF2-40B4-BE49-F238E27FC236}">
                  <a16:creationId xmlns:a16="http://schemas.microsoft.com/office/drawing/2014/main" id="{1A2F26D0-AC11-77D3-ADED-98306175101D}"/>
                </a:ext>
              </a:extLst>
            </p:cNvPr>
            <p:cNvSpPr>
              <a:spLocks noChangeShapeType="1"/>
            </p:cNvSpPr>
            <p:nvPr/>
          </p:nvSpPr>
          <p:spPr bwMode="auto">
            <a:xfrm>
              <a:off x="695326" y="5537200"/>
              <a:ext cx="77343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7" name="Rectangle 64">
              <a:extLst>
                <a:ext uri="{FF2B5EF4-FFF2-40B4-BE49-F238E27FC236}">
                  <a16:creationId xmlns:a16="http://schemas.microsoft.com/office/drawing/2014/main" id="{E182923C-3D8B-161B-81A3-4A71E610B08F}"/>
                </a:ext>
              </a:extLst>
            </p:cNvPr>
            <p:cNvSpPr>
              <a:spLocks noChangeArrowheads="1"/>
            </p:cNvSpPr>
            <p:nvPr/>
          </p:nvSpPr>
          <p:spPr bwMode="auto">
            <a:xfrm>
              <a:off x="796926" y="5105400"/>
              <a:ext cx="360362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Easy to meet as a charitable gesture; often seen as </a:t>
              </a:r>
              <a:endParaRPr lang="de-DE" altLang="de-DE">
                <a:latin typeface="Arial" panose="020B0604020202020204" pitchFamily="34" charset="0"/>
              </a:endParaRPr>
            </a:p>
          </p:txBody>
        </p:sp>
        <p:sp>
          <p:nvSpPr>
            <p:cNvPr id="68" name="Rectangle 65">
              <a:extLst>
                <a:ext uri="{FF2B5EF4-FFF2-40B4-BE49-F238E27FC236}">
                  <a16:creationId xmlns:a16="http://schemas.microsoft.com/office/drawing/2014/main" id="{A7E1F7B8-8BB9-FB39-7FBB-89D0577528CB}"/>
                </a:ext>
              </a:extLst>
            </p:cNvPr>
            <p:cNvSpPr>
              <a:spLocks noChangeArrowheads="1"/>
            </p:cNvSpPr>
            <p:nvPr/>
          </p:nvSpPr>
          <p:spPr bwMode="auto">
            <a:xfrm>
              <a:off x="796926" y="5303838"/>
              <a:ext cx="54768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“green</a:t>
              </a:r>
              <a:endParaRPr lang="de-DE" altLang="de-DE">
                <a:latin typeface="Arial" panose="020B0604020202020204" pitchFamily="34" charset="0"/>
              </a:endParaRPr>
            </a:p>
          </p:txBody>
        </p:sp>
        <p:sp>
          <p:nvSpPr>
            <p:cNvPr id="69" name="Rectangle 66">
              <a:extLst>
                <a:ext uri="{FF2B5EF4-FFF2-40B4-BE49-F238E27FC236}">
                  <a16:creationId xmlns:a16="http://schemas.microsoft.com/office/drawing/2014/main" id="{FD881F44-64A5-158E-44B7-BBB4EF6B8B85}"/>
                </a:ext>
              </a:extLst>
            </p:cNvPr>
            <p:cNvSpPr>
              <a:spLocks noChangeArrowheads="1"/>
            </p:cNvSpPr>
            <p:nvPr/>
          </p:nvSpPr>
          <p:spPr bwMode="auto">
            <a:xfrm>
              <a:off x="1220788" y="5303838"/>
              <a:ext cx="14128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a:t>
              </a:r>
              <a:endParaRPr lang="de-DE" altLang="de-DE">
                <a:latin typeface="Arial" panose="020B0604020202020204" pitchFamily="34" charset="0"/>
              </a:endParaRPr>
            </a:p>
          </p:txBody>
        </p:sp>
        <p:sp>
          <p:nvSpPr>
            <p:cNvPr id="70" name="Rectangle 67">
              <a:extLst>
                <a:ext uri="{FF2B5EF4-FFF2-40B4-BE49-F238E27FC236}">
                  <a16:creationId xmlns:a16="http://schemas.microsoft.com/office/drawing/2014/main" id="{192A8F2F-C8EA-C7AD-BB4D-4B16B5ED3D20}"/>
                </a:ext>
              </a:extLst>
            </p:cNvPr>
            <p:cNvSpPr>
              <a:spLocks noChangeArrowheads="1"/>
            </p:cNvSpPr>
            <p:nvPr/>
          </p:nvSpPr>
          <p:spPr bwMode="auto">
            <a:xfrm>
              <a:off x="1268413" y="5303838"/>
              <a:ext cx="7175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washing”</a:t>
              </a:r>
              <a:endParaRPr lang="de-DE" altLang="de-DE">
                <a:latin typeface="Arial" panose="020B0604020202020204" pitchFamily="34" charset="0"/>
              </a:endParaRPr>
            </a:p>
          </p:txBody>
        </p:sp>
        <p:sp>
          <p:nvSpPr>
            <p:cNvPr id="71" name="Rectangle 68">
              <a:extLst>
                <a:ext uri="{FF2B5EF4-FFF2-40B4-BE49-F238E27FC236}">
                  <a16:creationId xmlns:a16="http://schemas.microsoft.com/office/drawing/2014/main" id="{EE0DE503-D446-4164-F8EF-95386092150E}"/>
                </a:ext>
              </a:extLst>
            </p:cNvPr>
            <p:cNvSpPr>
              <a:spLocks noChangeArrowheads="1"/>
            </p:cNvSpPr>
            <p:nvPr/>
          </p:nvSpPr>
          <p:spPr bwMode="auto">
            <a:xfrm>
              <a:off x="4657726" y="5105400"/>
              <a:ext cx="391477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Requires genuine transformation through commitment </a:t>
              </a:r>
              <a:endParaRPr lang="de-DE" altLang="de-DE">
                <a:latin typeface="Arial" panose="020B0604020202020204" pitchFamily="34" charset="0"/>
              </a:endParaRPr>
            </a:p>
          </p:txBody>
        </p:sp>
        <p:sp>
          <p:nvSpPr>
            <p:cNvPr id="72" name="Rectangle 69">
              <a:extLst>
                <a:ext uri="{FF2B5EF4-FFF2-40B4-BE49-F238E27FC236}">
                  <a16:creationId xmlns:a16="http://schemas.microsoft.com/office/drawing/2014/main" id="{4EBB489B-60E0-1745-5E1B-0BB75076EC86}"/>
                </a:ext>
              </a:extLst>
            </p:cNvPr>
            <p:cNvSpPr>
              <a:spLocks noChangeArrowheads="1"/>
            </p:cNvSpPr>
            <p:nvPr/>
          </p:nvSpPr>
          <p:spPr bwMode="auto">
            <a:xfrm>
              <a:off x="4657726" y="5303838"/>
              <a:ext cx="13017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to the four tenets</a:t>
              </a:r>
              <a:endParaRPr lang="de-DE" altLang="de-DE">
                <a:latin typeface="Arial" panose="020B0604020202020204" pitchFamily="34" charset="0"/>
              </a:endParaRPr>
            </a:p>
          </p:txBody>
        </p:sp>
      </p:grpSp>
      <p:grpSp>
        <p:nvGrpSpPr>
          <p:cNvPr id="73" name="Gruppieren 72">
            <a:extLst>
              <a:ext uri="{FF2B5EF4-FFF2-40B4-BE49-F238E27FC236}">
                <a16:creationId xmlns:a16="http://schemas.microsoft.com/office/drawing/2014/main" id="{8F8FF2E8-589C-7F82-8FD9-4D80049F7C5D}"/>
              </a:ext>
            </a:extLst>
          </p:cNvPr>
          <p:cNvGrpSpPr>
            <a:grpSpLocks/>
          </p:cNvGrpSpPr>
          <p:nvPr/>
        </p:nvGrpSpPr>
        <p:grpSpPr bwMode="auto">
          <a:xfrm>
            <a:off x="2373809" y="5914830"/>
            <a:ext cx="7734300" cy="365125"/>
            <a:chOff x="695326" y="6015038"/>
            <a:chExt cx="7734300" cy="365125"/>
          </a:xfrm>
        </p:grpSpPr>
        <p:sp>
          <p:nvSpPr>
            <p:cNvPr id="74" name="Rectangle 23">
              <a:extLst>
                <a:ext uri="{FF2B5EF4-FFF2-40B4-BE49-F238E27FC236}">
                  <a16:creationId xmlns:a16="http://schemas.microsoft.com/office/drawing/2014/main" id="{3F678A5A-FF0A-5C0D-A83E-42467E977CA2}"/>
                </a:ext>
              </a:extLst>
            </p:cNvPr>
            <p:cNvSpPr>
              <a:spLocks noChangeArrowheads="1"/>
            </p:cNvSpPr>
            <p:nvPr/>
          </p:nvSpPr>
          <p:spPr bwMode="auto">
            <a:xfrm>
              <a:off x="701676" y="6015038"/>
              <a:ext cx="3860800" cy="36512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endParaRPr lang="en-GB" altLang="de-DE">
                <a:latin typeface="Arial" panose="020B0604020202020204" pitchFamily="34" charset="0"/>
              </a:endParaRPr>
            </a:p>
          </p:txBody>
        </p:sp>
        <p:sp>
          <p:nvSpPr>
            <p:cNvPr id="75" name="Rectangle 24">
              <a:extLst>
                <a:ext uri="{FF2B5EF4-FFF2-40B4-BE49-F238E27FC236}">
                  <a16:creationId xmlns:a16="http://schemas.microsoft.com/office/drawing/2014/main" id="{3CF66377-E195-28B2-CBA0-514B1D58C0AD}"/>
                </a:ext>
              </a:extLst>
            </p:cNvPr>
            <p:cNvSpPr>
              <a:spLocks noChangeArrowheads="1"/>
            </p:cNvSpPr>
            <p:nvPr/>
          </p:nvSpPr>
          <p:spPr bwMode="auto">
            <a:xfrm>
              <a:off x="4562476" y="6015038"/>
              <a:ext cx="3860800" cy="36512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endParaRPr lang="en-GB" altLang="de-DE">
                <a:latin typeface="Arial" panose="020B0604020202020204" pitchFamily="34" charset="0"/>
              </a:endParaRPr>
            </a:p>
          </p:txBody>
        </p:sp>
        <p:sp>
          <p:nvSpPr>
            <p:cNvPr id="76" name="Line 38">
              <a:extLst>
                <a:ext uri="{FF2B5EF4-FFF2-40B4-BE49-F238E27FC236}">
                  <a16:creationId xmlns:a16="http://schemas.microsoft.com/office/drawing/2014/main" id="{6303005F-AD90-2E9A-55D3-91216DDD364C}"/>
                </a:ext>
              </a:extLst>
            </p:cNvPr>
            <p:cNvSpPr>
              <a:spLocks noChangeShapeType="1"/>
            </p:cNvSpPr>
            <p:nvPr/>
          </p:nvSpPr>
          <p:spPr bwMode="auto">
            <a:xfrm>
              <a:off x="695326" y="6380163"/>
              <a:ext cx="77343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77" name="Rectangle 74">
              <a:extLst>
                <a:ext uri="{FF2B5EF4-FFF2-40B4-BE49-F238E27FC236}">
                  <a16:creationId xmlns:a16="http://schemas.microsoft.com/office/drawing/2014/main" id="{AFD05883-CD4A-5AF3-E7AA-544296E0B0CC}"/>
                </a:ext>
              </a:extLst>
            </p:cNvPr>
            <p:cNvSpPr>
              <a:spLocks noChangeArrowheads="1"/>
            </p:cNvSpPr>
            <p:nvPr/>
          </p:nvSpPr>
          <p:spPr bwMode="auto">
            <a:xfrm>
              <a:off x="796926" y="6065838"/>
              <a:ext cx="274478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Compatible with traditional leadership</a:t>
              </a:r>
              <a:endParaRPr lang="de-DE" altLang="de-DE">
                <a:latin typeface="Arial" panose="020B0604020202020204" pitchFamily="34" charset="0"/>
              </a:endParaRPr>
            </a:p>
          </p:txBody>
        </p:sp>
        <p:sp>
          <p:nvSpPr>
            <p:cNvPr id="78" name="Rectangle 75">
              <a:extLst>
                <a:ext uri="{FF2B5EF4-FFF2-40B4-BE49-F238E27FC236}">
                  <a16:creationId xmlns:a16="http://schemas.microsoft.com/office/drawing/2014/main" id="{223F5F18-37BB-222C-4343-D5EFB7388A48}"/>
                </a:ext>
              </a:extLst>
            </p:cNvPr>
            <p:cNvSpPr>
              <a:spLocks noChangeArrowheads="1"/>
            </p:cNvSpPr>
            <p:nvPr/>
          </p:nvSpPr>
          <p:spPr bwMode="auto">
            <a:xfrm>
              <a:off x="4657726" y="6065838"/>
              <a:ext cx="216058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Requires conscious leadership</a:t>
              </a:r>
              <a:endParaRPr lang="de-DE" altLang="de-DE">
                <a:latin typeface="Arial" panose="020B0604020202020204" pitchFamily="34" charset="0"/>
              </a:endParaRPr>
            </a:p>
          </p:txBody>
        </p:sp>
      </p:grpSp>
      <p:grpSp>
        <p:nvGrpSpPr>
          <p:cNvPr id="79" name="Group 1">
            <a:extLst>
              <a:ext uri="{FF2B5EF4-FFF2-40B4-BE49-F238E27FC236}">
                <a16:creationId xmlns:a16="http://schemas.microsoft.com/office/drawing/2014/main" id="{58860B9F-6817-33D2-BEA7-165F32987755}"/>
              </a:ext>
            </a:extLst>
          </p:cNvPr>
          <p:cNvGrpSpPr>
            <a:grpSpLocks/>
          </p:cNvGrpSpPr>
          <p:nvPr/>
        </p:nvGrpSpPr>
        <p:grpSpPr bwMode="auto">
          <a:xfrm>
            <a:off x="2373809" y="5436992"/>
            <a:ext cx="7820025" cy="498475"/>
            <a:chOff x="695325" y="5537200"/>
            <a:chExt cx="7820025" cy="498475"/>
          </a:xfrm>
        </p:grpSpPr>
        <p:grpSp>
          <p:nvGrpSpPr>
            <p:cNvPr id="80" name="Gruppieren 15420">
              <a:extLst>
                <a:ext uri="{FF2B5EF4-FFF2-40B4-BE49-F238E27FC236}">
                  <a16:creationId xmlns:a16="http://schemas.microsoft.com/office/drawing/2014/main" id="{BF94C134-4601-7463-7B72-2622CA603B95}"/>
                </a:ext>
              </a:extLst>
            </p:cNvPr>
            <p:cNvGrpSpPr>
              <a:grpSpLocks/>
            </p:cNvGrpSpPr>
            <p:nvPr/>
          </p:nvGrpSpPr>
          <p:grpSpPr bwMode="auto">
            <a:xfrm>
              <a:off x="695325" y="5537200"/>
              <a:ext cx="7820025" cy="498475"/>
              <a:chOff x="695326" y="5537200"/>
              <a:chExt cx="7820025" cy="498476"/>
            </a:xfrm>
          </p:grpSpPr>
          <p:sp>
            <p:nvSpPr>
              <p:cNvPr id="82" name="Rectangle 21">
                <a:extLst>
                  <a:ext uri="{FF2B5EF4-FFF2-40B4-BE49-F238E27FC236}">
                    <a16:creationId xmlns:a16="http://schemas.microsoft.com/office/drawing/2014/main" id="{4EBB2804-28D4-3E6C-010D-565EB96B0686}"/>
                  </a:ext>
                </a:extLst>
              </p:cNvPr>
              <p:cNvSpPr>
                <a:spLocks noChangeArrowheads="1"/>
              </p:cNvSpPr>
              <p:nvPr/>
            </p:nvSpPr>
            <p:spPr bwMode="auto">
              <a:xfrm>
                <a:off x="701676" y="5537200"/>
                <a:ext cx="3860800" cy="477838"/>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endParaRPr lang="en-GB" altLang="de-DE">
                  <a:latin typeface="Arial" panose="020B0604020202020204" pitchFamily="34" charset="0"/>
                </a:endParaRPr>
              </a:p>
            </p:txBody>
          </p:sp>
          <p:sp>
            <p:nvSpPr>
              <p:cNvPr id="83" name="Rectangle 22">
                <a:extLst>
                  <a:ext uri="{FF2B5EF4-FFF2-40B4-BE49-F238E27FC236}">
                    <a16:creationId xmlns:a16="http://schemas.microsoft.com/office/drawing/2014/main" id="{DB7259D2-F065-4655-B240-C91038A690D5}"/>
                  </a:ext>
                </a:extLst>
              </p:cNvPr>
              <p:cNvSpPr>
                <a:spLocks noChangeArrowheads="1"/>
              </p:cNvSpPr>
              <p:nvPr/>
            </p:nvSpPr>
            <p:spPr bwMode="auto">
              <a:xfrm>
                <a:off x="4562476" y="5537200"/>
                <a:ext cx="3860800" cy="477838"/>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endParaRPr lang="en-GB" altLang="de-DE">
                  <a:latin typeface="Arial" panose="020B0604020202020204" pitchFamily="34" charset="0"/>
                </a:endParaRPr>
              </a:p>
            </p:txBody>
          </p:sp>
          <p:sp>
            <p:nvSpPr>
              <p:cNvPr id="84" name="Line 34">
                <a:extLst>
                  <a:ext uri="{FF2B5EF4-FFF2-40B4-BE49-F238E27FC236}">
                    <a16:creationId xmlns:a16="http://schemas.microsoft.com/office/drawing/2014/main" id="{24E88FCD-1423-0824-9B55-F15F56C7729D}"/>
                  </a:ext>
                </a:extLst>
              </p:cNvPr>
              <p:cNvSpPr>
                <a:spLocks noChangeShapeType="1"/>
              </p:cNvSpPr>
              <p:nvPr/>
            </p:nvSpPr>
            <p:spPr bwMode="auto">
              <a:xfrm>
                <a:off x="695326" y="6015038"/>
                <a:ext cx="7734300" cy="0"/>
              </a:xfrm>
              <a:prstGeom prst="line">
                <a:avLst/>
              </a:prstGeom>
              <a:noFill/>
              <a:ln w="12700">
                <a:solidFill>
                  <a:srgbClr val="FFFFFF"/>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85" name="Rectangle 72">
                <a:extLst>
                  <a:ext uri="{FF2B5EF4-FFF2-40B4-BE49-F238E27FC236}">
                    <a16:creationId xmlns:a16="http://schemas.microsoft.com/office/drawing/2014/main" id="{E345D6E5-250E-CDB8-43DC-21957AED66EC}"/>
                  </a:ext>
                </a:extLst>
              </p:cNvPr>
              <p:cNvSpPr>
                <a:spLocks noChangeArrowheads="1"/>
              </p:cNvSpPr>
              <p:nvPr/>
            </p:nvSpPr>
            <p:spPr bwMode="auto">
              <a:xfrm>
                <a:off x="4657726" y="5586413"/>
                <a:ext cx="3857625"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Requires that good deeds also advance the company’s </a:t>
                </a:r>
                <a:endParaRPr lang="de-DE" altLang="de-DE">
                  <a:latin typeface="Arial" panose="020B0604020202020204" pitchFamily="34" charset="0"/>
                </a:endParaRPr>
              </a:p>
            </p:txBody>
          </p:sp>
          <p:sp>
            <p:nvSpPr>
              <p:cNvPr id="86" name="Rectangle 73">
                <a:extLst>
                  <a:ext uri="{FF2B5EF4-FFF2-40B4-BE49-F238E27FC236}">
                    <a16:creationId xmlns:a16="http://schemas.microsoft.com/office/drawing/2014/main" id="{CE7F62F1-FB52-0A1A-D648-802D72652464}"/>
                  </a:ext>
                </a:extLst>
              </p:cNvPr>
              <p:cNvSpPr>
                <a:spLocks noChangeArrowheads="1"/>
              </p:cNvSpPr>
              <p:nvPr/>
            </p:nvSpPr>
            <p:spPr bwMode="auto">
              <a:xfrm>
                <a:off x="4657726" y="5783263"/>
                <a:ext cx="3659188"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a:solidFill>
                      <a:srgbClr val="000066"/>
                    </a:solidFill>
                  </a:rPr>
                  <a:t>core purpose and create value for the whole system</a:t>
                </a:r>
                <a:endParaRPr lang="de-DE" altLang="de-DE">
                  <a:latin typeface="Arial" panose="020B0604020202020204" pitchFamily="34" charset="0"/>
                </a:endParaRPr>
              </a:p>
            </p:txBody>
          </p:sp>
        </p:grpSp>
        <p:sp>
          <p:nvSpPr>
            <p:cNvPr id="81" name="Rectangle 70">
              <a:extLst>
                <a:ext uri="{FF2B5EF4-FFF2-40B4-BE49-F238E27FC236}">
                  <a16:creationId xmlns:a16="http://schemas.microsoft.com/office/drawing/2014/main" id="{260E840D-9192-2B7F-758E-67537FD8698A}"/>
                </a:ext>
              </a:extLst>
            </p:cNvPr>
            <p:cNvSpPr>
              <a:spLocks noChangeArrowheads="1"/>
            </p:cNvSpPr>
            <p:nvPr/>
          </p:nvSpPr>
          <p:spPr bwMode="auto">
            <a:xfrm>
              <a:off x="796925" y="5586413"/>
              <a:ext cx="334546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r>
                <a:rPr lang="de-DE" altLang="de-DE" sz="1300" b="0" dirty="0" err="1">
                  <a:solidFill>
                    <a:srgbClr val="000066"/>
                  </a:solidFill>
                </a:rPr>
                <a:t>Assumes</a:t>
              </a:r>
              <a:r>
                <a:rPr lang="de-DE" altLang="de-DE" sz="1300" b="0" dirty="0">
                  <a:solidFill>
                    <a:srgbClr val="000066"/>
                  </a:solidFill>
                </a:rPr>
                <a:t> all/</a:t>
              </a:r>
              <a:r>
                <a:rPr lang="de-DE" altLang="de-DE" sz="1300" b="0" dirty="0" err="1">
                  <a:solidFill>
                    <a:srgbClr val="000066"/>
                  </a:solidFill>
                </a:rPr>
                <a:t>any</a:t>
              </a:r>
              <a:r>
                <a:rPr lang="de-DE" altLang="de-DE" sz="1300" b="0" dirty="0">
                  <a:solidFill>
                    <a:srgbClr val="000066"/>
                  </a:solidFill>
                </a:rPr>
                <a:t> </a:t>
              </a:r>
              <a:r>
                <a:rPr lang="de-DE" altLang="de-DE" sz="1300" b="0" dirty="0" err="1">
                  <a:solidFill>
                    <a:srgbClr val="000066"/>
                  </a:solidFill>
                </a:rPr>
                <a:t>kind</a:t>
              </a:r>
              <a:r>
                <a:rPr lang="de-DE" altLang="de-DE" sz="1300" b="0" dirty="0">
                  <a:solidFill>
                    <a:srgbClr val="000066"/>
                  </a:solidFill>
                </a:rPr>
                <a:t> </a:t>
              </a:r>
              <a:r>
                <a:rPr lang="de-DE" altLang="de-DE" sz="1300" b="0" dirty="0" err="1">
                  <a:solidFill>
                    <a:srgbClr val="000066"/>
                  </a:solidFill>
                </a:rPr>
                <a:t>of</a:t>
              </a:r>
              <a:r>
                <a:rPr lang="de-DE" altLang="de-DE" sz="1300" b="0" dirty="0">
                  <a:solidFill>
                    <a:srgbClr val="000066"/>
                  </a:solidFill>
                </a:rPr>
                <a:t> </a:t>
              </a:r>
              <a:r>
                <a:rPr lang="de-DE" altLang="de-DE" sz="1300" b="0" dirty="0" err="1">
                  <a:solidFill>
                    <a:srgbClr val="000066"/>
                  </a:solidFill>
                </a:rPr>
                <a:t>good</a:t>
              </a:r>
              <a:r>
                <a:rPr lang="de-DE" altLang="de-DE" sz="1300" b="0" dirty="0">
                  <a:solidFill>
                    <a:srgbClr val="000066"/>
                  </a:solidFill>
                </a:rPr>
                <a:t> </a:t>
              </a:r>
              <a:r>
                <a:rPr lang="de-DE" altLang="de-DE" sz="1300" b="0" dirty="0" err="1">
                  <a:solidFill>
                    <a:srgbClr val="000066"/>
                  </a:solidFill>
                </a:rPr>
                <a:t>deeds</a:t>
              </a:r>
              <a:r>
                <a:rPr lang="de-DE" altLang="de-DE" sz="1300" b="0" dirty="0">
                  <a:solidFill>
                    <a:srgbClr val="000066"/>
                  </a:solidFill>
                </a:rPr>
                <a:t> </a:t>
              </a:r>
              <a:r>
                <a:rPr lang="de-DE" altLang="de-DE" sz="1300" b="0" dirty="0" err="1">
                  <a:solidFill>
                    <a:srgbClr val="000066"/>
                  </a:solidFill>
                </a:rPr>
                <a:t>are</a:t>
              </a:r>
              <a:r>
                <a:rPr lang="de-DE" altLang="de-DE" sz="1300" b="0" dirty="0">
                  <a:solidFill>
                    <a:srgbClr val="000066"/>
                  </a:solidFill>
                </a:rPr>
                <a:t> </a:t>
              </a:r>
              <a:r>
                <a:rPr lang="de-DE" altLang="de-DE" sz="1300" b="0" dirty="0" err="1">
                  <a:solidFill>
                    <a:srgbClr val="000066"/>
                  </a:solidFill>
                </a:rPr>
                <a:t>desirable</a:t>
              </a:r>
              <a:endParaRPr lang="de-DE" altLang="de-DE" sz="1300" dirty="0">
                <a:latin typeface="Arial" panose="020B0604020202020204" pitchFamily="34" charset="0"/>
              </a:endParaRPr>
            </a:p>
          </p:txBody>
        </p:sp>
      </p:grpSp>
      <p:pic>
        <p:nvPicPr>
          <p:cNvPr id="87" name="Picture 2">
            <a:extLst>
              <a:ext uri="{FF2B5EF4-FFF2-40B4-BE49-F238E27FC236}">
                <a16:creationId xmlns:a16="http://schemas.microsoft.com/office/drawing/2014/main" id="{B0635ECC-9658-1227-4680-8B46C2EEDD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5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pPr algn="ctr"/>
            <a:br>
              <a:rPr lang="en-GB" altLang="de-DE" dirty="0"/>
            </a:br>
            <a:r>
              <a:rPr lang="en-GB" altLang="de-DE" dirty="0"/>
              <a:t>“Building value through values”</a:t>
            </a:r>
            <a:endParaRPr lang="de-DE" dirty="0"/>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4C5295BB-3190-0138-ECF9-C0136951700A}"/>
              </a:ext>
            </a:extLst>
          </p:cNvPr>
          <p:cNvSpPr>
            <a:spLocks noGrp="1"/>
          </p:cNvSpPr>
          <p:nvPr>
            <p:ph type="sldNum" sz="quarter" idx="12"/>
          </p:nvPr>
        </p:nvSpPr>
        <p:spPr/>
        <p:txBody>
          <a:bodyPr/>
          <a:lstStyle/>
          <a:p>
            <a:fld id="{BC1DBF59-FCF1-4C99-ADD5-833B8FF11D94}" type="slidenum">
              <a:rPr lang="nl-NL" smtClean="0"/>
              <a:t>42</a:t>
            </a:fld>
            <a:endParaRPr lang="nl-NL"/>
          </a:p>
        </p:txBody>
      </p:sp>
      <p:pic>
        <p:nvPicPr>
          <p:cNvPr id="5" name="Picture 2" descr="http://www.cmg-change.com/wp-content/uploads/2015/10/071212_Values_1725x810PAN_18741.jpg">
            <a:extLst>
              <a:ext uri="{FF2B5EF4-FFF2-40B4-BE49-F238E27FC236}">
                <a16:creationId xmlns:a16="http://schemas.microsoft.com/office/drawing/2014/main" id="{BCFC2BF1-EDDE-43B9-2BFB-2A72F3B08D28}"/>
              </a:ext>
            </a:extLst>
          </p:cNvPr>
          <p:cNvPicPr>
            <a:picLocks noChangeAspect="1" noChangeArrowheads="1"/>
          </p:cNvPicPr>
          <p:nvPr/>
        </p:nvPicPr>
        <p:blipFill>
          <a:blip r:embed="rId3"/>
          <a:srcRect/>
          <a:stretch>
            <a:fillRect/>
          </a:stretch>
        </p:blipFill>
        <p:spPr bwMode="auto">
          <a:xfrm>
            <a:off x="2514560" y="2399052"/>
            <a:ext cx="7731125" cy="3629025"/>
          </a:xfrm>
          <a:prstGeom prst="rect">
            <a:avLst/>
          </a:prstGeom>
          <a:ln>
            <a:noFill/>
          </a:ln>
          <a:effectLst>
            <a:outerShdw blurRad="292100" dist="139700" dir="2700000" algn="tl" rotWithShape="0">
              <a:srgbClr val="333333">
                <a:alpha val="65000"/>
              </a:srgbClr>
            </a:outerShdw>
          </a:effectLst>
        </p:spPr>
      </p:pic>
      <p:pic>
        <p:nvPicPr>
          <p:cNvPr id="6" name="Picture 2">
            <a:extLst>
              <a:ext uri="{FF2B5EF4-FFF2-40B4-BE49-F238E27FC236}">
                <a16:creationId xmlns:a16="http://schemas.microsoft.com/office/drawing/2014/main" id="{91A9625A-DA63-7F41-37B5-6C3EBB6ED5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168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r>
              <a:rPr lang="en-GB" altLang="de-DE" dirty="0"/>
              <a:t>Values</a:t>
            </a:r>
            <a:endParaRPr lang="de-DE" dirty="0"/>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p:txBody>
          <a:bodyPr>
            <a:normAutofit fontScale="85000" lnSpcReduction="20000"/>
          </a:bodyPr>
          <a:lstStyle/>
          <a:p>
            <a:pPr>
              <a:defRPr/>
            </a:pPr>
            <a:r>
              <a:rPr lang="en-US" sz="2800" dirty="0"/>
              <a:t>In </a:t>
            </a:r>
            <a:r>
              <a:rPr lang="en-US" sz="2800" b="1" dirty="0"/>
              <a:t>sociology</a:t>
            </a:r>
            <a:r>
              <a:rPr lang="en-US" sz="2800" dirty="0"/>
              <a:t> values are the ideals and customs of a society toward which the people have an effective regard.</a:t>
            </a:r>
            <a:br>
              <a:rPr lang="en-US" sz="2800" dirty="0"/>
            </a:br>
            <a:br>
              <a:rPr lang="en-US" sz="2800" dirty="0"/>
            </a:br>
            <a:r>
              <a:rPr lang="en-US" sz="2800" dirty="0"/>
              <a:t>Values are a shorthand method of describing what is important to us individually or collectively (as an organization, community or nation) at any given moment in time.</a:t>
            </a:r>
          </a:p>
          <a:p>
            <a:pPr marL="0" indent="0">
              <a:buFontTx/>
              <a:buNone/>
              <a:defRPr/>
            </a:pPr>
            <a:endParaRPr lang="en-US" sz="2800" dirty="0"/>
          </a:p>
          <a:p>
            <a:pPr>
              <a:defRPr/>
            </a:pPr>
            <a:r>
              <a:rPr lang="en-US" sz="2800" dirty="0"/>
              <a:t>Since values represent what is important to us at any given moment in time (incl. age) they are </a:t>
            </a:r>
            <a:r>
              <a:rPr lang="en-US" sz="2800" b="1" dirty="0"/>
              <a:t>not fixed</a:t>
            </a:r>
            <a:r>
              <a:rPr lang="en-US" sz="2800" dirty="0"/>
              <a:t>. However, there are </a:t>
            </a:r>
            <a:r>
              <a:rPr lang="en-US" sz="2800" b="1" dirty="0"/>
              <a:t>some unchanging core values</a:t>
            </a:r>
            <a:r>
              <a:rPr lang="en-US" sz="2800" dirty="0"/>
              <a:t>.</a:t>
            </a:r>
          </a:p>
          <a:p>
            <a:pPr>
              <a:defRPr/>
            </a:pPr>
            <a:endParaRPr lang="en-US" sz="2800" dirty="0"/>
          </a:p>
          <a:p>
            <a:pPr>
              <a:defRPr/>
            </a:pPr>
            <a:endParaRPr lang="en-US" sz="2800" dirty="0"/>
          </a:p>
          <a:p>
            <a:pPr>
              <a:defRPr/>
            </a:pPr>
            <a:r>
              <a:rPr lang="en-US" sz="2800" dirty="0"/>
              <a:t>Values are therefore also a </a:t>
            </a:r>
            <a:r>
              <a:rPr lang="en-US" sz="2800" b="1" dirty="0"/>
              <a:t>collective representations of what constitutes good life and a good society</a:t>
            </a:r>
            <a:r>
              <a:rPr lang="en-US" sz="2800" dirty="0"/>
              <a:t>.</a:t>
            </a:r>
          </a:p>
        </p:txBody>
      </p:sp>
      <p:sp>
        <p:nvSpPr>
          <p:cNvPr id="4" name="Foliennummernplatzhalter 3">
            <a:extLst>
              <a:ext uri="{FF2B5EF4-FFF2-40B4-BE49-F238E27FC236}">
                <a16:creationId xmlns:a16="http://schemas.microsoft.com/office/drawing/2014/main" id="{4C5295BB-3190-0138-ECF9-C0136951700A}"/>
              </a:ext>
            </a:extLst>
          </p:cNvPr>
          <p:cNvSpPr>
            <a:spLocks noGrp="1"/>
          </p:cNvSpPr>
          <p:nvPr>
            <p:ph type="sldNum" sz="quarter" idx="12"/>
          </p:nvPr>
        </p:nvSpPr>
        <p:spPr/>
        <p:txBody>
          <a:bodyPr/>
          <a:lstStyle/>
          <a:p>
            <a:fld id="{BC1DBF59-FCF1-4C99-ADD5-833B8FF11D94}" type="slidenum">
              <a:rPr lang="nl-NL" smtClean="0"/>
              <a:t>43</a:t>
            </a:fld>
            <a:endParaRPr lang="nl-NL"/>
          </a:p>
        </p:txBody>
      </p:sp>
      <p:sp>
        <p:nvSpPr>
          <p:cNvPr id="5" name="Textfeld 4">
            <a:extLst>
              <a:ext uri="{FF2B5EF4-FFF2-40B4-BE49-F238E27FC236}">
                <a16:creationId xmlns:a16="http://schemas.microsoft.com/office/drawing/2014/main" id="{80C83BB4-1864-7CCB-462B-EA6CCEBB456C}"/>
              </a:ext>
            </a:extLst>
          </p:cNvPr>
          <p:cNvSpPr txBox="1"/>
          <p:nvPr/>
        </p:nvSpPr>
        <p:spPr>
          <a:xfrm>
            <a:off x="8390960" y="6080919"/>
            <a:ext cx="2563813" cy="185738"/>
          </a:xfrm>
          <a:prstGeom prst="rect">
            <a:avLst/>
          </a:prstGeom>
          <a:noFill/>
        </p:spPr>
        <p:txBody>
          <a:bodyPr>
            <a:spAutoFit/>
          </a:bodyPr>
          <a:lstStyle/>
          <a:p>
            <a:pPr algn="r">
              <a:defRPr/>
            </a:pPr>
            <a:r>
              <a:rPr lang="en-GB" sz="600" b="0" i="1" dirty="0">
                <a:latin typeface="+mj-lt"/>
              </a:rPr>
              <a:t>Source: Barrett 2014</a:t>
            </a:r>
          </a:p>
        </p:txBody>
      </p:sp>
      <p:pic>
        <p:nvPicPr>
          <p:cNvPr id="6" name="Picture 2">
            <a:extLst>
              <a:ext uri="{FF2B5EF4-FFF2-40B4-BE49-F238E27FC236}">
                <a16:creationId xmlns:a16="http://schemas.microsoft.com/office/drawing/2014/main" id="{2480B0FF-982D-586D-FB8B-8FD44DADE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1393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r>
              <a:rPr lang="en-GB" altLang="de-DE" dirty="0"/>
              <a:t>Relationship between needs, values, thoughts and behaviours</a:t>
            </a:r>
            <a:endParaRPr lang="de-DE" dirty="0"/>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a:xfrm>
            <a:off x="6096000" y="1825625"/>
            <a:ext cx="5257800" cy="4351338"/>
          </a:xfrm>
        </p:spPr>
        <p:txBody>
          <a:bodyPr>
            <a:normAutofit/>
          </a:bodyPr>
          <a:lstStyle/>
          <a:p>
            <a:endParaRPr lang="de-DE" altLang="de-DE" sz="1800" b="0" dirty="0">
              <a:solidFill>
                <a:srgbClr val="000066"/>
              </a:solidFill>
            </a:endParaRPr>
          </a:p>
          <a:p>
            <a:r>
              <a:rPr lang="de-DE" altLang="de-DE" sz="1800" b="0" dirty="0" err="1">
                <a:solidFill>
                  <a:srgbClr val="000066"/>
                </a:solidFill>
              </a:rPr>
              <a:t>Your</a:t>
            </a:r>
            <a:r>
              <a:rPr lang="de-DE" altLang="de-DE" sz="1800" b="0" dirty="0">
                <a:solidFill>
                  <a:srgbClr val="000066"/>
                </a:solidFill>
              </a:rPr>
              <a:t> </a:t>
            </a:r>
            <a:r>
              <a:rPr lang="de-DE" altLang="de-DE" sz="1800" b="0" dirty="0" err="1">
                <a:solidFill>
                  <a:srgbClr val="000066"/>
                </a:solidFill>
              </a:rPr>
              <a:t>values</a:t>
            </a:r>
            <a:r>
              <a:rPr lang="de-DE" altLang="de-DE" sz="1800" b="0" dirty="0">
                <a:solidFill>
                  <a:srgbClr val="000066"/>
                </a:solidFill>
              </a:rPr>
              <a:t> </a:t>
            </a:r>
            <a:r>
              <a:rPr lang="de-DE" altLang="de-DE" sz="1800" b="0" dirty="0" err="1">
                <a:solidFill>
                  <a:srgbClr val="000066"/>
                </a:solidFill>
              </a:rPr>
              <a:t>are</a:t>
            </a:r>
            <a:r>
              <a:rPr lang="de-DE" altLang="de-DE" sz="1800" b="0" dirty="0">
                <a:solidFill>
                  <a:srgbClr val="000066"/>
                </a:solidFill>
              </a:rPr>
              <a:t> </a:t>
            </a:r>
            <a:r>
              <a:rPr lang="de-DE" altLang="de-DE" sz="1800" b="0" dirty="0" err="1">
                <a:solidFill>
                  <a:srgbClr val="000066"/>
                </a:solidFill>
              </a:rPr>
              <a:t>always</a:t>
            </a:r>
            <a:r>
              <a:rPr lang="de-DE" altLang="de-DE" sz="1800" b="0" dirty="0">
                <a:solidFill>
                  <a:srgbClr val="000066"/>
                </a:solidFill>
              </a:rPr>
              <a:t> a </a:t>
            </a:r>
            <a:r>
              <a:rPr lang="de-DE" altLang="de-DE" sz="1800" b="0" dirty="0" err="1">
                <a:solidFill>
                  <a:srgbClr val="000066"/>
                </a:solidFill>
              </a:rPr>
              <a:t>reflection</a:t>
            </a:r>
            <a:r>
              <a:rPr lang="de-DE" altLang="de-DE" sz="1800" b="0" dirty="0">
                <a:solidFill>
                  <a:srgbClr val="000066"/>
                </a:solidFill>
              </a:rPr>
              <a:t> </a:t>
            </a:r>
            <a:r>
              <a:rPr lang="de-DE" altLang="de-DE" sz="1800" b="0" dirty="0" err="1">
                <a:solidFill>
                  <a:srgbClr val="000066"/>
                </a:solidFill>
              </a:rPr>
              <a:t>of</a:t>
            </a:r>
            <a:r>
              <a:rPr lang="de-DE" altLang="de-DE" sz="1800" b="0" dirty="0">
                <a:solidFill>
                  <a:srgbClr val="000066"/>
                </a:solidFill>
              </a:rPr>
              <a:t> </a:t>
            </a:r>
            <a:r>
              <a:rPr lang="de-DE" altLang="de-DE" sz="1800" b="0" dirty="0" err="1">
                <a:solidFill>
                  <a:srgbClr val="000066"/>
                </a:solidFill>
              </a:rPr>
              <a:t>what</a:t>
            </a:r>
            <a:r>
              <a:rPr lang="de-DE" altLang="de-DE" sz="1800" b="0" dirty="0">
                <a:solidFill>
                  <a:srgbClr val="000066"/>
                </a:solidFill>
              </a:rPr>
              <a:t> </a:t>
            </a:r>
            <a:r>
              <a:rPr lang="de-DE" altLang="de-DE" sz="1800" b="0" dirty="0" err="1">
                <a:solidFill>
                  <a:srgbClr val="000066"/>
                </a:solidFill>
              </a:rPr>
              <a:t>you</a:t>
            </a:r>
            <a:r>
              <a:rPr lang="de-DE" altLang="de-DE" sz="1800" b="0" dirty="0">
                <a:solidFill>
                  <a:srgbClr val="000066"/>
                </a:solidFill>
              </a:rPr>
              <a:t> </a:t>
            </a:r>
            <a:r>
              <a:rPr lang="de-DE" altLang="de-DE" sz="1800" b="0" dirty="0" err="1">
                <a:solidFill>
                  <a:srgbClr val="000066"/>
                </a:solidFill>
              </a:rPr>
              <a:t>consider</a:t>
            </a:r>
            <a:r>
              <a:rPr lang="de-DE" altLang="de-DE" sz="1800" b="0" dirty="0">
                <a:solidFill>
                  <a:srgbClr val="000066"/>
                </a:solidFill>
              </a:rPr>
              <a:t> </a:t>
            </a:r>
            <a:r>
              <a:rPr lang="de-DE" altLang="de-DE" sz="1800" b="0" dirty="0" err="1">
                <a:solidFill>
                  <a:srgbClr val="000066"/>
                </a:solidFill>
              </a:rPr>
              <a:t>to</a:t>
            </a:r>
            <a:r>
              <a:rPr lang="de-DE" altLang="de-DE" sz="1800" b="0" dirty="0">
                <a:solidFill>
                  <a:srgbClr val="000066"/>
                </a:solidFill>
              </a:rPr>
              <a:t> </a:t>
            </a:r>
            <a:r>
              <a:rPr lang="de-DE" altLang="de-DE" sz="1800" b="0" dirty="0" err="1">
                <a:solidFill>
                  <a:srgbClr val="000066"/>
                </a:solidFill>
              </a:rPr>
              <a:t>be</a:t>
            </a:r>
            <a:r>
              <a:rPr lang="de-DE" altLang="de-DE" sz="1800" b="0" dirty="0">
                <a:solidFill>
                  <a:srgbClr val="000066"/>
                </a:solidFill>
              </a:rPr>
              <a:t> </a:t>
            </a:r>
            <a:r>
              <a:rPr lang="de-DE" altLang="de-DE" sz="1800" b="0" dirty="0" err="1">
                <a:solidFill>
                  <a:srgbClr val="000066"/>
                </a:solidFill>
              </a:rPr>
              <a:t>your</a:t>
            </a:r>
            <a:r>
              <a:rPr lang="de-DE" altLang="de-DE" sz="1800" b="0" dirty="0">
                <a:solidFill>
                  <a:srgbClr val="000066"/>
                </a:solidFill>
              </a:rPr>
              <a:t> </a:t>
            </a:r>
            <a:r>
              <a:rPr lang="de-DE" altLang="de-DE" sz="1800" b="0" dirty="0" err="1">
                <a:solidFill>
                  <a:srgbClr val="000066"/>
                </a:solidFill>
              </a:rPr>
              <a:t>needs</a:t>
            </a:r>
            <a:r>
              <a:rPr lang="de-DE" altLang="de-DE" sz="1800" b="0" dirty="0">
                <a:solidFill>
                  <a:srgbClr val="000066"/>
                </a:solidFill>
              </a:rPr>
              <a:t>.</a:t>
            </a:r>
          </a:p>
          <a:p>
            <a:endParaRPr lang="de-DE" sz="1800" dirty="0"/>
          </a:p>
        </p:txBody>
      </p:sp>
      <p:sp>
        <p:nvSpPr>
          <p:cNvPr id="4" name="Foliennummernplatzhalter 3">
            <a:extLst>
              <a:ext uri="{FF2B5EF4-FFF2-40B4-BE49-F238E27FC236}">
                <a16:creationId xmlns:a16="http://schemas.microsoft.com/office/drawing/2014/main" id="{4C5295BB-3190-0138-ECF9-C0136951700A}"/>
              </a:ext>
            </a:extLst>
          </p:cNvPr>
          <p:cNvSpPr>
            <a:spLocks noGrp="1"/>
          </p:cNvSpPr>
          <p:nvPr>
            <p:ph type="sldNum" sz="quarter" idx="12"/>
          </p:nvPr>
        </p:nvSpPr>
        <p:spPr/>
        <p:txBody>
          <a:bodyPr/>
          <a:lstStyle/>
          <a:p>
            <a:fld id="{BC1DBF59-FCF1-4C99-ADD5-833B8FF11D94}" type="slidenum">
              <a:rPr lang="nl-NL" smtClean="0"/>
              <a:t>44</a:t>
            </a:fld>
            <a:endParaRPr lang="nl-NL"/>
          </a:p>
        </p:txBody>
      </p:sp>
      <p:sp>
        <p:nvSpPr>
          <p:cNvPr id="5" name="Rectangle 13">
            <a:extLst>
              <a:ext uri="{FF2B5EF4-FFF2-40B4-BE49-F238E27FC236}">
                <a16:creationId xmlns:a16="http://schemas.microsoft.com/office/drawing/2014/main" id="{ED9C585A-CD39-0CD4-9219-2575260A184C}"/>
              </a:ext>
            </a:extLst>
          </p:cNvPr>
          <p:cNvSpPr>
            <a:spLocks noChangeArrowheads="1"/>
          </p:cNvSpPr>
          <p:nvPr/>
        </p:nvSpPr>
        <p:spPr bwMode="auto">
          <a:xfrm>
            <a:off x="1825625" y="2409825"/>
            <a:ext cx="1752600" cy="609600"/>
          </a:xfrm>
          <a:prstGeom prst="rect">
            <a:avLst/>
          </a:prstGeom>
          <a:solidFill>
            <a:schemeClr val="bg1"/>
          </a:solidFill>
          <a:ln w="9525">
            <a:solidFill>
              <a:schemeClr val="tx1"/>
            </a:solidFill>
            <a:miter lim="800000"/>
            <a:headEnd/>
            <a:tailEnd/>
          </a:ln>
          <a:effectLst/>
        </p:spPr>
        <p:txBody>
          <a:bodyPr anchor="ct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4763">
              <a:spcBef>
                <a:spcPct val="40000"/>
              </a:spcBef>
              <a:buChar char="•"/>
              <a:defRPr sz="1400">
                <a:solidFill>
                  <a:schemeClr val="tx1"/>
                </a:solidFill>
                <a:latin typeface="Arial" panose="020B0604020202020204" pitchFamily="34" charset="0"/>
              </a:defRPr>
            </a:lvl3pPr>
            <a:lvl4pPr marL="187325" indent="4763">
              <a:spcBef>
                <a:spcPct val="40000"/>
              </a:spcBef>
              <a:buChar char="–"/>
              <a:defRPr sz="1400">
                <a:solidFill>
                  <a:schemeClr val="tx1"/>
                </a:solidFill>
                <a:latin typeface="Arial" panose="020B0604020202020204" pitchFamily="34" charset="0"/>
              </a:defRPr>
            </a:lvl4pPr>
            <a:lvl5pPr marL="574675" indent="-1588">
              <a:spcBef>
                <a:spcPct val="40000"/>
              </a:spcBef>
              <a:buChar char="-"/>
              <a:defRPr sz="1400">
                <a:solidFill>
                  <a:schemeClr val="tx1"/>
                </a:solidFill>
                <a:latin typeface="Arial" panose="020B0604020202020204" pitchFamily="34" charset="0"/>
              </a:defRPr>
            </a:lvl5pPr>
            <a:lvl6pPr marL="1031875" indent="-1588"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588"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588"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588"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lvl="1" algn="ctr">
              <a:spcBef>
                <a:spcPct val="50000"/>
              </a:spcBef>
              <a:defRPr/>
            </a:pPr>
            <a:r>
              <a:rPr lang="en-US" altLang="de-DE" sz="1600" b="0" dirty="0">
                <a:solidFill>
                  <a:srgbClr val="000066"/>
                </a:solidFill>
                <a:latin typeface="+mn-lt"/>
              </a:rPr>
              <a:t>behaviors and actions</a:t>
            </a:r>
          </a:p>
        </p:txBody>
      </p:sp>
      <p:sp>
        <p:nvSpPr>
          <p:cNvPr id="6" name="Rectangle 14">
            <a:extLst>
              <a:ext uri="{FF2B5EF4-FFF2-40B4-BE49-F238E27FC236}">
                <a16:creationId xmlns:a16="http://schemas.microsoft.com/office/drawing/2014/main" id="{5BE2181B-6693-EC58-9423-E276DDB1E379}"/>
              </a:ext>
            </a:extLst>
          </p:cNvPr>
          <p:cNvSpPr>
            <a:spLocks noChangeArrowheads="1"/>
          </p:cNvSpPr>
          <p:nvPr/>
        </p:nvSpPr>
        <p:spPr bwMode="auto">
          <a:xfrm>
            <a:off x="1825625" y="3354388"/>
            <a:ext cx="1752600" cy="609600"/>
          </a:xfrm>
          <a:prstGeom prst="rect">
            <a:avLst/>
          </a:prstGeom>
          <a:solidFill>
            <a:schemeClr val="bg1"/>
          </a:solidFill>
          <a:ln w="9525">
            <a:solidFill>
              <a:schemeClr val="tx1"/>
            </a:solidFill>
            <a:miter lim="800000"/>
            <a:headEnd/>
            <a:tailEnd/>
          </a:ln>
          <a:effectLst/>
        </p:spPr>
        <p:txBody>
          <a:bodyPr anchor="ct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4763">
              <a:spcBef>
                <a:spcPct val="40000"/>
              </a:spcBef>
              <a:buChar char="•"/>
              <a:defRPr sz="1400">
                <a:solidFill>
                  <a:schemeClr val="tx1"/>
                </a:solidFill>
                <a:latin typeface="Arial" panose="020B0604020202020204" pitchFamily="34" charset="0"/>
              </a:defRPr>
            </a:lvl3pPr>
            <a:lvl4pPr marL="187325" indent="4763">
              <a:spcBef>
                <a:spcPct val="40000"/>
              </a:spcBef>
              <a:buChar char="–"/>
              <a:defRPr sz="1400">
                <a:solidFill>
                  <a:schemeClr val="tx1"/>
                </a:solidFill>
                <a:latin typeface="Arial" panose="020B0604020202020204" pitchFamily="34" charset="0"/>
              </a:defRPr>
            </a:lvl4pPr>
            <a:lvl5pPr marL="574675" indent="-1588">
              <a:spcBef>
                <a:spcPct val="40000"/>
              </a:spcBef>
              <a:buChar char="-"/>
              <a:defRPr sz="1400">
                <a:solidFill>
                  <a:schemeClr val="tx1"/>
                </a:solidFill>
                <a:latin typeface="Arial" panose="020B0604020202020204" pitchFamily="34" charset="0"/>
              </a:defRPr>
            </a:lvl5pPr>
            <a:lvl6pPr marL="1031875" indent="-1588"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588"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588"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588"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lvl="1" algn="ctr">
              <a:spcBef>
                <a:spcPct val="50000"/>
              </a:spcBef>
              <a:defRPr/>
            </a:pPr>
            <a:r>
              <a:rPr lang="en-US" altLang="de-DE" sz="1600" b="0" dirty="0">
                <a:solidFill>
                  <a:srgbClr val="000066"/>
                </a:solidFill>
                <a:latin typeface="+mn-lt"/>
              </a:rPr>
              <a:t>thoughts, feelings and emotions</a:t>
            </a:r>
          </a:p>
        </p:txBody>
      </p:sp>
      <p:sp>
        <p:nvSpPr>
          <p:cNvPr id="7" name="Rectangle 15">
            <a:extLst>
              <a:ext uri="{FF2B5EF4-FFF2-40B4-BE49-F238E27FC236}">
                <a16:creationId xmlns:a16="http://schemas.microsoft.com/office/drawing/2014/main" id="{ABD879D6-8CEE-7A81-046E-3933AB095BE3}"/>
              </a:ext>
            </a:extLst>
          </p:cNvPr>
          <p:cNvSpPr>
            <a:spLocks noChangeArrowheads="1"/>
          </p:cNvSpPr>
          <p:nvPr/>
        </p:nvSpPr>
        <p:spPr bwMode="auto">
          <a:xfrm>
            <a:off x="1825625" y="4291013"/>
            <a:ext cx="1752600" cy="609600"/>
          </a:xfrm>
          <a:prstGeom prst="rect">
            <a:avLst/>
          </a:prstGeom>
          <a:solidFill>
            <a:schemeClr val="bg1"/>
          </a:solidFill>
          <a:ln w="9525">
            <a:solidFill>
              <a:schemeClr val="tx1"/>
            </a:solidFill>
            <a:miter lim="800000"/>
            <a:headEnd/>
            <a:tailEnd/>
          </a:ln>
          <a:effectLst/>
        </p:spPr>
        <p:txBody>
          <a:bodyPr anchor="ct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4763">
              <a:spcBef>
                <a:spcPct val="40000"/>
              </a:spcBef>
              <a:buChar char="•"/>
              <a:defRPr sz="1400">
                <a:solidFill>
                  <a:schemeClr val="tx1"/>
                </a:solidFill>
                <a:latin typeface="Arial" panose="020B0604020202020204" pitchFamily="34" charset="0"/>
              </a:defRPr>
            </a:lvl3pPr>
            <a:lvl4pPr marL="187325" indent="4763">
              <a:spcBef>
                <a:spcPct val="40000"/>
              </a:spcBef>
              <a:buChar char="–"/>
              <a:defRPr sz="1400">
                <a:solidFill>
                  <a:schemeClr val="tx1"/>
                </a:solidFill>
                <a:latin typeface="Arial" panose="020B0604020202020204" pitchFamily="34" charset="0"/>
              </a:defRPr>
            </a:lvl4pPr>
            <a:lvl5pPr marL="574675" indent="-1588">
              <a:spcBef>
                <a:spcPct val="40000"/>
              </a:spcBef>
              <a:buChar char="-"/>
              <a:defRPr sz="1400">
                <a:solidFill>
                  <a:schemeClr val="tx1"/>
                </a:solidFill>
                <a:latin typeface="Arial" panose="020B0604020202020204" pitchFamily="34" charset="0"/>
              </a:defRPr>
            </a:lvl5pPr>
            <a:lvl6pPr marL="1031875" indent="-1588"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588"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588"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588"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lvl="1" algn="ctr">
              <a:spcBef>
                <a:spcPct val="50000"/>
              </a:spcBef>
              <a:defRPr/>
            </a:pPr>
            <a:r>
              <a:rPr lang="en-US" altLang="de-DE" sz="1600" b="0" dirty="0">
                <a:solidFill>
                  <a:srgbClr val="000066"/>
                </a:solidFill>
                <a:latin typeface="+mn-lt"/>
              </a:rPr>
              <a:t>values and beliefs</a:t>
            </a:r>
          </a:p>
        </p:txBody>
      </p:sp>
      <p:sp>
        <p:nvSpPr>
          <p:cNvPr id="8" name="Rectangle 16">
            <a:extLst>
              <a:ext uri="{FF2B5EF4-FFF2-40B4-BE49-F238E27FC236}">
                <a16:creationId xmlns:a16="http://schemas.microsoft.com/office/drawing/2014/main" id="{FD9865EA-D04C-6508-32C7-268AFF91EEED}"/>
              </a:ext>
            </a:extLst>
          </p:cNvPr>
          <p:cNvSpPr>
            <a:spLocks noChangeArrowheads="1"/>
          </p:cNvSpPr>
          <p:nvPr/>
        </p:nvSpPr>
        <p:spPr bwMode="auto">
          <a:xfrm>
            <a:off x="1825625" y="5227638"/>
            <a:ext cx="1752600" cy="609600"/>
          </a:xfrm>
          <a:prstGeom prst="rect">
            <a:avLst/>
          </a:prstGeom>
          <a:solidFill>
            <a:schemeClr val="bg1"/>
          </a:solidFill>
          <a:ln w="9525">
            <a:solidFill>
              <a:schemeClr val="tx1"/>
            </a:solidFill>
            <a:miter lim="800000"/>
            <a:headEnd/>
            <a:tailEnd/>
          </a:ln>
          <a:effectLst/>
        </p:spPr>
        <p:txBody>
          <a:bodyPr anchor="ct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4763">
              <a:spcBef>
                <a:spcPct val="40000"/>
              </a:spcBef>
              <a:buChar char="•"/>
              <a:defRPr sz="1400">
                <a:solidFill>
                  <a:schemeClr val="tx1"/>
                </a:solidFill>
                <a:latin typeface="Arial" panose="020B0604020202020204" pitchFamily="34" charset="0"/>
              </a:defRPr>
            </a:lvl3pPr>
            <a:lvl4pPr marL="187325" indent="4763">
              <a:spcBef>
                <a:spcPct val="40000"/>
              </a:spcBef>
              <a:buChar char="–"/>
              <a:defRPr sz="1400">
                <a:solidFill>
                  <a:schemeClr val="tx1"/>
                </a:solidFill>
                <a:latin typeface="Arial" panose="020B0604020202020204" pitchFamily="34" charset="0"/>
              </a:defRPr>
            </a:lvl4pPr>
            <a:lvl5pPr marL="574675" indent="-1588">
              <a:spcBef>
                <a:spcPct val="40000"/>
              </a:spcBef>
              <a:buChar char="-"/>
              <a:defRPr sz="1400">
                <a:solidFill>
                  <a:schemeClr val="tx1"/>
                </a:solidFill>
                <a:latin typeface="Arial" panose="020B0604020202020204" pitchFamily="34" charset="0"/>
              </a:defRPr>
            </a:lvl5pPr>
            <a:lvl6pPr marL="1031875" indent="-1588"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588"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588"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588"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lvl="1" algn="ctr">
              <a:spcBef>
                <a:spcPct val="50000"/>
              </a:spcBef>
              <a:defRPr/>
            </a:pPr>
            <a:r>
              <a:rPr lang="en-US" altLang="de-DE" sz="1600" b="0" dirty="0">
                <a:solidFill>
                  <a:srgbClr val="000066"/>
                </a:solidFill>
                <a:latin typeface="+mn-lt"/>
              </a:rPr>
              <a:t>needs</a:t>
            </a:r>
          </a:p>
        </p:txBody>
      </p:sp>
      <p:cxnSp>
        <p:nvCxnSpPr>
          <p:cNvPr id="9" name="Gerade Verbindung mit Pfeil 11">
            <a:extLst>
              <a:ext uri="{FF2B5EF4-FFF2-40B4-BE49-F238E27FC236}">
                <a16:creationId xmlns:a16="http://schemas.microsoft.com/office/drawing/2014/main" id="{699DCD71-E052-BFC2-3F60-436C79831091}"/>
              </a:ext>
            </a:extLst>
          </p:cNvPr>
          <p:cNvCxnSpPr>
            <a:cxnSpLocks noChangeShapeType="1"/>
          </p:cNvCxnSpPr>
          <p:nvPr/>
        </p:nvCxnSpPr>
        <p:spPr bwMode="auto">
          <a:xfrm flipV="1">
            <a:off x="1617663" y="2409825"/>
            <a:ext cx="0" cy="3427413"/>
          </a:xfrm>
          <a:prstGeom prst="straightConnector1">
            <a:avLst/>
          </a:prstGeom>
          <a:noFill/>
          <a:ln w="38100" algn="ctr">
            <a:solidFill>
              <a:srgbClr val="FF9900"/>
            </a:solidFill>
            <a:round/>
            <a:headEnd/>
            <a:tailEnd type="triangle" w="med" len="med"/>
          </a:ln>
          <a:extLst>
            <a:ext uri="{909E8E84-426E-40DD-AFC4-6F175D3DCCD1}">
              <a14:hiddenFill xmlns:a14="http://schemas.microsoft.com/office/drawing/2010/main">
                <a:noFill/>
              </a14:hiddenFill>
            </a:ext>
          </a:extLst>
        </p:spPr>
      </p:cxnSp>
      <p:sp>
        <p:nvSpPr>
          <p:cNvPr id="10" name="Rectangle 15">
            <a:extLst>
              <a:ext uri="{FF2B5EF4-FFF2-40B4-BE49-F238E27FC236}">
                <a16:creationId xmlns:a16="http://schemas.microsoft.com/office/drawing/2014/main" id="{F62C7E5D-4566-E5B2-9150-8830022A4480}"/>
              </a:ext>
            </a:extLst>
          </p:cNvPr>
          <p:cNvSpPr>
            <a:spLocks noChangeArrowheads="1"/>
          </p:cNvSpPr>
          <p:nvPr/>
        </p:nvSpPr>
        <p:spPr bwMode="auto">
          <a:xfrm>
            <a:off x="1825625" y="4913313"/>
            <a:ext cx="1752600" cy="306387"/>
          </a:xfrm>
          <a:prstGeom prst="rect">
            <a:avLst/>
          </a:prstGeom>
          <a:solidFill>
            <a:schemeClr val="bg1"/>
          </a:solidFill>
          <a:ln w="9525">
            <a:noFill/>
            <a:miter lim="800000"/>
            <a:headEnd/>
            <a:tailEnd/>
          </a:ln>
          <a:effectLst/>
        </p:spPr>
        <p:txBody>
          <a:bodyPr anchor="ct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4763">
              <a:spcBef>
                <a:spcPct val="40000"/>
              </a:spcBef>
              <a:buChar char="•"/>
              <a:defRPr sz="1400">
                <a:solidFill>
                  <a:schemeClr val="tx1"/>
                </a:solidFill>
                <a:latin typeface="Arial" panose="020B0604020202020204" pitchFamily="34" charset="0"/>
              </a:defRPr>
            </a:lvl3pPr>
            <a:lvl4pPr marL="187325" indent="4763">
              <a:spcBef>
                <a:spcPct val="40000"/>
              </a:spcBef>
              <a:buChar char="–"/>
              <a:defRPr sz="1400">
                <a:solidFill>
                  <a:schemeClr val="tx1"/>
                </a:solidFill>
                <a:latin typeface="Arial" panose="020B0604020202020204" pitchFamily="34" charset="0"/>
              </a:defRPr>
            </a:lvl4pPr>
            <a:lvl5pPr marL="574675" indent="-1588">
              <a:spcBef>
                <a:spcPct val="40000"/>
              </a:spcBef>
              <a:buChar char="-"/>
              <a:defRPr sz="1400">
                <a:solidFill>
                  <a:schemeClr val="tx1"/>
                </a:solidFill>
                <a:latin typeface="Arial" panose="020B0604020202020204" pitchFamily="34" charset="0"/>
              </a:defRPr>
            </a:lvl5pPr>
            <a:lvl6pPr marL="1031875" indent="-1588"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588"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588"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588"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lvl="1" algn="ctr">
              <a:spcBef>
                <a:spcPct val="50000"/>
              </a:spcBef>
              <a:defRPr/>
            </a:pPr>
            <a:r>
              <a:rPr lang="en-US" altLang="de-DE" sz="1600" b="0" i="1" dirty="0">
                <a:solidFill>
                  <a:srgbClr val="6699FF"/>
                </a:solidFill>
                <a:latin typeface="+mn-lt"/>
              </a:rPr>
              <a:t>drive</a:t>
            </a:r>
          </a:p>
        </p:txBody>
      </p:sp>
      <p:sp>
        <p:nvSpPr>
          <p:cNvPr id="11" name="Rectangle 15">
            <a:extLst>
              <a:ext uri="{FF2B5EF4-FFF2-40B4-BE49-F238E27FC236}">
                <a16:creationId xmlns:a16="http://schemas.microsoft.com/office/drawing/2014/main" id="{523C5CC9-D9A3-7A0B-9892-F9284CE58F79}"/>
              </a:ext>
            </a:extLst>
          </p:cNvPr>
          <p:cNvSpPr>
            <a:spLocks noChangeArrowheads="1"/>
          </p:cNvSpPr>
          <p:nvPr/>
        </p:nvSpPr>
        <p:spPr bwMode="auto">
          <a:xfrm>
            <a:off x="1825625" y="3978275"/>
            <a:ext cx="1752600" cy="304800"/>
          </a:xfrm>
          <a:prstGeom prst="rect">
            <a:avLst/>
          </a:prstGeom>
          <a:solidFill>
            <a:schemeClr val="bg1"/>
          </a:solidFill>
          <a:ln w="9525">
            <a:noFill/>
            <a:miter lim="800000"/>
            <a:headEnd/>
            <a:tailEnd/>
          </a:ln>
          <a:effectLst/>
        </p:spPr>
        <p:txBody>
          <a:bodyPr anchor="ct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4763">
              <a:spcBef>
                <a:spcPct val="40000"/>
              </a:spcBef>
              <a:buChar char="•"/>
              <a:defRPr sz="1400">
                <a:solidFill>
                  <a:schemeClr val="tx1"/>
                </a:solidFill>
                <a:latin typeface="Arial" panose="020B0604020202020204" pitchFamily="34" charset="0"/>
              </a:defRPr>
            </a:lvl3pPr>
            <a:lvl4pPr marL="187325" indent="4763">
              <a:spcBef>
                <a:spcPct val="40000"/>
              </a:spcBef>
              <a:buChar char="–"/>
              <a:defRPr sz="1400">
                <a:solidFill>
                  <a:schemeClr val="tx1"/>
                </a:solidFill>
                <a:latin typeface="Arial" panose="020B0604020202020204" pitchFamily="34" charset="0"/>
              </a:defRPr>
            </a:lvl4pPr>
            <a:lvl5pPr marL="574675" indent="-1588">
              <a:spcBef>
                <a:spcPct val="40000"/>
              </a:spcBef>
              <a:buChar char="-"/>
              <a:defRPr sz="1400">
                <a:solidFill>
                  <a:schemeClr val="tx1"/>
                </a:solidFill>
                <a:latin typeface="Arial" panose="020B0604020202020204" pitchFamily="34" charset="0"/>
              </a:defRPr>
            </a:lvl5pPr>
            <a:lvl6pPr marL="1031875" indent="-1588"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588"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588"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588"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lvl="1" algn="ctr">
              <a:spcBef>
                <a:spcPct val="50000"/>
              </a:spcBef>
              <a:defRPr/>
            </a:pPr>
            <a:r>
              <a:rPr lang="en-US" altLang="de-DE" sz="1600" b="0" i="1" dirty="0">
                <a:solidFill>
                  <a:srgbClr val="6699FF"/>
                </a:solidFill>
                <a:latin typeface="+mn-lt"/>
              </a:rPr>
              <a:t>drive</a:t>
            </a:r>
          </a:p>
        </p:txBody>
      </p:sp>
      <p:sp>
        <p:nvSpPr>
          <p:cNvPr id="12" name="Rectangle 15">
            <a:extLst>
              <a:ext uri="{FF2B5EF4-FFF2-40B4-BE49-F238E27FC236}">
                <a16:creationId xmlns:a16="http://schemas.microsoft.com/office/drawing/2014/main" id="{8C8F0EFC-52E5-245A-FC22-16CEFFC4086E}"/>
              </a:ext>
            </a:extLst>
          </p:cNvPr>
          <p:cNvSpPr>
            <a:spLocks noChangeArrowheads="1"/>
          </p:cNvSpPr>
          <p:nvPr/>
        </p:nvSpPr>
        <p:spPr bwMode="auto">
          <a:xfrm>
            <a:off x="1825625" y="3048000"/>
            <a:ext cx="1752600" cy="304800"/>
          </a:xfrm>
          <a:prstGeom prst="rect">
            <a:avLst/>
          </a:prstGeom>
          <a:solidFill>
            <a:schemeClr val="bg1"/>
          </a:solidFill>
          <a:ln w="9525">
            <a:noFill/>
            <a:miter lim="800000"/>
            <a:headEnd/>
            <a:tailEnd/>
          </a:ln>
          <a:effectLst/>
        </p:spPr>
        <p:txBody>
          <a:bodyPr anchor="ct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4763">
              <a:spcBef>
                <a:spcPct val="40000"/>
              </a:spcBef>
              <a:buChar char="•"/>
              <a:defRPr sz="1400">
                <a:solidFill>
                  <a:schemeClr val="tx1"/>
                </a:solidFill>
                <a:latin typeface="Arial" panose="020B0604020202020204" pitchFamily="34" charset="0"/>
              </a:defRPr>
            </a:lvl3pPr>
            <a:lvl4pPr marL="187325" indent="4763">
              <a:spcBef>
                <a:spcPct val="40000"/>
              </a:spcBef>
              <a:buChar char="–"/>
              <a:defRPr sz="1400">
                <a:solidFill>
                  <a:schemeClr val="tx1"/>
                </a:solidFill>
                <a:latin typeface="Arial" panose="020B0604020202020204" pitchFamily="34" charset="0"/>
              </a:defRPr>
            </a:lvl4pPr>
            <a:lvl5pPr marL="574675" indent="-1588">
              <a:spcBef>
                <a:spcPct val="40000"/>
              </a:spcBef>
              <a:buChar char="-"/>
              <a:defRPr sz="1400">
                <a:solidFill>
                  <a:schemeClr val="tx1"/>
                </a:solidFill>
                <a:latin typeface="Arial" panose="020B0604020202020204" pitchFamily="34" charset="0"/>
              </a:defRPr>
            </a:lvl5pPr>
            <a:lvl6pPr marL="1031875" indent="-1588"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588"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588"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588"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lvl="1" algn="ctr">
              <a:spcBef>
                <a:spcPct val="50000"/>
              </a:spcBef>
              <a:defRPr/>
            </a:pPr>
            <a:r>
              <a:rPr lang="en-US" altLang="de-DE" sz="1600" b="0" i="1" dirty="0">
                <a:solidFill>
                  <a:srgbClr val="6699FF"/>
                </a:solidFill>
                <a:latin typeface="+mn-lt"/>
              </a:rPr>
              <a:t>determine</a:t>
            </a:r>
          </a:p>
        </p:txBody>
      </p:sp>
      <p:pic>
        <p:nvPicPr>
          <p:cNvPr id="13" name="Picture 2" descr="https://pbs.twimg.com/media/Cesr7qYWwAARXCz.jpg">
            <a:extLst>
              <a:ext uri="{FF2B5EF4-FFF2-40B4-BE49-F238E27FC236}">
                <a16:creationId xmlns:a16="http://schemas.microsoft.com/office/drawing/2014/main" id="{865A86EE-2C34-743B-8561-A7C515828C91}"/>
              </a:ext>
            </a:extLst>
          </p:cNvPr>
          <p:cNvPicPr>
            <a:picLocks noChangeAspect="1" noChangeArrowheads="1"/>
          </p:cNvPicPr>
          <p:nvPr/>
        </p:nvPicPr>
        <p:blipFill>
          <a:blip r:embed="rId3"/>
          <a:srcRect/>
          <a:stretch>
            <a:fillRect/>
          </a:stretch>
        </p:blipFill>
        <p:spPr bwMode="auto">
          <a:xfrm>
            <a:off x="6435725" y="3176587"/>
            <a:ext cx="4349750" cy="2044700"/>
          </a:xfrm>
          <a:prstGeom prst="rect">
            <a:avLst/>
          </a:prstGeom>
          <a:ln>
            <a:noFill/>
          </a:ln>
          <a:effectLst>
            <a:outerShdw blurRad="292100" dist="139700" dir="2700000" algn="tl" rotWithShape="0">
              <a:srgbClr val="333333">
                <a:alpha val="65000"/>
              </a:srgbClr>
            </a:outerShdw>
          </a:effectLst>
        </p:spPr>
      </p:pic>
      <p:sp>
        <p:nvSpPr>
          <p:cNvPr id="14" name="Textfeld 13">
            <a:extLst>
              <a:ext uri="{FF2B5EF4-FFF2-40B4-BE49-F238E27FC236}">
                <a16:creationId xmlns:a16="http://schemas.microsoft.com/office/drawing/2014/main" id="{2E2B3E18-A19E-60E5-51FD-5E1E9F485CBD}"/>
              </a:ext>
            </a:extLst>
          </p:cNvPr>
          <p:cNvSpPr txBox="1"/>
          <p:nvPr/>
        </p:nvSpPr>
        <p:spPr>
          <a:xfrm>
            <a:off x="8221662" y="5346700"/>
            <a:ext cx="2563813" cy="185738"/>
          </a:xfrm>
          <a:prstGeom prst="rect">
            <a:avLst/>
          </a:prstGeom>
          <a:noFill/>
        </p:spPr>
        <p:txBody>
          <a:bodyPr>
            <a:spAutoFit/>
          </a:bodyPr>
          <a:lstStyle/>
          <a:p>
            <a:pPr algn="r">
              <a:defRPr/>
            </a:pPr>
            <a:r>
              <a:rPr lang="en-GB" sz="600" b="0" i="1" dirty="0">
                <a:latin typeface="+mj-lt"/>
              </a:rPr>
              <a:t>Source: Barrett 2014; twitter</a:t>
            </a:r>
          </a:p>
        </p:txBody>
      </p:sp>
      <p:pic>
        <p:nvPicPr>
          <p:cNvPr id="15" name="Picture 2">
            <a:extLst>
              <a:ext uri="{FF2B5EF4-FFF2-40B4-BE49-F238E27FC236}">
                <a16:creationId xmlns:a16="http://schemas.microsoft.com/office/drawing/2014/main" id="{608C29C0-6196-B6A7-5EB1-34B93B7B4E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825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r>
              <a:rPr lang="en-GB" altLang="de-DE" dirty="0"/>
              <a:t>Key concepts of today’s class</a:t>
            </a:r>
            <a:endParaRPr lang="de-DE" dirty="0"/>
          </a:p>
        </p:txBody>
      </p:sp>
      <p:sp>
        <p:nvSpPr>
          <p:cNvPr id="4" name="Foliennummernplatzhalter 3">
            <a:extLst>
              <a:ext uri="{FF2B5EF4-FFF2-40B4-BE49-F238E27FC236}">
                <a16:creationId xmlns:a16="http://schemas.microsoft.com/office/drawing/2014/main" id="{4C5295BB-3190-0138-ECF9-C0136951700A}"/>
              </a:ext>
            </a:extLst>
          </p:cNvPr>
          <p:cNvSpPr>
            <a:spLocks noGrp="1"/>
          </p:cNvSpPr>
          <p:nvPr>
            <p:ph type="sldNum" sz="quarter" idx="12"/>
          </p:nvPr>
        </p:nvSpPr>
        <p:spPr/>
        <p:txBody>
          <a:bodyPr/>
          <a:lstStyle/>
          <a:p>
            <a:fld id="{BC1DBF59-FCF1-4C99-ADD5-833B8FF11D94}" type="slidenum">
              <a:rPr lang="nl-NL" smtClean="0"/>
              <a:t>45</a:t>
            </a:fld>
            <a:endParaRPr lang="nl-NL"/>
          </a:p>
        </p:txBody>
      </p:sp>
      <p:pic>
        <p:nvPicPr>
          <p:cNvPr id="5" name="Grafik 4" descr="Ein Bild, das Baum, Boden, draußen, Pflanze enthält.&#10;&#10;Automatisch generierte Beschreibung">
            <a:extLst>
              <a:ext uri="{FF2B5EF4-FFF2-40B4-BE49-F238E27FC236}">
                <a16:creationId xmlns:a16="http://schemas.microsoft.com/office/drawing/2014/main" id="{77B183ED-EBC7-EE0A-D7D1-D5858D37AE43}"/>
              </a:ext>
            </a:extLst>
          </p:cNvPr>
          <p:cNvPicPr>
            <a:picLocks noChangeAspect="1"/>
          </p:cNvPicPr>
          <p:nvPr/>
        </p:nvPicPr>
        <p:blipFill>
          <a:blip r:embed="rId2"/>
          <a:stretch>
            <a:fillRect/>
          </a:stretch>
        </p:blipFill>
        <p:spPr>
          <a:xfrm>
            <a:off x="2189010" y="1935162"/>
            <a:ext cx="6845300" cy="4557713"/>
          </a:xfrm>
          <a:prstGeom prst="rect">
            <a:avLst/>
          </a:prstGeom>
          <a:ln>
            <a:noFill/>
          </a:ln>
          <a:effectLst>
            <a:outerShdw blurRad="292100" dist="139700" dir="2700000" algn="tl" rotWithShape="0">
              <a:srgbClr val="333333">
                <a:alpha val="65000"/>
              </a:srgbClr>
            </a:outerShdw>
          </a:effectLst>
        </p:spPr>
      </p:pic>
      <p:sp>
        <p:nvSpPr>
          <p:cNvPr id="6" name="Inhaltsplatzhalter 2">
            <a:extLst>
              <a:ext uri="{FF2B5EF4-FFF2-40B4-BE49-F238E27FC236}">
                <a16:creationId xmlns:a16="http://schemas.microsoft.com/office/drawing/2014/main" id="{5412601F-E39B-017D-17DE-6E03BDA978E5}"/>
              </a:ext>
            </a:extLst>
          </p:cNvPr>
          <p:cNvSpPr>
            <a:spLocks noGrp="1" noChangeArrowheads="1"/>
          </p:cNvSpPr>
          <p:nvPr>
            <p:ph idx="1"/>
          </p:nvPr>
        </p:nvSpPr>
        <p:spPr>
          <a:xfrm>
            <a:off x="2458885" y="2120900"/>
            <a:ext cx="4011613" cy="4216400"/>
          </a:xfrm>
        </p:spPr>
        <p:txBody>
          <a:bodyPr>
            <a:normAutofit fontScale="77500" lnSpcReduction="20000"/>
          </a:bodyPr>
          <a:lstStyle/>
          <a:p>
            <a:pPr>
              <a:lnSpc>
                <a:spcPct val="150000"/>
              </a:lnSpc>
            </a:pPr>
            <a:r>
              <a:rPr lang="en-US" altLang="de-DE" b="1" dirty="0">
                <a:solidFill>
                  <a:schemeClr val="bg1"/>
                </a:solidFill>
              </a:rPr>
              <a:t>Corporate Social Responsibility (CSR)</a:t>
            </a:r>
          </a:p>
          <a:p>
            <a:pPr>
              <a:lnSpc>
                <a:spcPct val="150000"/>
              </a:lnSpc>
            </a:pPr>
            <a:r>
              <a:rPr lang="en-US" altLang="de-DE" b="1" dirty="0">
                <a:solidFill>
                  <a:schemeClr val="bg1"/>
                </a:solidFill>
              </a:rPr>
              <a:t>4 tenets of Conscious Business</a:t>
            </a:r>
          </a:p>
          <a:p>
            <a:pPr>
              <a:lnSpc>
                <a:spcPct val="150000"/>
              </a:lnSpc>
            </a:pPr>
            <a:r>
              <a:rPr lang="en-US" altLang="de-DE" b="1" dirty="0">
                <a:solidFill>
                  <a:schemeClr val="bg1"/>
                </a:solidFill>
              </a:rPr>
              <a:t>Stakeholders vs. shareholders</a:t>
            </a:r>
          </a:p>
          <a:p>
            <a:pPr>
              <a:lnSpc>
                <a:spcPct val="150000"/>
              </a:lnSpc>
            </a:pPr>
            <a:r>
              <a:rPr lang="en-US" altLang="de-DE" b="1" dirty="0">
                <a:solidFill>
                  <a:schemeClr val="bg1"/>
                </a:solidFill>
              </a:rPr>
              <a:t>Values &amp; needs</a:t>
            </a:r>
          </a:p>
          <a:p>
            <a:pPr>
              <a:lnSpc>
                <a:spcPct val="150000"/>
              </a:lnSpc>
            </a:pPr>
            <a:r>
              <a:rPr lang="en-US" altLang="de-DE" b="1" dirty="0">
                <a:solidFill>
                  <a:schemeClr val="bg1"/>
                </a:solidFill>
              </a:rPr>
              <a:t>Koan</a:t>
            </a:r>
          </a:p>
        </p:txBody>
      </p:sp>
      <p:pic>
        <p:nvPicPr>
          <p:cNvPr id="3" name="Picture 2">
            <a:extLst>
              <a:ext uri="{FF2B5EF4-FFF2-40B4-BE49-F238E27FC236}">
                <a16:creationId xmlns:a16="http://schemas.microsoft.com/office/drawing/2014/main" id="{355BD91A-9CFD-79C8-3F4C-A6180C180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714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54ED8E-8EFA-742B-2496-D4068BCD4D95}"/>
              </a:ext>
            </a:extLst>
          </p:cNvPr>
          <p:cNvSpPr>
            <a:spLocks noGrp="1"/>
          </p:cNvSpPr>
          <p:nvPr>
            <p:ph type="title"/>
          </p:nvPr>
        </p:nvSpPr>
        <p:spPr/>
        <p:txBody>
          <a:bodyPr/>
          <a:lstStyle/>
          <a:p>
            <a:r>
              <a:rPr lang="en-GB" dirty="0"/>
              <a:t>Literature and contact</a:t>
            </a:r>
            <a:endParaRPr lang="de-DE" dirty="0"/>
          </a:p>
        </p:txBody>
      </p:sp>
      <p:sp>
        <p:nvSpPr>
          <p:cNvPr id="3" name="Textplatzhalter 2">
            <a:extLst>
              <a:ext uri="{FF2B5EF4-FFF2-40B4-BE49-F238E27FC236}">
                <a16:creationId xmlns:a16="http://schemas.microsoft.com/office/drawing/2014/main" id="{BE6EBBA1-4DF6-098F-55B0-EA890755185B}"/>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8F83ACE6-6EB5-DE18-3C31-8700AAA940BD}"/>
              </a:ext>
            </a:extLst>
          </p:cNvPr>
          <p:cNvSpPr>
            <a:spLocks noGrp="1"/>
          </p:cNvSpPr>
          <p:nvPr>
            <p:ph type="sldNum" sz="quarter" idx="12"/>
          </p:nvPr>
        </p:nvSpPr>
        <p:spPr/>
        <p:txBody>
          <a:bodyPr/>
          <a:lstStyle/>
          <a:p>
            <a:fld id="{BC1DBF59-FCF1-4C99-ADD5-833B8FF11D94}" type="slidenum">
              <a:rPr lang="nl-NL" smtClean="0"/>
              <a:t>46</a:t>
            </a:fld>
            <a:endParaRPr lang="nl-NL"/>
          </a:p>
        </p:txBody>
      </p:sp>
      <p:pic>
        <p:nvPicPr>
          <p:cNvPr id="5" name="Picture 2">
            <a:extLst>
              <a:ext uri="{FF2B5EF4-FFF2-40B4-BE49-F238E27FC236}">
                <a16:creationId xmlns:a16="http://schemas.microsoft.com/office/drawing/2014/main" id="{6E0C7803-9409-8F01-B97F-8BF32B6E7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9453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a:xfrm>
            <a:off x="838200" y="1825625"/>
            <a:ext cx="5750490" cy="4351338"/>
          </a:xfrm>
        </p:spPr>
        <p:txBody>
          <a:bodyPr>
            <a:normAutofit lnSpcReduction="10000"/>
          </a:bodyPr>
          <a:lstStyle/>
          <a:p>
            <a:r>
              <a:rPr lang="en-GB" altLang="de-DE" b="1" dirty="0"/>
              <a:t>John Mackey, Rajendra Sisodia</a:t>
            </a:r>
          </a:p>
          <a:p>
            <a:endParaRPr lang="en-GB" altLang="de-DE" dirty="0"/>
          </a:p>
          <a:p>
            <a:r>
              <a:rPr lang="en-US" altLang="de-DE" dirty="0"/>
              <a:t>Paperback : 368 pages</a:t>
            </a:r>
          </a:p>
          <a:p>
            <a:endParaRPr lang="en-US" altLang="de-DE" dirty="0"/>
          </a:p>
          <a:p>
            <a:r>
              <a:rPr lang="en-US" altLang="de-DE" dirty="0"/>
              <a:t>ISBN-10 : 1625271751</a:t>
            </a:r>
          </a:p>
          <a:p>
            <a:r>
              <a:rPr lang="en-US" altLang="de-DE" dirty="0"/>
              <a:t>ISBN-13 : 978-1625271754</a:t>
            </a:r>
          </a:p>
          <a:p>
            <a:endParaRPr lang="en-US" altLang="de-DE" dirty="0"/>
          </a:p>
          <a:p>
            <a:r>
              <a:rPr lang="en-US" altLang="de-DE" dirty="0"/>
              <a:t>Publisher: Harvard Business Review Press; 1st Edition (January 7, 2014)</a:t>
            </a:r>
            <a:endParaRPr lang="en-GB" altLang="de-DE" dirty="0"/>
          </a:p>
        </p:txBody>
      </p:sp>
      <p:sp>
        <p:nvSpPr>
          <p:cNvPr id="4" name="Foliennummernplatzhalter 3">
            <a:extLst>
              <a:ext uri="{FF2B5EF4-FFF2-40B4-BE49-F238E27FC236}">
                <a16:creationId xmlns:a16="http://schemas.microsoft.com/office/drawing/2014/main" id="{4C5295BB-3190-0138-ECF9-C0136951700A}"/>
              </a:ext>
            </a:extLst>
          </p:cNvPr>
          <p:cNvSpPr>
            <a:spLocks noGrp="1"/>
          </p:cNvSpPr>
          <p:nvPr>
            <p:ph type="sldNum" sz="quarter" idx="12"/>
          </p:nvPr>
        </p:nvSpPr>
        <p:spPr/>
        <p:txBody>
          <a:bodyPr/>
          <a:lstStyle/>
          <a:p>
            <a:fld id="{BC1DBF59-FCF1-4C99-ADD5-833B8FF11D94}" type="slidenum">
              <a:rPr lang="nl-NL" smtClean="0"/>
              <a:t>47</a:t>
            </a:fld>
            <a:endParaRPr lang="nl-NL"/>
          </a:p>
        </p:txBody>
      </p:sp>
      <p:pic>
        <p:nvPicPr>
          <p:cNvPr id="5" name="Grafik 4" descr="Ein Bild, das Essen, Schild enthält.&#10;&#10;Automatisch generierte Beschreibung">
            <a:extLst>
              <a:ext uri="{FF2B5EF4-FFF2-40B4-BE49-F238E27FC236}">
                <a16:creationId xmlns:a16="http://schemas.microsoft.com/office/drawing/2014/main" id="{6BD06162-0BC5-FD1C-013A-5D0FFD592241}"/>
              </a:ext>
            </a:extLst>
          </p:cNvPr>
          <p:cNvPicPr>
            <a:picLocks noChangeAspect="1"/>
          </p:cNvPicPr>
          <p:nvPr/>
        </p:nvPicPr>
        <p:blipFill>
          <a:blip r:embed="rId2"/>
          <a:stretch>
            <a:fillRect/>
          </a:stretch>
        </p:blipFill>
        <p:spPr>
          <a:xfrm>
            <a:off x="7190014" y="1603375"/>
            <a:ext cx="3162300" cy="4752975"/>
          </a:xfrm>
          <a:prstGeom prst="rect">
            <a:avLst/>
          </a:prstGeom>
          <a:ln>
            <a:noFill/>
          </a:ln>
          <a:effectLst>
            <a:outerShdw blurRad="292100" dist="139700" dir="2700000" algn="tl" rotWithShape="0">
              <a:srgbClr val="333333">
                <a:alpha val="65000"/>
              </a:srgbClr>
            </a:outerShdw>
          </a:effectLst>
        </p:spPr>
      </p:pic>
      <p:pic>
        <p:nvPicPr>
          <p:cNvPr id="6" name="Picture 2">
            <a:extLst>
              <a:ext uri="{FF2B5EF4-FFF2-40B4-BE49-F238E27FC236}">
                <a16:creationId xmlns:a16="http://schemas.microsoft.com/office/drawing/2014/main" id="{FD14E63E-5CB2-E9EB-0E38-52BE4BD5B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4624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a:xfrm>
            <a:off x="838200" y="1825625"/>
            <a:ext cx="7554238" cy="4351338"/>
          </a:xfrm>
        </p:spPr>
        <p:txBody>
          <a:bodyPr>
            <a:normAutofit fontScale="92500" lnSpcReduction="10000"/>
          </a:bodyPr>
          <a:lstStyle/>
          <a:p>
            <a:r>
              <a:rPr lang="en-GB" altLang="de-DE" b="1" dirty="0"/>
              <a:t>Nicolas </a:t>
            </a:r>
            <a:r>
              <a:rPr lang="en-GB" altLang="de-DE" b="1" dirty="0" err="1"/>
              <a:t>Stahlhofer</a:t>
            </a:r>
            <a:r>
              <a:rPr lang="en-GB" altLang="de-DE" b="1" dirty="0"/>
              <a:t>, Christian Schmidkonz, Patricia Kraft</a:t>
            </a:r>
          </a:p>
          <a:p>
            <a:endParaRPr lang="en-GB" altLang="de-DE" dirty="0"/>
          </a:p>
          <a:p>
            <a:r>
              <a:rPr lang="en-GB" altLang="de-DE" dirty="0"/>
              <a:t>Publisher: Springer; 1st ed. 2018 edition (November 25, 2017) </a:t>
            </a:r>
          </a:p>
          <a:p>
            <a:r>
              <a:rPr lang="en-GB" altLang="de-DE" dirty="0"/>
              <a:t>Series: CSR, Sustainability, Ethics &amp; Governance</a:t>
            </a:r>
          </a:p>
          <a:p>
            <a:r>
              <a:rPr lang="en-GB" altLang="de-DE" dirty="0"/>
              <a:t>Hardcover: 122 pages </a:t>
            </a:r>
          </a:p>
          <a:p>
            <a:r>
              <a:rPr lang="en-GB" altLang="de-DE" dirty="0"/>
              <a:t>Language: English </a:t>
            </a:r>
          </a:p>
          <a:p>
            <a:r>
              <a:rPr lang="en-GB" altLang="de-DE" dirty="0"/>
              <a:t>ISBN-10: 3319697382 </a:t>
            </a:r>
          </a:p>
          <a:p>
            <a:r>
              <a:rPr lang="en-GB" altLang="de-DE" dirty="0"/>
              <a:t>ISBN-13: 978-3319697383 </a:t>
            </a:r>
          </a:p>
        </p:txBody>
      </p:sp>
      <p:sp>
        <p:nvSpPr>
          <p:cNvPr id="4" name="Foliennummernplatzhalter 3">
            <a:extLst>
              <a:ext uri="{FF2B5EF4-FFF2-40B4-BE49-F238E27FC236}">
                <a16:creationId xmlns:a16="http://schemas.microsoft.com/office/drawing/2014/main" id="{4C5295BB-3190-0138-ECF9-C0136951700A}"/>
              </a:ext>
            </a:extLst>
          </p:cNvPr>
          <p:cNvSpPr>
            <a:spLocks noGrp="1"/>
          </p:cNvSpPr>
          <p:nvPr>
            <p:ph type="sldNum" sz="quarter" idx="12"/>
          </p:nvPr>
        </p:nvSpPr>
        <p:spPr/>
        <p:txBody>
          <a:bodyPr/>
          <a:lstStyle/>
          <a:p>
            <a:fld id="{BC1DBF59-FCF1-4C99-ADD5-833B8FF11D94}" type="slidenum">
              <a:rPr lang="nl-NL" smtClean="0"/>
              <a:t>48</a:t>
            </a:fld>
            <a:endParaRPr lang="nl-NL"/>
          </a:p>
        </p:txBody>
      </p:sp>
      <p:pic>
        <p:nvPicPr>
          <p:cNvPr id="5" name="Grafik 4">
            <a:extLst>
              <a:ext uri="{FF2B5EF4-FFF2-40B4-BE49-F238E27FC236}">
                <a16:creationId xmlns:a16="http://schemas.microsoft.com/office/drawing/2014/main" id="{C7B7F407-767B-C31E-E153-4EE456D71463}"/>
              </a:ext>
            </a:extLst>
          </p:cNvPr>
          <p:cNvPicPr>
            <a:picLocks noChangeAspect="1"/>
          </p:cNvPicPr>
          <p:nvPr/>
        </p:nvPicPr>
        <p:blipFill>
          <a:blip r:embed="rId2"/>
          <a:stretch>
            <a:fillRect/>
          </a:stretch>
        </p:blipFill>
        <p:spPr>
          <a:xfrm>
            <a:off x="8610600" y="1739446"/>
            <a:ext cx="2891518" cy="4351338"/>
          </a:xfrm>
          <a:prstGeom prst="rect">
            <a:avLst/>
          </a:prstGeom>
          <a:ln>
            <a:noFill/>
          </a:ln>
          <a:effectLst>
            <a:outerShdw blurRad="292100" dist="139700" dir="2700000" algn="tl" rotWithShape="0">
              <a:srgbClr val="333333">
                <a:alpha val="65000"/>
              </a:srgbClr>
            </a:outerShdw>
          </a:effectLst>
        </p:spPr>
      </p:pic>
      <p:pic>
        <p:nvPicPr>
          <p:cNvPr id="6" name="Grafik 8">
            <a:extLst>
              <a:ext uri="{FF2B5EF4-FFF2-40B4-BE49-F238E27FC236}">
                <a16:creationId xmlns:a16="http://schemas.microsoft.com/office/drawing/2014/main" id="{F8678571-1C02-1562-3306-C0A647BC5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6716" y="4482646"/>
            <a:ext cx="1608137"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12E276C5-9068-C93B-5AFE-8309B53DBF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9890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a:xfrm>
            <a:off x="838200" y="1825625"/>
            <a:ext cx="5856514" cy="4351338"/>
          </a:xfrm>
        </p:spPr>
        <p:txBody>
          <a:bodyPr>
            <a:normAutofit fontScale="92500" lnSpcReduction="10000"/>
          </a:bodyPr>
          <a:lstStyle/>
          <a:p>
            <a:r>
              <a:rPr lang="en-GB" altLang="de-DE" b="1" dirty="0"/>
              <a:t>Paul Polman, Andrew Winston</a:t>
            </a:r>
          </a:p>
          <a:p>
            <a:endParaRPr lang="en-GB" altLang="de-DE" dirty="0"/>
          </a:p>
          <a:p>
            <a:r>
              <a:rPr lang="en-US" altLang="de-DE" dirty="0"/>
              <a:t>Publisher: ‎ Harvard Business Review Press (5 Oct. 2021)</a:t>
            </a:r>
          </a:p>
          <a:p>
            <a:endParaRPr lang="en-US" altLang="de-DE" dirty="0"/>
          </a:p>
          <a:p>
            <a:r>
              <a:rPr lang="en-US" altLang="de-DE" dirty="0"/>
              <a:t>Hardcover </a:t>
            </a:r>
            <a:r>
              <a:rPr lang="ar-SA" altLang="de-DE" dirty="0">
                <a:cs typeface="Calibri" panose="020F0502020204030204" pitchFamily="34" charset="0"/>
              </a:rPr>
              <a:t>‏</a:t>
            </a:r>
            <a:r>
              <a:rPr lang="en-US" altLang="de-DE" dirty="0"/>
              <a:t> : ‎ 352 pages</a:t>
            </a:r>
          </a:p>
          <a:p>
            <a:endParaRPr lang="en-US" altLang="de-DE" dirty="0"/>
          </a:p>
          <a:p>
            <a:r>
              <a:rPr lang="en-US" altLang="de-DE" dirty="0"/>
              <a:t>ISBN-10 </a:t>
            </a:r>
            <a:r>
              <a:rPr lang="ar-SA" altLang="de-DE" dirty="0">
                <a:cs typeface="Calibri" panose="020F0502020204030204" pitchFamily="34" charset="0"/>
              </a:rPr>
              <a:t>‏</a:t>
            </a:r>
            <a:r>
              <a:rPr lang="en-US" altLang="de-DE" dirty="0"/>
              <a:t> : ‎ 1647821304</a:t>
            </a:r>
          </a:p>
          <a:p>
            <a:endParaRPr lang="en-US" altLang="de-DE" dirty="0"/>
          </a:p>
          <a:p>
            <a:r>
              <a:rPr lang="en-US" altLang="de-DE" dirty="0"/>
              <a:t>ISBN-13 </a:t>
            </a:r>
            <a:r>
              <a:rPr lang="ar-SA" altLang="de-DE" dirty="0">
                <a:cs typeface="Calibri" panose="020F0502020204030204" pitchFamily="34" charset="0"/>
              </a:rPr>
              <a:t>‏</a:t>
            </a:r>
            <a:r>
              <a:rPr lang="en-US" altLang="de-DE" dirty="0"/>
              <a:t> : ‎ 978-1647821302 </a:t>
            </a:r>
            <a:endParaRPr lang="en-GB" altLang="de-DE" dirty="0"/>
          </a:p>
        </p:txBody>
      </p:sp>
      <p:sp>
        <p:nvSpPr>
          <p:cNvPr id="4" name="Foliennummernplatzhalter 3">
            <a:extLst>
              <a:ext uri="{FF2B5EF4-FFF2-40B4-BE49-F238E27FC236}">
                <a16:creationId xmlns:a16="http://schemas.microsoft.com/office/drawing/2014/main" id="{4C5295BB-3190-0138-ECF9-C0136951700A}"/>
              </a:ext>
            </a:extLst>
          </p:cNvPr>
          <p:cNvSpPr>
            <a:spLocks noGrp="1"/>
          </p:cNvSpPr>
          <p:nvPr>
            <p:ph type="sldNum" sz="quarter" idx="12"/>
          </p:nvPr>
        </p:nvSpPr>
        <p:spPr/>
        <p:txBody>
          <a:bodyPr/>
          <a:lstStyle/>
          <a:p>
            <a:fld id="{BC1DBF59-FCF1-4C99-ADD5-833B8FF11D94}" type="slidenum">
              <a:rPr lang="nl-NL" smtClean="0"/>
              <a:t>49</a:t>
            </a:fld>
            <a:endParaRPr lang="nl-NL"/>
          </a:p>
        </p:txBody>
      </p:sp>
      <p:pic>
        <p:nvPicPr>
          <p:cNvPr id="5" name="Picture 5" descr="Diagram, text&#10;&#10;Description automatically generated">
            <a:extLst>
              <a:ext uri="{FF2B5EF4-FFF2-40B4-BE49-F238E27FC236}">
                <a16:creationId xmlns:a16="http://schemas.microsoft.com/office/drawing/2014/main" id="{B22DE0AE-7840-206F-6338-DBB0655E40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7807" y="1135063"/>
            <a:ext cx="3605213"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C25E1883-E3D6-2481-B752-0846B6B18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603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nummernplatzhalter 1">
            <a:extLst>
              <a:ext uri="{FF2B5EF4-FFF2-40B4-BE49-F238E27FC236}">
                <a16:creationId xmlns:a16="http://schemas.microsoft.com/office/drawing/2014/main" id="{72500DAD-0BE2-BBFA-72CA-214F9D065418}"/>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fld id="{6C19A705-A261-49AA-86CB-E7C9151CF99E}" type="slidenum">
              <a:rPr lang="de-DE" altLang="de-DE" smtClean="0">
                <a:solidFill>
                  <a:schemeClr val="bg1"/>
                </a:solidFill>
              </a:rPr>
              <a:pPr>
                <a:spcBef>
                  <a:spcPct val="0"/>
                </a:spcBef>
                <a:buFontTx/>
                <a:buNone/>
              </a:pPr>
              <a:t>5</a:t>
            </a:fld>
            <a:endParaRPr lang="de-DE" altLang="de-DE">
              <a:solidFill>
                <a:schemeClr val="bg1"/>
              </a:solidFill>
            </a:endParaRPr>
          </a:p>
        </p:txBody>
      </p:sp>
      <p:pic>
        <p:nvPicPr>
          <p:cNvPr id="3" name="Grafik 2">
            <a:extLst>
              <a:ext uri="{FF2B5EF4-FFF2-40B4-BE49-F238E27FC236}">
                <a16:creationId xmlns:a16="http://schemas.microsoft.com/office/drawing/2014/main" id="{1F504050-0238-5BA6-D676-3C2C866DDC14}"/>
              </a:ext>
            </a:extLst>
          </p:cNvPr>
          <p:cNvPicPr>
            <a:picLocks noChangeAspect="1"/>
          </p:cNvPicPr>
          <p:nvPr/>
        </p:nvPicPr>
        <p:blipFill>
          <a:blip r:embed="rId4"/>
          <a:stretch>
            <a:fillRect/>
          </a:stretch>
        </p:blipFill>
        <p:spPr>
          <a:xfrm>
            <a:off x="286476" y="1162333"/>
            <a:ext cx="11619047" cy="4533333"/>
          </a:xfrm>
          <a:prstGeom prst="rect">
            <a:avLst/>
          </a:prstGeom>
          <a:ln>
            <a:noFill/>
          </a:ln>
          <a:effectLst>
            <a:outerShdw blurRad="292100" dist="139700" dir="2700000" algn="tl" rotWithShape="0">
              <a:srgbClr val="333333">
                <a:alpha val="65000"/>
              </a:srgbClr>
            </a:outerShdw>
          </a:effectLst>
        </p:spPr>
      </p:pic>
      <p:sp>
        <p:nvSpPr>
          <p:cNvPr id="6" name="Textfeld 5">
            <a:extLst>
              <a:ext uri="{FF2B5EF4-FFF2-40B4-BE49-F238E27FC236}">
                <a16:creationId xmlns:a16="http://schemas.microsoft.com/office/drawing/2014/main" id="{4C5059EE-08CC-759F-4CBE-326FEAB032CE}"/>
              </a:ext>
            </a:extLst>
          </p:cNvPr>
          <p:cNvSpPr txBox="1"/>
          <p:nvPr/>
        </p:nvSpPr>
        <p:spPr>
          <a:xfrm>
            <a:off x="3021204" y="5879929"/>
            <a:ext cx="6149590" cy="338554"/>
          </a:xfrm>
          <a:prstGeom prst="rect">
            <a:avLst/>
          </a:prstGeom>
          <a:noFill/>
        </p:spPr>
        <p:txBody>
          <a:bodyPr wrap="square">
            <a:spAutoFit/>
          </a:bodyPr>
          <a:lstStyle/>
          <a:p>
            <a:pPr algn="ctr"/>
            <a:r>
              <a:rPr lang="en-US" sz="1600" dirty="0"/>
              <a:t>Watch “Overview” at </a:t>
            </a:r>
            <a:r>
              <a:rPr lang="en-US" sz="1600" dirty="0">
                <a:hlinkClick r:id="rId5"/>
              </a:rPr>
              <a:t>https://vimeo.com/55073825</a:t>
            </a:r>
            <a:r>
              <a:rPr lang="en-US" sz="1600" dirty="0"/>
              <a:t> </a:t>
            </a:r>
          </a:p>
        </p:txBody>
      </p:sp>
      <p:pic>
        <p:nvPicPr>
          <p:cNvPr id="2" name="Picture 2">
            <a:extLst>
              <a:ext uri="{FF2B5EF4-FFF2-40B4-BE49-F238E27FC236}">
                <a16:creationId xmlns:a16="http://schemas.microsoft.com/office/drawing/2014/main" id="{BCEAB14F-EDB8-7B61-F983-CCB684D466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4036" y="6402746"/>
            <a:ext cx="923925" cy="323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p:txBody>
          <a:bodyPr>
            <a:normAutofit/>
          </a:bodyPr>
          <a:lstStyle/>
          <a:p>
            <a:pPr marL="0" indent="0">
              <a:buFontTx/>
              <a:buNone/>
              <a:defRPr/>
            </a:pPr>
            <a:r>
              <a:rPr lang="en-GB" sz="1600" b="1" dirty="0"/>
              <a:t>Books:</a:t>
            </a:r>
          </a:p>
          <a:p>
            <a:pPr>
              <a:defRPr/>
            </a:pPr>
            <a:r>
              <a:rPr lang="en-US" sz="1600" dirty="0"/>
              <a:t>Barrett, Richard (2014): The Value-Driven Organization – Unleashing Human Potential for Performance and Profit, Oxon</a:t>
            </a:r>
            <a:endParaRPr lang="de-DE" sz="1600" dirty="0"/>
          </a:p>
          <a:p>
            <a:pPr>
              <a:defRPr/>
            </a:pPr>
            <a:r>
              <a:rPr lang="en-US" sz="1600" b="1" dirty="0"/>
              <a:t>Chouinard, Yvon (2006): Let My People Go Surfing: The Education of a Reluctant Businessman, New York</a:t>
            </a:r>
            <a:endParaRPr lang="de-DE" sz="1600" b="1" dirty="0"/>
          </a:p>
          <a:p>
            <a:pPr>
              <a:defRPr/>
            </a:pPr>
            <a:r>
              <a:rPr lang="en-US" sz="1600" dirty="0"/>
              <a:t>Hurst, Aaron (2014): The Purpose Economy – How Your Desire for Impact, Personal Growth and Community Is Changing the World, Boise</a:t>
            </a:r>
            <a:endParaRPr lang="de-DE" sz="1600" dirty="0"/>
          </a:p>
          <a:p>
            <a:pPr>
              <a:defRPr/>
            </a:pPr>
            <a:r>
              <a:rPr lang="en-US" sz="1600" dirty="0" err="1"/>
              <a:t>Kofman</a:t>
            </a:r>
            <a:r>
              <a:rPr lang="en-US" sz="1600" dirty="0"/>
              <a:t>, Fred (2006): Conscious Business – How to Build Value Through Values, Boulder</a:t>
            </a:r>
            <a:endParaRPr lang="de-DE" sz="1600" dirty="0"/>
          </a:p>
          <a:p>
            <a:pPr>
              <a:defRPr/>
            </a:pPr>
            <a:r>
              <a:rPr lang="en-US" sz="1600" b="1" dirty="0"/>
              <a:t>Mackey, John and Raj Sisodia (2014): Conscious Capitalism – Liberating the Heroic Spirit of Business, Boston</a:t>
            </a:r>
            <a:endParaRPr lang="de-DE" sz="1600" b="1" dirty="0"/>
          </a:p>
          <a:p>
            <a:pPr>
              <a:defRPr/>
            </a:pPr>
            <a:r>
              <a:rPr lang="en-US" sz="1600" b="1" dirty="0"/>
              <a:t>Sisodia, Raj, David Wolfe and Jag </a:t>
            </a:r>
            <a:r>
              <a:rPr lang="en-US" sz="1600" b="1" dirty="0" err="1"/>
              <a:t>Sheth</a:t>
            </a:r>
            <a:r>
              <a:rPr lang="en-US" sz="1600" b="1" dirty="0"/>
              <a:t> (2014): Firms of Endearment – How World-Class Companies Profit from Passion and Purpose, Upper Saddle River</a:t>
            </a:r>
            <a:endParaRPr lang="de-DE" sz="1600" b="1" dirty="0"/>
          </a:p>
          <a:p>
            <a:pPr>
              <a:defRPr/>
            </a:pPr>
            <a:r>
              <a:rPr lang="en-US" sz="1600" dirty="0"/>
              <a:t>Tate, Carolyn (2015): Conscious Marketing – How to create an awesome business with a new approach to marketing, Milton</a:t>
            </a:r>
          </a:p>
          <a:p>
            <a:pPr>
              <a:defRPr/>
            </a:pPr>
            <a:r>
              <a:rPr lang="en-US" sz="1600" b="1" dirty="0" err="1"/>
              <a:t>Stahlhofer</a:t>
            </a:r>
            <a:r>
              <a:rPr lang="en-US" sz="1600" b="1" dirty="0"/>
              <a:t>, Nicolas, Christian Schmidkonz and Patricia Kraft (2018): Conscious Business in Germany, Cham</a:t>
            </a:r>
            <a:endParaRPr lang="de-DE" sz="1600" b="1" dirty="0"/>
          </a:p>
          <a:p>
            <a:pPr>
              <a:defRPr/>
            </a:pPr>
            <a:r>
              <a:rPr lang="en-US" sz="1600" dirty="0"/>
              <a:t>Tindell, Kip (2014): Uncontainable – How Passion, Commitment, and Conscious Capitalism Built a Business Where Everyone Thrives, New York</a:t>
            </a:r>
            <a:endParaRPr lang="de-DE" sz="1600" dirty="0"/>
          </a:p>
        </p:txBody>
      </p:sp>
      <p:sp>
        <p:nvSpPr>
          <p:cNvPr id="4" name="Foliennummernplatzhalter 3">
            <a:extLst>
              <a:ext uri="{FF2B5EF4-FFF2-40B4-BE49-F238E27FC236}">
                <a16:creationId xmlns:a16="http://schemas.microsoft.com/office/drawing/2014/main" id="{4C5295BB-3190-0138-ECF9-C0136951700A}"/>
              </a:ext>
            </a:extLst>
          </p:cNvPr>
          <p:cNvSpPr>
            <a:spLocks noGrp="1"/>
          </p:cNvSpPr>
          <p:nvPr>
            <p:ph type="sldNum" sz="quarter" idx="12"/>
          </p:nvPr>
        </p:nvSpPr>
        <p:spPr/>
        <p:txBody>
          <a:bodyPr/>
          <a:lstStyle/>
          <a:p>
            <a:fld id="{BC1DBF59-FCF1-4C99-ADD5-833B8FF11D94}" type="slidenum">
              <a:rPr lang="nl-NL" smtClean="0"/>
              <a:t>50</a:t>
            </a:fld>
            <a:endParaRPr lang="nl-NL"/>
          </a:p>
        </p:txBody>
      </p:sp>
      <p:pic>
        <p:nvPicPr>
          <p:cNvPr id="5" name="Picture 2">
            <a:extLst>
              <a:ext uri="{FF2B5EF4-FFF2-40B4-BE49-F238E27FC236}">
                <a16:creationId xmlns:a16="http://schemas.microsoft.com/office/drawing/2014/main" id="{FCCD421B-74D4-2CAA-5965-8A9DF78FFC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1934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el 1">
            <a:extLst>
              <a:ext uri="{FF2B5EF4-FFF2-40B4-BE49-F238E27FC236}">
                <a16:creationId xmlns:a16="http://schemas.microsoft.com/office/drawing/2014/main" id="{DD528007-330A-AEE7-2F65-F769FA5302DA}"/>
              </a:ext>
            </a:extLst>
          </p:cNvPr>
          <p:cNvSpPr>
            <a:spLocks noGrp="1" noChangeArrowheads="1"/>
          </p:cNvSpPr>
          <p:nvPr>
            <p:ph type="title"/>
          </p:nvPr>
        </p:nvSpPr>
        <p:spPr/>
        <p:txBody>
          <a:bodyPr/>
          <a:lstStyle/>
          <a:p>
            <a:pPr algn="ctr"/>
            <a:r>
              <a:rPr lang="de-DE" altLang="de-DE"/>
              <a:t>Prof. Dr. Christian Schmidkonz</a:t>
            </a:r>
          </a:p>
        </p:txBody>
      </p:sp>
      <p:sp>
        <p:nvSpPr>
          <p:cNvPr id="72707" name="Foliennummernplatzhalter 2">
            <a:extLst>
              <a:ext uri="{FF2B5EF4-FFF2-40B4-BE49-F238E27FC236}">
                <a16:creationId xmlns:a16="http://schemas.microsoft.com/office/drawing/2014/main" id="{00CBFA82-E68C-EDA6-7439-D8F13DAA6D3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fld id="{2F04450C-A838-41C2-8961-479A6E1E27BA}" type="slidenum">
              <a:rPr lang="de-DE" altLang="de-DE" smtClean="0">
                <a:solidFill>
                  <a:schemeClr val="bg1"/>
                </a:solidFill>
              </a:rPr>
              <a:pPr>
                <a:spcBef>
                  <a:spcPct val="0"/>
                </a:spcBef>
                <a:buFontTx/>
                <a:buNone/>
              </a:pPr>
              <a:t>51</a:t>
            </a:fld>
            <a:endParaRPr lang="de-DE" altLang="de-DE">
              <a:solidFill>
                <a:schemeClr val="bg1"/>
              </a:solidFill>
            </a:endParaRPr>
          </a:p>
        </p:txBody>
      </p:sp>
      <p:sp>
        <p:nvSpPr>
          <p:cNvPr id="72709" name="Abgerundetes Rechteck 11">
            <a:extLst>
              <a:ext uri="{FF2B5EF4-FFF2-40B4-BE49-F238E27FC236}">
                <a16:creationId xmlns:a16="http://schemas.microsoft.com/office/drawing/2014/main" id="{F43A96D7-B651-3299-0176-ED58349ECC22}"/>
              </a:ext>
            </a:extLst>
          </p:cNvPr>
          <p:cNvSpPr>
            <a:spLocks noChangeArrowheads="1"/>
          </p:cNvSpPr>
          <p:nvPr/>
        </p:nvSpPr>
        <p:spPr bwMode="auto">
          <a:xfrm>
            <a:off x="3106738" y="1792289"/>
            <a:ext cx="5980112" cy="4046537"/>
          </a:xfrm>
          <a:prstGeom prst="roundRect">
            <a:avLst>
              <a:gd name="adj" fmla="val 5537"/>
            </a:avLst>
          </a:prstGeom>
          <a:noFill/>
          <a:ln w="9525" algn="ctr">
            <a:solidFill>
              <a:srgbClr val="000066"/>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2"/>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lang="de-DE" altLang="de-DE">
              <a:latin typeface="Arial" panose="020B0604020202020204" pitchFamily="34" charset="0"/>
            </a:endParaRPr>
          </a:p>
        </p:txBody>
      </p:sp>
      <p:sp>
        <p:nvSpPr>
          <p:cNvPr id="7" name="Text Box 3">
            <a:extLst>
              <a:ext uri="{FF2B5EF4-FFF2-40B4-BE49-F238E27FC236}">
                <a16:creationId xmlns:a16="http://schemas.microsoft.com/office/drawing/2014/main" id="{1F89AEF5-4E68-AB50-9021-3FD2D668CAD2}"/>
              </a:ext>
            </a:extLst>
          </p:cNvPr>
          <p:cNvSpPr txBox="1">
            <a:spLocks noChangeArrowheads="1"/>
          </p:cNvSpPr>
          <p:nvPr/>
        </p:nvSpPr>
        <p:spPr bwMode="auto">
          <a:xfrm>
            <a:off x="3092451" y="5824539"/>
            <a:ext cx="6016625" cy="847725"/>
          </a:xfrm>
          <a:prstGeom prst="rect">
            <a:avLst/>
          </a:prstGeom>
          <a:noFill/>
          <a:ln w="12700">
            <a:noFill/>
            <a:miter lim="800000"/>
            <a:headEnd/>
            <a:tailEnd/>
          </a:ln>
        </p:spPr>
        <p:txBody>
          <a:bodyPr lIns="54000" tIns="54000" rIns="54000" bIns="54000" anchor="ctr">
            <a:spAutoFit/>
          </a:bodyPr>
          <a:lstStyle/>
          <a:p>
            <a:pPr defTabSz="762000">
              <a:tabLst>
                <a:tab pos="1905000" algn="l"/>
              </a:tabLst>
              <a:defRPr/>
            </a:pPr>
            <a:r>
              <a:rPr lang="en-GB" sz="600" dirty="0">
                <a:cs typeface="Arial" charset="0"/>
              </a:rPr>
              <a:t>DISCLAIMER:</a:t>
            </a:r>
            <a:br>
              <a:rPr lang="en-GB" sz="600" dirty="0">
                <a:cs typeface="Arial" charset="0"/>
              </a:rPr>
            </a:br>
            <a:r>
              <a:rPr lang="en-GB" sz="600" dirty="0">
                <a:cs typeface="Arial" charset="0"/>
              </a:rPr>
              <a:t>The information contained in this presentation is based upon or derived from sources that are believed to be reliable; however, no representation is made that such information is accurate or complete in all material respects, and reliance upon such information as the basis for taking any actions is neither authorized nor warranted.</a:t>
            </a:r>
            <a:br>
              <a:rPr lang="en-GB" sz="600" dirty="0">
                <a:cs typeface="Arial" charset="0"/>
              </a:rPr>
            </a:br>
            <a:r>
              <a:rPr lang="en-GB" sz="600" dirty="0">
                <a:cs typeface="Arial" charset="0"/>
              </a:rPr>
              <a:t>This presentation is intended for the use at Munich Business School only. It should not be regarded as a substitute for the exercise by the recipient of their own judgement. The author(s) and/or any person connected with it accepts no liability whatsoever for any direct or consequential loss of any kind arising out of the use of this report or any part of its contents. </a:t>
            </a:r>
          </a:p>
          <a:p>
            <a:pPr defTabSz="762000">
              <a:tabLst>
                <a:tab pos="1905000" algn="l"/>
              </a:tabLst>
              <a:defRPr/>
            </a:pPr>
            <a:r>
              <a:rPr lang="en-GB" sz="600" dirty="0">
                <a:cs typeface="Arial" charset="0"/>
              </a:rPr>
              <a:t>It should be noted that a variety of factors, including e.g. changes in prices, shifts in demand, variations in supply, international currency movements, technological developments, governmental actions and/or other factors, including our own misjudgements or mistakes, may cause the statements herein concerning present and future conditions, results and trends to be inaccurate.</a:t>
            </a:r>
          </a:p>
        </p:txBody>
      </p:sp>
      <p:graphicFrame>
        <p:nvGraphicFramePr>
          <p:cNvPr id="8" name="Tabelle 7">
            <a:extLst>
              <a:ext uri="{FF2B5EF4-FFF2-40B4-BE49-F238E27FC236}">
                <a16:creationId xmlns:a16="http://schemas.microsoft.com/office/drawing/2014/main" id="{1B18BE10-CC8A-BE01-F81A-47E5E2359CFD}"/>
              </a:ext>
            </a:extLst>
          </p:cNvPr>
          <p:cNvGraphicFramePr>
            <a:graphicFrameLocks noGrp="1"/>
          </p:cNvGraphicFramePr>
          <p:nvPr/>
        </p:nvGraphicFramePr>
        <p:xfrm>
          <a:off x="3937000" y="2078039"/>
          <a:ext cx="5626100" cy="4343399"/>
        </p:xfrm>
        <a:graphic>
          <a:graphicData uri="http://schemas.openxmlformats.org/drawingml/2006/table">
            <a:tbl>
              <a:tblPr/>
              <a:tblGrid>
                <a:gridCol w="5626100">
                  <a:extLst>
                    <a:ext uri="{9D8B030D-6E8A-4147-A177-3AD203B41FA5}">
                      <a16:colId xmlns:a16="http://schemas.microsoft.com/office/drawing/2014/main" val="20000"/>
                    </a:ext>
                  </a:extLst>
                </a:gridCol>
              </a:tblGrid>
              <a:tr h="3715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dirty="0" err="1">
                          <a:ln>
                            <a:noFill/>
                          </a:ln>
                          <a:solidFill>
                            <a:srgbClr val="002060"/>
                          </a:solidFill>
                          <a:effectLst/>
                          <a:latin typeface="+mn-lt"/>
                        </a:rPr>
                        <a:t>Munich</a:t>
                      </a:r>
                      <a:r>
                        <a:rPr kumimoji="0" lang="de-DE" sz="1400" b="1" i="0" u="none" strike="noStrike" cap="none" normalizeH="0" baseline="0" dirty="0">
                          <a:ln>
                            <a:noFill/>
                          </a:ln>
                          <a:solidFill>
                            <a:srgbClr val="002060"/>
                          </a:solidFill>
                          <a:effectLst/>
                          <a:latin typeface="+mn-lt"/>
                        </a:rPr>
                        <a:t> Business School</a:t>
                      </a: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795713">
                <a:tc>
                  <a:txBody>
                    <a:bodyPr/>
                    <a:lstStyle/>
                    <a:p>
                      <a:pPr marL="0" marR="0" lvl="0" indent="0" algn="l" defTabSz="762000" rtl="0" eaLnBrk="0" fontAlgn="base" latinLnBrk="0" hangingPunct="0">
                        <a:lnSpc>
                          <a:spcPct val="110000"/>
                        </a:lnSpc>
                        <a:spcBef>
                          <a:spcPct val="0"/>
                        </a:spcBef>
                        <a:spcAft>
                          <a:spcPct val="0"/>
                        </a:spcAft>
                        <a:buClrTx/>
                        <a:buSzTx/>
                        <a:buFontTx/>
                        <a:buNone/>
                        <a:tabLst>
                          <a:tab pos="1905000" algn="l"/>
                        </a:tabLst>
                      </a:pPr>
                      <a:r>
                        <a:rPr kumimoji="0" lang="de-DE" sz="1400" b="0" i="0" u="none" strike="noStrike" cap="none" normalizeH="0" baseline="0">
                          <a:ln>
                            <a:noFill/>
                          </a:ln>
                          <a:solidFill>
                            <a:srgbClr val="002060"/>
                          </a:solidFill>
                          <a:effectLst/>
                          <a:latin typeface="+mn-lt"/>
                        </a:rPr>
                        <a:t>Elsenheimerstraße 61</a:t>
                      </a:r>
                    </a:p>
                    <a:p>
                      <a:pPr marL="0" marR="0" lvl="0" indent="0" algn="l" defTabSz="762000" rtl="0" eaLnBrk="0" fontAlgn="base" latinLnBrk="0" hangingPunct="0">
                        <a:lnSpc>
                          <a:spcPct val="110000"/>
                        </a:lnSpc>
                        <a:spcBef>
                          <a:spcPct val="0"/>
                        </a:spcBef>
                        <a:spcAft>
                          <a:spcPct val="0"/>
                        </a:spcAft>
                        <a:buClrTx/>
                        <a:buSzTx/>
                        <a:buFontTx/>
                        <a:buNone/>
                        <a:tabLst>
                          <a:tab pos="1905000" algn="l"/>
                        </a:tabLst>
                      </a:pPr>
                      <a:r>
                        <a:rPr kumimoji="0" lang="de-DE" sz="1400" b="0" i="0" u="none" strike="noStrike" cap="none" normalizeH="0" baseline="0">
                          <a:ln>
                            <a:noFill/>
                          </a:ln>
                          <a:solidFill>
                            <a:srgbClr val="002060"/>
                          </a:solidFill>
                          <a:effectLst/>
                          <a:latin typeface="+mn-lt"/>
                        </a:rPr>
                        <a:t>80687 München</a:t>
                      </a:r>
                    </a:p>
                    <a:p>
                      <a:pPr marL="0" marR="0" lvl="0" indent="0" algn="l" defTabSz="762000" rtl="0" eaLnBrk="0" fontAlgn="base" latinLnBrk="0" hangingPunct="0">
                        <a:lnSpc>
                          <a:spcPct val="110000"/>
                        </a:lnSpc>
                        <a:spcBef>
                          <a:spcPct val="0"/>
                        </a:spcBef>
                        <a:spcAft>
                          <a:spcPct val="0"/>
                        </a:spcAft>
                        <a:buClrTx/>
                        <a:buSzTx/>
                        <a:buFontTx/>
                        <a:buNone/>
                        <a:tabLst>
                          <a:tab pos="1905000" algn="l"/>
                        </a:tabLst>
                      </a:pPr>
                      <a:r>
                        <a:rPr kumimoji="0" lang="de-DE" sz="1400" b="0" i="0" u="none" strike="noStrike" cap="none" normalizeH="0" baseline="0">
                          <a:ln>
                            <a:noFill/>
                          </a:ln>
                          <a:solidFill>
                            <a:srgbClr val="002060"/>
                          </a:solidFill>
                          <a:effectLst/>
                          <a:latin typeface="+mn-lt"/>
                        </a:rPr>
                        <a:t>GERMANY</a:t>
                      </a:r>
                      <a:endParaRPr kumimoji="0" lang="de-DE" sz="1400" b="0" i="0" u="none" strike="noStrike" cap="none" normalizeH="0" baseline="0">
                        <a:ln>
                          <a:noFill/>
                        </a:ln>
                        <a:solidFill>
                          <a:srgbClr val="000000"/>
                        </a:solidFill>
                        <a:effectLst/>
                        <a:latin typeface="+mn-lt"/>
                      </a:endParaRP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60963">
                <a:tc>
                  <a:txBody>
                    <a:bodyPr/>
                    <a:lstStyle/>
                    <a:p>
                      <a:pPr marL="0" marR="0" lvl="0" indent="0" algn="l" defTabSz="762000" rtl="0" eaLnBrk="0" fontAlgn="base" latinLnBrk="0" hangingPunct="0">
                        <a:lnSpc>
                          <a:spcPct val="110000"/>
                        </a:lnSpc>
                        <a:spcBef>
                          <a:spcPct val="0"/>
                        </a:spcBef>
                        <a:spcAft>
                          <a:spcPct val="0"/>
                        </a:spcAft>
                        <a:buClrTx/>
                        <a:buSzTx/>
                        <a:buFontTx/>
                        <a:buNone/>
                        <a:tabLst>
                          <a:tab pos="1905000" algn="l"/>
                        </a:tabLst>
                      </a:pPr>
                      <a:r>
                        <a:rPr kumimoji="0" lang="de-DE" sz="1400" b="0" i="0" u="none" strike="noStrike" cap="none" normalizeH="0" baseline="0" dirty="0">
                          <a:ln>
                            <a:noFill/>
                          </a:ln>
                          <a:solidFill>
                            <a:srgbClr val="002060"/>
                          </a:solidFill>
                          <a:effectLst/>
                          <a:latin typeface="+mn-lt"/>
                        </a:rPr>
                        <a:t>Phone: +49 (0)89 54 76 78 - 14</a:t>
                      </a:r>
                    </a:p>
                    <a:p>
                      <a:pPr marL="0" marR="0" lvl="0" indent="0" algn="l" defTabSz="762000" rtl="0" eaLnBrk="0" fontAlgn="base" latinLnBrk="0" hangingPunct="0">
                        <a:lnSpc>
                          <a:spcPct val="110000"/>
                        </a:lnSpc>
                        <a:spcBef>
                          <a:spcPct val="0"/>
                        </a:spcBef>
                        <a:spcAft>
                          <a:spcPct val="0"/>
                        </a:spcAft>
                        <a:buClrTx/>
                        <a:buSzTx/>
                        <a:buFontTx/>
                        <a:buNone/>
                        <a:tabLst>
                          <a:tab pos="1905000" algn="l"/>
                        </a:tabLst>
                      </a:pPr>
                      <a:r>
                        <a:rPr kumimoji="0" lang="de-DE" sz="1400" b="0" i="0" u="none" strike="noStrike" cap="none" normalizeH="0" baseline="0" dirty="0">
                          <a:ln>
                            <a:noFill/>
                          </a:ln>
                          <a:solidFill>
                            <a:srgbClr val="002060"/>
                          </a:solidFill>
                          <a:effectLst/>
                          <a:latin typeface="+mn-lt"/>
                        </a:rPr>
                        <a:t>Fax: +49 (0)89 54 76 78 - 29</a:t>
                      </a: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872040">
                <a:tc>
                  <a:txBody>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de-DE" sz="1400" b="0" i="0" u="none" strike="noStrike" cap="none" normalizeH="0" baseline="0" dirty="0">
                          <a:ln>
                            <a:noFill/>
                          </a:ln>
                          <a:solidFill>
                            <a:srgbClr val="002060"/>
                          </a:solidFill>
                          <a:effectLst/>
                          <a:latin typeface="+mn-lt"/>
                        </a:rPr>
                      </a:br>
                      <a:r>
                        <a:rPr kumimoji="0" lang="de-DE" sz="1400" b="0" i="0" u="none" strike="noStrike" cap="none" normalizeH="0" baseline="0" dirty="0">
                          <a:ln>
                            <a:noFill/>
                          </a:ln>
                          <a:solidFill>
                            <a:srgbClr val="002060"/>
                          </a:solidFill>
                          <a:effectLst/>
                          <a:latin typeface="+mn-lt"/>
                        </a:rPr>
                        <a:t>Christian.Schmidkonz@munich-business-school.de</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dirty="0">
                          <a:ln>
                            <a:noFill/>
                          </a:ln>
                          <a:solidFill>
                            <a:srgbClr val="002060"/>
                          </a:solidFill>
                          <a:effectLst/>
                          <a:latin typeface="+mn-lt"/>
                        </a:rPr>
                        <a:t>www.munich-business-school.de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2060"/>
                        </a:solidFill>
                        <a:effectLst/>
                        <a:latin typeface="+mn-lt"/>
                      </a:endParaRPr>
                    </a:p>
                    <a:p>
                      <a:pPr marL="0" marR="0" lvl="0" indent="0" algn="l" defTabSz="914400" rtl="0" eaLnBrk="0" fontAlgn="base" latinLnBrk="0" hangingPunct="0">
                        <a:lnSpc>
                          <a:spcPct val="110000"/>
                        </a:lnSpc>
                        <a:spcBef>
                          <a:spcPct val="0"/>
                        </a:spcBef>
                        <a:spcAft>
                          <a:spcPct val="0"/>
                        </a:spcAft>
                        <a:buClrTx/>
                        <a:buSzTx/>
                        <a:buFontTx/>
                        <a:buNone/>
                        <a:tabLst/>
                        <a:defRPr/>
                      </a:pPr>
                      <a:r>
                        <a:rPr kumimoji="0" lang="de-DE" sz="1400" b="1" i="0" u="none" strike="noStrike" kern="1200" cap="none" normalizeH="0" baseline="0" dirty="0">
                          <a:ln>
                            <a:noFill/>
                          </a:ln>
                          <a:solidFill>
                            <a:srgbClr val="FF9900"/>
                          </a:solidFill>
                          <a:effectLst/>
                          <a:latin typeface="+mn-lt"/>
                          <a:ea typeface="+mn-ea"/>
                          <a:cs typeface="+mn-cs"/>
                        </a:rPr>
                        <a:t>LinkedIn:</a:t>
                      </a:r>
                      <a:br>
                        <a:rPr kumimoji="0" lang="de-DE" sz="1400" b="1" i="0" u="none" strike="noStrike" kern="1200" cap="none" normalizeH="0" baseline="0" dirty="0">
                          <a:ln>
                            <a:noFill/>
                          </a:ln>
                          <a:solidFill>
                            <a:srgbClr val="FF9900"/>
                          </a:solidFill>
                          <a:effectLst/>
                          <a:latin typeface="+mn-lt"/>
                          <a:ea typeface="+mn-ea"/>
                          <a:cs typeface="+mn-cs"/>
                        </a:rPr>
                      </a:br>
                      <a:r>
                        <a:rPr kumimoji="0" lang="de-DE" sz="1400" b="0" i="0" u="none" strike="noStrike" kern="1200" cap="none" normalizeH="0" baseline="0" dirty="0">
                          <a:ln>
                            <a:noFill/>
                          </a:ln>
                          <a:solidFill>
                            <a:srgbClr val="FF9900"/>
                          </a:solidFill>
                          <a:effectLst/>
                          <a:latin typeface="+mn-lt"/>
                          <a:ea typeface="+mn-ea"/>
                          <a:cs typeface="+mn-cs"/>
                        </a:rPr>
                        <a:t>http://de.linkedin.com/in/schmidkonz/</a:t>
                      </a:r>
                    </a:p>
                    <a:p>
                      <a:pPr marL="0" marR="0" lvl="0" indent="0" algn="l" defTabSz="914400" rtl="0" eaLnBrk="0" fontAlgn="base" latinLnBrk="0" hangingPunct="0">
                        <a:lnSpc>
                          <a:spcPct val="110000"/>
                        </a:lnSpc>
                        <a:spcBef>
                          <a:spcPct val="0"/>
                        </a:spcBef>
                        <a:spcAft>
                          <a:spcPct val="0"/>
                        </a:spcAft>
                        <a:buClrTx/>
                        <a:buSzTx/>
                        <a:buFontTx/>
                        <a:buNone/>
                        <a:tabLst/>
                      </a:pPr>
                      <a:r>
                        <a:rPr kumimoji="0" lang="de-DE" sz="1400" b="1" i="0" u="none" strike="noStrike" kern="1200" cap="none" normalizeH="0" baseline="0" dirty="0">
                          <a:ln>
                            <a:noFill/>
                          </a:ln>
                          <a:solidFill>
                            <a:srgbClr val="FF9900"/>
                          </a:solidFill>
                          <a:effectLst/>
                          <a:latin typeface="+mn-lt"/>
                          <a:ea typeface="+mn-ea"/>
                          <a:cs typeface="+mn-cs"/>
                        </a:rPr>
                        <a:t>LinkedIn Happiness Group:</a:t>
                      </a:r>
                      <a:br>
                        <a:rPr kumimoji="0" lang="de-DE" sz="1400" b="1" i="0" u="none" strike="noStrike" kern="1200" cap="none" normalizeH="0" baseline="0" dirty="0">
                          <a:ln>
                            <a:noFill/>
                          </a:ln>
                          <a:solidFill>
                            <a:srgbClr val="FF9900"/>
                          </a:solidFill>
                          <a:effectLst/>
                          <a:latin typeface="+mn-lt"/>
                          <a:ea typeface="+mn-ea"/>
                          <a:cs typeface="+mn-cs"/>
                        </a:rPr>
                      </a:br>
                      <a:r>
                        <a:rPr kumimoji="0" lang="de-DE" sz="1400" b="0" i="0" u="none" strike="noStrike" kern="1200" cap="none" normalizeH="0" baseline="0" dirty="0">
                          <a:ln>
                            <a:noFill/>
                          </a:ln>
                          <a:solidFill>
                            <a:srgbClr val="FF9900"/>
                          </a:solidFill>
                          <a:effectLst/>
                          <a:latin typeface="+mn-lt"/>
                          <a:ea typeface="+mn-ea"/>
                          <a:cs typeface="+mn-cs"/>
                        </a:rPr>
                        <a:t>https://www.linkedin.com/groups/8685014/</a:t>
                      </a:r>
                      <a:endParaRPr kumimoji="0" lang="de-DE" sz="1400" b="0" i="0" u="none" strike="noStrike" cap="none" normalizeH="0" baseline="0" dirty="0">
                        <a:ln>
                          <a:noFill/>
                        </a:ln>
                        <a:solidFill>
                          <a:srgbClr val="002060"/>
                        </a:solidFill>
                        <a:effectLst/>
                        <a:latin typeface="+mn-lt"/>
                      </a:endParaRP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7156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0000"/>
                        </a:solidFill>
                        <a:effectLst/>
                        <a:latin typeface="+mn-lt"/>
                      </a:endParaRP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37156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0000"/>
                        </a:solidFill>
                        <a:effectLst/>
                        <a:latin typeface="+mn-lt"/>
                      </a:endParaRP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2" name="Picture 2">
            <a:extLst>
              <a:ext uri="{FF2B5EF4-FFF2-40B4-BE49-F238E27FC236}">
                <a16:creationId xmlns:a16="http://schemas.microsoft.com/office/drawing/2014/main" id="{283BB378-5866-7AE2-B1FC-B60A323CE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F1DFCC-07DC-803E-8A77-E12A3A4D380B}"/>
              </a:ext>
            </a:extLst>
          </p:cNvPr>
          <p:cNvSpPr>
            <a:spLocks noGrp="1"/>
          </p:cNvSpPr>
          <p:nvPr>
            <p:ph type="title"/>
          </p:nvPr>
        </p:nvSpPr>
        <p:spPr/>
        <p:txBody>
          <a:bodyPr/>
          <a:lstStyle/>
          <a:p>
            <a:endParaRPr lang="de-DE"/>
          </a:p>
        </p:txBody>
      </p:sp>
      <p:sp>
        <p:nvSpPr>
          <p:cNvPr id="3" name="Foliennummernplatzhalter 2">
            <a:extLst>
              <a:ext uri="{FF2B5EF4-FFF2-40B4-BE49-F238E27FC236}">
                <a16:creationId xmlns:a16="http://schemas.microsoft.com/office/drawing/2014/main" id="{FEAF6702-BCF1-FF85-079A-0612E2D1A996}"/>
              </a:ext>
            </a:extLst>
          </p:cNvPr>
          <p:cNvSpPr>
            <a:spLocks noGrp="1"/>
          </p:cNvSpPr>
          <p:nvPr>
            <p:ph type="sldNum" sz="quarter" idx="12"/>
          </p:nvPr>
        </p:nvSpPr>
        <p:spPr/>
        <p:txBody>
          <a:bodyPr/>
          <a:lstStyle/>
          <a:p>
            <a:fld id="{BC1DBF59-FCF1-4C99-ADD5-833B8FF11D94}" type="slidenum">
              <a:rPr lang="nl-NL" smtClean="0"/>
              <a:t>52</a:t>
            </a:fld>
            <a:endParaRPr lang="nl-NL"/>
          </a:p>
        </p:txBody>
      </p:sp>
      <p:pic>
        <p:nvPicPr>
          <p:cNvPr id="4" name="Picture 2">
            <a:extLst>
              <a:ext uri="{FF2B5EF4-FFF2-40B4-BE49-F238E27FC236}">
                <a16:creationId xmlns:a16="http://schemas.microsoft.com/office/drawing/2014/main" id="{34C1ED2A-5A4B-FE74-89C8-D1F1FCFFD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404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898C2B-54A1-0A54-520F-584C4A4EC159}"/>
              </a:ext>
            </a:extLst>
          </p:cNvPr>
          <p:cNvSpPr>
            <a:spLocks noGrp="1"/>
          </p:cNvSpPr>
          <p:nvPr>
            <p:ph type="title"/>
          </p:nvPr>
        </p:nvSpPr>
        <p:spPr/>
        <p:txBody>
          <a:bodyPr/>
          <a:lstStyle/>
          <a:p>
            <a:r>
              <a:rPr lang="en-GB" altLang="de-DE"/>
              <a:t>“Turning the camera around”</a:t>
            </a:r>
            <a:endParaRPr lang="de-DE" dirty="0"/>
          </a:p>
        </p:txBody>
      </p:sp>
      <p:sp>
        <p:nvSpPr>
          <p:cNvPr id="3" name="Inhaltsplatzhalter 2">
            <a:extLst>
              <a:ext uri="{FF2B5EF4-FFF2-40B4-BE49-F238E27FC236}">
                <a16:creationId xmlns:a16="http://schemas.microsoft.com/office/drawing/2014/main" id="{C444A611-E852-0F2A-15B5-BEBE68A9A488}"/>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F3905C23-D916-2EF2-54B1-DCBCAFBAF0C4}"/>
              </a:ext>
            </a:extLst>
          </p:cNvPr>
          <p:cNvPicPr>
            <a:picLocks noChangeAspect="1"/>
          </p:cNvPicPr>
          <p:nvPr/>
        </p:nvPicPr>
        <p:blipFill>
          <a:blip r:embed="rId3"/>
          <a:stretch>
            <a:fillRect/>
          </a:stretch>
        </p:blipFill>
        <p:spPr>
          <a:xfrm>
            <a:off x="1333500" y="1690136"/>
            <a:ext cx="9144000" cy="3986213"/>
          </a:xfrm>
          <a:prstGeom prst="rect">
            <a:avLst/>
          </a:prstGeom>
          <a:ln>
            <a:noFill/>
          </a:ln>
          <a:effectLst>
            <a:outerShdw blurRad="292100" dist="139700" dir="2700000" algn="tl" rotWithShape="0">
              <a:srgbClr val="333333">
                <a:alpha val="65000"/>
              </a:srgbClr>
            </a:outerShdw>
          </a:effectLst>
        </p:spPr>
      </p:pic>
      <p:sp>
        <p:nvSpPr>
          <p:cNvPr id="5" name="Rechteck 4">
            <a:extLst>
              <a:ext uri="{FF2B5EF4-FFF2-40B4-BE49-F238E27FC236}">
                <a16:creationId xmlns:a16="http://schemas.microsoft.com/office/drawing/2014/main" id="{DE5A8401-25F3-866A-9D52-47ED1C587325}"/>
              </a:ext>
            </a:extLst>
          </p:cNvPr>
          <p:cNvSpPr/>
          <p:nvPr/>
        </p:nvSpPr>
        <p:spPr>
          <a:xfrm>
            <a:off x="1198563" y="5858912"/>
            <a:ext cx="9143999" cy="369332"/>
          </a:xfrm>
          <a:prstGeom prst="rect">
            <a:avLst/>
          </a:prstGeom>
        </p:spPr>
        <p:txBody>
          <a:bodyPr wrap="square">
            <a:spAutoFit/>
          </a:bodyPr>
          <a:lstStyle/>
          <a:p>
            <a:pPr algn="ctr">
              <a:defRPr/>
            </a:pPr>
            <a:r>
              <a:rPr lang="en-US" b="0" dirty="0">
                <a:latin typeface="+mn-lt"/>
              </a:rPr>
              <a:t>“Humans might be the first species to knowingly choose self-extinction.” (Matthew Fox)</a:t>
            </a:r>
            <a:endParaRPr lang="en-GB" b="0" dirty="0">
              <a:latin typeface="+mn-lt"/>
            </a:endParaRPr>
          </a:p>
        </p:txBody>
      </p:sp>
      <p:sp>
        <p:nvSpPr>
          <p:cNvPr id="6" name="Foliennummernplatzhalter 5">
            <a:extLst>
              <a:ext uri="{FF2B5EF4-FFF2-40B4-BE49-F238E27FC236}">
                <a16:creationId xmlns:a16="http://schemas.microsoft.com/office/drawing/2014/main" id="{E3C9C26D-05C9-27F8-AC42-B87AF47F31D6}"/>
              </a:ext>
            </a:extLst>
          </p:cNvPr>
          <p:cNvSpPr>
            <a:spLocks noGrp="1"/>
          </p:cNvSpPr>
          <p:nvPr>
            <p:ph type="sldNum" sz="quarter" idx="12"/>
          </p:nvPr>
        </p:nvSpPr>
        <p:spPr/>
        <p:txBody>
          <a:bodyPr/>
          <a:lstStyle/>
          <a:p>
            <a:fld id="{BC1DBF59-FCF1-4C99-ADD5-833B8FF11D94}" type="slidenum">
              <a:rPr lang="nl-NL" smtClean="0"/>
              <a:t>6</a:t>
            </a:fld>
            <a:endParaRPr lang="nl-NL"/>
          </a:p>
        </p:txBody>
      </p:sp>
      <p:pic>
        <p:nvPicPr>
          <p:cNvPr id="7" name="Picture 2">
            <a:extLst>
              <a:ext uri="{FF2B5EF4-FFF2-40B4-BE49-F238E27FC236}">
                <a16:creationId xmlns:a16="http://schemas.microsoft.com/office/drawing/2014/main" id="{343C6293-AF7D-922B-BBF6-72B76DFDD5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6" y="6402746"/>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169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p:txBody>
          <a:bodyPr/>
          <a:lstStyle/>
          <a:p>
            <a:endParaRPr lang="de-DE"/>
          </a:p>
        </p:txBody>
      </p:sp>
      <p:pic>
        <p:nvPicPr>
          <p:cNvPr id="4" name="Picture 5">
            <a:extLst>
              <a:ext uri="{FF2B5EF4-FFF2-40B4-BE49-F238E27FC236}">
                <a16:creationId xmlns:a16="http://schemas.microsoft.com/office/drawing/2014/main" id="{A2EF9E82-B0BC-F733-A12A-A8645DEA1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164" y="2567781"/>
            <a:ext cx="74295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liennummernplatzhalter 4">
            <a:extLst>
              <a:ext uri="{FF2B5EF4-FFF2-40B4-BE49-F238E27FC236}">
                <a16:creationId xmlns:a16="http://schemas.microsoft.com/office/drawing/2014/main" id="{548EBA75-518E-97CF-C6F3-C5E5C47F98AC}"/>
              </a:ext>
            </a:extLst>
          </p:cNvPr>
          <p:cNvSpPr>
            <a:spLocks noGrp="1"/>
          </p:cNvSpPr>
          <p:nvPr>
            <p:ph type="sldNum" sz="quarter" idx="12"/>
          </p:nvPr>
        </p:nvSpPr>
        <p:spPr/>
        <p:txBody>
          <a:bodyPr/>
          <a:lstStyle/>
          <a:p>
            <a:fld id="{BC1DBF59-FCF1-4C99-ADD5-833B8FF11D94}" type="slidenum">
              <a:rPr lang="nl-NL" smtClean="0"/>
              <a:t>7</a:t>
            </a:fld>
            <a:endParaRPr lang="nl-NL"/>
          </a:p>
        </p:txBody>
      </p:sp>
      <p:pic>
        <p:nvPicPr>
          <p:cNvPr id="6" name="Picture 2">
            <a:extLst>
              <a:ext uri="{FF2B5EF4-FFF2-40B4-BE49-F238E27FC236}">
                <a16:creationId xmlns:a16="http://schemas.microsoft.com/office/drawing/2014/main" id="{3122DC3A-C64C-E8A6-1D32-7C9ABED1CB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6" y="6402746"/>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604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el 1">
            <a:extLst>
              <a:ext uri="{FF2B5EF4-FFF2-40B4-BE49-F238E27FC236}">
                <a16:creationId xmlns:a16="http://schemas.microsoft.com/office/drawing/2014/main" id="{4A3A4C4E-B07D-42D4-E7DB-525693DBDE09}"/>
              </a:ext>
            </a:extLst>
          </p:cNvPr>
          <p:cNvSpPr>
            <a:spLocks noGrp="1" noChangeArrowheads="1"/>
          </p:cNvSpPr>
          <p:nvPr>
            <p:ph type="title"/>
          </p:nvPr>
        </p:nvSpPr>
        <p:spPr/>
        <p:txBody>
          <a:bodyPr/>
          <a:lstStyle/>
          <a:p>
            <a:r>
              <a:rPr lang="en-GB" altLang="de-DE"/>
              <a:t>Instructions</a:t>
            </a:r>
          </a:p>
        </p:txBody>
      </p:sp>
      <p:sp>
        <p:nvSpPr>
          <p:cNvPr id="35843" name="Inhaltsplatzhalter 2">
            <a:extLst>
              <a:ext uri="{FF2B5EF4-FFF2-40B4-BE49-F238E27FC236}">
                <a16:creationId xmlns:a16="http://schemas.microsoft.com/office/drawing/2014/main" id="{1F8DCFF7-C77E-EC08-B462-66F720FA2517}"/>
              </a:ext>
            </a:extLst>
          </p:cNvPr>
          <p:cNvSpPr>
            <a:spLocks noGrp="1" noChangeArrowheads="1"/>
          </p:cNvSpPr>
          <p:nvPr>
            <p:ph idx="1"/>
          </p:nvPr>
        </p:nvSpPr>
        <p:spPr/>
        <p:txBody>
          <a:bodyPr/>
          <a:lstStyle/>
          <a:p>
            <a:endParaRPr lang="en-GB" altLang="de-DE"/>
          </a:p>
          <a:p>
            <a:endParaRPr lang="en-GB" altLang="de-DE"/>
          </a:p>
          <a:p>
            <a:endParaRPr lang="en-GB" altLang="de-DE"/>
          </a:p>
          <a:p>
            <a:endParaRPr lang="en-GB" altLang="de-DE"/>
          </a:p>
          <a:p>
            <a:r>
              <a:rPr lang="en-GB" altLang="de-DE" sz="2000"/>
              <a:t>You will see 15 words each in different colours for 1 second each.</a:t>
            </a:r>
          </a:p>
          <a:p>
            <a:endParaRPr lang="en-GB" altLang="de-DE" sz="2000"/>
          </a:p>
          <a:p>
            <a:r>
              <a:rPr lang="en-GB" altLang="de-DE" sz="2000" b="1"/>
              <a:t>Call out the colour that you see.</a:t>
            </a:r>
          </a:p>
        </p:txBody>
      </p:sp>
      <p:sp>
        <p:nvSpPr>
          <p:cNvPr id="35844" name="Foliennummernplatzhalter 3">
            <a:extLst>
              <a:ext uri="{FF2B5EF4-FFF2-40B4-BE49-F238E27FC236}">
                <a16:creationId xmlns:a16="http://schemas.microsoft.com/office/drawing/2014/main" id="{23778E11-8CCA-17BC-C3DE-7166A86179DA}"/>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fld id="{A58368A5-DC22-48C0-8828-ECB9F90BEF07}" type="slidenum">
              <a:rPr lang="de-DE" altLang="de-DE" smtClean="0">
                <a:solidFill>
                  <a:schemeClr val="bg1"/>
                </a:solidFill>
              </a:rPr>
              <a:pPr>
                <a:spcBef>
                  <a:spcPct val="0"/>
                </a:spcBef>
                <a:buFontTx/>
                <a:buNone/>
              </a:pPr>
              <a:t>8</a:t>
            </a:fld>
            <a:endParaRPr lang="de-DE" altLang="de-DE">
              <a:solidFill>
                <a:schemeClr val="bg1"/>
              </a:solidFill>
            </a:endParaRPr>
          </a:p>
        </p:txBody>
      </p:sp>
      <p:pic>
        <p:nvPicPr>
          <p:cNvPr id="2" name="Picture 2">
            <a:extLst>
              <a:ext uri="{FF2B5EF4-FFF2-40B4-BE49-F238E27FC236}">
                <a16:creationId xmlns:a16="http://schemas.microsoft.com/office/drawing/2014/main" id="{8FBF4794-3DA3-8BC2-0D22-5ACD9EFD21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6" y="6402746"/>
            <a:ext cx="923925" cy="323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feld 17">
            <a:extLst>
              <a:ext uri="{FF2B5EF4-FFF2-40B4-BE49-F238E27FC236}">
                <a16:creationId xmlns:a16="http://schemas.microsoft.com/office/drawing/2014/main" id="{EBC09435-7272-C27F-1914-41DF88FED8D7}"/>
              </a:ext>
            </a:extLst>
          </p:cNvPr>
          <p:cNvSpPr txBox="1"/>
          <p:nvPr/>
        </p:nvSpPr>
        <p:spPr>
          <a:xfrm>
            <a:off x="3735389" y="2705100"/>
            <a:ext cx="4721225" cy="1447800"/>
          </a:xfrm>
          <a:prstGeom prst="rect">
            <a:avLst/>
          </a:prstGeom>
          <a:solidFill>
            <a:schemeClr val="bg1"/>
          </a:solidFill>
        </p:spPr>
        <p:txBody>
          <a:bodyPr>
            <a:spAutoFit/>
          </a:bodyPr>
          <a:lstStyle/>
          <a:p>
            <a:pPr algn="ctr">
              <a:defRPr/>
            </a:pPr>
            <a:r>
              <a:rPr lang="en-GB" sz="8800" dirty="0"/>
              <a:t>RED</a:t>
            </a:r>
          </a:p>
        </p:txBody>
      </p:sp>
      <p:sp>
        <p:nvSpPr>
          <p:cNvPr id="36867" name="Foliennummernplatzhalter 1">
            <a:extLst>
              <a:ext uri="{FF2B5EF4-FFF2-40B4-BE49-F238E27FC236}">
                <a16:creationId xmlns:a16="http://schemas.microsoft.com/office/drawing/2014/main" id="{BD8725EB-E6F2-FF35-7C17-2B28B684B24F}"/>
              </a:ext>
            </a:extLst>
          </p:cNvPr>
          <p:cNvSpPr>
            <a:spLocks noGrp="1" noChangeArrowheads="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fld id="{95496F8D-0510-4ECC-85C2-70C548CBE705}" type="slidenum">
              <a:rPr lang="de-DE" altLang="de-DE" smtClean="0">
                <a:solidFill>
                  <a:schemeClr val="bg1"/>
                </a:solidFill>
              </a:rPr>
              <a:pPr>
                <a:spcBef>
                  <a:spcPct val="0"/>
                </a:spcBef>
                <a:buFontTx/>
                <a:buNone/>
              </a:pPr>
              <a:t>9</a:t>
            </a:fld>
            <a:endParaRPr lang="de-DE" altLang="de-DE">
              <a:solidFill>
                <a:schemeClr val="bg1"/>
              </a:solidFill>
            </a:endParaRPr>
          </a:p>
        </p:txBody>
      </p:sp>
      <p:sp>
        <p:nvSpPr>
          <p:cNvPr id="16" name="Textfeld 15">
            <a:extLst>
              <a:ext uri="{FF2B5EF4-FFF2-40B4-BE49-F238E27FC236}">
                <a16:creationId xmlns:a16="http://schemas.microsoft.com/office/drawing/2014/main" id="{5F83CAAC-DAC0-E920-5A84-676BCE9C9C37}"/>
              </a:ext>
            </a:extLst>
          </p:cNvPr>
          <p:cNvSpPr txBox="1"/>
          <p:nvPr/>
        </p:nvSpPr>
        <p:spPr>
          <a:xfrm>
            <a:off x="3733800" y="2705100"/>
            <a:ext cx="4719638" cy="1447800"/>
          </a:xfrm>
          <a:prstGeom prst="rect">
            <a:avLst/>
          </a:prstGeom>
          <a:solidFill>
            <a:schemeClr val="bg1"/>
          </a:solidFill>
        </p:spPr>
        <p:txBody>
          <a:bodyPr>
            <a:spAutoFit/>
          </a:bodyPr>
          <a:lstStyle/>
          <a:p>
            <a:pPr algn="ctr">
              <a:defRPr/>
            </a:pPr>
            <a:r>
              <a:rPr lang="en-GB" sz="8800" dirty="0">
                <a:solidFill>
                  <a:srgbClr val="FF0000"/>
                </a:solidFill>
              </a:rPr>
              <a:t>BLUE</a:t>
            </a:r>
          </a:p>
        </p:txBody>
      </p:sp>
      <p:sp>
        <p:nvSpPr>
          <p:cNvPr id="17" name="Textfeld 16">
            <a:extLst>
              <a:ext uri="{FF2B5EF4-FFF2-40B4-BE49-F238E27FC236}">
                <a16:creationId xmlns:a16="http://schemas.microsoft.com/office/drawing/2014/main" id="{1E98BB66-2B85-5B4F-6FF3-4E27345BAB3B}"/>
              </a:ext>
            </a:extLst>
          </p:cNvPr>
          <p:cNvSpPr txBox="1"/>
          <p:nvPr/>
        </p:nvSpPr>
        <p:spPr>
          <a:xfrm>
            <a:off x="3735389" y="2701925"/>
            <a:ext cx="4721225" cy="1447800"/>
          </a:xfrm>
          <a:prstGeom prst="rect">
            <a:avLst/>
          </a:prstGeom>
          <a:solidFill>
            <a:schemeClr val="bg1"/>
          </a:solidFill>
        </p:spPr>
        <p:txBody>
          <a:bodyPr>
            <a:spAutoFit/>
          </a:bodyPr>
          <a:lstStyle/>
          <a:p>
            <a:pPr algn="ctr">
              <a:defRPr/>
            </a:pPr>
            <a:r>
              <a:rPr lang="en-GB" sz="8800" dirty="0">
                <a:solidFill>
                  <a:srgbClr val="0070C0"/>
                </a:solidFill>
              </a:rPr>
              <a:t>GREEN</a:t>
            </a:r>
          </a:p>
        </p:txBody>
      </p:sp>
      <p:sp>
        <p:nvSpPr>
          <p:cNvPr id="8" name="Textfeld 7">
            <a:extLst>
              <a:ext uri="{FF2B5EF4-FFF2-40B4-BE49-F238E27FC236}">
                <a16:creationId xmlns:a16="http://schemas.microsoft.com/office/drawing/2014/main" id="{458A4816-C5D2-1B00-6372-857E07E8B6CA}"/>
              </a:ext>
            </a:extLst>
          </p:cNvPr>
          <p:cNvSpPr txBox="1"/>
          <p:nvPr/>
        </p:nvSpPr>
        <p:spPr>
          <a:xfrm>
            <a:off x="3733801" y="2705100"/>
            <a:ext cx="4721225" cy="1447800"/>
          </a:xfrm>
          <a:prstGeom prst="rect">
            <a:avLst/>
          </a:prstGeom>
          <a:solidFill>
            <a:schemeClr val="bg1"/>
          </a:solidFill>
        </p:spPr>
        <p:txBody>
          <a:bodyPr>
            <a:spAutoFit/>
          </a:bodyPr>
          <a:lstStyle/>
          <a:p>
            <a:pPr algn="ctr">
              <a:defRPr/>
            </a:pPr>
            <a:r>
              <a:rPr lang="en-GB" sz="8800" dirty="0">
                <a:solidFill>
                  <a:srgbClr val="FF9900"/>
                </a:solidFill>
              </a:rPr>
              <a:t>PURPLE</a:t>
            </a:r>
          </a:p>
        </p:txBody>
      </p:sp>
      <p:sp>
        <p:nvSpPr>
          <p:cNvPr id="9" name="Textfeld 8">
            <a:extLst>
              <a:ext uri="{FF2B5EF4-FFF2-40B4-BE49-F238E27FC236}">
                <a16:creationId xmlns:a16="http://schemas.microsoft.com/office/drawing/2014/main" id="{808FDBE6-B33B-65CB-4A6A-A8DA2902092D}"/>
              </a:ext>
            </a:extLst>
          </p:cNvPr>
          <p:cNvSpPr txBox="1"/>
          <p:nvPr/>
        </p:nvSpPr>
        <p:spPr>
          <a:xfrm>
            <a:off x="3735389" y="2705100"/>
            <a:ext cx="4721225" cy="1447800"/>
          </a:xfrm>
          <a:prstGeom prst="rect">
            <a:avLst/>
          </a:prstGeom>
          <a:solidFill>
            <a:schemeClr val="bg1"/>
          </a:solidFill>
        </p:spPr>
        <p:txBody>
          <a:bodyPr>
            <a:spAutoFit/>
          </a:bodyPr>
          <a:lstStyle/>
          <a:p>
            <a:pPr algn="ctr">
              <a:defRPr/>
            </a:pPr>
            <a:r>
              <a:rPr lang="en-GB" sz="8800" dirty="0">
                <a:solidFill>
                  <a:srgbClr val="7030A0"/>
                </a:solidFill>
              </a:rPr>
              <a:t>ORANGE</a:t>
            </a:r>
          </a:p>
        </p:txBody>
      </p:sp>
      <p:sp>
        <p:nvSpPr>
          <p:cNvPr id="10" name="Textfeld 9">
            <a:extLst>
              <a:ext uri="{FF2B5EF4-FFF2-40B4-BE49-F238E27FC236}">
                <a16:creationId xmlns:a16="http://schemas.microsoft.com/office/drawing/2014/main" id="{06CB0869-E1F9-25EC-C4A7-431A4BC6EDAF}"/>
              </a:ext>
            </a:extLst>
          </p:cNvPr>
          <p:cNvSpPr txBox="1"/>
          <p:nvPr/>
        </p:nvSpPr>
        <p:spPr>
          <a:xfrm>
            <a:off x="3735389" y="2695576"/>
            <a:ext cx="4721225" cy="1446213"/>
          </a:xfrm>
          <a:prstGeom prst="rect">
            <a:avLst/>
          </a:prstGeom>
          <a:solidFill>
            <a:schemeClr val="bg1"/>
          </a:solidFill>
        </p:spPr>
        <p:txBody>
          <a:bodyPr>
            <a:spAutoFit/>
          </a:bodyPr>
          <a:lstStyle/>
          <a:p>
            <a:pPr algn="ctr">
              <a:defRPr/>
            </a:pPr>
            <a:r>
              <a:rPr lang="en-GB" sz="8800" dirty="0"/>
              <a:t>BLUE</a:t>
            </a:r>
          </a:p>
        </p:txBody>
      </p:sp>
      <p:sp>
        <p:nvSpPr>
          <p:cNvPr id="11" name="Textfeld 10">
            <a:extLst>
              <a:ext uri="{FF2B5EF4-FFF2-40B4-BE49-F238E27FC236}">
                <a16:creationId xmlns:a16="http://schemas.microsoft.com/office/drawing/2014/main" id="{C0ED2F95-3505-3331-B389-4DFA7B9B0FED}"/>
              </a:ext>
            </a:extLst>
          </p:cNvPr>
          <p:cNvSpPr txBox="1"/>
          <p:nvPr/>
        </p:nvSpPr>
        <p:spPr>
          <a:xfrm>
            <a:off x="3735389" y="2700338"/>
            <a:ext cx="4721225" cy="1446212"/>
          </a:xfrm>
          <a:prstGeom prst="rect">
            <a:avLst/>
          </a:prstGeom>
          <a:solidFill>
            <a:schemeClr val="bg1"/>
          </a:solidFill>
        </p:spPr>
        <p:txBody>
          <a:bodyPr>
            <a:spAutoFit/>
          </a:bodyPr>
          <a:lstStyle/>
          <a:p>
            <a:pPr algn="ctr">
              <a:defRPr/>
            </a:pPr>
            <a:r>
              <a:rPr lang="en-GB" sz="8800" dirty="0">
                <a:solidFill>
                  <a:srgbClr val="92D050"/>
                </a:solidFill>
              </a:rPr>
              <a:t>GREEN</a:t>
            </a:r>
          </a:p>
        </p:txBody>
      </p:sp>
      <p:sp>
        <p:nvSpPr>
          <p:cNvPr id="5" name="Textfeld 4">
            <a:extLst>
              <a:ext uri="{FF2B5EF4-FFF2-40B4-BE49-F238E27FC236}">
                <a16:creationId xmlns:a16="http://schemas.microsoft.com/office/drawing/2014/main" id="{DB178346-9DC5-791E-3685-187CBAF272A7}"/>
              </a:ext>
            </a:extLst>
          </p:cNvPr>
          <p:cNvSpPr txBox="1"/>
          <p:nvPr/>
        </p:nvSpPr>
        <p:spPr>
          <a:xfrm>
            <a:off x="3735389" y="2705100"/>
            <a:ext cx="4721225" cy="1447800"/>
          </a:xfrm>
          <a:prstGeom prst="rect">
            <a:avLst/>
          </a:prstGeom>
          <a:solidFill>
            <a:schemeClr val="bg1"/>
          </a:solidFill>
        </p:spPr>
        <p:txBody>
          <a:bodyPr>
            <a:spAutoFit/>
          </a:bodyPr>
          <a:lstStyle/>
          <a:p>
            <a:pPr algn="ctr">
              <a:defRPr/>
            </a:pPr>
            <a:r>
              <a:rPr lang="en-GB" sz="8800" dirty="0">
                <a:solidFill>
                  <a:srgbClr val="FF9900"/>
                </a:solidFill>
              </a:rPr>
              <a:t>BLACK</a:t>
            </a:r>
          </a:p>
        </p:txBody>
      </p:sp>
      <p:sp>
        <p:nvSpPr>
          <p:cNvPr id="6" name="Textfeld 5">
            <a:extLst>
              <a:ext uri="{FF2B5EF4-FFF2-40B4-BE49-F238E27FC236}">
                <a16:creationId xmlns:a16="http://schemas.microsoft.com/office/drawing/2014/main" id="{DB2DEACD-3B1C-B1E2-DB01-8373EB7BE294}"/>
              </a:ext>
            </a:extLst>
          </p:cNvPr>
          <p:cNvSpPr txBox="1"/>
          <p:nvPr/>
        </p:nvSpPr>
        <p:spPr>
          <a:xfrm>
            <a:off x="3735389" y="2705100"/>
            <a:ext cx="4721225" cy="1447800"/>
          </a:xfrm>
          <a:prstGeom prst="rect">
            <a:avLst/>
          </a:prstGeom>
          <a:solidFill>
            <a:schemeClr val="bg1"/>
          </a:solidFill>
        </p:spPr>
        <p:txBody>
          <a:bodyPr>
            <a:spAutoFit/>
          </a:bodyPr>
          <a:lstStyle/>
          <a:p>
            <a:pPr algn="ctr">
              <a:defRPr/>
            </a:pPr>
            <a:r>
              <a:rPr lang="en-GB" sz="8800" dirty="0">
                <a:solidFill>
                  <a:srgbClr val="FF0000"/>
                </a:solidFill>
              </a:rPr>
              <a:t>GREEN</a:t>
            </a:r>
          </a:p>
        </p:txBody>
      </p:sp>
      <p:sp>
        <p:nvSpPr>
          <p:cNvPr id="7" name="Textfeld 6">
            <a:extLst>
              <a:ext uri="{FF2B5EF4-FFF2-40B4-BE49-F238E27FC236}">
                <a16:creationId xmlns:a16="http://schemas.microsoft.com/office/drawing/2014/main" id="{6E732220-D614-35CE-A30F-560EC86E5CE6}"/>
              </a:ext>
            </a:extLst>
          </p:cNvPr>
          <p:cNvSpPr txBox="1"/>
          <p:nvPr/>
        </p:nvSpPr>
        <p:spPr>
          <a:xfrm>
            <a:off x="3735389" y="2705100"/>
            <a:ext cx="4721225" cy="1447800"/>
          </a:xfrm>
          <a:prstGeom prst="rect">
            <a:avLst/>
          </a:prstGeom>
          <a:solidFill>
            <a:schemeClr val="bg1"/>
          </a:solidFill>
        </p:spPr>
        <p:txBody>
          <a:bodyPr>
            <a:spAutoFit/>
          </a:bodyPr>
          <a:lstStyle/>
          <a:p>
            <a:pPr algn="ctr">
              <a:defRPr/>
            </a:pPr>
            <a:r>
              <a:rPr lang="en-GB" sz="8800" dirty="0">
                <a:solidFill>
                  <a:srgbClr val="92D050"/>
                </a:solidFill>
              </a:rPr>
              <a:t>BLUE</a:t>
            </a:r>
          </a:p>
        </p:txBody>
      </p:sp>
      <p:sp>
        <p:nvSpPr>
          <p:cNvPr id="4" name="Textfeld 3">
            <a:extLst>
              <a:ext uri="{FF2B5EF4-FFF2-40B4-BE49-F238E27FC236}">
                <a16:creationId xmlns:a16="http://schemas.microsoft.com/office/drawing/2014/main" id="{E7A7E6D2-C737-2D2D-D461-028B1C400A28}"/>
              </a:ext>
            </a:extLst>
          </p:cNvPr>
          <p:cNvSpPr txBox="1"/>
          <p:nvPr/>
        </p:nvSpPr>
        <p:spPr>
          <a:xfrm>
            <a:off x="3736976" y="2701925"/>
            <a:ext cx="4721225" cy="1447800"/>
          </a:xfrm>
          <a:prstGeom prst="rect">
            <a:avLst/>
          </a:prstGeom>
          <a:solidFill>
            <a:schemeClr val="bg1"/>
          </a:solidFill>
        </p:spPr>
        <p:txBody>
          <a:bodyPr>
            <a:spAutoFit/>
          </a:bodyPr>
          <a:lstStyle/>
          <a:p>
            <a:pPr algn="ctr">
              <a:defRPr/>
            </a:pPr>
            <a:r>
              <a:rPr lang="en-GB" sz="8800" dirty="0">
                <a:solidFill>
                  <a:srgbClr val="FF9900"/>
                </a:solidFill>
              </a:rPr>
              <a:t>ORANGE</a:t>
            </a:r>
          </a:p>
        </p:txBody>
      </p:sp>
      <p:sp>
        <p:nvSpPr>
          <p:cNvPr id="12" name="Textfeld 11">
            <a:extLst>
              <a:ext uri="{FF2B5EF4-FFF2-40B4-BE49-F238E27FC236}">
                <a16:creationId xmlns:a16="http://schemas.microsoft.com/office/drawing/2014/main" id="{6A9D0FEA-6654-B1CF-3ECF-D34E08D38C39}"/>
              </a:ext>
            </a:extLst>
          </p:cNvPr>
          <p:cNvSpPr txBox="1"/>
          <p:nvPr/>
        </p:nvSpPr>
        <p:spPr>
          <a:xfrm>
            <a:off x="3736976" y="2703513"/>
            <a:ext cx="4721225" cy="1447800"/>
          </a:xfrm>
          <a:prstGeom prst="rect">
            <a:avLst/>
          </a:prstGeom>
          <a:solidFill>
            <a:schemeClr val="bg1"/>
          </a:solidFill>
        </p:spPr>
        <p:txBody>
          <a:bodyPr>
            <a:spAutoFit/>
          </a:bodyPr>
          <a:lstStyle/>
          <a:p>
            <a:pPr algn="ctr">
              <a:defRPr/>
            </a:pPr>
            <a:r>
              <a:rPr lang="en-GB" sz="8800" dirty="0">
                <a:solidFill>
                  <a:srgbClr val="92D050"/>
                </a:solidFill>
              </a:rPr>
              <a:t>GREEN</a:t>
            </a:r>
          </a:p>
        </p:txBody>
      </p:sp>
      <p:sp>
        <p:nvSpPr>
          <p:cNvPr id="13" name="Textfeld 12">
            <a:extLst>
              <a:ext uri="{FF2B5EF4-FFF2-40B4-BE49-F238E27FC236}">
                <a16:creationId xmlns:a16="http://schemas.microsoft.com/office/drawing/2014/main" id="{45EB0A01-B3A4-533E-1F15-F10238BE0B87}"/>
              </a:ext>
            </a:extLst>
          </p:cNvPr>
          <p:cNvSpPr txBox="1"/>
          <p:nvPr/>
        </p:nvSpPr>
        <p:spPr>
          <a:xfrm>
            <a:off x="3736976" y="2703513"/>
            <a:ext cx="4721225" cy="1446212"/>
          </a:xfrm>
          <a:prstGeom prst="rect">
            <a:avLst/>
          </a:prstGeom>
          <a:solidFill>
            <a:schemeClr val="bg1"/>
          </a:solidFill>
        </p:spPr>
        <p:txBody>
          <a:bodyPr>
            <a:spAutoFit/>
          </a:bodyPr>
          <a:lstStyle/>
          <a:p>
            <a:pPr algn="ctr">
              <a:defRPr/>
            </a:pPr>
            <a:r>
              <a:rPr lang="en-GB" sz="8800" dirty="0">
                <a:solidFill>
                  <a:srgbClr val="0070C0"/>
                </a:solidFill>
              </a:rPr>
              <a:t>BLUE</a:t>
            </a:r>
          </a:p>
        </p:txBody>
      </p:sp>
      <p:sp>
        <p:nvSpPr>
          <p:cNvPr id="14" name="Textfeld 13">
            <a:extLst>
              <a:ext uri="{FF2B5EF4-FFF2-40B4-BE49-F238E27FC236}">
                <a16:creationId xmlns:a16="http://schemas.microsoft.com/office/drawing/2014/main" id="{983C844E-1F24-416D-0198-BAEAD6FB9F9F}"/>
              </a:ext>
            </a:extLst>
          </p:cNvPr>
          <p:cNvSpPr txBox="1"/>
          <p:nvPr/>
        </p:nvSpPr>
        <p:spPr>
          <a:xfrm>
            <a:off x="3736976" y="2703513"/>
            <a:ext cx="4721225" cy="1446212"/>
          </a:xfrm>
          <a:prstGeom prst="rect">
            <a:avLst/>
          </a:prstGeom>
          <a:solidFill>
            <a:schemeClr val="bg1"/>
          </a:solidFill>
        </p:spPr>
        <p:txBody>
          <a:bodyPr>
            <a:spAutoFit/>
          </a:bodyPr>
          <a:lstStyle/>
          <a:p>
            <a:pPr algn="ctr">
              <a:defRPr/>
            </a:pPr>
            <a:r>
              <a:rPr lang="en-GB" sz="8800" dirty="0">
                <a:solidFill>
                  <a:srgbClr val="FF0000"/>
                </a:solidFill>
              </a:rPr>
              <a:t>RED</a:t>
            </a:r>
          </a:p>
        </p:txBody>
      </p:sp>
      <p:sp>
        <p:nvSpPr>
          <p:cNvPr id="15" name="Textfeld 14">
            <a:extLst>
              <a:ext uri="{FF2B5EF4-FFF2-40B4-BE49-F238E27FC236}">
                <a16:creationId xmlns:a16="http://schemas.microsoft.com/office/drawing/2014/main" id="{510D4C07-04B9-3C09-DF01-9F52AF9CA0AB}"/>
              </a:ext>
            </a:extLst>
          </p:cNvPr>
          <p:cNvSpPr txBox="1"/>
          <p:nvPr/>
        </p:nvSpPr>
        <p:spPr>
          <a:xfrm>
            <a:off x="3736976" y="2703513"/>
            <a:ext cx="4721225" cy="1446212"/>
          </a:xfrm>
          <a:prstGeom prst="rect">
            <a:avLst/>
          </a:prstGeom>
          <a:solidFill>
            <a:schemeClr val="bg1"/>
          </a:solidFill>
        </p:spPr>
        <p:txBody>
          <a:bodyPr>
            <a:spAutoFit/>
          </a:bodyPr>
          <a:lstStyle/>
          <a:p>
            <a:pPr algn="ctr">
              <a:defRPr/>
            </a:pPr>
            <a:r>
              <a:rPr lang="en-GB" sz="8800" dirty="0"/>
              <a:t>BLACK</a:t>
            </a:r>
          </a:p>
        </p:txBody>
      </p:sp>
      <p:sp>
        <p:nvSpPr>
          <p:cNvPr id="19" name="Rechteck 18">
            <a:extLst>
              <a:ext uri="{FF2B5EF4-FFF2-40B4-BE49-F238E27FC236}">
                <a16:creationId xmlns:a16="http://schemas.microsoft.com/office/drawing/2014/main" id="{4F94AD2C-A223-87C1-D271-0D92676869D1}"/>
              </a:ext>
            </a:extLst>
          </p:cNvPr>
          <p:cNvSpPr>
            <a:spLocks noChangeArrowheads="1"/>
          </p:cNvSpPr>
          <p:nvPr/>
        </p:nvSpPr>
        <p:spPr bwMode="auto">
          <a:xfrm>
            <a:off x="4138613" y="2470150"/>
            <a:ext cx="3962400" cy="1925638"/>
          </a:xfrm>
          <a:prstGeom prst="rect">
            <a:avLst/>
          </a:prstGeom>
          <a:solidFill>
            <a:schemeClr val="bg1"/>
          </a:solidFill>
          <a:ln w="9525" algn="ctr">
            <a:solidFill>
              <a:schemeClr val="bg1"/>
            </a:solidFill>
            <a:round/>
            <a:headEnd/>
            <a:tailEnd/>
          </a:ln>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lang="en-GB" altLang="de-DE">
              <a:latin typeface="Arial" panose="020B0604020202020204" pitchFamily="34" charset="0"/>
            </a:endParaRPr>
          </a:p>
        </p:txBody>
      </p:sp>
      <p:sp>
        <p:nvSpPr>
          <p:cNvPr id="20" name="Rechteck 19">
            <a:extLst>
              <a:ext uri="{FF2B5EF4-FFF2-40B4-BE49-F238E27FC236}">
                <a16:creationId xmlns:a16="http://schemas.microsoft.com/office/drawing/2014/main" id="{4268B2FC-11F1-5CA7-4787-A8A8924CC47E}"/>
              </a:ext>
            </a:extLst>
          </p:cNvPr>
          <p:cNvSpPr/>
          <p:nvPr/>
        </p:nvSpPr>
        <p:spPr bwMode="auto">
          <a:xfrm>
            <a:off x="1524000" y="1427163"/>
            <a:ext cx="9144000" cy="800100"/>
          </a:xfrm>
          <a:prstGeom prst="rect">
            <a:avLst/>
          </a:prstGeom>
          <a:solidFill>
            <a:schemeClr val="bg2"/>
          </a:solidFill>
          <a:ln w="9525" cap="flat" cmpd="sng" algn="ctr">
            <a:noFill/>
            <a:prstDash val="solid"/>
            <a:round/>
            <a:headEnd type="none" w="med" len="med"/>
            <a:tailEnd type="none" w="med" len="med"/>
          </a:ln>
          <a:effectLst/>
        </p:spPr>
        <p:txBody>
          <a:bodyPr/>
          <a:lstStyle/>
          <a:p>
            <a:pPr eaLnBrk="1" hangingPunct="1">
              <a:defRPr/>
            </a:pPr>
            <a:endParaRPr lang="en-GB"/>
          </a:p>
        </p:txBody>
      </p:sp>
      <p:sp>
        <p:nvSpPr>
          <p:cNvPr id="21" name="Rechteck 20">
            <a:extLst>
              <a:ext uri="{FF2B5EF4-FFF2-40B4-BE49-F238E27FC236}">
                <a16:creationId xmlns:a16="http://schemas.microsoft.com/office/drawing/2014/main" id="{3A078F90-70E5-BA6E-FEA1-0F8CB3D428D5}"/>
              </a:ext>
            </a:extLst>
          </p:cNvPr>
          <p:cNvSpPr/>
          <p:nvPr/>
        </p:nvSpPr>
        <p:spPr bwMode="auto">
          <a:xfrm>
            <a:off x="1522413" y="5430838"/>
            <a:ext cx="9144001" cy="798512"/>
          </a:xfrm>
          <a:prstGeom prst="rect">
            <a:avLst/>
          </a:prstGeom>
          <a:solidFill>
            <a:schemeClr val="bg2"/>
          </a:solidFill>
          <a:ln w="9525" cap="flat" cmpd="sng" algn="ctr">
            <a:noFill/>
            <a:prstDash val="solid"/>
            <a:round/>
            <a:headEnd type="none" w="med" len="med"/>
            <a:tailEnd type="none" w="med" len="med"/>
          </a:ln>
          <a:effectLst/>
        </p:spPr>
        <p:txBody>
          <a:bodyPr/>
          <a:lstStyle/>
          <a:p>
            <a:pPr eaLnBrk="1" hangingPunct="1">
              <a:defRPr/>
            </a:pPr>
            <a:endParaRPr lang="en-GB"/>
          </a:p>
        </p:txBody>
      </p:sp>
      <p:pic>
        <p:nvPicPr>
          <p:cNvPr id="2" name="Picture 2">
            <a:extLst>
              <a:ext uri="{FF2B5EF4-FFF2-40B4-BE49-F238E27FC236}">
                <a16:creationId xmlns:a16="http://schemas.microsoft.com/office/drawing/2014/main" id="{B743FA4A-158E-E60A-A965-703D713637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6" y="6402746"/>
            <a:ext cx="923925" cy="323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par>
                          <p:cTn id="7" fill="hold" nodeType="afterGroup">
                            <p:stCondLst>
                              <p:cond delay="0"/>
                            </p:stCondLst>
                            <p:childTnLst>
                              <p:par>
                                <p:cTn id="8" presetID="1" presetClass="exit" presetSubtype="0" fill="hold" nodeType="afterEffect">
                                  <p:stCondLst>
                                    <p:cond delay="1000"/>
                                  </p:stCondLst>
                                  <p:childTnLst>
                                    <p:set>
                                      <p:cBhvr>
                                        <p:cTn id="9" dur="1" fill="hold">
                                          <p:stCondLst>
                                            <p:cond delay="0"/>
                                          </p:stCondLst>
                                        </p:cTn>
                                        <p:tgtEl>
                                          <p:spTgt spid="15"/>
                                        </p:tgtEl>
                                        <p:attrNameLst>
                                          <p:attrName>style.visibility</p:attrName>
                                        </p:attrNameLst>
                                      </p:cBhvr>
                                      <p:to>
                                        <p:strVal val="hidden"/>
                                      </p:to>
                                    </p:set>
                                  </p:childTnLst>
                                </p:cTn>
                              </p:par>
                            </p:childTnLst>
                          </p:cTn>
                        </p:par>
                        <p:par>
                          <p:cTn id="10" fill="hold" nodeType="afterGroup">
                            <p:stCondLst>
                              <p:cond delay="1000"/>
                            </p:stCondLst>
                            <p:childTnLst>
                              <p:par>
                                <p:cTn id="11" presetID="1" presetClass="exit" presetSubtype="0" fill="hold" nodeType="afterEffect">
                                  <p:stCondLst>
                                    <p:cond delay="1000"/>
                                  </p:stCondLst>
                                  <p:childTnLst>
                                    <p:set>
                                      <p:cBhvr>
                                        <p:cTn id="12" dur="1" fill="hold">
                                          <p:stCondLst>
                                            <p:cond delay="0"/>
                                          </p:stCondLst>
                                        </p:cTn>
                                        <p:tgtEl>
                                          <p:spTgt spid="14"/>
                                        </p:tgtEl>
                                        <p:attrNameLst>
                                          <p:attrName>style.visibility</p:attrName>
                                        </p:attrNameLst>
                                      </p:cBhvr>
                                      <p:to>
                                        <p:strVal val="hidden"/>
                                      </p:to>
                                    </p:set>
                                  </p:childTnLst>
                                </p:cTn>
                              </p:par>
                            </p:childTnLst>
                          </p:cTn>
                        </p:par>
                        <p:par>
                          <p:cTn id="13" fill="hold" nodeType="afterGroup">
                            <p:stCondLst>
                              <p:cond delay="2000"/>
                            </p:stCondLst>
                            <p:childTnLst>
                              <p:par>
                                <p:cTn id="14" presetID="1" presetClass="exit" presetSubtype="0" fill="hold" nodeType="afterEffect">
                                  <p:stCondLst>
                                    <p:cond delay="1000"/>
                                  </p:stCondLst>
                                  <p:childTnLst>
                                    <p:set>
                                      <p:cBhvr>
                                        <p:cTn id="15" dur="1" fill="hold">
                                          <p:stCondLst>
                                            <p:cond delay="0"/>
                                          </p:stCondLst>
                                        </p:cTn>
                                        <p:tgtEl>
                                          <p:spTgt spid="13"/>
                                        </p:tgtEl>
                                        <p:attrNameLst>
                                          <p:attrName>style.visibility</p:attrName>
                                        </p:attrNameLst>
                                      </p:cBhvr>
                                      <p:to>
                                        <p:strVal val="hidden"/>
                                      </p:to>
                                    </p:set>
                                  </p:childTnLst>
                                </p:cTn>
                              </p:par>
                            </p:childTnLst>
                          </p:cTn>
                        </p:par>
                        <p:par>
                          <p:cTn id="16" fill="hold" nodeType="afterGroup">
                            <p:stCondLst>
                              <p:cond delay="3000"/>
                            </p:stCondLst>
                            <p:childTnLst>
                              <p:par>
                                <p:cTn id="17" presetID="1" presetClass="exit" presetSubtype="0" fill="hold" nodeType="afterEffect">
                                  <p:stCondLst>
                                    <p:cond delay="1000"/>
                                  </p:stCondLst>
                                  <p:childTnLst>
                                    <p:set>
                                      <p:cBhvr>
                                        <p:cTn id="18" dur="1" fill="hold">
                                          <p:stCondLst>
                                            <p:cond delay="0"/>
                                          </p:stCondLst>
                                        </p:cTn>
                                        <p:tgtEl>
                                          <p:spTgt spid="12"/>
                                        </p:tgtEl>
                                        <p:attrNameLst>
                                          <p:attrName>style.visibility</p:attrName>
                                        </p:attrNameLst>
                                      </p:cBhvr>
                                      <p:to>
                                        <p:strVal val="hidden"/>
                                      </p:to>
                                    </p:set>
                                  </p:childTnLst>
                                </p:cTn>
                              </p:par>
                            </p:childTnLst>
                          </p:cTn>
                        </p:par>
                        <p:par>
                          <p:cTn id="19" fill="hold" nodeType="afterGroup">
                            <p:stCondLst>
                              <p:cond delay="4000"/>
                            </p:stCondLst>
                            <p:childTnLst>
                              <p:par>
                                <p:cTn id="20" presetID="1" presetClass="exit" presetSubtype="0" fill="hold" nodeType="afterEffect">
                                  <p:stCondLst>
                                    <p:cond delay="1000"/>
                                  </p:stCondLst>
                                  <p:childTnLst>
                                    <p:set>
                                      <p:cBhvr>
                                        <p:cTn id="21" dur="1" fill="hold">
                                          <p:stCondLst>
                                            <p:cond delay="0"/>
                                          </p:stCondLst>
                                        </p:cTn>
                                        <p:tgtEl>
                                          <p:spTgt spid="4"/>
                                        </p:tgtEl>
                                        <p:attrNameLst>
                                          <p:attrName>style.visibility</p:attrName>
                                        </p:attrNameLst>
                                      </p:cBhvr>
                                      <p:to>
                                        <p:strVal val="hidden"/>
                                      </p:to>
                                    </p:set>
                                  </p:childTnLst>
                                </p:cTn>
                              </p:par>
                            </p:childTnLst>
                          </p:cTn>
                        </p:par>
                        <p:par>
                          <p:cTn id="22" fill="hold" nodeType="afterGroup">
                            <p:stCondLst>
                              <p:cond delay="5000"/>
                            </p:stCondLst>
                            <p:childTnLst>
                              <p:par>
                                <p:cTn id="23" presetID="1" presetClass="exit" presetSubtype="0" fill="hold" nodeType="afterEffect">
                                  <p:stCondLst>
                                    <p:cond delay="1000"/>
                                  </p:stCondLst>
                                  <p:childTnLst>
                                    <p:set>
                                      <p:cBhvr>
                                        <p:cTn id="24" dur="1" fill="hold">
                                          <p:stCondLst>
                                            <p:cond delay="0"/>
                                          </p:stCondLst>
                                        </p:cTn>
                                        <p:tgtEl>
                                          <p:spTgt spid="7"/>
                                        </p:tgtEl>
                                        <p:attrNameLst>
                                          <p:attrName>style.visibility</p:attrName>
                                        </p:attrNameLst>
                                      </p:cBhvr>
                                      <p:to>
                                        <p:strVal val="hidden"/>
                                      </p:to>
                                    </p:set>
                                  </p:childTnLst>
                                </p:cTn>
                              </p:par>
                            </p:childTnLst>
                          </p:cTn>
                        </p:par>
                        <p:par>
                          <p:cTn id="25" fill="hold" nodeType="afterGroup">
                            <p:stCondLst>
                              <p:cond delay="6000"/>
                            </p:stCondLst>
                            <p:childTnLst>
                              <p:par>
                                <p:cTn id="26" presetID="1" presetClass="exit" presetSubtype="0" fill="hold" nodeType="afterEffect">
                                  <p:stCondLst>
                                    <p:cond delay="1000"/>
                                  </p:stCondLst>
                                  <p:childTnLst>
                                    <p:set>
                                      <p:cBhvr>
                                        <p:cTn id="27" dur="1" fill="hold">
                                          <p:stCondLst>
                                            <p:cond delay="0"/>
                                          </p:stCondLst>
                                        </p:cTn>
                                        <p:tgtEl>
                                          <p:spTgt spid="6"/>
                                        </p:tgtEl>
                                        <p:attrNameLst>
                                          <p:attrName>style.visibility</p:attrName>
                                        </p:attrNameLst>
                                      </p:cBhvr>
                                      <p:to>
                                        <p:strVal val="hidden"/>
                                      </p:to>
                                    </p:set>
                                  </p:childTnLst>
                                </p:cTn>
                              </p:par>
                            </p:childTnLst>
                          </p:cTn>
                        </p:par>
                        <p:par>
                          <p:cTn id="28" fill="hold" nodeType="afterGroup">
                            <p:stCondLst>
                              <p:cond delay="7000"/>
                            </p:stCondLst>
                            <p:childTnLst>
                              <p:par>
                                <p:cTn id="29" presetID="1" presetClass="exit" presetSubtype="0" fill="hold" nodeType="afterEffect">
                                  <p:stCondLst>
                                    <p:cond delay="1000"/>
                                  </p:stCondLst>
                                  <p:childTnLst>
                                    <p:set>
                                      <p:cBhvr>
                                        <p:cTn id="30" dur="1" fill="hold">
                                          <p:stCondLst>
                                            <p:cond delay="0"/>
                                          </p:stCondLst>
                                        </p:cTn>
                                        <p:tgtEl>
                                          <p:spTgt spid="5"/>
                                        </p:tgtEl>
                                        <p:attrNameLst>
                                          <p:attrName>style.visibility</p:attrName>
                                        </p:attrNameLst>
                                      </p:cBhvr>
                                      <p:to>
                                        <p:strVal val="hidden"/>
                                      </p:to>
                                    </p:set>
                                  </p:childTnLst>
                                </p:cTn>
                              </p:par>
                            </p:childTnLst>
                          </p:cTn>
                        </p:par>
                        <p:par>
                          <p:cTn id="31" fill="hold" nodeType="afterGroup">
                            <p:stCondLst>
                              <p:cond delay="8000"/>
                            </p:stCondLst>
                            <p:childTnLst>
                              <p:par>
                                <p:cTn id="32" presetID="1" presetClass="exit" presetSubtype="0" fill="hold" nodeType="afterEffect">
                                  <p:stCondLst>
                                    <p:cond delay="1000"/>
                                  </p:stCondLst>
                                  <p:childTnLst>
                                    <p:set>
                                      <p:cBhvr>
                                        <p:cTn id="33" dur="1" fill="hold">
                                          <p:stCondLst>
                                            <p:cond delay="0"/>
                                          </p:stCondLst>
                                        </p:cTn>
                                        <p:tgtEl>
                                          <p:spTgt spid="11"/>
                                        </p:tgtEl>
                                        <p:attrNameLst>
                                          <p:attrName>style.visibility</p:attrName>
                                        </p:attrNameLst>
                                      </p:cBhvr>
                                      <p:to>
                                        <p:strVal val="hidden"/>
                                      </p:to>
                                    </p:set>
                                  </p:childTnLst>
                                </p:cTn>
                              </p:par>
                            </p:childTnLst>
                          </p:cTn>
                        </p:par>
                        <p:par>
                          <p:cTn id="34" fill="hold" nodeType="afterGroup">
                            <p:stCondLst>
                              <p:cond delay="9000"/>
                            </p:stCondLst>
                            <p:childTnLst>
                              <p:par>
                                <p:cTn id="35" presetID="1" presetClass="exit" presetSubtype="0" fill="hold" nodeType="afterEffect">
                                  <p:stCondLst>
                                    <p:cond delay="1000"/>
                                  </p:stCondLst>
                                  <p:childTnLst>
                                    <p:set>
                                      <p:cBhvr>
                                        <p:cTn id="36" dur="1" fill="hold">
                                          <p:stCondLst>
                                            <p:cond delay="0"/>
                                          </p:stCondLst>
                                        </p:cTn>
                                        <p:tgtEl>
                                          <p:spTgt spid="10"/>
                                        </p:tgtEl>
                                        <p:attrNameLst>
                                          <p:attrName>style.visibility</p:attrName>
                                        </p:attrNameLst>
                                      </p:cBhvr>
                                      <p:to>
                                        <p:strVal val="hidden"/>
                                      </p:to>
                                    </p:set>
                                  </p:childTnLst>
                                </p:cTn>
                              </p:par>
                            </p:childTnLst>
                          </p:cTn>
                        </p:par>
                        <p:par>
                          <p:cTn id="37" fill="hold" nodeType="afterGroup">
                            <p:stCondLst>
                              <p:cond delay="10000"/>
                            </p:stCondLst>
                            <p:childTnLst>
                              <p:par>
                                <p:cTn id="38" presetID="1" presetClass="exit" presetSubtype="0" fill="hold" nodeType="afterEffect">
                                  <p:stCondLst>
                                    <p:cond delay="1000"/>
                                  </p:stCondLst>
                                  <p:childTnLst>
                                    <p:set>
                                      <p:cBhvr>
                                        <p:cTn id="39" dur="1" fill="hold">
                                          <p:stCondLst>
                                            <p:cond delay="0"/>
                                          </p:stCondLst>
                                        </p:cTn>
                                        <p:tgtEl>
                                          <p:spTgt spid="9"/>
                                        </p:tgtEl>
                                        <p:attrNameLst>
                                          <p:attrName>style.visibility</p:attrName>
                                        </p:attrNameLst>
                                      </p:cBhvr>
                                      <p:to>
                                        <p:strVal val="hidden"/>
                                      </p:to>
                                    </p:set>
                                  </p:childTnLst>
                                </p:cTn>
                              </p:par>
                            </p:childTnLst>
                          </p:cTn>
                        </p:par>
                        <p:par>
                          <p:cTn id="40" fill="hold" nodeType="afterGroup">
                            <p:stCondLst>
                              <p:cond delay="11000"/>
                            </p:stCondLst>
                            <p:childTnLst>
                              <p:par>
                                <p:cTn id="41" presetID="1" presetClass="exit" presetSubtype="0" fill="hold" nodeType="afterEffect">
                                  <p:stCondLst>
                                    <p:cond delay="1000"/>
                                  </p:stCondLst>
                                  <p:childTnLst>
                                    <p:set>
                                      <p:cBhvr>
                                        <p:cTn id="42" dur="1" fill="hold">
                                          <p:stCondLst>
                                            <p:cond delay="0"/>
                                          </p:stCondLst>
                                        </p:cTn>
                                        <p:tgtEl>
                                          <p:spTgt spid="8"/>
                                        </p:tgtEl>
                                        <p:attrNameLst>
                                          <p:attrName>style.visibility</p:attrName>
                                        </p:attrNameLst>
                                      </p:cBhvr>
                                      <p:to>
                                        <p:strVal val="hidden"/>
                                      </p:to>
                                    </p:set>
                                  </p:childTnLst>
                                </p:cTn>
                              </p:par>
                            </p:childTnLst>
                          </p:cTn>
                        </p:par>
                        <p:par>
                          <p:cTn id="43" fill="hold" nodeType="afterGroup">
                            <p:stCondLst>
                              <p:cond delay="12000"/>
                            </p:stCondLst>
                            <p:childTnLst>
                              <p:par>
                                <p:cTn id="44" presetID="1" presetClass="exit" presetSubtype="0" fill="hold" nodeType="afterEffect">
                                  <p:stCondLst>
                                    <p:cond delay="1000"/>
                                  </p:stCondLst>
                                  <p:childTnLst>
                                    <p:set>
                                      <p:cBhvr>
                                        <p:cTn id="45" dur="1" fill="hold">
                                          <p:stCondLst>
                                            <p:cond delay="0"/>
                                          </p:stCondLst>
                                        </p:cTn>
                                        <p:tgtEl>
                                          <p:spTgt spid="17"/>
                                        </p:tgtEl>
                                        <p:attrNameLst>
                                          <p:attrName>style.visibility</p:attrName>
                                        </p:attrNameLst>
                                      </p:cBhvr>
                                      <p:to>
                                        <p:strVal val="hidden"/>
                                      </p:to>
                                    </p:set>
                                  </p:childTnLst>
                                </p:cTn>
                              </p:par>
                            </p:childTnLst>
                          </p:cTn>
                        </p:par>
                        <p:par>
                          <p:cTn id="46" fill="hold" nodeType="afterGroup">
                            <p:stCondLst>
                              <p:cond delay="13000"/>
                            </p:stCondLst>
                            <p:childTnLst>
                              <p:par>
                                <p:cTn id="47" presetID="1" presetClass="exit" presetSubtype="0" fill="hold" nodeType="afterEffect">
                                  <p:stCondLst>
                                    <p:cond delay="1000"/>
                                  </p:stCondLst>
                                  <p:childTnLst>
                                    <p:set>
                                      <p:cBhvr>
                                        <p:cTn id="48" dur="1" fill="hold">
                                          <p:stCondLst>
                                            <p:cond delay="0"/>
                                          </p:stCondLst>
                                        </p:cTn>
                                        <p:tgtEl>
                                          <p:spTgt spid="16"/>
                                        </p:tgtEl>
                                        <p:attrNameLst>
                                          <p:attrName>style.visibility</p:attrName>
                                        </p:attrNameLst>
                                      </p:cBhvr>
                                      <p:to>
                                        <p:strVal val="hidden"/>
                                      </p:to>
                                    </p:set>
                                  </p:childTnLst>
                                </p:cTn>
                              </p:par>
                            </p:childTnLst>
                          </p:cTn>
                        </p:par>
                        <p:par>
                          <p:cTn id="49" fill="hold" nodeType="afterGroup">
                            <p:stCondLst>
                              <p:cond delay="14000"/>
                            </p:stCondLst>
                            <p:childTnLst>
                              <p:par>
                                <p:cTn id="50" presetID="1" presetClass="exit" presetSubtype="0" fill="hold" nodeType="afterEffect">
                                  <p:stCondLst>
                                    <p:cond delay="1000"/>
                                  </p:stCondLst>
                                  <p:childTnLst>
                                    <p:set>
                                      <p:cBhvr>
                                        <p:cTn id="51"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P spid="17" grpId="0" animBg="1"/>
      <p:bldP spid="8" grpId="0" animBg="1"/>
      <p:bldP spid="9" grpId="0" animBg="1"/>
      <p:bldP spid="10" grpId="0" animBg="1"/>
      <p:bldP spid="11" grpId="0" animBg="1"/>
      <p:bldP spid="5" grpId="0" animBg="1"/>
      <p:bldP spid="6" grpId="0" animBg="1"/>
      <p:bldP spid="7" grpId="0" animBg="1"/>
      <p:bldP spid="4" grpId="0" animBg="1"/>
      <p:bldP spid="12" grpId="0" animBg="1"/>
      <p:bldP spid="13" grpId="0" animBg="1"/>
      <p:bldP spid="14" grpId="0" animBg="1"/>
      <p:bldP spid="15" grpId="0" animBg="1"/>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BE template .potx" id="{7F4D7AEA-6349-484D-AD5D-7B6AD08AA3D7}" vid="{06741EF1-C78F-4A90-ADC7-E50518D4DC0D}"/>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c27a0a7-8611-46d0-bbb2-f45a8872e5ef" xsi:nil="true"/>
    <lcf76f155ced4ddcb4097134ff3c332f xmlns="82861209-8bf3-47c7-8004-08d07fe7874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391C403BD10846915ADAE108BADACB" ma:contentTypeVersion="16" ma:contentTypeDescription="Create a new document." ma:contentTypeScope="" ma:versionID="8220fda739f04aed1596e8c55425c712">
  <xsd:schema xmlns:xsd="http://www.w3.org/2001/XMLSchema" xmlns:xs="http://www.w3.org/2001/XMLSchema" xmlns:p="http://schemas.microsoft.com/office/2006/metadata/properties" xmlns:ns2="82861209-8bf3-47c7-8004-08d07fe78748" xmlns:ns3="ec27a0a7-8611-46d0-bbb2-f45a8872e5ef" targetNamespace="http://schemas.microsoft.com/office/2006/metadata/properties" ma:root="true" ma:fieldsID="969e3b05c6c9eb641653af2a2e8367cf" ns2:_="" ns3:_="">
    <xsd:import namespace="82861209-8bf3-47c7-8004-08d07fe78748"/>
    <xsd:import namespace="ec27a0a7-8611-46d0-bbb2-f45a8872e5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861209-8bf3-47c7-8004-08d07fe787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be16e47-96de-4d33-b6d8-af9f1b80376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27a0a7-8611-46d0-bbb2-f45a8872e5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f3c3d8-2681-4be8-82aa-154f6549750c}" ma:internalName="TaxCatchAll" ma:showField="CatchAllData" ma:web="ec27a0a7-8611-46d0-bbb2-f45a8872e5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88F01C-E7E5-4202-8F1E-14B5F9890671}">
  <ds:schemaRefs>
    <ds:schemaRef ds:uri="http://schemas.microsoft.com/sharepoint/v3/contenttype/forms"/>
  </ds:schemaRefs>
</ds:datastoreItem>
</file>

<file path=customXml/itemProps2.xml><?xml version="1.0" encoding="utf-8"?>
<ds:datastoreItem xmlns:ds="http://schemas.openxmlformats.org/officeDocument/2006/customXml" ds:itemID="{CBE309B4-CEBC-4EF3-B154-0F564FF7D4B0}">
  <ds:schemaRefs>
    <ds:schemaRef ds:uri="http://schemas.microsoft.com/office/2006/metadata/properties"/>
    <ds:schemaRef ds:uri="http://schemas.microsoft.com/office/infopath/2007/PartnerControls"/>
    <ds:schemaRef ds:uri="ec27a0a7-8611-46d0-bbb2-f45a8872e5ef"/>
    <ds:schemaRef ds:uri="82861209-8bf3-47c7-8004-08d07fe78748"/>
  </ds:schemaRefs>
</ds:datastoreItem>
</file>

<file path=customXml/itemProps3.xml><?xml version="1.0" encoding="utf-8"?>
<ds:datastoreItem xmlns:ds="http://schemas.openxmlformats.org/officeDocument/2006/customXml" ds:itemID="{48937853-E561-43E0-ACB9-97E73EDCA072}"/>
</file>

<file path=docProps/app.xml><?xml version="1.0" encoding="utf-8"?>
<Properties xmlns="http://schemas.openxmlformats.org/officeDocument/2006/extended-properties" xmlns:vt="http://schemas.openxmlformats.org/officeDocument/2006/docPropsVTypes">
  <TotalTime>0</TotalTime>
  <Words>4103</Words>
  <Application>Microsoft Office PowerPoint</Application>
  <PresentationFormat>Breitbild</PresentationFormat>
  <Paragraphs>556</Paragraphs>
  <Slides>52</Slides>
  <Notes>40</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52</vt:i4>
      </vt:variant>
    </vt:vector>
  </HeadingPairs>
  <TitlesOfParts>
    <vt:vector size="59" baseType="lpstr">
      <vt:lpstr>MS PGothic</vt:lpstr>
      <vt:lpstr>Arial</vt:lpstr>
      <vt:lpstr>Calibri</vt:lpstr>
      <vt:lpstr>Calibri Light</vt:lpstr>
      <vt:lpstr>Wingdings</vt:lpstr>
      <vt:lpstr>Office Theme</vt:lpstr>
      <vt:lpstr>Office Theme</vt:lpstr>
      <vt:lpstr>PowerPoint-Präsentation</vt:lpstr>
      <vt:lpstr>PowerPoint-Präsentation</vt:lpstr>
      <vt:lpstr>PowerPoint-Präsentation</vt:lpstr>
      <vt:lpstr>PowerPoint-Präsentation</vt:lpstr>
      <vt:lpstr>PowerPoint-Präsentation</vt:lpstr>
      <vt:lpstr>“Turning the camera around”</vt:lpstr>
      <vt:lpstr>PowerPoint-Präsentation</vt:lpstr>
      <vt:lpstr>Instructions</vt:lpstr>
      <vt:lpstr>PowerPoint-Präsentation</vt:lpstr>
      <vt:lpstr>The (John Ridley) Stroop effect (1935)</vt:lpstr>
      <vt:lpstr>PowerPoint-Präsentation</vt:lpstr>
      <vt:lpstr>Ego-systems vs. eco-systems thinking</vt:lpstr>
      <vt:lpstr>PowerPoint-Präsentation</vt:lpstr>
      <vt:lpstr>PowerPoint-Präsentation</vt:lpstr>
      <vt:lpstr>PowerPoint-Präsentation</vt:lpstr>
      <vt:lpstr>PowerPoint-Präsentation</vt:lpstr>
      <vt:lpstr>Planetary Boundaries (Stockholm Resilience Centre / Potsdam Institute for Climate Impact Research)</vt:lpstr>
      <vt:lpstr>Hans Carl von Carlowitz (*1645 †1714) Kameralist; Sylvicultura Oeconomica</vt:lpstr>
      <vt:lpstr>PowerPoint-Präsentation</vt:lpstr>
      <vt:lpstr>Sylvicultura Oeconomica, Oder Haußwirthliche Nachricht und Naturmäßige Anweisung Zur Wilden Baum-Zucht</vt:lpstr>
      <vt:lpstr>Brundtland Report 1987 (World Commission on Environment and Development (WCED))</vt:lpstr>
      <vt:lpstr>Patagonia purpose statement: “We’re in business to save our home planet.”</vt:lpstr>
      <vt:lpstr>PowerPoint-Präsentation</vt:lpstr>
      <vt:lpstr>Beyond Sustainability: Designing Regenerative Cultures</vt:lpstr>
      <vt:lpstr>Wood (eucalyptus), sugar and merino wool</vt:lpstr>
      <vt:lpstr>Allbirds – Tim Brown and Joey Zwillinger</vt:lpstr>
      <vt:lpstr>Dr. Hans-Dietrich Reckhaus</vt:lpstr>
      <vt:lpstr>Interface (NASDAQ: TILE)</vt:lpstr>
      <vt:lpstr>Biomimicry database: https://asknature.org/</vt:lpstr>
      <vt:lpstr>Key concepts of today’s class</vt:lpstr>
      <vt:lpstr>PowerPoint-Präsentation</vt:lpstr>
      <vt:lpstr>CSR vs. Conscious Business</vt:lpstr>
      <vt:lpstr>The (limiting) dimensions or Corporate Social Responsibility (CSR)</vt:lpstr>
      <vt:lpstr>Requirement to include non-financial statements in annual reports since 2018 (Directive 2014/95/EU)</vt:lpstr>
      <vt:lpstr>Concepts differ in terms of covered dimensions, reporting standards and certification</vt:lpstr>
      <vt:lpstr>The four tenets (Grundsätze) of Conscious Capitalism</vt:lpstr>
      <vt:lpstr>Shareholders vs. stakeholders in the context of conscious business</vt:lpstr>
      <vt:lpstr>Examples of conscious businesses</vt:lpstr>
      <vt:lpstr>Conscious Business is not limited to a certain industry: “Positive Luxury”</vt:lpstr>
      <vt:lpstr>Examples of types of wealth created by business</vt:lpstr>
      <vt:lpstr>Why Conscious Capitalism is different from Corporate Social Responsibility (CSR)</vt:lpstr>
      <vt:lpstr> “Building value through values”</vt:lpstr>
      <vt:lpstr>Values</vt:lpstr>
      <vt:lpstr>Relationship between needs, values, thoughts and behaviours</vt:lpstr>
      <vt:lpstr>Key concepts of today’s class</vt:lpstr>
      <vt:lpstr>Literature and contact</vt:lpstr>
      <vt:lpstr>PowerPoint-Präsentation</vt:lpstr>
      <vt:lpstr>PowerPoint-Präsentation</vt:lpstr>
      <vt:lpstr>PowerPoint-Präsentation</vt:lpstr>
      <vt:lpstr>PowerPoint-Präsentation</vt:lpstr>
      <vt:lpstr>Prof. Dr. Christian Schmidkonz</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Put</dc:creator>
  <cp:lastModifiedBy>Christian Schmidkonz</cp:lastModifiedBy>
  <cp:revision>23</cp:revision>
  <dcterms:created xsi:type="dcterms:W3CDTF">2022-07-13T14:46:59Z</dcterms:created>
  <dcterms:modified xsi:type="dcterms:W3CDTF">2024-01-17T11:07:15Z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0x01010088391C403BD10846915ADAE108BADACB</vt:lpwstr>
  </property>
</Properties>
</file>