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2" r:id="rId5"/>
  </p:sldMasterIdLst>
  <p:notesMasterIdLst>
    <p:notesMasterId r:id="rId21"/>
  </p:notesMasterIdLst>
  <p:sldIdLst>
    <p:sldId id="256" r:id="rId6"/>
    <p:sldId id="257" r:id="rId7"/>
    <p:sldId id="258" r:id="rId8"/>
    <p:sldId id="1873" r:id="rId9"/>
    <p:sldId id="1870" r:id="rId10"/>
    <p:sldId id="1871" r:id="rId11"/>
    <p:sldId id="1872" r:id="rId12"/>
    <p:sldId id="966" r:id="rId13"/>
    <p:sldId id="1874" r:id="rId14"/>
    <p:sldId id="1864" r:id="rId15"/>
    <p:sldId id="1865" r:id="rId16"/>
    <p:sldId id="1866" r:id="rId17"/>
    <p:sldId id="1869" r:id="rId18"/>
    <p:sldId id="2010" r:id="rId19"/>
    <p:sldId id="259"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Z" initials="C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98" autoAdjust="0"/>
    <p:restoredTop sz="88149" autoAdjust="0"/>
  </p:normalViewPr>
  <p:slideViewPr>
    <p:cSldViewPr snapToGrid="0">
      <p:cViewPr varScale="1">
        <p:scale>
          <a:sx n="72" d="100"/>
          <a:sy n="72" d="100"/>
        </p:scale>
        <p:origin x="78" y="30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A1ED5-43A1-41A9-81DA-DE937342C01F}" type="datetimeFigureOut">
              <a:rPr lang="de-DE" smtClean="0"/>
              <a:t>17.01.2024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2BE08-7476-4428-A5DE-03C33B3CABCF}" type="slidenum">
              <a:rPr lang="de-DE" smtClean="0"/>
              <a:t>‹Nr.›</a:t>
            </a:fld>
            <a:endParaRPr lang="de-DE"/>
          </a:p>
        </p:txBody>
      </p:sp>
    </p:spTree>
    <p:extLst>
      <p:ext uri="{BB962C8B-B14F-4D97-AF65-F5344CB8AC3E}">
        <p14:creationId xmlns:p14="http://schemas.microsoft.com/office/powerpoint/2010/main" val="246270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pPr marL="171450" indent="-171450">
              <a:buFont typeface="Arial" panose="020B0604020202020204" pitchFamily="34" charset="0"/>
              <a:buChar char="•"/>
            </a:pPr>
            <a:r>
              <a:rPr lang="en-US" noProof="0" dirty="0"/>
              <a:t>Try to create pairs of companies in a similar/the same industry, which makes comparison and learnings from each others easier. Creating the pairs of students by the lecturer gives also a good opportunity to build teams of students who do not regularly work with each others or are generally more diverse.</a:t>
            </a:r>
          </a:p>
          <a:p>
            <a:pPr marL="171450" indent="-171450">
              <a:buFont typeface="Arial" panose="020B0604020202020204" pitchFamily="34" charset="0"/>
              <a:buChar char="•"/>
            </a:pPr>
            <a:r>
              <a:rPr lang="en-US" noProof="0" dirty="0"/>
              <a:t>Make sure that students understand that they need to apply the Conscious Capitalism framework! Sometimes they tend to drift off into CSR or related classes and leave topics from the Conscious Business class (completely) out.</a:t>
            </a:r>
          </a:p>
          <a:p>
            <a:pPr marL="171450" indent="-171450">
              <a:buFont typeface="Arial" panose="020B0604020202020204" pitchFamily="34" charset="0"/>
              <a:buChar char="•"/>
            </a:pPr>
            <a:r>
              <a:rPr lang="en-US" noProof="0" dirty="0"/>
              <a:t>Each student will have 5 minutes to present her/his part of the poster that they need to create together. Usually students cover all 4 tenets within these five minutes. You could also ask to present the most prominent 2 or 3 tenets which include the best examples.</a:t>
            </a:r>
          </a:p>
        </p:txBody>
      </p:sp>
      <p:sp>
        <p:nvSpPr>
          <p:cNvPr id="4" name="Foliennummernplatzhalter 3"/>
          <p:cNvSpPr>
            <a:spLocks noGrp="1"/>
          </p:cNvSpPr>
          <p:nvPr>
            <p:ph type="sldNum" sz="quarter" idx="5"/>
          </p:nvPr>
        </p:nvSpPr>
        <p:spPr/>
        <p:txBody>
          <a:bodyPr/>
          <a:lstStyle/>
          <a:p>
            <a:fld id="{30C2BE08-7476-4428-A5DE-03C33B3CABCF}" type="slidenum">
              <a:rPr lang="de-DE" smtClean="0"/>
              <a:t>3</a:t>
            </a:fld>
            <a:endParaRPr lang="de-DE"/>
          </a:p>
        </p:txBody>
      </p:sp>
    </p:spTree>
    <p:extLst>
      <p:ext uri="{BB962C8B-B14F-4D97-AF65-F5344CB8AC3E}">
        <p14:creationId xmlns:p14="http://schemas.microsoft.com/office/powerpoint/2010/main" val="373978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Important</a:t>
            </a:r>
            <a:r>
              <a:rPr lang="de-DE" dirty="0"/>
              <a:t>: The </a:t>
            </a:r>
            <a:r>
              <a:rPr lang="de-DE" dirty="0" err="1"/>
              <a:t>posters</a:t>
            </a:r>
            <a:r>
              <a:rPr lang="de-DE" dirty="0"/>
              <a:t> </a:t>
            </a:r>
            <a:r>
              <a:rPr lang="de-DE" dirty="0" err="1"/>
              <a:t>must</a:t>
            </a:r>
            <a:r>
              <a:rPr lang="de-DE" dirty="0"/>
              <a:t> </a:t>
            </a:r>
            <a:r>
              <a:rPr lang="de-DE" dirty="0" err="1"/>
              <a:t>be</a:t>
            </a:r>
            <a:r>
              <a:rPr lang="de-DE" dirty="0"/>
              <a:t> </a:t>
            </a:r>
            <a:r>
              <a:rPr lang="de-DE" dirty="0" err="1"/>
              <a:t>created</a:t>
            </a:r>
            <a:r>
              <a:rPr lang="de-DE" dirty="0"/>
              <a:t> on </a:t>
            </a:r>
            <a:r>
              <a:rPr lang="de-DE" dirty="0" err="1"/>
              <a:t>paper</a:t>
            </a:r>
            <a:r>
              <a:rPr lang="de-DE" dirty="0"/>
              <a:t> (</a:t>
            </a:r>
            <a:r>
              <a:rPr lang="de-DE" dirty="0" err="1"/>
              <a:t>only</a:t>
            </a:r>
            <a:r>
              <a:rPr lang="de-DE" dirty="0"/>
              <a:t> </a:t>
            </a:r>
            <a:r>
              <a:rPr lang="de-DE" dirty="0" err="1"/>
              <a:t>if</a:t>
            </a:r>
            <a:r>
              <a:rPr lang="de-DE" dirty="0"/>
              <a:t> online </a:t>
            </a:r>
            <a:r>
              <a:rPr lang="de-DE" dirty="0" err="1"/>
              <a:t>teaching</a:t>
            </a:r>
            <a:r>
              <a:rPr lang="de-DE" dirty="0"/>
              <a:t> </a:t>
            </a:r>
            <a:r>
              <a:rPr lang="de-DE" dirty="0" err="1"/>
              <a:t>is</a:t>
            </a:r>
            <a:r>
              <a:rPr lang="de-DE" dirty="0"/>
              <a:t> </a:t>
            </a:r>
            <a:r>
              <a:rPr lang="de-DE" dirty="0" err="1"/>
              <a:t>required</a:t>
            </a:r>
            <a:r>
              <a:rPr lang="de-DE" dirty="0"/>
              <a:t> (#COVID19), </a:t>
            </a:r>
            <a:r>
              <a:rPr lang="de-DE" dirty="0" err="1"/>
              <a:t>posters</a:t>
            </a:r>
            <a:r>
              <a:rPr lang="de-DE" dirty="0"/>
              <a:t> </a:t>
            </a:r>
            <a:r>
              <a:rPr lang="de-DE" dirty="0" err="1"/>
              <a:t>can</a:t>
            </a:r>
            <a:r>
              <a:rPr lang="de-DE" dirty="0"/>
              <a:t> also </a:t>
            </a:r>
            <a:r>
              <a:rPr lang="de-DE" dirty="0" err="1"/>
              <a:t>be</a:t>
            </a:r>
            <a:r>
              <a:rPr lang="de-DE" dirty="0"/>
              <a:t> </a:t>
            </a:r>
            <a:r>
              <a:rPr lang="de-DE" dirty="0" err="1"/>
              <a:t>created</a:t>
            </a:r>
            <a:r>
              <a:rPr lang="de-DE" dirty="0"/>
              <a:t> </a:t>
            </a:r>
            <a:r>
              <a:rPr lang="de-DE" dirty="0" err="1"/>
              <a:t>as</a:t>
            </a:r>
            <a:r>
              <a:rPr lang="de-DE" dirty="0"/>
              <a:t> a digital </a:t>
            </a:r>
            <a:r>
              <a:rPr lang="de-DE" dirty="0" err="1"/>
              <a:t>document</a:t>
            </a:r>
            <a:r>
              <a:rPr lang="de-DE" dirty="0"/>
              <a:t>).</a:t>
            </a:r>
          </a:p>
          <a:p>
            <a:r>
              <a:rPr lang="de-DE" dirty="0"/>
              <a:t>The ideal </a:t>
            </a:r>
            <a:r>
              <a:rPr lang="de-DE" dirty="0" err="1"/>
              <a:t>size</a:t>
            </a:r>
            <a:r>
              <a:rPr lang="de-DE" dirty="0"/>
              <a:t> </a:t>
            </a:r>
            <a:r>
              <a:rPr lang="de-DE" dirty="0" err="1"/>
              <a:t>is</a:t>
            </a:r>
            <a:r>
              <a:rPr lang="de-DE" dirty="0"/>
              <a:t> </a:t>
            </a:r>
            <a:r>
              <a:rPr lang="de-DE" dirty="0" err="1"/>
              <a:t>two</a:t>
            </a:r>
            <a:r>
              <a:rPr lang="de-DE" dirty="0"/>
              <a:t> </a:t>
            </a:r>
            <a:r>
              <a:rPr lang="de-DE" dirty="0" err="1"/>
              <a:t>flip</a:t>
            </a:r>
            <a:r>
              <a:rPr lang="de-DE" dirty="0"/>
              <a:t> </a:t>
            </a:r>
            <a:r>
              <a:rPr lang="de-DE" dirty="0" err="1"/>
              <a:t>chart</a:t>
            </a:r>
            <a:r>
              <a:rPr lang="de-DE" dirty="0"/>
              <a:t> </a:t>
            </a:r>
            <a:r>
              <a:rPr lang="de-DE" dirty="0" err="1"/>
              <a:t>sheets</a:t>
            </a:r>
            <a:r>
              <a:rPr lang="de-DE" dirty="0"/>
              <a:t>. </a:t>
            </a:r>
          </a:p>
        </p:txBody>
      </p:sp>
      <p:sp>
        <p:nvSpPr>
          <p:cNvPr id="4" name="Foliennummernplatzhalter 3"/>
          <p:cNvSpPr>
            <a:spLocks noGrp="1"/>
          </p:cNvSpPr>
          <p:nvPr>
            <p:ph type="sldNum" sz="quarter" idx="5"/>
          </p:nvPr>
        </p:nvSpPr>
        <p:spPr/>
        <p:txBody>
          <a:bodyPr/>
          <a:lstStyle/>
          <a:p>
            <a:fld id="{30C2BE08-7476-4428-A5DE-03C33B3CABCF}" type="slidenum">
              <a:rPr lang="de-DE" smtClean="0"/>
              <a:t>4</a:t>
            </a:fld>
            <a:endParaRPr lang="de-DE"/>
          </a:p>
        </p:txBody>
      </p:sp>
    </p:spTree>
    <p:extLst>
      <p:ext uri="{BB962C8B-B14F-4D97-AF65-F5344CB8AC3E}">
        <p14:creationId xmlns:p14="http://schemas.microsoft.com/office/powerpoint/2010/main" val="210392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These </a:t>
            </a:r>
            <a:r>
              <a:rPr lang="de-DE" dirty="0" err="1"/>
              <a:t>posters</a:t>
            </a:r>
            <a:r>
              <a:rPr lang="de-DE" dirty="0"/>
              <a:t> </a:t>
            </a:r>
            <a:r>
              <a:rPr lang="de-DE" dirty="0" err="1"/>
              <a:t>are</a:t>
            </a:r>
            <a:r>
              <a:rPr lang="de-DE" dirty="0"/>
              <a:t> </a:t>
            </a:r>
            <a:r>
              <a:rPr lang="de-DE" dirty="0" err="1"/>
              <a:t>some</a:t>
            </a:r>
            <a:r>
              <a:rPr lang="de-DE" dirty="0"/>
              <a:t> </a:t>
            </a:r>
            <a:r>
              <a:rPr lang="de-DE" dirty="0" err="1"/>
              <a:t>creative</a:t>
            </a:r>
            <a:r>
              <a:rPr lang="de-DE" dirty="0"/>
              <a:t> </a:t>
            </a:r>
            <a:r>
              <a:rPr lang="de-DE" dirty="0" err="1"/>
              <a:t>examples</a:t>
            </a:r>
            <a:r>
              <a:rPr lang="de-DE" dirty="0"/>
              <a:t> </a:t>
            </a:r>
            <a:r>
              <a:rPr lang="de-DE" dirty="0" err="1"/>
              <a:t>of</a:t>
            </a:r>
            <a:r>
              <a:rPr lang="de-DE" dirty="0"/>
              <a:t> </a:t>
            </a:r>
            <a:r>
              <a:rPr lang="de-DE" dirty="0" err="1"/>
              <a:t>posters</a:t>
            </a:r>
            <a:r>
              <a:rPr lang="de-DE" dirty="0"/>
              <a:t> </a:t>
            </a:r>
            <a:r>
              <a:rPr lang="de-DE" dirty="0" err="1"/>
              <a:t>that</a:t>
            </a:r>
            <a:r>
              <a:rPr lang="de-DE" dirty="0"/>
              <a:t> </a:t>
            </a:r>
            <a:r>
              <a:rPr lang="de-DE" dirty="0" err="1"/>
              <a:t>students</a:t>
            </a:r>
            <a:r>
              <a:rPr lang="de-DE" dirty="0"/>
              <a:t> </a:t>
            </a:r>
            <a:r>
              <a:rPr lang="de-DE" dirty="0" err="1"/>
              <a:t>enjoyed</a:t>
            </a:r>
            <a:r>
              <a:rPr lang="de-DE" dirty="0"/>
              <a:t> </a:t>
            </a:r>
            <a:r>
              <a:rPr lang="de-DE" dirty="0" err="1"/>
              <a:t>making</a:t>
            </a:r>
            <a:r>
              <a:rPr lang="de-DE" dirty="0"/>
              <a:t> and </a:t>
            </a:r>
            <a:r>
              <a:rPr lang="de-DE" dirty="0" err="1"/>
              <a:t>enjoyed</a:t>
            </a:r>
            <a:r>
              <a:rPr lang="de-DE" dirty="0"/>
              <a:t> </a:t>
            </a:r>
            <a:r>
              <a:rPr lang="de-DE" dirty="0" err="1"/>
              <a:t>during</a:t>
            </a:r>
            <a:r>
              <a:rPr lang="de-DE" dirty="0"/>
              <a:t> </a:t>
            </a:r>
            <a:r>
              <a:rPr lang="de-DE" dirty="0" err="1"/>
              <a:t>the</a:t>
            </a:r>
            <a:r>
              <a:rPr lang="de-DE" dirty="0"/>
              <a:t> </a:t>
            </a:r>
            <a:r>
              <a:rPr lang="de-DE" dirty="0" err="1"/>
              <a:t>poster</a:t>
            </a:r>
            <a:r>
              <a:rPr lang="de-DE" dirty="0"/>
              <a:t> </a:t>
            </a:r>
            <a:r>
              <a:rPr lang="de-DE" dirty="0" err="1"/>
              <a:t>presentation</a:t>
            </a:r>
            <a:r>
              <a:rPr lang="de-DE" dirty="0"/>
              <a:t>. </a:t>
            </a:r>
            <a:r>
              <a:rPr lang="de-DE" dirty="0" err="1"/>
              <a:t>They</a:t>
            </a:r>
            <a:r>
              <a:rPr lang="de-DE" dirty="0"/>
              <a:t> </a:t>
            </a:r>
            <a:r>
              <a:rPr lang="de-DE" dirty="0" err="1"/>
              <a:t>are</a:t>
            </a:r>
            <a:r>
              <a:rPr lang="de-DE" dirty="0"/>
              <a:t> </a:t>
            </a:r>
            <a:r>
              <a:rPr lang="de-DE" dirty="0" err="1"/>
              <a:t>less</a:t>
            </a:r>
            <a:r>
              <a:rPr lang="de-DE" dirty="0"/>
              <a:t> in </a:t>
            </a:r>
            <a:r>
              <a:rPr lang="de-DE" dirty="0" err="1"/>
              <a:t>the</a:t>
            </a:r>
            <a:r>
              <a:rPr lang="de-DE" dirty="0"/>
              <a:t> style </a:t>
            </a:r>
            <a:r>
              <a:rPr lang="de-DE" dirty="0" err="1"/>
              <a:t>of</a:t>
            </a:r>
            <a:r>
              <a:rPr lang="de-DE" dirty="0"/>
              <a:t> </a:t>
            </a:r>
            <a:r>
              <a:rPr lang="de-DE" dirty="0" err="1"/>
              <a:t>acadmic</a:t>
            </a:r>
            <a:r>
              <a:rPr lang="de-DE" dirty="0"/>
              <a:t> </a:t>
            </a:r>
            <a:r>
              <a:rPr lang="de-DE" dirty="0" err="1"/>
              <a:t>posters</a:t>
            </a:r>
            <a:r>
              <a:rPr lang="de-DE" dirty="0"/>
              <a:t> </a:t>
            </a:r>
            <a:r>
              <a:rPr lang="de-DE" dirty="0" err="1"/>
              <a:t>for</a:t>
            </a:r>
            <a:r>
              <a:rPr lang="de-DE" dirty="0"/>
              <a:t> </a:t>
            </a:r>
            <a:r>
              <a:rPr lang="de-DE" dirty="0" err="1"/>
              <a:t>conferences</a:t>
            </a:r>
            <a:r>
              <a:rPr lang="de-DE" dirty="0"/>
              <a:t> and </a:t>
            </a:r>
            <a:r>
              <a:rPr lang="de-DE" dirty="0" err="1"/>
              <a:t>more</a:t>
            </a:r>
            <a:r>
              <a:rPr lang="de-DE" dirty="0"/>
              <a:t> </a:t>
            </a:r>
            <a:r>
              <a:rPr lang="de-DE" dirty="0" err="1"/>
              <a:t>entertaining</a:t>
            </a:r>
            <a:r>
              <a:rPr lang="de-DE" dirty="0"/>
              <a:t>. </a:t>
            </a:r>
            <a:r>
              <a:rPr lang="de-DE" dirty="0" err="1"/>
              <a:t>Guidance</a:t>
            </a:r>
            <a:r>
              <a:rPr lang="de-DE" dirty="0"/>
              <a:t> </a:t>
            </a:r>
            <a:r>
              <a:rPr lang="de-DE" dirty="0" err="1"/>
              <a:t>can</a:t>
            </a:r>
            <a:r>
              <a:rPr lang="de-DE" dirty="0"/>
              <a:t> </a:t>
            </a:r>
            <a:r>
              <a:rPr lang="de-DE" dirty="0" err="1"/>
              <a:t>be</a:t>
            </a:r>
            <a:r>
              <a:rPr lang="de-DE" dirty="0"/>
              <a:t> </a:t>
            </a:r>
            <a:r>
              <a:rPr lang="de-DE" dirty="0" err="1"/>
              <a:t>adjusted</a:t>
            </a:r>
            <a:r>
              <a:rPr lang="de-DE" dirty="0"/>
              <a:t> </a:t>
            </a:r>
            <a:r>
              <a:rPr lang="de-DE" dirty="0" err="1"/>
              <a:t>according</a:t>
            </a:r>
            <a:r>
              <a:rPr lang="de-DE" dirty="0"/>
              <a:t> </a:t>
            </a:r>
            <a:r>
              <a:rPr lang="de-DE" dirty="0" err="1"/>
              <a:t>to</a:t>
            </a:r>
            <a:r>
              <a:rPr lang="de-DE" dirty="0"/>
              <a:t> </a:t>
            </a:r>
            <a:r>
              <a:rPr lang="de-DE" dirty="0" err="1"/>
              <a:t>level</a:t>
            </a:r>
            <a:r>
              <a:rPr lang="de-DE" dirty="0"/>
              <a:t> </a:t>
            </a:r>
            <a:r>
              <a:rPr lang="de-DE" dirty="0" err="1"/>
              <a:t>of</a:t>
            </a:r>
            <a:r>
              <a:rPr lang="de-DE" dirty="0"/>
              <a:t> </a:t>
            </a:r>
            <a:r>
              <a:rPr lang="de-DE" dirty="0" err="1"/>
              <a:t>students</a:t>
            </a:r>
            <a:r>
              <a:rPr lang="de-DE" dirty="0"/>
              <a:t> and </a:t>
            </a:r>
            <a:r>
              <a:rPr lang="de-DE" dirty="0" err="1"/>
              <a:t>learning</a:t>
            </a:r>
            <a:r>
              <a:rPr lang="de-DE" dirty="0"/>
              <a:t> </a:t>
            </a:r>
            <a:r>
              <a:rPr lang="de-DE" dirty="0" err="1"/>
              <a:t>goal</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5</a:t>
            </a:fld>
            <a:endParaRPr lang="de-DE"/>
          </a:p>
        </p:txBody>
      </p:sp>
    </p:spTree>
    <p:extLst>
      <p:ext uri="{BB962C8B-B14F-4D97-AF65-F5344CB8AC3E}">
        <p14:creationId xmlns:p14="http://schemas.microsoft.com/office/powerpoint/2010/main" val="323458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Upload/</a:t>
            </a:r>
            <a:r>
              <a:rPr lang="de-DE" dirty="0" err="1"/>
              <a:t>share</a:t>
            </a:r>
            <a:r>
              <a:rPr lang="de-DE" dirty="0"/>
              <a:t> </a:t>
            </a:r>
            <a:r>
              <a:rPr lang="de-DE" dirty="0" err="1"/>
              <a:t>the</a:t>
            </a:r>
            <a:r>
              <a:rPr lang="de-DE" dirty="0"/>
              <a:t> </a:t>
            </a:r>
            <a:r>
              <a:rPr lang="de-DE" dirty="0" err="1"/>
              <a:t>template</a:t>
            </a:r>
            <a:r>
              <a:rPr lang="de-DE" dirty="0"/>
              <a:t> </a:t>
            </a:r>
            <a:r>
              <a:rPr lang="de-DE" dirty="0" err="1"/>
              <a:t>for</a:t>
            </a:r>
            <a:r>
              <a:rPr lang="de-DE" dirty="0"/>
              <a:t> </a:t>
            </a:r>
            <a:r>
              <a:rPr lang="de-DE" dirty="0" err="1"/>
              <a:t>the</a:t>
            </a:r>
            <a:r>
              <a:rPr lang="de-DE" dirty="0"/>
              <a:t> score </a:t>
            </a:r>
            <a:r>
              <a:rPr lang="de-DE" dirty="0" err="1"/>
              <a:t>card</a:t>
            </a:r>
            <a:r>
              <a:rPr lang="de-DE" dirty="0"/>
              <a:t> and </a:t>
            </a:r>
            <a:r>
              <a:rPr lang="de-DE" dirty="0" err="1"/>
              <a:t>let</a:t>
            </a:r>
            <a:r>
              <a:rPr lang="de-DE" dirty="0"/>
              <a:t> </a:t>
            </a:r>
            <a:r>
              <a:rPr lang="de-DE" dirty="0" err="1"/>
              <a:t>each</a:t>
            </a:r>
            <a:r>
              <a:rPr lang="de-DE" dirty="0"/>
              <a:t> </a:t>
            </a:r>
            <a:r>
              <a:rPr lang="de-DE" dirty="0" err="1"/>
              <a:t>students</a:t>
            </a:r>
            <a:r>
              <a:rPr lang="de-DE" dirty="0"/>
              <a:t> </a:t>
            </a:r>
            <a:r>
              <a:rPr lang="de-DE" dirty="0" err="1"/>
              <a:t>fill</a:t>
            </a:r>
            <a:r>
              <a:rPr lang="de-DE" dirty="0"/>
              <a:t> </a:t>
            </a:r>
            <a:r>
              <a:rPr lang="de-DE" dirty="0" err="1"/>
              <a:t>it</a:t>
            </a:r>
            <a:r>
              <a:rPr lang="de-DE" dirty="0"/>
              <a:t> out. </a:t>
            </a:r>
            <a:r>
              <a:rPr lang="de-DE" dirty="0" err="1"/>
              <a:t>Collect</a:t>
            </a:r>
            <a:r>
              <a:rPr lang="de-DE" dirty="0"/>
              <a:t> all score </a:t>
            </a:r>
            <a:r>
              <a:rPr lang="de-DE" dirty="0" err="1"/>
              <a:t>cards</a:t>
            </a:r>
            <a:r>
              <a:rPr lang="de-DE" dirty="0"/>
              <a:t> and </a:t>
            </a:r>
            <a:r>
              <a:rPr lang="de-DE" dirty="0" err="1"/>
              <a:t>share</a:t>
            </a:r>
            <a:r>
              <a:rPr lang="de-DE" dirty="0"/>
              <a:t> all score </a:t>
            </a:r>
            <a:r>
              <a:rPr lang="de-DE" dirty="0" err="1"/>
              <a:t>cards</a:t>
            </a:r>
            <a:r>
              <a:rPr lang="de-DE" dirty="0"/>
              <a:t> </a:t>
            </a:r>
            <a:r>
              <a:rPr lang="de-DE" dirty="0" err="1"/>
              <a:t>with</a:t>
            </a:r>
            <a:r>
              <a:rPr lang="de-DE" dirty="0"/>
              <a:t> all </a:t>
            </a:r>
            <a:r>
              <a:rPr lang="de-DE" dirty="0" err="1"/>
              <a:t>students</a:t>
            </a:r>
            <a:r>
              <a:rPr lang="de-DE" dirty="0"/>
              <a:t>. By </a:t>
            </a:r>
            <a:r>
              <a:rPr lang="de-DE" dirty="0" err="1"/>
              <a:t>doing</a:t>
            </a:r>
            <a:r>
              <a:rPr lang="de-DE" dirty="0"/>
              <a:t> so </a:t>
            </a:r>
            <a:r>
              <a:rPr lang="de-DE" dirty="0" err="1"/>
              <a:t>students</a:t>
            </a:r>
            <a:r>
              <a:rPr lang="de-DE" dirty="0"/>
              <a:t> </a:t>
            </a:r>
            <a:r>
              <a:rPr lang="de-DE" dirty="0" err="1"/>
              <a:t>have</a:t>
            </a:r>
            <a:r>
              <a:rPr lang="de-DE" dirty="0"/>
              <a:t> a </a:t>
            </a:r>
            <a:r>
              <a:rPr lang="de-DE" dirty="0" err="1"/>
              <a:t>collection</a:t>
            </a:r>
            <a:r>
              <a:rPr lang="de-DE" dirty="0"/>
              <a:t> </a:t>
            </a:r>
            <a:r>
              <a:rPr lang="de-DE" dirty="0" err="1"/>
              <a:t>of</a:t>
            </a:r>
            <a:r>
              <a:rPr lang="de-DE" dirty="0"/>
              <a:t> all </a:t>
            </a:r>
            <a:r>
              <a:rPr lang="de-DE" dirty="0" err="1"/>
              <a:t>actions</a:t>
            </a:r>
            <a:r>
              <a:rPr lang="de-DE" dirty="0"/>
              <a:t> </a:t>
            </a:r>
            <a:r>
              <a:rPr lang="de-DE" dirty="0" err="1"/>
              <a:t>that</a:t>
            </a:r>
            <a:r>
              <a:rPr lang="de-DE" dirty="0"/>
              <a:t> </a:t>
            </a:r>
            <a:r>
              <a:rPr lang="de-DE" dirty="0" err="1"/>
              <a:t>companies</a:t>
            </a:r>
            <a:r>
              <a:rPr lang="de-DE" dirty="0"/>
              <a:t> </a:t>
            </a:r>
            <a:r>
              <a:rPr lang="de-DE" dirty="0" err="1"/>
              <a:t>take</a:t>
            </a:r>
            <a:r>
              <a:rPr lang="de-DE" dirty="0"/>
              <a:t> </a:t>
            </a:r>
            <a:r>
              <a:rPr lang="de-DE" dirty="0" err="1"/>
              <a:t>discussed</a:t>
            </a:r>
            <a:r>
              <a:rPr lang="de-DE" dirty="0"/>
              <a:t> </a:t>
            </a:r>
            <a:r>
              <a:rPr lang="de-DE" dirty="0" err="1"/>
              <a:t>during</a:t>
            </a:r>
            <a:r>
              <a:rPr lang="de-DE" dirty="0"/>
              <a:t> </a:t>
            </a:r>
            <a:r>
              <a:rPr lang="de-DE" dirty="0" err="1"/>
              <a:t>the</a:t>
            </a:r>
            <a:r>
              <a:rPr lang="de-DE" dirty="0"/>
              <a:t> </a:t>
            </a:r>
            <a:r>
              <a:rPr lang="de-DE" dirty="0" err="1"/>
              <a:t>poster</a:t>
            </a:r>
            <a:r>
              <a:rPr lang="de-DE" dirty="0"/>
              <a:t> </a:t>
            </a:r>
            <a:r>
              <a:rPr lang="de-DE" dirty="0" err="1"/>
              <a:t>presentation</a:t>
            </a:r>
            <a:r>
              <a:rPr lang="de-DE" dirty="0"/>
              <a:t> </a:t>
            </a:r>
            <a:r>
              <a:rPr lang="de-DE" dirty="0" err="1"/>
              <a:t>for</a:t>
            </a:r>
            <a:r>
              <a:rPr lang="de-DE" dirty="0"/>
              <a:t> </a:t>
            </a:r>
            <a:r>
              <a:rPr lang="de-DE" dirty="0" err="1"/>
              <a:t>later</a:t>
            </a:r>
            <a:r>
              <a:rPr lang="de-DE" dirty="0"/>
              <a:t> </a:t>
            </a:r>
            <a:r>
              <a:rPr lang="de-DE" dirty="0" err="1"/>
              <a:t>reference</a:t>
            </a:r>
            <a:r>
              <a:rPr lang="de-DE" dirty="0"/>
              <a:t> in </a:t>
            </a:r>
            <a:r>
              <a:rPr lang="de-DE" dirty="0" err="1"/>
              <a:t>their</a:t>
            </a:r>
            <a:r>
              <a:rPr lang="de-DE" dirty="0"/>
              <a:t> </a:t>
            </a:r>
            <a:r>
              <a:rPr lang="de-DE" dirty="0" err="1"/>
              <a:t>lives</a:t>
            </a:r>
            <a:r>
              <a:rPr lang="de-DE" dirty="0"/>
              <a:t>.</a:t>
            </a:r>
          </a:p>
          <a:p>
            <a:r>
              <a:rPr lang="de-DE" dirty="0"/>
              <a:t>The score </a:t>
            </a:r>
            <a:r>
              <a:rPr lang="de-DE" dirty="0" err="1"/>
              <a:t>card</a:t>
            </a:r>
            <a:r>
              <a:rPr lang="de-DE" dirty="0"/>
              <a:t> </a:t>
            </a:r>
            <a:r>
              <a:rPr lang="de-DE" dirty="0" err="1"/>
              <a:t>includes</a:t>
            </a:r>
            <a:r>
              <a:rPr lang="de-DE" dirty="0"/>
              <a:t> </a:t>
            </a:r>
            <a:r>
              <a:rPr lang="de-DE" dirty="0" err="1"/>
              <a:t>three</a:t>
            </a:r>
            <a:r>
              <a:rPr lang="de-DE" dirty="0"/>
              <a:t> </a:t>
            </a:r>
            <a:r>
              <a:rPr lang="de-DE" dirty="0" err="1"/>
              <a:t>actions</a:t>
            </a:r>
            <a:r>
              <a:rPr lang="de-DE" dirty="0"/>
              <a:t> per </a:t>
            </a:r>
            <a:r>
              <a:rPr lang="de-DE" dirty="0" err="1"/>
              <a:t>tenet</a:t>
            </a:r>
            <a:r>
              <a:rPr lang="de-DE" dirty="0"/>
              <a:t> </a:t>
            </a:r>
            <a:r>
              <a:rPr lang="de-DE" dirty="0" err="1"/>
              <a:t>as</a:t>
            </a:r>
            <a:r>
              <a:rPr lang="de-DE" dirty="0"/>
              <a:t> </a:t>
            </a:r>
            <a:r>
              <a:rPr lang="de-DE" dirty="0" err="1"/>
              <a:t>examples</a:t>
            </a:r>
            <a:r>
              <a:rPr lang="de-DE" dirty="0"/>
              <a:t> </a:t>
            </a:r>
            <a:r>
              <a:rPr lang="de-DE" dirty="0" err="1"/>
              <a:t>for</a:t>
            </a:r>
            <a:r>
              <a:rPr lang="de-DE" dirty="0"/>
              <a:t> </a:t>
            </a:r>
            <a:r>
              <a:rPr lang="de-DE" dirty="0" err="1"/>
              <a:t>what</a:t>
            </a:r>
            <a:r>
              <a:rPr lang="de-DE" dirty="0"/>
              <a:t> </a:t>
            </a:r>
            <a:r>
              <a:rPr lang="de-DE" dirty="0" err="1"/>
              <a:t>measures</a:t>
            </a:r>
            <a:r>
              <a:rPr lang="de-DE" dirty="0"/>
              <a:t> a (</a:t>
            </a:r>
            <a:r>
              <a:rPr lang="de-DE" dirty="0" err="1"/>
              <a:t>conscious</a:t>
            </a:r>
            <a:r>
              <a:rPr lang="de-DE" dirty="0"/>
              <a:t> </a:t>
            </a:r>
            <a:r>
              <a:rPr lang="de-DE" dirty="0" err="1"/>
              <a:t>or</a:t>
            </a:r>
            <a:r>
              <a:rPr lang="de-DE" dirty="0"/>
              <a:t> classic) </a:t>
            </a:r>
            <a:r>
              <a:rPr lang="de-DE" dirty="0" err="1"/>
              <a:t>company</a:t>
            </a:r>
            <a:r>
              <a:rPr lang="de-DE" dirty="0"/>
              <a:t> </a:t>
            </a:r>
            <a:r>
              <a:rPr lang="de-DE" dirty="0" err="1"/>
              <a:t>takes</a:t>
            </a:r>
            <a:r>
              <a:rPr lang="de-DE" dirty="0"/>
              <a:t> in </a:t>
            </a:r>
            <a:r>
              <a:rPr lang="de-DE" dirty="0" err="1"/>
              <a:t>each</a:t>
            </a:r>
            <a:r>
              <a:rPr lang="de-DE" dirty="0"/>
              <a:t> </a:t>
            </a:r>
            <a:r>
              <a:rPr lang="de-DE" dirty="0" err="1"/>
              <a:t>tenet</a:t>
            </a:r>
            <a:r>
              <a:rPr lang="de-DE" dirty="0"/>
              <a:t>. The score </a:t>
            </a:r>
            <a:r>
              <a:rPr lang="de-DE" dirty="0" err="1"/>
              <a:t>is</a:t>
            </a:r>
            <a:r>
              <a:rPr lang="de-DE" dirty="0"/>
              <a:t> </a:t>
            </a:r>
            <a:r>
              <a:rPr lang="de-DE" dirty="0" err="1"/>
              <a:t>highly</a:t>
            </a:r>
            <a:r>
              <a:rPr lang="de-DE" dirty="0"/>
              <a:t> </a:t>
            </a:r>
            <a:r>
              <a:rPr lang="de-DE" dirty="0" err="1"/>
              <a:t>subjective</a:t>
            </a:r>
            <a:r>
              <a:rPr lang="de-DE" dirty="0"/>
              <a:t> and </a:t>
            </a:r>
            <a:r>
              <a:rPr lang="de-DE" dirty="0" err="1"/>
              <a:t>given</a:t>
            </a:r>
            <a:r>
              <a:rPr lang="de-DE" dirty="0"/>
              <a:t> </a:t>
            </a:r>
            <a:r>
              <a:rPr lang="de-DE" dirty="0" err="1"/>
              <a:t>by</a:t>
            </a:r>
            <a:r>
              <a:rPr lang="de-DE" dirty="0"/>
              <a:t> </a:t>
            </a:r>
            <a:r>
              <a:rPr lang="de-DE" dirty="0" err="1"/>
              <a:t>the</a:t>
            </a:r>
            <a:r>
              <a:rPr lang="de-DE" dirty="0"/>
              <a:t> </a:t>
            </a:r>
            <a:r>
              <a:rPr lang="de-DE" dirty="0" err="1"/>
              <a:t>student</a:t>
            </a:r>
            <a:r>
              <a:rPr lang="de-DE" dirty="0"/>
              <a:t>. </a:t>
            </a:r>
            <a:r>
              <a:rPr lang="de-DE" dirty="0" err="1"/>
              <a:t>Students</a:t>
            </a:r>
            <a:r>
              <a:rPr lang="de-DE" dirty="0"/>
              <a:t> </a:t>
            </a:r>
            <a:r>
              <a:rPr lang="de-DE" dirty="0" err="1"/>
              <a:t>really</a:t>
            </a:r>
            <a:r>
              <a:rPr lang="de-DE" dirty="0"/>
              <a:t> </a:t>
            </a:r>
            <a:r>
              <a:rPr lang="de-DE" dirty="0" err="1"/>
              <a:t>enjoy</a:t>
            </a:r>
            <a:r>
              <a:rPr lang="de-DE" dirty="0"/>
              <a:t> </a:t>
            </a:r>
            <a:r>
              <a:rPr lang="de-DE" dirty="0" err="1"/>
              <a:t>giving</a:t>
            </a:r>
            <a:r>
              <a:rPr lang="de-DE" dirty="0"/>
              <a:t> and </a:t>
            </a:r>
            <a:r>
              <a:rPr lang="de-DE" dirty="0" err="1"/>
              <a:t>revealing</a:t>
            </a:r>
            <a:r>
              <a:rPr lang="de-DE" dirty="0"/>
              <a:t> </a:t>
            </a:r>
            <a:r>
              <a:rPr lang="de-DE" dirty="0" err="1"/>
              <a:t>the</a:t>
            </a:r>
            <a:r>
              <a:rPr lang="de-DE" dirty="0"/>
              <a:t> </a:t>
            </a:r>
            <a:r>
              <a:rPr lang="de-DE" dirty="0" err="1"/>
              <a:t>scores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7</a:t>
            </a:fld>
            <a:endParaRPr lang="de-DE"/>
          </a:p>
        </p:txBody>
      </p:sp>
    </p:spTree>
    <p:extLst>
      <p:ext uri="{BB962C8B-B14F-4D97-AF65-F5344CB8AC3E}">
        <p14:creationId xmlns:p14="http://schemas.microsoft.com/office/powerpoint/2010/main" val="31643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Let</a:t>
            </a:r>
            <a:r>
              <a:rPr lang="de-DE" dirty="0"/>
              <a:t> </a:t>
            </a:r>
            <a:r>
              <a:rPr lang="de-DE" dirty="0" err="1"/>
              <a:t>the</a:t>
            </a:r>
            <a:r>
              <a:rPr lang="de-DE" dirty="0"/>
              <a:t> </a:t>
            </a:r>
            <a:r>
              <a:rPr lang="de-DE" dirty="0" err="1"/>
              <a:t>students</a:t>
            </a:r>
            <a:r>
              <a:rPr lang="de-DE" dirty="0"/>
              <a:t> </a:t>
            </a:r>
            <a:r>
              <a:rPr lang="de-DE" dirty="0" err="1"/>
              <a:t>get</a:t>
            </a:r>
            <a:r>
              <a:rPr lang="de-DE" dirty="0"/>
              <a:t> </a:t>
            </a:r>
            <a:r>
              <a:rPr lang="de-DE" dirty="0" err="1"/>
              <a:t>up</a:t>
            </a:r>
            <a:r>
              <a:rPr lang="de-DE" dirty="0"/>
              <a:t> and </a:t>
            </a:r>
            <a:r>
              <a:rPr lang="de-DE" dirty="0" err="1"/>
              <a:t>walk</a:t>
            </a:r>
            <a:r>
              <a:rPr lang="de-DE" dirty="0"/>
              <a:t> </a:t>
            </a:r>
            <a:r>
              <a:rPr lang="de-DE" dirty="0" err="1"/>
              <a:t>from</a:t>
            </a:r>
            <a:r>
              <a:rPr lang="de-DE" dirty="0"/>
              <a:t> </a:t>
            </a:r>
            <a:r>
              <a:rPr lang="de-DE" dirty="0" err="1"/>
              <a:t>poster</a:t>
            </a:r>
            <a:r>
              <a:rPr lang="de-DE" dirty="0"/>
              <a:t> </a:t>
            </a:r>
            <a:r>
              <a:rPr lang="de-DE" dirty="0" err="1"/>
              <a:t>to</a:t>
            </a:r>
            <a:r>
              <a:rPr lang="de-DE" dirty="0"/>
              <a:t> </a:t>
            </a:r>
            <a:r>
              <a:rPr lang="de-DE" dirty="0" err="1"/>
              <a:t>poster</a:t>
            </a:r>
            <a:r>
              <a:rPr lang="de-DE" dirty="0"/>
              <a:t> </a:t>
            </a:r>
            <a:r>
              <a:rPr lang="de-DE" dirty="0" err="1"/>
              <a:t>for</a:t>
            </a:r>
            <a:r>
              <a:rPr lang="de-DE" dirty="0"/>
              <a:t> </a:t>
            </a:r>
            <a:r>
              <a:rPr lang="de-DE" dirty="0" err="1"/>
              <a:t>the</a:t>
            </a:r>
            <a:r>
              <a:rPr lang="de-DE" dirty="0"/>
              <a:t> </a:t>
            </a:r>
            <a:r>
              <a:rPr lang="de-DE" dirty="0" err="1"/>
              <a:t>presentations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8</a:t>
            </a:fld>
            <a:endParaRPr lang="de-DE"/>
          </a:p>
        </p:txBody>
      </p:sp>
    </p:spTree>
    <p:extLst>
      <p:ext uri="{BB962C8B-B14F-4D97-AF65-F5344CB8AC3E}">
        <p14:creationId xmlns:p14="http://schemas.microsoft.com/office/powerpoint/2010/main" val="78500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9</a:t>
            </a:fld>
            <a:endParaRPr lang="de-DE"/>
          </a:p>
        </p:txBody>
      </p:sp>
    </p:spTree>
    <p:extLst>
      <p:ext uri="{BB962C8B-B14F-4D97-AF65-F5344CB8AC3E}">
        <p14:creationId xmlns:p14="http://schemas.microsoft.com/office/powerpoint/2010/main" val="405141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9DBFD809-3B92-45F0-87DE-17172B4E9690}" type="datetime1">
              <a:rPr lang="nl-NL" smtClean="0"/>
              <a:t>17-1-2024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‹Nr.›</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8BE0825-496D-48EE-906D-C4B467477D70}" type="datetime1">
              <a:rPr lang="nl-NL" smtClean="0"/>
              <a:t>17-1-2024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8FCECF02-5589-4D09-AAC6-A40FE14CCFEF}" type="datetime1">
              <a:rPr lang="nl-NL" smtClean="0"/>
              <a:t>17-1-2024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93DD40B-976D-46A4-9CC8-5E8794C4D7D7}" type="datetime1">
              <a:rPr lang="nl-NL" smtClean="0"/>
              <a:t>17-1-2024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0655662E-3433-41AC-9C4C-AF45CA23F584}" type="datetime1">
              <a:rPr lang="nl-NL" smtClean="0"/>
              <a:t>17-1-2024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E9EDB2DF-D579-4C33-8E60-6C708EAD32DF}" type="datetime1">
              <a:rPr lang="nl-NL" smtClean="0"/>
              <a:t>17-1-2024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6FF443DC-85F2-461F-AA17-2F0C5A74ACDE}" type="datetime1">
              <a:rPr lang="nl-NL" smtClean="0"/>
              <a:t>17-1-2024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4FF64-2325-47EF-8CED-D417BDB4E10A}" type="datetime1">
              <a:rPr lang="nl-NL" smtClean="0"/>
              <a:t>17-1-2024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‹Nr.›</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71FAA669-EDA3-4634-A0BB-92A85054F772}" type="datetime1">
              <a:rPr lang="nl-NL" smtClean="0"/>
              <a:t>17-1-2024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9FFD3921-B2F7-4760-A361-A2C19C6BD67A}" type="datetime1">
              <a:rPr lang="nl-NL" smtClean="0"/>
              <a:t>17-1-2024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071860B0-9029-45B8-8F4C-2E5993FED6F8}" type="datetime1">
              <a:rPr lang="nl-NL" smtClean="0"/>
              <a:t>17-1-2024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F89929DC-D144-43C2-8AC6-1C2A5EE91109}" type="datetime1">
              <a:rPr lang="nl-NL" smtClean="0"/>
              <a:t>17-1-2024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A0CA39B5-5EA4-493C-8BF0-255BB6BC538F}" type="datetime1">
              <a:rPr lang="nl-NL" smtClean="0"/>
              <a:t>17-1-2024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43B9868B-B3C9-46EF-B8D8-91E21D97684E}" type="datetime1">
              <a:rPr lang="nl-NL" smtClean="0"/>
              <a:t>17-1-2024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2967F4DA-9C55-4967-8F35-E67B00A0FE86}" type="datetime1">
              <a:rPr lang="nl-NL" smtClean="0"/>
              <a:t>17-1-2024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088192D6-9B8C-4E6C-BDCD-A120DAEDD4E9}" type="datetime1">
              <a:rPr lang="nl-NL" smtClean="0"/>
              <a:t>17-1-2024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27C0B-4543-45D7-A62C-51ABED1F0206}" type="datetime1">
              <a:rPr lang="nl-NL" smtClean="0"/>
              <a:t>17-1-2024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A5BD2-A348-44DC-81DC-9892AAFE0E6B}" type="datetime1">
              <a:rPr lang="nl-NL" smtClean="0"/>
              <a:t>17-1-2024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‹Nr.›</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hyperlink" Target="http://guides.nyu.edu/posters" TargetMode="External"/><Relationship Id="rId2" Type="http://schemas.openxmlformats.org/officeDocument/2006/relationships/hyperlink" Target="https://www.ncbi.nlm.nih.gov/pmc/articles/PMC1876493/"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74D14F5-1941-5959-2A44-5C9213BA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750490" cy="4351338"/>
          </a:xfrm>
        </p:spPr>
        <p:txBody>
          <a:bodyPr>
            <a:normAutofit/>
          </a:bodyPr>
          <a:lstStyle/>
          <a:p>
            <a:r>
              <a:rPr lang="en-GB" altLang="de-DE" sz="2000" b="1" dirty="0"/>
              <a:t>John Mackey, Rajendra Sisodia</a:t>
            </a:r>
          </a:p>
          <a:p>
            <a:endParaRPr lang="en-GB" altLang="de-DE" sz="2000" dirty="0"/>
          </a:p>
          <a:p>
            <a:r>
              <a:rPr lang="en-US" altLang="de-DE" sz="2000" dirty="0"/>
              <a:t>Paperback : 368 pages</a:t>
            </a:r>
          </a:p>
          <a:p>
            <a:endParaRPr lang="en-US" altLang="de-DE" sz="2000" dirty="0"/>
          </a:p>
          <a:p>
            <a:r>
              <a:rPr lang="en-US" altLang="de-DE" sz="2000" dirty="0"/>
              <a:t>ISBN-10 : 1625271751</a:t>
            </a:r>
          </a:p>
          <a:p>
            <a:r>
              <a:rPr lang="en-US" altLang="de-DE" sz="2000" dirty="0"/>
              <a:t>ISBN-13 : 978-1625271754</a:t>
            </a:r>
          </a:p>
          <a:p>
            <a:endParaRPr lang="en-US" altLang="de-DE" sz="2000" dirty="0"/>
          </a:p>
          <a:p>
            <a:r>
              <a:rPr lang="en-US" altLang="de-DE" sz="2000" dirty="0"/>
              <a:t>Publisher: Harvard Business Review Press; 1st Edition (January 7, 2014)</a:t>
            </a:r>
            <a:endParaRPr lang="en-GB" altLang="de-DE" sz="2000"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10</a:t>
            </a:fld>
            <a:endParaRPr lang="nl-NL"/>
          </a:p>
        </p:txBody>
      </p:sp>
      <p:pic>
        <p:nvPicPr>
          <p:cNvPr id="5" name="Grafik 4" descr="Ein Bild, das Essen, Schild enthält.&#10;&#10;Automatisch generierte Beschreibung">
            <a:extLst>
              <a:ext uri="{FF2B5EF4-FFF2-40B4-BE49-F238E27FC236}">
                <a16:creationId xmlns:a16="http://schemas.microsoft.com/office/drawing/2014/main" id="{6BD06162-0BC5-FD1C-013A-5D0FFD592241}"/>
              </a:ext>
            </a:extLst>
          </p:cNvPr>
          <p:cNvPicPr>
            <a:picLocks noChangeAspect="1"/>
          </p:cNvPicPr>
          <p:nvPr/>
        </p:nvPicPr>
        <p:blipFill>
          <a:blip r:embed="rId2"/>
          <a:stretch>
            <a:fillRect/>
          </a:stretch>
        </p:blipFill>
        <p:spPr>
          <a:xfrm>
            <a:off x="7190014" y="1603375"/>
            <a:ext cx="3162300" cy="4752975"/>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A20DFCFC-ACCD-DB3D-43F3-2BF30068E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6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7554238" cy="4351338"/>
          </a:xfrm>
        </p:spPr>
        <p:txBody>
          <a:bodyPr>
            <a:normAutofit/>
          </a:bodyPr>
          <a:lstStyle/>
          <a:p>
            <a:r>
              <a:rPr lang="en-GB" altLang="de-DE" sz="2000" b="1" dirty="0"/>
              <a:t>Nicolas </a:t>
            </a:r>
            <a:r>
              <a:rPr lang="en-GB" altLang="de-DE" sz="2000" b="1" dirty="0" err="1"/>
              <a:t>Stahlhofer</a:t>
            </a:r>
            <a:r>
              <a:rPr lang="en-GB" altLang="de-DE" sz="2000" b="1" dirty="0"/>
              <a:t>, Christian Schmidkonz, Patricia Kraft</a:t>
            </a:r>
          </a:p>
          <a:p>
            <a:endParaRPr lang="en-GB" altLang="de-DE" sz="2000" dirty="0"/>
          </a:p>
          <a:p>
            <a:r>
              <a:rPr lang="en-GB" altLang="de-DE" sz="2000" dirty="0"/>
              <a:t>Publisher: Springer; 1st ed. 2018 edition (November 25, 2017) </a:t>
            </a:r>
          </a:p>
          <a:p>
            <a:r>
              <a:rPr lang="en-GB" altLang="de-DE" sz="2000" dirty="0"/>
              <a:t>Series: CSR, Sustainability, Ethics &amp; Governance</a:t>
            </a:r>
          </a:p>
          <a:p>
            <a:r>
              <a:rPr lang="en-GB" altLang="de-DE" sz="2000" dirty="0"/>
              <a:t>Hardcover: 122 pages </a:t>
            </a:r>
          </a:p>
          <a:p>
            <a:r>
              <a:rPr lang="en-GB" altLang="de-DE" sz="2000" dirty="0"/>
              <a:t>Language: English </a:t>
            </a:r>
          </a:p>
          <a:p>
            <a:r>
              <a:rPr lang="en-GB" altLang="de-DE" sz="2000" dirty="0"/>
              <a:t>ISBN-10: 3319697382 </a:t>
            </a:r>
          </a:p>
          <a:p>
            <a:r>
              <a:rPr lang="en-GB" altLang="de-DE" sz="2000" dirty="0"/>
              <a:t>ISBN-13: 978-3319697383 </a:t>
            </a:r>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11</a:t>
            </a:fld>
            <a:endParaRPr lang="nl-NL"/>
          </a:p>
        </p:txBody>
      </p:sp>
      <p:pic>
        <p:nvPicPr>
          <p:cNvPr id="5" name="Grafik 4">
            <a:extLst>
              <a:ext uri="{FF2B5EF4-FFF2-40B4-BE49-F238E27FC236}">
                <a16:creationId xmlns:a16="http://schemas.microsoft.com/office/drawing/2014/main" id="{C7B7F407-767B-C31E-E153-4EE456D71463}"/>
              </a:ext>
            </a:extLst>
          </p:cNvPr>
          <p:cNvPicPr>
            <a:picLocks noChangeAspect="1"/>
          </p:cNvPicPr>
          <p:nvPr/>
        </p:nvPicPr>
        <p:blipFill>
          <a:blip r:embed="rId2"/>
          <a:stretch>
            <a:fillRect/>
          </a:stretch>
        </p:blipFill>
        <p:spPr>
          <a:xfrm>
            <a:off x="8610600" y="1739446"/>
            <a:ext cx="2891518" cy="4351338"/>
          </a:xfrm>
          <a:prstGeom prst="rect">
            <a:avLst/>
          </a:prstGeom>
          <a:ln>
            <a:noFill/>
          </a:ln>
          <a:effectLst>
            <a:outerShdw blurRad="292100" dist="139700" dir="2700000" algn="tl" rotWithShape="0">
              <a:srgbClr val="333333">
                <a:alpha val="65000"/>
              </a:srgbClr>
            </a:outerShdw>
          </a:effectLst>
        </p:spPr>
      </p:pic>
      <p:pic>
        <p:nvPicPr>
          <p:cNvPr id="6" name="Grafik 8">
            <a:extLst>
              <a:ext uri="{FF2B5EF4-FFF2-40B4-BE49-F238E27FC236}">
                <a16:creationId xmlns:a16="http://schemas.microsoft.com/office/drawing/2014/main" id="{F8678571-1C02-1562-3306-C0A647BC5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716" y="4482646"/>
            <a:ext cx="16081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DCB53366-85C4-EC31-C774-D7142883C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89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856514" cy="4351338"/>
          </a:xfrm>
        </p:spPr>
        <p:txBody>
          <a:bodyPr>
            <a:normAutofit/>
          </a:bodyPr>
          <a:lstStyle/>
          <a:p>
            <a:r>
              <a:rPr lang="en-GB" altLang="de-DE" sz="2000" b="1" dirty="0"/>
              <a:t>Paul Polman, Andrew Winston</a:t>
            </a:r>
          </a:p>
          <a:p>
            <a:endParaRPr lang="en-GB" altLang="de-DE" sz="2000" dirty="0"/>
          </a:p>
          <a:p>
            <a:r>
              <a:rPr lang="en-US" altLang="de-DE" sz="2000" dirty="0"/>
              <a:t>Publisher: ‎ Harvard Business Review Press (5 Oct. 2021)</a:t>
            </a:r>
          </a:p>
          <a:p>
            <a:endParaRPr lang="en-US" altLang="de-DE" sz="2000" dirty="0"/>
          </a:p>
          <a:p>
            <a:r>
              <a:rPr lang="en-US" altLang="de-DE" sz="2000" dirty="0"/>
              <a:t>Hardcover </a:t>
            </a:r>
            <a:r>
              <a:rPr lang="ar-SA" altLang="de-DE" sz="2000" dirty="0">
                <a:cs typeface="Calibri" panose="020F0502020204030204" pitchFamily="34" charset="0"/>
              </a:rPr>
              <a:t>‏</a:t>
            </a:r>
            <a:r>
              <a:rPr lang="en-US" altLang="de-DE" sz="2000" dirty="0"/>
              <a:t> : ‎ 352 pages</a:t>
            </a:r>
          </a:p>
          <a:p>
            <a:endParaRPr lang="en-US" altLang="de-DE" sz="2000" dirty="0"/>
          </a:p>
          <a:p>
            <a:r>
              <a:rPr lang="en-US" altLang="de-DE" sz="2000" dirty="0"/>
              <a:t>ISBN-10 </a:t>
            </a:r>
            <a:r>
              <a:rPr lang="ar-SA" altLang="de-DE" sz="2000" dirty="0">
                <a:cs typeface="Calibri" panose="020F0502020204030204" pitchFamily="34" charset="0"/>
              </a:rPr>
              <a:t>‏</a:t>
            </a:r>
            <a:r>
              <a:rPr lang="en-US" altLang="de-DE" sz="2000" dirty="0"/>
              <a:t> : ‎ 1647821304</a:t>
            </a:r>
          </a:p>
          <a:p>
            <a:endParaRPr lang="en-US" altLang="de-DE" sz="2000" dirty="0"/>
          </a:p>
          <a:p>
            <a:r>
              <a:rPr lang="en-US" altLang="de-DE" sz="2000" dirty="0"/>
              <a:t>ISBN-13 </a:t>
            </a:r>
            <a:r>
              <a:rPr lang="ar-SA" altLang="de-DE" sz="2000" dirty="0">
                <a:cs typeface="Calibri" panose="020F0502020204030204" pitchFamily="34" charset="0"/>
              </a:rPr>
              <a:t>‏</a:t>
            </a:r>
            <a:r>
              <a:rPr lang="en-US" altLang="de-DE" sz="2000" dirty="0"/>
              <a:t> : ‎ 978-1647821302 </a:t>
            </a:r>
            <a:endParaRPr lang="en-GB" altLang="de-DE" sz="2000"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12</a:t>
            </a:fld>
            <a:endParaRPr lang="nl-NL"/>
          </a:p>
        </p:txBody>
      </p:sp>
      <p:pic>
        <p:nvPicPr>
          <p:cNvPr id="5" name="Picture 5" descr="Diagram, text&#10;&#10;Description automatically generated">
            <a:extLst>
              <a:ext uri="{FF2B5EF4-FFF2-40B4-BE49-F238E27FC236}">
                <a16:creationId xmlns:a16="http://schemas.microsoft.com/office/drawing/2014/main" id="{B22DE0AE-7840-206F-6338-DBB0655E4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07" y="1135063"/>
            <a:ext cx="3605213"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F356DF2D-8105-841B-35DE-7AEC38927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0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normAutofit fontScale="77500" lnSpcReduction="20000"/>
          </a:bodyPr>
          <a:lstStyle/>
          <a:p>
            <a:pPr marL="0" indent="0">
              <a:buFontTx/>
              <a:buNone/>
              <a:defRPr/>
            </a:pPr>
            <a:r>
              <a:rPr lang="en-GB" sz="1600" b="1" dirty="0"/>
              <a:t>Books:</a:t>
            </a:r>
          </a:p>
          <a:p>
            <a:pPr>
              <a:defRPr/>
            </a:pPr>
            <a:r>
              <a:rPr lang="en-US" sz="1600" dirty="0"/>
              <a:t>Barrett, Richard (2014): The Value-Driven Organization – Unleashing Human Potential for Performance and Profit, Oxon</a:t>
            </a:r>
          </a:p>
          <a:p>
            <a:pPr>
              <a:defRPr/>
            </a:pPr>
            <a:r>
              <a:rPr lang="de-DE" altLang="de-DE" sz="1600" dirty="0" err="1"/>
              <a:t>Birkinshaw</a:t>
            </a:r>
            <a:r>
              <a:rPr lang="de-DE" altLang="de-DE" sz="1600" dirty="0"/>
              <a:t>, J., Foss, N.J. and Lindenberg, S.: </a:t>
            </a:r>
            <a:r>
              <a:rPr lang="de-DE" altLang="de-DE" sz="1600" dirty="0" err="1"/>
              <a:t>Combining</a:t>
            </a:r>
            <a:r>
              <a:rPr lang="de-DE" altLang="de-DE" sz="1600" dirty="0"/>
              <a:t> Purpose </a:t>
            </a:r>
            <a:r>
              <a:rPr lang="de-DE" altLang="de-DE" sz="1600" dirty="0" err="1"/>
              <a:t>with</a:t>
            </a:r>
            <a:r>
              <a:rPr lang="de-DE" altLang="de-DE" sz="1600" dirty="0"/>
              <a:t> Profits, MIT Sloan Management Review, Spring 2014, p. 49-56</a:t>
            </a:r>
            <a:endParaRPr lang="de-DE" sz="1600" dirty="0"/>
          </a:p>
          <a:p>
            <a:pPr>
              <a:defRPr/>
            </a:pPr>
            <a:r>
              <a:rPr lang="en-US" sz="1600" b="1" dirty="0"/>
              <a:t>Chouinard, Yvon (2006): Let My People Go Surfing: The Education of a Reluctant Businessman, New York</a:t>
            </a:r>
          </a:p>
          <a:p>
            <a:pPr>
              <a:defRPr/>
            </a:pPr>
            <a:r>
              <a:rPr lang="en-US" sz="1600" dirty="0"/>
              <a:t>Frankl, Viktor F. (2021): Man’s Search for Meaning, London</a:t>
            </a:r>
            <a:endParaRPr lang="de-DE" sz="1600" dirty="0"/>
          </a:p>
          <a:p>
            <a:pPr>
              <a:defRPr/>
            </a:pPr>
            <a:r>
              <a:rPr lang="en-US" sz="1600" dirty="0"/>
              <a:t>Hurst, Aaron (2014): The Purpose Economy – How Your Desire for Impact, Personal Growth and Community Is Changing the World, Boise</a:t>
            </a:r>
          </a:p>
          <a:p>
            <a:pPr>
              <a:defRPr/>
            </a:pPr>
            <a:r>
              <a:rPr lang="en-US" sz="1600" dirty="0"/>
              <a:t>Kahneman, Daniel (2011): Thinking, fast and slow, New York</a:t>
            </a:r>
            <a:endParaRPr lang="de-DE" sz="1600" dirty="0"/>
          </a:p>
          <a:p>
            <a:pPr>
              <a:defRPr/>
            </a:pPr>
            <a:r>
              <a:rPr lang="en-US" sz="1600" dirty="0" err="1"/>
              <a:t>Kofman</a:t>
            </a:r>
            <a:r>
              <a:rPr lang="en-US" sz="1600" dirty="0"/>
              <a:t>, Fred (2006): Conscious Business – How to Build Value Through Values, Boulder</a:t>
            </a:r>
            <a:endParaRPr lang="de-DE" sz="1600" dirty="0"/>
          </a:p>
          <a:p>
            <a:pPr>
              <a:defRPr/>
            </a:pPr>
            <a:r>
              <a:rPr lang="en-US" sz="1600" b="1" dirty="0"/>
              <a:t>Mackey, John and Raj Sisodia (2014): Conscious Capitalism – Liberating the Heroic Spirit of Business, Boston</a:t>
            </a:r>
          </a:p>
          <a:p>
            <a:pPr>
              <a:defRPr/>
            </a:pPr>
            <a:r>
              <a:rPr lang="en-US" sz="1600" dirty="0"/>
              <a:t>Polman, Paul and Andrew Winston (2021): Net Positive – How Courageous Companies Thrive By Giving More Than They Take, Boston</a:t>
            </a:r>
          </a:p>
          <a:p>
            <a:pPr>
              <a:defRPr/>
            </a:pPr>
            <a:r>
              <a:rPr lang="de-DE" altLang="de-DE" sz="1600" dirty="0" err="1"/>
              <a:t>Reiman</a:t>
            </a:r>
            <a:r>
              <a:rPr lang="de-DE" altLang="de-DE" sz="1600" dirty="0"/>
              <a:t>, Joey (2013): The Story </a:t>
            </a:r>
            <a:r>
              <a:rPr lang="de-DE" altLang="de-DE" sz="1600" dirty="0" err="1"/>
              <a:t>of</a:t>
            </a:r>
            <a:r>
              <a:rPr lang="de-DE" altLang="de-DE" sz="1600" dirty="0"/>
              <a:t> Purpose – The Path </a:t>
            </a:r>
            <a:r>
              <a:rPr lang="de-DE" altLang="de-DE" sz="1600" dirty="0" err="1"/>
              <a:t>to</a:t>
            </a:r>
            <a:r>
              <a:rPr lang="de-DE" altLang="de-DE" sz="1600" dirty="0"/>
              <a:t> </a:t>
            </a:r>
            <a:r>
              <a:rPr lang="de-DE" altLang="de-DE" sz="1600" dirty="0" err="1"/>
              <a:t>Creating</a:t>
            </a:r>
            <a:r>
              <a:rPr lang="de-DE" altLang="de-DE" sz="1600" dirty="0"/>
              <a:t> a </a:t>
            </a:r>
            <a:r>
              <a:rPr lang="de-DE" altLang="de-DE" sz="1600" dirty="0" err="1"/>
              <a:t>Brighter</a:t>
            </a:r>
            <a:r>
              <a:rPr lang="de-DE" altLang="de-DE" sz="1600" dirty="0"/>
              <a:t> Brand, a </a:t>
            </a:r>
            <a:r>
              <a:rPr lang="de-DE" altLang="de-DE" sz="1600" dirty="0" err="1"/>
              <a:t>Greater</a:t>
            </a:r>
            <a:r>
              <a:rPr lang="de-DE" altLang="de-DE" sz="1600" dirty="0"/>
              <a:t> Company, and a Lasting Legacy, New Jersey</a:t>
            </a:r>
            <a:endParaRPr lang="en-US" sz="1600" dirty="0"/>
          </a:p>
          <a:p>
            <a:pPr>
              <a:defRPr/>
            </a:pPr>
            <a:r>
              <a:rPr lang="de-DE" sz="1600" dirty="0" err="1"/>
              <a:t>Sinek</a:t>
            </a:r>
            <a:r>
              <a:rPr lang="de-DE" sz="1600" dirty="0"/>
              <a:t>, Simon (2009): Start </a:t>
            </a:r>
            <a:r>
              <a:rPr lang="de-DE" sz="1600" dirty="0" err="1"/>
              <a:t>With</a:t>
            </a:r>
            <a:r>
              <a:rPr lang="de-DE" sz="1600" dirty="0"/>
              <a:t> </a:t>
            </a:r>
            <a:r>
              <a:rPr lang="de-DE" sz="1600" dirty="0" err="1"/>
              <a:t>Why</a:t>
            </a:r>
            <a:r>
              <a:rPr lang="de-DE" sz="1600" dirty="0"/>
              <a:t> – </a:t>
            </a:r>
            <a:r>
              <a:rPr lang="de-DE" sz="1600" dirty="0" err="1"/>
              <a:t>How</a:t>
            </a:r>
            <a:r>
              <a:rPr lang="de-DE" sz="1600" dirty="0"/>
              <a:t> Great Leaders Inspire </a:t>
            </a:r>
            <a:r>
              <a:rPr lang="de-DE" sz="1600" dirty="0" err="1"/>
              <a:t>Everyone</a:t>
            </a:r>
            <a:r>
              <a:rPr lang="de-DE" sz="1600" dirty="0"/>
              <a:t> </a:t>
            </a:r>
            <a:r>
              <a:rPr lang="de-DE" sz="1600" dirty="0" err="1"/>
              <a:t>to</a:t>
            </a:r>
            <a:r>
              <a:rPr lang="de-DE" sz="1600" dirty="0"/>
              <a:t> Take Action, London</a:t>
            </a:r>
          </a:p>
          <a:p>
            <a:pPr>
              <a:defRPr/>
            </a:pPr>
            <a:r>
              <a:rPr lang="en-US" sz="1600" b="1" dirty="0"/>
              <a:t>Sisodia, Raj, David Wolfe and Jag </a:t>
            </a:r>
            <a:r>
              <a:rPr lang="en-US" sz="1600" b="1" dirty="0" err="1"/>
              <a:t>Sheth</a:t>
            </a:r>
            <a:r>
              <a:rPr lang="en-US" sz="1600" b="1" dirty="0"/>
              <a:t> (2014): Firms of Endearment – How World-Class Companies Profit from Passion and Purpose, Upper Saddle River</a:t>
            </a:r>
            <a:endParaRPr lang="de-DE" sz="1600" b="1" dirty="0"/>
          </a:p>
          <a:p>
            <a:pPr>
              <a:defRPr/>
            </a:pPr>
            <a:r>
              <a:rPr lang="en-US" sz="1600" dirty="0"/>
              <a:t>Tate, Carolyn (2015): Conscious Marketing – How to create an awesome business with a new approach to marketing, Milton</a:t>
            </a:r>
          </a:p>
          <a:p>
            <a:pPr>
              <a:defRPr/>
            </a:pPr>
            <a:r>
              <a:rPr lang="en-US" sz="1600" b="1" dirty="0" err="1"/>
              <a:t>Stahlhofer</a:t>
            </a:r>
            <a:r>
              <a:rPr lang="en-US" sz="1600" b="1" dirty="0"/>
              <a:t>, Nicolas, Christian Schmidkonz and Patricia Kraft (2018): Conscious Business in Germany, Cham</a:t>
            </a:r>
            <a:endParaRPr lang="de-DE" sz="1600" b="1" dirty="0"/>
          </a:p>
          <a:p>
            <a:pPr>
              <a:defRPr/>
            </a:pPr>
            <a:r>
              <a:rPr lang="en-US" sz="1600" dirty="0"/>
              <a:t>Tindell, Kip (2014): Uncontainable – How Passion, Commitment, and Conscious Capitalism Built a Business Where Everyone Thrives, New York</a:t>
            </a:r>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13</a:t>
            </a:fld>
            <a:endParaRPr lang="nl-NL"/>
          </a:p>
        </p:txBody>
      </p:sp>
      <p:pic>
        <p:nvPicPr>
          <p:cNvPr id="5" name="Picture 2">
            <a:extLst>
              <a:ext uri="{FF2B5EF4-FFF2-40B4-BE49-F238E27FC236}">
                <a16:creationId xmlns:a16="http://schemas.microsoft.com/office/drawing/2014/main" id="{9EB3C9D2-A4BD-7C85-C187-73358A152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9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DD528007-330A-AEE7-2F65-F769FA5302DA}"/>
              </a:ext>
            </a:extLst>
          </p:cNvPr>
          <p:cNvSpPr>
            <a:spLocks noGrp="1" noChangeArrowheads="1"/>
          </p:cNvSpPr>
          <p:nvPr>
            <p:ph type="title"/>
          </p:nvPr>
        </p:nvSpPr>
        <p:spPr/>
        <p:txBody>
          <a:bodyPr/>
          <a:lstStyle/>
          <a:p>
            <a:pPr algn="ctr"/>
            <a:r>
              <a:rPr lang="de-DE" altLang="de-DE"/>
              <a:t>Prof. Dr. Christian Schmidkonz</a:t>
            </a:r>
          </a:p>
        </p:txBody>
      </p:sp>
      <p:sp>
        <p:nvSpPr>
          <p:cNvPr id="72707" name="Foliennummernplatzhalter 2">
            <a:extLst>
              <a:ext uri="{FF2B5EF4-FFF2-40B4-BE49-F238E27FC236}">
                <a16:creationId xmlns:a16="http://schemas.microsoft.com/office/drawing/2014/main" id="{00CBFA82-E68C-EDA6-7439-D8F13DAA6D3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2F04450C-A838-41C2-8961-479A6E1E27BA}" type="slidenum">
              <a:rPr lang="de-DE" altLang="de-DE" smtClean="0">
                <a:solidFill>
                  <a:schemeClr val="bg1"/>
                </a:solidFill>
              </a:rPr>
              <a:pPr>
                <a:spcBef>
                  <a:spcPct val="0"/>
                </a:spcBef>
                <a:buFontTx/>
                <a:buNone/>
              </a:pPr>
              <a:t>14</a:t>
            </a:fld>
            <a:endParaRPr lang="de-DE" altLang="de-DE">
              <a:solidFill>
                <a:schemeClr val="bg1"/>
              </a:solidFill>
            </a:endParaRPr>
          </a:p>
        </p:txBody>
      </p:sp>
      <p:sp>
        <p:nvSpPr>
          <p:cNvPr id="72709" name="Abgerundetes Rechteck 11">
            <a:extLst>
              <a:ext uri="{FF2B5EF4-FFF2-40B4-BE49-F238E27FC236}">
                <a16:creationId xmlns:a16="http://schemas.microsoft.com/office/drawing/2014/main" id="{F43A96D7-B651-3299-0176-ED58349ECC22}"/>
              </a:ext>
            </a:extLst>
          </p:cNvPr>
          <p:cNvSpPr>
            <a:spLocks noChangeArrowheads="1"/>
          </p:cNvSpPr>
          <p:nvPr/>
        </p:nvSpPr>
        <p:spPr bwMode="auto">
          <a:xfrm>
            <a:off x="3106738" y="1792290"/>
            <a:ext cx="5980112" cy="3880924"/>
          </a:xfrm>
          <a:prstGeom prst="roundRect">
            <a:avLst>
              <a:gd name="adj" fmla="val 5537"/>
            </a:avLst>
          </a:prstGeom>
          <a:noFill/>
          <a:ln w="9525" algn="ctr">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a:latin typeface="Arial" panose="020B0604020202020204" pitchFamily="34" charset="0"/>
            </a:endParaRPr>
          </a:p>
        </p:txBody>
      </p:sp>
      <p:graphicFrame>
        <p:nvGraphicFramePr>
          <p:cNvPr id="8" name="Tabelle 7">
            <a:extLst>
              <a:ext uri="{FF2B5EF4-FFF2-40B4-BE49-F238E27FC236}">
                <a16:creationId xmlns:a16="http://schemas.microsoft.com/office/drawing/2014/main" id="{1B18BE10-CC8A-BE01-F81A-47E5E2359CFD}"/>
              </a:ext>
            </a:extLst>
          </p:cNvPr>
          <p:cNvGraphicFramePr>
            <a:graphicFrameLocks noGrp="1"/>
          </p:cNvGraphicFramePr>
          <p:nvPr/>
        </p:nvGraphicFramePr>
        <p:xfrm>
          <a:off x="3937000" y="2078039"/>
          <a:ext cx="5626100" cy="4343399"/>
        </p:xfrm>
        <a:graphic>
          <a:graphicData uri="http://schemas.openxmlformats.org/drawingml/2006/table">
            <a:tbl>
              <a:tblPr/>
              <a:tblGrid>
                <a:gridCol w="5626100">
                  <a:extLst>
                    <a:ext uri="{9D8B030D-6E8A-4147-A177-3AD203B41FA5}">
                      <a16:colId xmlns:a16="http://schemas.microsoft.com/office/drawing/2014/main" val="20000"/>
                    </a:ext>
                  </a:extLst>
                </a:gridCol>
              </a:tblGrid>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err="1">
                          <a:ln>
                            <a:noFill/>
                          </a:ln>
                          <a:solidFill>
                            <a:srgbClr val="002060"/>
                          </a:solidFill>
                          <a:effectLst/>
                          <a:latin typeface="+mn-lt"/>
                        </a:rPr>
                        <a:t>Munich</a:t>
                      </a:r>
                      <a:r>
                        <a:rPr kumimoji="0" lang="de-DE" sz="1400" b="1" i="0" u="none" strike="noStrike" cap="none" normalizeH="0" baseline="0" dirty="0">
                          <a:ln>
                            <a:noFill/>
                          </a:ln>
                          <a:solidFill>
                            <a:srgbClr val="002060"/>
                          </a:solidFill>
                          <a:effectLst/>
                          <a:latin typeface="+mn-lt"/>
                        </a:rPr>
                        <a:t> Business School</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79571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Elsenheimerstraße 61</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80687 München</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GERMANY</a:t>
                      </a:r>
                      <a:endParaRPr kumimoji="0" lang="de-DE" sz="1400" b="0" i="0" u="none" strike="noStrike" cap="none" normalizeH="0" baseline="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6096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Phone: +49 (0)89 54 76 78 - 14</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Fax: +49 (0)89 54 76 78 - 29</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872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e-DE" sz="1400" b="0" i="0" u="none" strike="noStrike" cap="none" normalizeH="0" baseline="0" dirty="0">
                          <a:ln>
                            <a:noFill/>
                          </a:ln>
                          <a:solidFill>
                            <a:srgbClr val="002060"/>
                          </a:solidFill>
                          <a:effectLst/>
                          <a:latin typeface="+mn-lt"/>
                        </a:rPr>
                      </a:br>
                      <a:r>
                        <a:rPr kumimoji="0" lang="de-DE" sz="1400" b="0" i="0" u="none" strike="noStrike" cap="none" normalizeH="0" baseline="0" dirty="0">
                          <a:ln>
                            <a:noFill/>
                          </a:ln>
                          <a:solidFill>
                            <a:srgbClr val="002060"/>
                          </a:solidFill>
                          <a:effectLst/>
                          <a:latin typeface="+mn-lt"/>
                        </a:rPr>
                        <a:t>Christian.Schmidkonz@munich-business-school.de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2060"/>
                          </a:solidFill>
                          <a:effectLst/>
                          <a:latin typeface="+mn-lt"/>
                        </a:rPr>
                        <a:t>www.munich-business-school.de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2060"/>
                        </a:solidFill>
                        <a:effectLst/>
                        <a:latin typeface="+mn-lt"/>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de-DE" sz="1400" b="1" i="0" u="none" strike="noStrike" kern="1200" cap="none" normalizeH="0" baseline="0" dirty="0">
                          <a:ln>
                            <a:noFill/>
                          </a:ln>
                          <a:solidFill>
                            <a:srgbClr val="FF9900"/>
                          </a:solidFill>
                          <a:effectLst/>
                          <a:latin typeface="+mn-lt"/>
                          <a:ea typeface="+mn-ea"/>
                          <a:cs typeface="+mn-cs"/>
                        </a:rPr>
                        <a:t>LinkedIn:</a:t>
                      </a:r>
                      <a:br>
                        <a:rPr kumimoji="0" lang="de-DE" sz="1400" b="1" i="0" u="none" strike="noStrike" kern="1200" cap="none" normalizeH="0" baseline="0" dirty="0">
                          <a:ln>
                            <a:noFill/>
                          </a:ln>
                          <a:solidFill>
                            <a:srgbClr val="FF9900"/>
                          </a:solidFill>
                          <a:effectLst/>
                          <a:latin typeface="+mn-lt"/>
                          <a:ea typeface="+mn-ea"/>
                          <a:cs typeface="+mn-cs"/>
                        </a:rPr>
                      </a:br>
                      <a:r>
                        <a:rPr kumimoji="0" lang="de-DE" sz="1400" b="0" i="0" u="none" strike="noStrike" kern="1200" cap="none" normalizeH="0" baseline="0" dirty="0">
                          <a:ln>
                            <a:noFill/>
                          </a:ln>
                          <a:solidFill>
                            <a:srgbClr val="FF9900"/>
                          </a:solidFill>
                          <a:effectLst/>
                          <a:latin typeface="+mn-lt"/>
                          <a:ea typeface="+mn-ea"/>
                          <a:cs typeface="+mn-cs"/>
                        </a:rPr>
                        <a:t>http://de.linkedin.com/in/schmidkonz/</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2" name="Picture 2">
            <a:extLst>
              <a:ext uri="{FF2B5EF4-FFF2-40B4-BE49-F238E27FC236}">
                <a16:creationId xmlns:a16="http://schemas.microsoft.com/office/drawing/2014/main" id="{14AD70FE-ECE3-4FF2-7540-366BB40D4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1DFCC-07DC-803E-8A77-E12A3A4D380B}"/>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FEAF6702-BCF1-FF85-079A-0612E2D1A996}"/>
              </a:ext>
            </a:extLst>
          </p:cNvPr>
          <p:cNvSpPr>
            <a:spLocks noGrp="1"/>
          </p:cNvSpPr>
          <p:nvPr>
            <p:ph type="sldNum" sz="quarter" idx="12"/>
          </p:nvPr>
        </p:nvSpPr>
        <p:spPr/>
        <p:txBody>
          <a:bodyPr/>
          <a:lstStyle/>
          <a:p>
            <a:fld id="{BC1DBF59-FCF1-4C99-ADD5-833B8FF11D94}" type="slidenum">
              <a:rPr lang="nl-NL" smtClean="0"/>
              <a:t>15</a:t>
            </a:fld>
            <a:endParaRPr lang="nl-NL"/>
          </a:p>
        </p:txBody>
      </p:sp>
      <p:pic>
        <p:nvPicPr>
          <p:cNvPr id="4" name="Picture 2">
            <a:extLst>
              <a:ext uri="{FF2B5EF4-FFF2-40B4-BE49-F238E27FC236}">
                <a16:creationId xmlns:a16="http://schemas.microsoft.com/office/drawing/2014/main" id="{50824E0E-82B6-7AAC-B2D9-C021DD399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0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208337" y="833645"/>
            <a:ext cx="6780027" cy="3539430"/>
          </a:xfrm>
          <a:prstGeom prst="rect">
            <a:avLst/>
          </a:prstGeom>
          <a:noFill/>
        </p:spPr>
        <p:txBody>
          <a:bodyPr wrap="square" lIns="91440" tIns="45720" rIns="91440" bIns="45720">
            <a:spAutoFit/>
          </a:bodyPr>
          <a:lstStyle/>
          <a:p>
            <a:r>
              <a:rPr lang="en-US" sz="5600" b="1" dirty="0">
                <a:ln w="0">
                  <a:solidFill>
                    <a:schemeClr val="bg1"/>
                  </a:solidFill>
                </a:ln>
                <a:solidFill>
                  <a:schemeClr val="bg1"/>
                </a:solidFill>
                <a:effectLst>
                  <a:outerShdw blurRad="38100" dist="38100" dir="2700000" algn="tl">
                    <a:srgbClr val="000000">
                      <a:alpha val="43137"/>
                    </a:srgbClr>
                  </a:outerShdw>
                </a:effectLst>
              </a:rPr>
              <a:t>Conscious Business</a:t>
            </a:r>
            <a:br>
              <a:rPr lang="en-US" sz="5600" b="1" dirty="0">
                <a:ln w="0">
                  <a:solidFill>
                    <a:schemeClr val="bg1"/>
                  </a:solidFill>
                </a:ln>
                <a:solidFill>
                  <a:schemeClr val="bg1"/>
                </a:solidFill>
                <a:effectLst>
                  <a:outerShdw blurRad="38100" dist="38100" dir="2700000" algn="tl">
                    <a:srgbClr val="000000">
                      <a:alpha val="43137"/>
                    </a:srgbClr>
                  </a:outerShdw>
                </a:effectLst>
              </a:rPr>
            </a:br>
            <a:r>
              <a:rPr lang="en-US" sz="5600" b="1" dirty="0">
                <a:ln w="0">
                  <a:solidFill>
                    <a:schemeClr val="bg1"/>
                  </a:solidFill>
                </a:ln>
                <a:solidFill>
                  <a:schemeClr val="bg1"/>
                </a:solidFill>
                <a:effectLst>
                  <a:outerShdw blurRad="38100" dist="38100" dir="2700000" algn="tl">
                    <a:srgbClr val="000000">
                      <a:alpha val="43137"/>
                    </a:srgbClr>
                  </a:outerShdw>
                </a:effectLst>
              </a:rPr>
              <a:t>Course work</a:t>
            </a:r>
          </a:p>
          <a:p>
            <a:r>
              <a:rPr lang="en-US" sz="5600" b="1" dirty="0">
                <a:ln w="0">
                  <a:solidFill>
                    <a:schemeClr val="bg1"/>
                  </a:solidFill>
                </a:ln>
                <a:solidFill>
                  <a:schemeClr val="bg1"/>
                </a:solidFill>
                <a:effectLst>
                  <a:outerShdw blurRad="38100" dist="38100" dir="2700000" algn="tl">
                    <a:srgbClr val="000000">
                      <a:alpha val="43137"/>
                    </a:srgbClr>
                  </a:outerShdw>
                </a:effectLst>
              </a:rPr>
              <a:t>Poster presentation instructions</a:t>
            </a:r>
            <a:endParaRPr lang="en-US" sz="5400"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pic>
        <p:nvPicPr>
          <p:cNvPr id="2" name="Picture 2">
            <a:extLst>
              <a:ext uri="{FF2B5EF4-FFF2-40B4-BE49-F238E27FC236}">
                <a16:creationId xmlns:a16="http://schemas.microsoft.com/office/drawing/2014/main" id="{317E8748-FECB-3C11-7B8B-A404AAEDA1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14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CDD1A-6F1B-00F5-610A-F0E705CD5C80}"/>
              </a:ext>
            </a:extLst>
          </p:cNvPr>
          <p:cNvSpPr>
            <a:spLocks noGrp="1"/>
          </p:cNvSpPr>
          <p:nvPr>
            <p:ph type="title"/>
          </p:nvPr>
        </p:nvSpPr>
        <p:spPr/>
        <p:txBody>
          <a:bodyPr>
            <a:normAutofit/>
          </a:bodyPr>
          <a:lstStyle/>
          <a:p>
            <a:r>
              <a:rPr lang="en-GB" altLang="de-DE" dirty="0"/>
              <a:t>Prepare and present a poster in a poster session</a:t>
            </a:r>
            <a:endParaRPr lang="de-DE" dirty="0"/>
          </a:p>
        </p:txBody>
      </p:sp>
      <p:sp>
        <p:nvSpPr>
          <p:cNvPr id="3" name="Inhaltsplatzhalter 2">
            <a:extLst>
              <a:ext uri="{FF2B5EF4-FFF2-40B4-BE49-F238E27FC236}">
                <a16:creationId xmlns:a16="http://schemas.microsoft.com/office/drawing/2014/main" id="{AFAFBD47-C8F2-5D4D-028E-642E8A913BC7}"/>
              </a:ext>
            </a:extLst>
          </p:cNvPr>
          <p:cNvSpPr>
            <a:spLocks noGrp="1"/>
          </p:cNvSpPr>
          <p:nvPr>
            <p:ph idx="1"/>
          </p:nvPr>
        </p:nvSpPr>
        <p:spPr/>
        <p:txBody>
          <a:bodyPr>
            <a:noAutofit/>
          </a:bodyPr>
          <a:lstStyle/>
          <a:p>
            <a:pPr>
              <a:defRPr/>
            </a:pPr>
            <a:endParaRPr lang="en-GB" sz="1800" dirty="0"/>
          </a:p>
          <a:p>
            <a:pPr>
              <a:defRPr/>
            </a:pPr>
            <a:r>
              <a:rPr lang="en-GB" sz="1800" b="1" dirty="0"/>
              <a:t>Topic: A comparison of a conscious business with a classic business – and what both can learn from each others</a:t>
            </a:r>
          </a:p>
          <a:p>
            <a:pPr>
              <a:defRPr/>
            </a:pPr>
            <a:endParaRPr lang="en-GB" sz="1800" dirty="0"/>
          </a:p>
          <a:p>
            <a:pPr>
              <a:defRPr/>
            </a:pPr>
            <a:r>
              <a:rPr lang="en-GB" sz="1800" dirty="0"/>
              <a:t>Each of you is a “godmother/godfather” of a company.</a:t>
            </a:r>
          </a:p>
          <a:p>
            <a:pPr>
              <a:defRPr/>
            </a:pPr>
            <a:r>
              <a:rPr lang="en-GB" sz="1800" dirty="0"/>
              <a:t>You work in pairs with a conscious company and a classic company each.</a:t>
            </a:r>
          </a:p>
          <a:p>
            <a:pPr>
              <a:defRPr/>
            </a:pPr>
            <a:r>
              <a:rPr lang="en-GB" sz="1800" dirty="0"/>
              <a:t>You create the content for </a:t>
            </a:r>
            <a:r>
              <a:rPr lang="en-GB" sz="1800" b="1" dirty="0"/>
              <a:t>one</a:t>
            </a:r>
            <a:r>
              <a:rPr lang="en-GB" sz="1800" dirty="0"/>
              <a:t> (!) poster presentation (together) “on the fly” during the semester.</a:t>
            </a:r>
          </a:p>
          <a:p>
            <a:pPr>
              <a:defRPr/>
            </a:pPr>
            <a:r>
              <a:rPr lang="en-GB" sz="1800" b="1" dirty="0"/>
              <a:t>Apply what you learned in the Conscious Business class.</a:t>
            </a:r>
          </a:p>
          <a:p>
            <a:pPr>
              <a:defRPr/>
            </a:pPr>
            <a:endParaRPr lang="en-GB" sz="1800" dirty="0"/>
          </a:p>
          <a:p>
            <a:pPr>
              <a:defRPr/>
            </a:pPr>
            <a:r>
              <a:rPr lang="en-GB" sz="1800" dirty="0"/>
              <a:t>Find your company and partner at and poster presentation date on the overview sheet uploaded to Microsoft Teams.</a:t>
            </a:r>
          </a:p>
        </p:txBody>
      </p:sp>
      <p:pic>
        <p:nvPicPr>
          <p:cNvPr id="4" name="Picture 2">
            <a:extLst>
              <a:ext uri="{FF2B5EF4-FFF2-40B4-BE49-F238E27FC236}">
                <a16:creationId xmlns:a16="http://schemas.microsoft.com/office/drawing/2014/main" id="{EB52A0C6-1D3A-8154-6255-A0B45832C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421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CFF3C-3482-D51E-F194-4BE19B0BFCC5}"/>
              </a:ext>
            </a:extLst>
          </p:cNvPr>
          <p:cNvSpPr>
            <a:spLocks noGrp="1"/>
          </p:cNvSpPr>
          <p:nvPr>
            <p:ph type="title"/>
          </p:nvPr>
        </p:nvSpPr>
        <p:spPr/>
        <p:txBody>
          <a:bodyPr/>
          <a:lstStyle/>
          <a:p>
            <a:r>
              <a:rPr lang="en-GB" altLang="de-DE" dirty="0"/>
              <a:t>How to create a poster</a:t>
            </a:r>
            <a:endParaRPr lang="de-DE" dirty="0"/>
          </a:p>
        </p:txBody>
      </p:sp>
      <p:sp>
        <p:nvSpPr>
          <p:cNvPr id="3" name="Inhaltsplatzhalter 2">
            <a:extLst>
              <a:ext uri="{FF2B5EF4-FFF2-40B4-BE49-F238E27FC236}">
                <a16:creationId xmlns:a16="http://schemas.microsoft.com/office/drawing/2014/main" id="{0FAAE83D-C581-6DBB-05B0-15A0C300A547}"/>
              </a:ext>
            </a:extLst>
          </p:cNvPr>
          <p:cNvSpPr>
            <a:spLocks noGrp="1"/>
          </p:cNvSpPr>
          <p:nvPr>
            <p:ph idx="1"/>
          </p:nvPr>
        </p:nvSpPr>
        <p:spPr/>
        <p:txBody>
          <a:bodyPr>
            <a:normAutofit/>
          </a:bodyPr>
          <a:lstStyle/>
          <a:p>
            <a:pPr>
              <a:defRPr/>
            </a:pPr>
            <a:r>
              <a:rPr lang="en-GB" altLang="de-DE" sz="1600" dirty="0"/>
              <a:t>Free form, no templates provided – feel free to surprise with your creativity</a:t>
            </a:r>
          </a:p>
          <a:p>
            <a:pPr>
              <a:defRPr/>
            </a:pPr>
            <a:endParaRPr lang="en-GB" altLang="de-DE" sz="1600" dirty="0"/>
          </a:p>
          <a:p>
            <a:pPr>
              <a:defRPr/>
            </a:pPr>
            <a:r>
              <a:rPr lang="en-GB" altLang="de-DE" sz="1600" dirty="0"/>
              <a:t>Posters: min. size DIN A1 --- max. size DIN A0</a:t>
            </a:r>
          </a:p>
          <a:p>
            <a:pPr>
              <a:defRPr/>
            </a:pPr>
            <a:endParaRPr lang="en-GB" altLang="de-DE" sz="1600" dirty="0"/>
          </a:p>
          <a:p>
            <a:pPr>
              <a:defRPr/>
            </a:pPr>
            <a:r>
              <a:rPr lang="en-GB" altLang="de-DE" sz="1600" dirty="0"/>
              <a:t>Work and develop the poster synchronously together.</a:t>
            </a:r>
          </a:p>
          <a:p>
            <a:pPr>
              <a:defRPr/>
            </a:pPr>
            <a:endParaRPr lang="en-GB" altLang="de-DE" sz="1600" dirty="0"/>
          </a:p>
          <a:p>
            <a:pPr>
              <a:defRPr/>
            </a:pPr>
            <a:endParaRPr lang="en-GB" altLang="de-DE" sz="1600" dirty="0"/>
          </a:p>
          <a:p>
            <a:pPr marL="0" indent="0">
              <a:buFontTx/>
              <a:buNone/>
              <a:defRPr/>
            </a:pPr>
            <a:endParaRPr lang="en-GB" altLang="de-DE" sz="1600" dirty="0"/>
          </a:p>
          <a:p>
            <a:pPr>
              <a:defRPr/>
            </a:pPr>
            <a:endParaRPr lang="en-GB" altLang="de-DE" sz="1600" dirty="0"/>
          </a:p>
          <a:p>
            <a:endParaRPr lang="de-DE" sz="1600" dirty="0"/>
          </a:p>
        </p:txBody>
      </p:sp>
      <p:sp>
        <p:nvSpPr>
          <p:cNvPr id="4" name="Foliennummernplatzhalter 3">
            <a:extLst>
              <a:ext uri="{FF2B5EF4-FFF2-40B4-BE49-F238E27FC236}">
                <a16:creationId xmlns:a16="http://schemas.microsoft.com/office/drawing/2014/main" id="{439343B9-C93E-32C7-E9C6-B084F21D65B7}"/>
              </a:ext>
            </a:extLst>
          </p:cNvPr>
          <p:cNvSpPr>
            <a:spLocks noGrp="1"/>
          </p:cNvSpPr>
          <p:nvPr>
            <p:ph type="sldNum" sz="quarter" idx="12"/>
          </p:nvPr>
        </p:nvSpPr>
        <p:spPr/>
        <p:txBody>
          <a:bodyPr/>
          <a:lstStyle/>
          <a:p>
            <a:fld id="{BC1DBF59-FCF1-4C99-ADD5-833B8FF11D94}" type="slidenum">
              <a:rPr lang="nl-NL" smtClean="0"/>
              <a:t>4</a:t>
            </a:fld>
            <a:endParaRPr lang="nl-NL"/>
          </a:p>
        </p:txBody>
      </p:sp>
      <p:pic>
        <p:nvPicPr>
          <p:cNvPr id="5" name="Grafik 4">
            <a:extLst>
              <a:ext uri="{FF2B5EF4-FFF2-40B4-BE49-F238E27FC236}">
                <a16:creationId xmlns:a16="http://schemas.microsoft.com/office/drawing/2014/main" id="{6B88E9D5-6967-644C-5401-2967B4BD38C3}"/>
              </a:ext>
            </a:extLst>
          </p:cNvPr>
          <p:cNvPicPr>
            <a:picLocks noChangeAspect="1"/>
          </p:cNvPicPr>
          <p:nvPr/>
        </p:nvPicPr>
        <p:blipFill>
          <a:blip r:embed="rId3"/>
          <a:stretch>
            <a:fillRect/>
          </a:stretch>
        </p:blipFill>
        <p:spPr>
          <a:xfrm>
            <a:off x="3581401" y="4001294"/>
            <a:ext cx="4746625" cy="236061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E5CA430B-4622-C632-EA00-DFF84A541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CFF3C-3482-D51E-F194-4BE19B0BFCC5}"/>
              </a:ext>
            </a:extLst>
          </p:cNvPr>
          <p:cNvSpPr>
            <a:spLocks noGrp="1"/>
          </p:cNvSpPr>
          <p:nvPr>
            <p:ph type="title"/>
          </p:nvPr>
        </p:nvSpPr>
        <p:spPr/>
        <p:txBody>
          <a:bodyPr/>
          <a:lstStyle/>
          <a:p>
            <a:r>
              <a:rPr lang="de-DE" dirty="0" err="1"/>
              <a:t>Example</a:t>
            </a:r>
            <a:r>
              <a:rPr lang="de-DE" dirty="0"/>
              <a:t> </a:t>
            </a:r>
            <a:r>
              <a:rPr lang="de-DE" dirty="0" err="1"/>
              <a:t>posters</a:t>
            </a:r>
            <a:r>
              <a:rPr lang="de-DE" dirty="0"/>
              <a:t> </a:t>
            </a:r>
            <a:r>
              <a:rPr lang="de-DE" dirty="0" err="1"/>
              <a:t>by</a:t>
            </a:r>
            <a:r>
              <a:rPr lang="de-DE" dirty="0"/>
              <a:t> </a:t>
            </a:r>
            <a:r>
              <a:rPr lang="de-DE" dirty="0" err="1"/>
              <a:t>students</a:t>
            </a:r>
            <a:endParaRPr lang="de-DE" dirty="0"/>
          </a:p>
        </p:txBody>
      </p:sp>
      <p:sp>
        <p:nvSpPr>
          <p:cNvPr id="3" name="Inhaltsplatzhalter 2">
            <a:extLst>
              <a:ext uri="{FF2B5EF4-FFF2-40B4-BE49-F238E27FC236}">
                <a16:creationId xmlns:a16="http://schemas.microsoft.com/office/drawing/2014/main" id="{0FAAE83D-C581-6DBB-05B0-15A0C300A547}"/>
              </a:ext>
            </a:extLst>
          </p:cNvPr>
          <p:cNvSpPr>
            <a:spLocks noGrp="1"/>
          </p:cNvSpPr>
          <p:nvPr>
            <p:ph idx="1"/>
          </p:nvPr>
        </p:nvSpPr>
        <p:spPr/>
        <p:txBody>
          <a:bodyPr/>
          <a:lstStyle/>
          <a:p>
            <a:endParaRPr lang="de-DE" dirty="0"/>
          </a:p>
        </p:txBody>
      </p:sp>
      <p:sp>
        <p:nvSpPr>
          <p:cNvPr id="4" name="Foliennummernplatzhalter 3">
            <a:extLst>
              <a:ext uri="{FF2B5EF4-FFF2-40B4-BE49-F238E27FC236}">
                <a16:creationId xmlns:a16="http://schemas.microsoft.com/office/drawing/2014/main" id="{439343B9-C93E-32C7-E9C6-B084F21D65B7}"/>
              </a:ext>
            </a:extLst>
          </p:cNvPr>
          <p:cNvSpPr>
            <a:spLocks noGrp="1"/>
          </p:cNvSpPr>
          <p:nvPr>
            <p:ph type="sldNum" sz="quarter" idx="12"/>
          </p:nvPr>
        </p:nvSpPr>
        <p:spPr/>
        <p:txBody>
          <a:bodyPr/>
          <a:lstStyle/>
          <a:p>
            <a:fld id="{BC1DBF59-FCF1-4C99-ADD5-833B8FF11D94}" type="slidenum">
              <a:rPr lang="nl-NL" smtClean="0"/>
              <a:t>5</a:t>
            </a:fld>
            <a:endParaRPr lang="nl-NL"/>
          </a:p>
        </p:txBody>
      </p:sp>
      <p:pic>
        <p:nvPicPr>
          <p:cNvPr id="5" name="Grafik 4">
            <a:extLst>
              <a:ext uri="{FF2B5EF4-FFF2-40B4-BE49-F238E27FC236}">
                <a16:creationId xmlns:a16="http://schemas.microsoft.com/office/drawing/2014/main" id="{F1403487-1F3A-FBE1-9615-E791ABF126FB}"/>
              </a:ext>
            </a:extLst>
          </p:cNvPr>
          <p:cNvPicPr>
            <a:picLocks noChangeAspect="1"/>
          </p:cNvPicPr>
          <p:nvPr/>
        </p:nvPicPr>
        <p:blipFill>
          <a:blip r:embed="rId3"/>
          <a:stretch>
            <a:fillRect/>
          </a:stretch>
        </p:blipFill>
        <p:spPr>
          <a:xfrm rot="467799">
            <a:off x="7534772" y="1166087"/>
            <a:ext cx="4094162" cy="2762250"/>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D03DE642-349C-5D06-F6E5-CD00642282E3}"/>
              </a:ext>
            </a:extLst>
          </p:cNvPr>
          <p:cNvPicPr>
            <a:picLocks noChangeAspect="1"/>
          </p:cNvPicPr>
          <p:nvPr/>
        </p:nvPicPr>
        <p:blipFill>
          <a:blip r:embed="rId4"/>
          <a:stretch>
            <a:fillRect/>
          </a:stretch>
        </p:blipFill>
        <p:spPr>
          <a:xfrm rot="21315402">
            <a:off x="679287" y="1549045"/>
            <a:ext cx="2979738" cy="4216400"/>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B2AF525E-3D60-6B58-D9AB-12FAAA06C309}"/>
              </a:ext>
            </a:extLst>
          </p:cNvPr>
          <p:cNvPicPr>
            <a:picLocks noChangeAspect="1"/>
          </p:cNvPicPr>
          <p:nvPr/>
        </p:nvPicPr>
        <p:blipFill>
          <a:blip r:embed="rId5"/>
          <a:stretch>
            <a:fillRect/>
          </a:stretch>
        </p:blipFill>
        <p:spPr>
          <a:xfrm rot="166548">
            <a:off x="4224447" y="3730968"/>
            <a:ext cx="4038600" cy="2908300"/>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361B44B8-5D57-302D-A032-8301187A0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6411503"/>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CFF3C-3482-D51E-F194-4BE19B0BFCC5}"/>
              </a:ext>
            </a:extLst>
          </p:cNvPr>
          <p:cNvSpPr>
            <a:spLocks noGrp="1"/>
          </p:cNvSpPr>
          <p:nvPr>
            <p:ph type="title"/>
          </p:nvPr>
        </p:nvSpPr>
        <p:spPr/>
        <p:txBody>
          <a:bodyPr/>
          <a:lstStyle/>
          <a:p>
            <a:r>
              <a:rPr lang="en-GB" altLang="de-DE" dirty="0"/>
              <a:t>How to create a poster</a:t>
            </a:r>
            <a:endParaRPr lang="de-DE" dirty="0"/>
          </a:p>
        </p:txBody>
      </p:sp>
      <p:sp>
        <p:nvSpPr>
          <p:cNvPr id="3" name="Inhaltsplatzhalter 2">
            <a:extLst>
              <a:ext uri="{FF2B5EF4-FFF2-40B4-BE49-F238E27FC236}">
                <a16:creationId xmlns:a16="http://schemas.microsoft.com/office/drawing/2014/main" id="{0FAAE83D-C581-6DBB-05B0-15A0C300A547}"/>
              </a:ext>
            </a:extLst>
          </p:cNvPr>
          <p:cNvSpPr>
            <a:spLocks noGrp="1"/>
          </p:cNvSpPr>
          <p:nvPr>
            <p:ph idx="1"/>
          </p:nvPr>
        </p:nvSpPr>
        <p:spPr/>
        <p:txBody>
          <a:bodyPr>
            <a:normAutofit fontScale="70000" lnSpcReduction="20000"/>
          </a:bodyPr>
          <a:lstStyle/>
          <a:p>
            <a:pPr>
              <a:defRPr/>
            </a:pPr>
            <a:r>
              <a:rPr lang="en-GB" altLang="de-DE" sz="2800" dirty="0"/>
              <a:t>Free form, no templates provided – feel free to surprise with your creativity</a:t>
            </a:r>
          </a:p>
          <a:p>
            <a:pPr>
              <a:defRPr/>
            </a:pPr>
            <a:endParaRPr lang="en-GB" altLang="de-DE" sz="2800" dirty="0"/>
          </a:p>
          <a:p>
            <a:pPr>
              <a:defRPr/>
            </a:pPr>
            <a:r>
              <a:rPr lang="en-GB" altLang="de-DE" sz="2800" dirty="0"/>
              <a:t>Posters: min. size DIN A1 --- max. size DIN A0</a:t>
            </a:r>
            <a:br>
              <a:rPr lang="en-GB" altLang="de-DE" sz="2800" dirty="0"/>
            </a:br>
            <a:br>
              <a:rPr lang="en-GB" altLang="de-DE" sz="2800" dirty="0"/>
            </a:br>
            <a:endParaRPr lang="en-GB" altLang="de-DE" sz="2800" dirty="0"/>
          </a:p>
          <a:p>
            <a:pPr marL="0" indent="0">
              <a:buFontTx/>
              <a:buNone/>
              <a:defRPr/>
            </a:pPr>
            <a:endParaRPr lang="en-GB" altLang="de-DE" sz="2800" dirty="0"/>
          </a:p>
          <a:p>
            <a:pPr marL="0" indent="0">
              <a:buFontTx/>
              <a:buNone/>
              <a:defRPr/>
            </a:pPr>
            <a:r>
              <a:rPr lang="en-GB" altLang="de-DE" sz="2800" dirty="0"/>
              <a:t>You can make use of the following tips, however they should not limit your creativity! </a:t>
            </a:r>
          </a:p>
          <a:p>
            <a:pPr marL="0" indent="0">
              <a:buFontTx/>
              <a:buNone/>
              <a:defRPr/>
            </a:pPr>
            <a:endParaRPr lang="en-GB" altLang="de-DE" sz="2800" dirty="0"/>
          </a:p>
          <a:p>
            <a:pPr>
              <a:defRPr/>
            </a:pPr>
            <a:r>
              <a:rPr lang="en-US" altLang="de-DE" sz="2800" dirty="0"/>
              <a:t>Ten Simple Rules for a Good Poster Presentation </a:t>
            </a:r>
            <a:r>
              <a:rPr lang="en-US" altLang="de-DE" sz="2800" i="1" dirty="0"/>
              <a:t>(rule 4 not applicable)</a:t>
            </a:r>
            <a:br>
              <a:rPr lang="en-US" altLang="de-DE" sz="2800" i="1" dirty="0"/>
            </a:br>
            <a:br>
              <a:rPr lang="en-US" altLang="de-DE" sz="2800" dirty="0"/>
            </a:br>
            <a:r>
              <a:rPr lang="en-US" altLang="de-DE" sz="2800" dirty="0">
                <a:hlinkClick r:id="rId2"/>
              </a:rPr>
              <a:t>https://www.ncbi.nlm.nih.gov/pmc/articles/PMC1876493/</a:t>
            </a:r>
            <a:r>
              <a:rPr lang="en-US" altLang="de-DE" sz="2800" dirty="0"/>
              <a:t> </a:t>
            </a:r>
          </a:p>
          <a:p>
            <a:pPr marL="0" indent="0">
              <a:buFontTx/>
              <a:buNone/>
              <a:defRPr/>
            </a:pPr>
            <a:endParaRPr lang="en-US" altLang="de-DE" sz="2800" dirty="0"/>
          </a:p>
          <a:p>
            <a:pPr>
              <a:defRPr/>
            </a:pPr>
            <a:r>
              <a:rPr lang="en-US" altLang="de-DE" sz="2800" dirty="0"/>
              <a:t>Tips for creating a research poster </a:t>
            </a:r>
            <a:r>
              <a:rPr lang="en-US" altLang="de-DE" sz="2800" i="1" dirty="0"/>
              <a:t>(strict rules not applicable)</a:t>
            </a:r>
            <a:br>
              <a:rPr lang="en-US" altLang="de-DE" sz="2800" dirty="0"/>
            </a:br>
            <a:br>
              <a:rPr lang="en-US" altLang="de-DE" sz="2800" dirty="0"/>
            </a:br>
            <a:r>
              <a:rPr lang="en-US" altLang="de-DE" sz="2800" dirty="0">
                <a:hlinkClick r:id="rId3"/>
              </a:rPr>
              <a:t>http://guides.nyu.edu/posters</a:t>
            </a:r>
            <a:r>
              <a:rPr lang="en-US" altLang="de-DE" sz="2800" dirty="0"/>
              <a:t> </a:t>
            </a:r>
          </a:p>
        </p:txBody>
      </p:sp>
      <p:sp>
        <p:nvSpPr>
          <p:cNvPr id="4" name="Foliennummernplatzhalter 3">
            <a:extLst>
              <a:ext uri="{FF2B5EF4-FFF2-40B4-BE49-F238E27FC236}">
                <a16:creationId xmlns:a16="http://schemas.microsoft.com/office/drawing/2014/main" id="{439343B9-C93E-32C7-E9C6-B084F21D65B7}"/>
              </a:ext>
            </a:extLst>
          </p:cNvPr>
          <p:cNvSpPr>
            <a:spLocks noGrp="1"/>
          </p:cNvSpPr>
          <p:nvPr>
            <p:ph type="sldNum" sz="quarter" idx="12"/>
          </p:nvPr>
        </p:nvSpPr>
        <p:spPr/>
        <p:txBody>
          <a:bodyPr/>
          <a:lstStyle/>
          <a:p>
            <a:fld id="{BC1DBF59-FCF1-4C99-ADD5-833B8FF11D94}" type="slidenum">
              <a:rPr lang="nl-NL" smtClean="0"/>
              <a:t>6</a:t>
            </a:fld>
            <a:endParaRPr lang="nl-NL"/>
          </a:p>
        </p:txBody>
      </p:sp>
      <p:pic>
        <p:nvPicPr>
          <p:cNvPr id="5" name="Picture 2">
            <a:extLst>
              <a:ext uri="{FF2B5EF4-FFF2-40B4-BE49-F238E27FC236}">
                <a16:creationId xmlns:a16="http://schemas.microsoft.com/office/drawing/2014/main" id="{6B400765-355C-F8AD-3DA8-67CEEB1DA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4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CFF3C-3482-D51E-F194-4BE19B0BFCC5}"/>
              </a:ext>
            </a:extLst>
          </p:cNvPr>
          <p:cNvSpPr>
            <a:spLocks noGrp="1"/>
          </p:cNvSpPr>
          <p:nvPr>
            <p:ph type="title"/>
          </p:nvPr>
        </p:nvSpPr>
        <p:spPr/>
        <p:txBody>
          <a:bodyPr/>
          <a:lstStyle/>
          <a:p>
            <a:r>
              <a:rPr lang="en-GB" altLang="de-DE" dirty="0"/>
              <a:t>Introducing the “Conscious Business Score Card”</a:t>
            </a:r>
            <a:endParaRPr lang="de-DE" dirty="0"/>
          </a:p>
        </p:txBody>
      </p:sp>
      <p:sp>
        <p:nvSpPr>
          <p:cNvPr id="4" name="Foliennummernplatzhalter 3">
            <a:extLst>
              <a:ext uri="{FF2B5EF4-FFF2-40B4-BE49-F238E27FC236}">
                <a16:creationId xmlns:a16="http://schemas.microsoft.com/office/drawing/2014/main" id="{439343B9-C93E-32C7-E9C6-B084F21D65B7}"/>
              </a:ext>
            </a:extLst>
          </p:cNvPr>
          <p:cNvSpPr>
            <a:spLocks noGrp="1"/>
          </p:cNvSpPr>
          <p:nvPr>
            <p:ph type="sldNum" sz="quarter" idx="12"/>
          </p:nvPr>
        </p:nvSpPr>
        <p:spPr/>
        <p:txBody>
          <a:bodyPr/>
          <a:lstStyle/>
          <a:p>
            <a:fld id="{BC1DBF59-FCF1-4C99-ADD5-833B8FF11D94}" type="slidenum">
              <a:rPr lang="nl-NL" smtClean="0"/>
              <a:t>7</a:t>
            </a:fld>
            <a:endParaRPr lang="nl-NL"/>
          </a:p>
        </p:txBody>
      </p:sp>
      <p:pic>
        <p:nvPicPr>
          <p:cNvPr id="5" name="Grafik 4">
            <a:extLst>
              <a:ext uri="{FF2B5EF4-FFF2-40B4-BE49-F238E27FC236}">
                <a16:creationId xmlns:a16="http://schemas.microsoft.com/office/drawing/2014/main" id="{133582B7-1226-13BE-F570-5FDB6F6BFD49}"/>
              </a:ext>
            </a:extLst>
          </p:cNvPr>
          <p:cNvPicPr>
            <a:picLocks noChangeAspect="1"/>
          </p:cNvPicPr>
          <p:nvPr/>
        </p:nvPicPr>
        <p:blipFill>
          <a:blip r:embed="rId3"/>
          <a:stretch>
            <a:fillRect/>
          </a:stretch>
        </p:blipFill>
        <p:spPr>
          <a:xfrm>
            <a:off x="4067676" y="1703387"/>
            <a:ext cx="3165475" cy="478948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75373B8-1F9B-EC89-45BA-0C434F887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09" y="6376987"/>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75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7FCDDD31-1F9B-0AAA-F76C-72CEBADCF300}"/>
              </a:ext>
            </a:extLst>
          </p:cNvPr>
          <p:cNvSpPr>
            <a:spLocks noGrp="1" noChangeArrowheads="1"/>
          </p:cNvSpPr>
          <p:nvPr>
            <p:ph type="title"/>
          </p:nvPr>
        </p:nvSpPr>
        <p:spPr>
          <a:xfrm>
            <a:off x="838200" y="365125"/>
            <a:ext cx="9019784" cy="1325563"/>
          </a:xfrm>
        </p:spPr>
        <p:txBody>
          <a:bodyPr/>
          <a:lstStyle/>
          <a:p>
            <a:r>
              <a:rPr lang="en-GB" altLang="de-DE" dirty="0"/>
              <a:t>Poster presentation and due date for score card</a:t>
            </a:r>
          </a:p>
        </p:txBody>
      </p:sp>
      <p:sp>
        <p:nvSpPr>
          <p:cNvPr id="11267" name="Inhaltsplatzhalter 2">
            <a:extLst>
              <a:ext uri="{FF2B5EF4-FFF2-40B4-BE49-F238E27FC236}">
                <a16:creationId xmlns:a16="http://schemas.microsoft.com/office/drawing/2014/main" id="{B0DEAAE5-6077-4E83-D88C-21801A393DB2}"/>
              </a:ext>
            </a:extLst>
          </p:cNvPr>
          <p:cNvSpPr>
            <a:spLocks noGrp="1" noChangeArrowheads="1"/>
          </p:cNvSpPr>
          <p:nvPr>
            <p:ph idx="1"/>
          </p:nvPr>
        </p:nvSpPr>
        <p:spPr/>
        <p:txBody>
          <a:bodyPr/>
          <a:lstStyle/>
          <a:p>
            <a:pPr>
              <a:lnSpc>
                <a:spcPct val="114000"/>
              </a:lnSpc>
            </a:pPr>
            <a:endParaRPr lang="en-GB" altLang="de-DE" sz="1600" dirty="0"/>
          </a:p>
          <a:p>
            <a:pPr>
              <a:lnSpc>
                <a:spcPct val="114000"/>
              </a:lnSpc>
            </a:pPr>
            <a:r>
              <a:rPr lang="en-GB" altLang="de-DE" sz="1600" dirty="0"/>
              <a:t>Posters must be put up in the classroom </a:t>
            </a:r>
            <a:r>
              <a:rPr lang="en-GB" altLang="de-DE" sz="1600" b="1" i="1" dirty="0"/>
              <a:t>before</a:t>
            </a:r>
            <a:r>
              <a:rPr lang="en-GB" altLang="de-DE" sz="1600" dirty="0"/>
              <a:t> the start of the class.</a:t>
            </a:r>
          </a:p>
          <a:p>
            <a:pPr>
              <a:lnSpc>
                <a:spcPct val="114000"/>
              </a:lnSpc>
            </a:pPr>
            <a:endParaRPr lang="en-GB" altLang="de-DE" sz="1600" dirty="0"/>
          </a:p>
          <a:p>
            <a:pPr>
              <a:lnSpc>
                <a:spcPct val="114000"/>
              </a:lnSpc>
              <a:buFont typeface="Wingdings 2" panose="05020102010507070707" pitchFamily="18" charset="2"/>
              <a:buChar char="P"/>
            </a:pPr>
            <a:r>
              <a:rPr lang="en-GB" altLang="de-DE" sz="1600" dirty="0"/>
              <a:t>A photo of the poster must be uploaded to Microsoft Teams </a:t>
            </a:r>
            <a:r>
              <a:rPr lang="en-GB" altLang="de-DE" sz="1600" b="1" i="1" dirty="0"/>
              <a:t>before</a:t>
            </a:r>
            <a:r>
              <a:rPr lang="en-GB" altLang="de-DE" sz="1600" dirty="0"/>
              <a:t> the beginning of the class.</a:t>
            </a:r>
          </a:p>
          <a:p>
            <a:pPr>
              <a:lnSpc>
                <a:spcPct val="114000"/>
              </a:lnSpc>
            </a:pPr>
            <a:endParaRPr lang="en-GB" altLang="de-DE" sz="1600" dirty="0"/>
          </a:p>
          <a:p>
            <a:pPr>
              <a:lnSpc>
                <a:spcPct val="114000"/>
              </a:lnSpc>
            </a:pPr>
            <a:r>
              <a:rPr lang="en-GB" altLang="de-DE" sz="1600" dirty="0"/>
              <a:t>Max. time to present the poster: </a:t>
            </a:r>
            <a:r>
              <a:rPr lang="en-GB" altLang="de-DE" sz="1600" b="1" dirty="0"/>
              <a:t>10 minutes</a:t>
            </a:r>
          </a:p>
          <a:p>
            <a:pPr>
              <a:lnSpc>
                <a:spcPct val="114000"/>
              </a:lnSpc>
            </a:pPr>
            <a:endParaRPr lang="en-GB" altLang="de-DE" sz="1600" dirty="0"/>
          </a:p>
          <a:p>
            <a:pPr>
              <a:lnSpc>
                <a:spcPct val="114000"/>
              </a:lnSpc>
            </a:pPr>
            <a:r>
              <a:rPr lang="en-GB" altLang="de-DE" sz="1600" dirty="0"/>
              <a:t>Poster presentation dates: XYZ</a:t>
            </a:r>
          </a:p>
        </p:txBody>
      </p:sp>
      <p:sp>
        <p:nvSpPr>
          <p:cNvPr id="12292" name="Foliennummernplatzhalter 3">
            <a:extLst>
              <a:ext uri="{FF2B5EF4-FFF2-40B4-BE49-F238E27FC236}">
                <a16:creationId xmlns:a16="http://schemas.microsoft.com/office/drawing/2014/main" id="{FEFC94E9-6642-D6A2-1D3F-9487C43C46C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2D3F878C-07EE-48F1-95D8-CA3BD56BBE89}" type="slidenum">
              <a:rPr lang="de-DE" altLang="de-DE" smtClean="0">
                <a:solidFill>
                  <a:schemeClr val="bg1"/>
                </a:solidFill>
              </a:rPr>
              <a:pPr>
                <a:spcBef>
                  <a:spcPct val="0"/>
                </a:spcBef>
                <a:buFontTx/>
                <a:buNone/>
              </a:pPr>
              <a:t>8</a:t>
            </a:fld>
            <a:endParaRPr lang="de-DE" altLang="de-DE">
              <a:solidFill>
                <a:schemeClr val="bg1"/>
              </a:solidFill>
            </a:endParaRPr>
          </a:p>
        </p:txBody>
      </p:sp>
      <p:pic>
        <p:nvPicPr>
          <p:cNvPr id="2" name="Picture 2">
            <a:extLst>
              <a:ext uri="{FF2B5EF4-FFF2-40B4-BE49-F238E27FC236}">
                <a16:creationId xmlns:a16="http://schemas.microsoft.com/office/drawing/2014/main" id="{94CB2699-FF9C-FE61-4A21-3FDC3ACB2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CFF3C-3482-D51E-F194-4BE19B0BFCC5}"/>
              </a:ext>
            </a:extLst>
          </p:cNvPr>
          <p:cNvSpPr>
            <a:spLocks noGrp="1"/>
          </p:cNvSpPr>
          <p:nvPr>
            <p:ph type="title"/>
          </p:nvPr>
        </p:nvSpPr>
        <p:spPr/>
        <p:txBody>
          <a:bodyPr/>
          <a:lstStyle/>
          <a:p>
            <a:r>
              <a:rPr lang="en-GB" altLang="de-DE" dirty="0"/>
              <a:t>Rubric for poster presentation</a:t>
            </a:r>
            <a:endParaRPr lang="de-DE" dirty="0"/>
          </a:p>
        </p:txBody>
      </p:sp>
      <p:sp>
        <p:nvSpPr>
          <p:cNvPr id="4" name="Foliennummernplatzhalter 3">
            <a:extLst>
              <a:ext uri="{FF2B5EF4-FFF2-40B4-BE49-F238E27FC236}">
                <a16:creationId xmlns:a16="http://schemas.microsoft.com/office/drawing/2014/main" id="{439343B9-C93E-32C7-E9C6-B084F21D65B7}"/>
              </a:ext>
            </a:extLst>
          </p:cNvPr>
          <p:cNvSpPr>
            <a:spLocks noGrp="1"/>
          </p:cNvSpPr>
          <p:nvPr>
            <p:ph type="sldNum" sz="quarter" idx="12"/>
          </p:nvPr>
        </p:nvSpPr>
        <p:spPr/>
        <p:txBody>
          <a:bodyPr/>
          <a:lstStyle/>
          <a:p>
            <a:fld id="{BC1DBF59-FCF1-4C99-ADD5-833B8FF11D94}" type="slidenum">
              <a:rPr lang="nl-NL" smtClean="0"/>
              <a:t>9</a:t>
            </a:fld>
            <a:endParaRPr lang="nl-NL"/>
          </a:p>
        </p:txBody>
      </p:sp>
      <p:graphicFrame>
        <p:nvGraphicFramePr>
          <p:cNvPr id="9" name="Tabelle 8">
            <a:extLst>
              <a:ext uri="{FF2B5EF4-FFF2-40B4-BE49-F238E27FC236}">
                <a16:creationId xmlns:a16="http://schemas.microsoft.com/office/drawing/2014/main" id="{68D23D2E-E705-92BA-A1F3-F72CE2F22BCD}"/>
              </a:ext>
            </a:extLst>
          </p:cNvPr>
          <p:cNvGraphicFramePr>
            <a:graphicFrameLocks noGrp="1"/>
          </p:cNvGraphicFramePr>
          <p:nvPr>
            <p:extLst>
              <p:ext uri="{D42A27DB-BD31-4B8C-83A1-F6EECF244321}">
                <p14:modId xmlns:p14="http://schemas.microsoft.com/office/powerpoint/2010/main" val="2668155920"/>
              </p:ext>
            </p:extLst>
          </p:nvPr>
        </p:nvGraphicFramePr>
        <p:xfrm>
          <a:off x="683174" y="1334567"/>
          <a:ext cx="10047887" cy="5377904"/>
        </p:xfrm>
        <a:graphic>
          <a:graphicData uri="http://schemas.openxmlformats.org/drawingml/2006/table">
            <a:tbl>
              <a:tblPr>
                <a:tableStyleId>{5C22544A-7EE6-4342-B048-85BDC9FD1C3A}</a:tableStyleId>
              </a:tblPr>
              <a:tblGrid>
                <a:gridCol w="736648">
                  <a:extLst>
                    <a:ext uri="{9D8B030D-6E8A-4147-A177-3AD203B41FA5}">
                      <a16:colId xmlns:a16="http://schemas.microsoft.com/office/drawing/2014/main" val="817258524"/>
                    </a:ext>
                  </a:extLst>
                </a:gridCol>
                <a:gridCol w="2209946">
                  <a:extLst>
                    <a:ext uri="{9D8B030D-6E8A-4147-A177-3AD203B41FA5}">
                      <a16:colId xmlns:a16="http://schemas.microsoft.com/office/drawing/2014/main" val="856424422"/>
                    </a:ext>
                  </a:extLst>
                </a:gridCol>
                <a:gridCol w="2209946">
                  <a:extLst>
                    <a:ext uri="{9D8B030D-6E8A-4147-A177-3AD203B41FA5}">
                      <a16:colId xmlns:a16="http://schemas.microsoft.com/office/drawing/2014/main" val="264212386"/>
                    </a:ext>
                  </a:extLst>
                </a:gridCol>
                <a:gridCol w="2209946">
                  <a:extLst>
                    <a:ext uri="{9D8B030D-6E8A-4147-A177-3AD203B41FA5}">
                      <a16:colId xmlns:a16="http://schemas.microsoft.com/office/drawing/2014/main" val="1634515510"/>
                    </a:ext>
                  </a:extLst>
                </a:gridCol>
                <a:gridCol w="2209946">
                  <a:extLst>
                    <a:ext uri="{9D8B030D-6E8A-4147-A177-3AD203B41FA5}">
                      <a16:colId xmlns:a16="http://schemas.microsoft.com/office/drawing/2014/main" val="1811303553"/>
                    </a:ext>
                  </a:extLst>
                </a:gridCol>
                <a:gridCol w="471455">
                  <a:extLst>
                    <a:ext uri="{9D8B030D-6E8A-4147-A177-3AD203B41FA5}">
                      <a16:colId xmlns:a16="http://schemas.microsoft.com/office/drawing/2014/main" val="3763757135"/>
                    </a:ext>
                  </a:extLst>
                </a:gridCol>
              </a:tblGrid>
              <a:tr h="188478">
                <a:tc>
                  <a:txBody>
                    <a:bodyPr/>
                    <a:lstStyle/>
                    <a:p>
                      <a:pPr algn="l" fontAlgn="ctr"/>
                      <a:r>
                        <a:rPr lang="de-DE" sz="900" b="1" u="none" strike="noStrike" dirty="0" err="1">
                          <a:effectLst/>
                        </a:rPr>
                        <a:t>Criteria</a:t>
                      </a:r>
                      <a:endParaRPr lang="de-DE" sz="900" b="1" i="0" u="none" strike="noStrike" dirty="0">
                        <a:solidFill>
                          <a:srgbClr val="000000"/>
                        </a:solidFill>
                        <a:effectLst/>
                        <a:latin typeface="Calibri" panose="020F0502020204030204" pitchFamily="34" charset="0"/>
                      </a:endParaRPr>
                    </a:p>
                  </a:txBody>
                  <a:tcPr marL="5083" marR="5083" marT="5083" marB="0" anchor="ctr"/>
                </a:tc>
                <a:tc gridSpan="4">
                  <a:txBody>
                    <a:bodyPr/>
                    <a:lstStyle/>
                    <a:p>
                      <a:pPr algn="ctr" fontAlgn="ctr"/>
                      <a:r>
                        <a:rPr lang="de-DE" sz="900" u="none" strike="noStrike">
                          <a:effectLst/>
                        </a:rPr>
                        <a:t>Rating</a:t>
                      </a:r>
                      <a:endParaRPr lang="de-DE" sz="900" b="1" i="0" u="none" strike="noStrike">
                        <a:solidFill>
                          <a:srgbClr val="000000"/>
                        </a:solidFill>
                        <a:effectLst/>
                        <a:latin typeface="Calibri" panose="020F0502020204030204" pitchFamily="34" charset="0"/>
                      </a:endParaRPr>
                    </a:p>
                  </a:txBody>
                  <a:tcPr marL="5083" marR="5083" marT="5083" marB="0" anchor="ct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ctr"/>
                      <a:r>
                        <a:rPr lang="de-DE" sz="900" u="none" strike="noStrike">
                          <a:effectLst/>
                        </a:rPr>
                        <a:t>Points</a:t>
                      </a:r>
                      <a:endParaRPr lang="de-DE" sz="900" b="1" i="0" u="none" strike="noStrike">
                        <a:solidFill>
                          <a:srgbClr val="000000"/>
                        </a:solidFill>
                        <a:effectLst/>
                        <a:latin typeface="Calibri" panose="020F0502020204030204" pitchFamily="34" charset="0"/>
                      </a:endParaRPr>
                    </a:p>
                  </a:txBody>
                  <a:tcPr marL="5083" marR="5083" marT="5083" marB="0" anchor="ctr"/>
                </a:tc>
                <a:extLst>
                  <a:ext uri="{0D108BD9-81ED-4DB2-BD59-A6C34878D82A}">
                    <a16:rowId xmlns:a16="http://schemas.microsoft.com/office/drawing/2014/main" val="777542225"/>
                  </a:ext>
                </a:extLst>
              </a:tr>
              <a:tr h="1250237">
                <a:tc>
                  <a:txBody>
                    <a:bodyPr/>
                    <a:lstStyle/>
                    <a:p>
                      <a:pPr algn="l" fontAlgn="t"/>
                      <a:r>
                        <a:rPr lang="de-DE" sz="900" b="1" u="none" strike="noStrike" dirty="0">
                          <a:effectLst/>
                        </a:rPr>
                        <a:t>Content</a:t>
                      </a:r>
                      <a:endParaRPr lang="de-DE" sz="900" b="1"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60 pts</a:t>
                      </a:r>
                      <a:br>
                        <a:rPr lang="en-US" sz="900" u="none" strike="noStrike">
                          <a:effectLst/>
                        </a:rPr>
                      </a:br>
                      <a:r>
                        <a:rPr lang="en-US" sz="900" u="none" strike="noStrike">
                          <a:effectLst/>
                        </a:rPr>
                        <a:t>Exemplary</a:t>
                      </a:r>
                      <a:br>
                        <a:rPr lang="en-US" sz="900" u="none" strike="noStrike">
                          <a:effectLst/>
                        </a:rPr>
                      </a:br>
                      <a:br>
                        <a:rPr lang="en-US" sz="900" u="none" strike="noStrike">
                          <a:effectLst/>
                        </a:rPr>
                      </a:br>
                      <a:r>
                        <a:rPr lang="en-US" sz="900" u="none" strike="noStrike">
                          <a:effectLst/>
                        </a:rPr>
                        <a:t>All objectives were identified, evaluated, and completed. A sophisticated synthesis and application of the course content incl. The application of methodologies was demonstrated. All critical points were covered with the appropriate depth. </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dirty="0">
                          <a:effectLst/>
                        </a:rPr>
                        <a:t>50 pts</a:t>
                      </a:r>
                      <a:br>
                        <a:rPr lang="en-US" sz="900" u="none" strike="noStrike" dirty="0">
                          <a:effectLst/>
                        </a:rPr>
                      </a:br>
                      <a:r>
                        <a:rPr lang="en-US" sz="900" u="none" strike="noStrike" dirty="0">
                          <a:effectLst/>
                        </a:rPr>
                        <a:t>Proficient / Meets Standards</a:t>
                      </a:r>
                      <a:br>
                        <a:rPr lang="en-US" sz="900" u="none" strike="noStrike" dirty="0">
                          <a:effectLst/>
                        </a:rPr>
                      </a:br>
                      <a:br>
                        <a:rPr lang="en-US" sz="900" u="none" strike="noStrike" dirty="0">
                          <a:effectLst/>
                        </a:rPr>
                      </a:br>
                      <a:r>
                        <a:rPr lang="en-US" sz="900" u="none" strike="noStrike" dirty="0">
                          <a:effectLst/>
                        </a:rPr>
                        <a:t>The presentation exhibits a solid response to the assigned task, but one or more objectives are not identified, evaluated and/or completed. Some points made lack depth.</a:t>
                      </a:r>
                      <a:endParaRPr lang="en-US" sz="900" b="0"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35 pts</a:t>
                      </a:r>
                      <a:br>
                        <a:rPr lang="en-US" sz="900" u="none" strike="noStrike">
                          <a:effectLst/>
                        </a:rPr>
                      </a:br>
                      <a:r>
                        <a:rPr lang="en-US" sz="900" u="none" strike="noStrike">
                          <a:effectLst/>
                        </a:rPr>
                        <a:t>Approaching Standards/Developing</a:t>
                      </a:r>
                      <a:br>
                        <a:rPr lang="en-US" sz="900" u="none" strike="noStrike">
                          <a:effectLst/>
                        </a:rPr>
                      </a:br>
                      <a:br>
                        <a:rPr lang="en-US" sz="900" u="none" strike="noStrike">
                          <a:effectLst/>
                        </a:rPr>
                      </a:br>
                      <a:r>
                        <a:rPr lang="en-US" sz="900" u="none" strike="noStrike">
                          <a:effectLst/>
                        </a:rPr>
                        <a:t>The presentation lacked application of class content and/or depth in the analysis and synthesis. Most ponts were superficially presented and proofed a lack of understanding of the assigned task.</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25 pts</a:t>
                      </a:r>
                      <a:br>
                        <a:rPr lang="en-US" sz="900" u="none" strike="noStrike">
                          <a:effectLst/>
                        </a:rPr>
                      </a:br>
                      <a:r>
                        <a:rPr lang="en-US" sz="900" u="none" strike="noStrike">
                          <a:effectLst/>
                        </a:rPr>
                        <a:t>Below standard</a:t>
                      </a:r>
                      <a:br>
                        <a:rPr lang="en-US" sz="900" u="none" strike="noStrike">
                          <a:effectLst/>
                        </a:rPr>
                      </a:br>
                      <a:br>
                        <a:rPr lang="en-US" sz="900" u="none" strike="noStrike">
                          <a:effectLst/>
                        </a:rPr>
                      </a:br>
                      <a:r>
                        <a:rPr lang="en-US" sz="900" u="none" strike="noStrike">
                          <a:effectLst/>
                        </a:rPr>
                        <a:t>The content of the presentation was inaccurate and/or incomplete. Course content was not applied. Details in the poster have little or nothing to do with the main topic.</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ctr" fontAlgn="t"/>
                      <a:r>
                        <a:rPr lang="de-DE" sz="900" u="none" strike="noStrike">
                          <a:effectLst/>
                        </a:rPr>
                        <a:t>60</a:t>
                      </a:r>
                      <a:endParaRPr lang="de-DE" sz="900" b="0" i="0" u="none" strike="noStrike">
                        <a:solidFill>
                          <a:srgbClr val="000000"/>
                        </a:solidFill>
                        <a:effectLst/>
                        <a:latin typeface="Calibri" panose="020F0502020204030204" pitchFamily="34" charset="0"/>
                      </a:endParaRPr>
                    </a:p>
                  </a:txBody>
                  <a:tcPr marL="5083" marR="5083" marT="5083" marB="0"/>
                </a:tc>
                <a:extLst>
                  <a:ext uri="{0D108BD9-81ED-4DB2-BD59-A6C34878D82A}">
                    <a16:rowId xmlns:a16="http://schemas.microsoft.com/office/drawing/2014/main" val="2621731978"/>
                  </a:ext>
                </a:extLst>
              </a:tr>
              <a:tr h="1250237">
                <a:tc>
                  <a:txBody>
                    <a:bodyPr/>
                    <a:lstStyle/>
                    <a:p>
                      <a:pPr algn="l" fontAlgn="t"/>
                      <a:r>
                        <a:rPr lang="de-DE" sz="900" b="1" u="none" strike="noStrike" dirty="0">
                          <a:effectLst/>
                        </a:rPr>
                        <a:t>Design</a:t>
                      </a:r>
                      <a:endParaRPr lang="de-DE" sz="900" b="1"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dirty="0">
                          <a:effectLst/>
                        </a:rPr>
                        <a:t>20 pts</a:t>
                      </a:r>
                      <a:br>
                        <a:rPr lang="en-US" sz="900" u="none" strike="noStrike" dirty="0">
                          <a:effectLst/>
                        </a:rPr>
                      </a:br>
                      <a:r>
                        <a:rPr lang="en-US" sz="900" u="none" strike="noStrike" dirty="0">
                          <a:effectLst/>
                        </a:rPr>
                        <a:t>Exemplary</a:t>
                      </a:r>
                      <a:br>
                        <a:rPr lang="en-US" sz="900" u="none" strike="noStrike" dirty="0">
                          <a:effectLst/>
                        </a:rPr>
                      </a:br>
                      <a:br>
                        <a:rPr lang="en-US" sz="900" u="none" strike="noStrike" dirty="0">
                          <a:effectLst/>
                        </a:rPr>
                      </a:br>
                      <a:r>
                        <a:rPr lang="en-US" sz="900" u="none" strike="noStrike" dirty="0">
                          <a:effectLst/>
                        </a:rPr>
                        <a:t>The design supported the understanding of the topics and make it easier to understand them. The presenter demonstrated a high degree of creativity. Parts of the poster were interactive. The </a:t>
                      </a:r>
                      <a:r>
                        <a:rPr lang="en-US" sz="900" u="none" strike="noStrike" dirty="0" err="1">
                          <a:effectLst/>
                        </a:rPr>
                        <a:t>desing</a:t>
                      </a:r>
                      <a:r>
                        <a:rPr lang="en-US" sz="900" u="none" strike="noStrike" dirty="0">
                          <a:effectLst/>
                        </a:rPr>
                        <a:t> is clear and clean. No spelling mistakes.</a:t>
                      </a:r>
                      <a:endParaRPr lang="en-US" sz="900" b="0"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16 pts</a:t>
                      </a:r>
                      <a:br>
                        <a:rPr lang="en-US" sz="900" u="none" strike="noStrike">
                          <a:effectLst/>
                        </a:rPr>
                      </a:br>
                      <a:r>
                        <a:rPr lang="en-US" sz="900" u="none" strike="noStrike">
                          <a:effectLst/>
                        </a:rPr>
                        <a:t>Proficient / Meets Standards</a:t>
                      </a:r>
                      <a:br>
                        <a:rPr lang="en-US" sz="900" u="none" strike="noStrike">
                          <a:effectLst/>
                        </a:rPr>
                      </a:br>
                      <a:br>
                        <a:rPr lang="en-US" sz="900" u="none" strike="noStrike">
                          <a:effectLst/>
                        </a:rPr>
                      </a:br>
                      <a:r>
                        <a:rPr lang="en-US" sz="900" u="none" strike="noStrike">
                          <a:effectLst/>
                        </a:rPr>
                        <a:t>The design of the poster supports the presentation. It doesn't show any exceptional creativity but demonstrates a solid understanding of visualizing the content of the presentation. No spelling mistakes.</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12 pts</a:t>
                      </a:r>
                      <a:br>
                        <a:rPr lang="en-US" sz="900" u="none" strike="noStrike">
                          <a:effectLst/>
                        </a:rPr>
                      </a:br>
                      <a:r>
                        <a:rPr lang="en-US" sz="900" u="none" strike="noStrike">
                          <a:effectLst/>
                        </a:rPr>
                        <a:t>Approaching Standards/Developing</a:t>
                      </a:r>
                      <a:br>
                        <a:rPr lang="en-US" sz="900" u="none" strike="noStrike">
                          <a:effectLst/>
                        </a:rPr>
                      </a:br>
                      <a:br>
                        <a:rPr lang="en-US" sz="900" u="none" strike="noStrike">
                          <a:effectLst/>
                        </a:rPr>
                      </a:br>
                      <a:r>
                        <a:rPr lang="en-US" sz="900" u="none" strike="noStrike">
                          <a:effectLst/>
                        </a:rPr>
                        <a:t>The design suggested that the poster was designed with little time and effort. The structure doesn't support the presentation content. Might even include some spelling mistakes.</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8 pts</a:t>
                      </a:r>
                      <a:br>
                        <a:rPr lang="en-US" sz="900" u="none" strike="noStrike">
                          <a:effectLst/>
                        </a:rPr>
                      </a:br>
                      <a:r>
                        <a:rPr lang="en-US" sz="900" u="none" strike="noStrike">
                          <a:effectLst/>
                        </a:rPr>
                        <a:t>Below standard</a:t>
                      </a:r>
                      <a:br>
                        <a:rPr lang="en-US" sz="900" u="none" strike="noStrike">
                          <a:effectLst/>
                        </a:rPr>
                      </a:br>
                      <a:br>
                        <a:rPr lang="en-US" sz="900" u="none" strike="noStrike">
                          <a:effectLst/>
                        </a:rPr>
                      </a:br>
                      <a:r>
                        <a:rPr lang="en-US" sz="900" u="none" strike="noStrike">
                          <a:effectLst/>
                        </a:rPr>
                        <a:t>The poster was apparently created in a rush with little to no effort. The presenter didn't put any reasonable effort in thinking about the structure of the poster. The poster doesn't support what is presented. Might include spelling mistakes.</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ctr" fontAlgn="t"/>
                      <a:r>
                        <a:rPr lang="de-DE" sz="900" u="none" strike="noStrike">
                          <a:effectLst/>
                        </a:rPr>
                        <a:t>20</a:t>
                      </a:r>
                      <a:endParaRPr lang="de-DE" sz="900" b="0" i="0" u="none" strike="noStrike">
                        <a:solidFill>
                          <a:srgbClr val="000000"/>
                        </a:solidFill>
                        <a:effectLst/>
                        <a:latin typeface="Calibri" panose="020F0502020204030204" pitchFamily="34" charset="0"/>
                      </a:endParaRPr>
                    </a:p>
                  </a:txBody>
                  <a:tcPr marL="5083" marR="5083" marT="5083" marB="0"/>
                </a:tc>
                <a:extLst>
                  <a:ext uri="{0D108BD9-81ED-4DB2-BD59-A6C34878D82A}">
                    <a16:rowId xmlns:a16="http://schemas.microsoft.com/office/drawing/2014/main" val="2793772013"/>
                  </a:ext>
                </a:extLst>
              </a:tr>
              <a:tr h="1250237">
                <a:tc>
                  <a:txBody>
                    <a:bodyPr/>
                    <a:lstStyle/>
                    <a:p>
                      <a:pPr algn="l" fontAlgn="t"/>
                      <a:r>
                        <a:rPr lang="de-DE" sz="900" b="1" u="none" strike="noStrike" dirty="0" err="1">
                          <a:effectLst/>
                        </a:rPr>
                        <a:t>Presentation</a:t>
                      </a:r>
                      <a:endParaRPr lang="de-DE" sz="900" b="1"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20 pts</a:t>
                      </a:r>
                      <a:br>
                        <a:rPr lang="en-US" sz="900" u="none" strike="noStrike">
                          <a:effectLst/>
                        </a:rPr>
                      </a:br>
                      <a:r>
                        <a:rPr lang="en-US" sz="900" u="none" strike="noStrike">
                          <a:effectLst/>
                        </a:rPr>
                        <a:t>Exemplary</a:t>
                      </a:r>
                      <a:br>
                        <a:rPr lang="en-US" sz="900" u="none" strike="noStrike">
                          <a:effectLst/>
                        </a:rPr>
                      </a:br>
                      <a:br>
                        <a:rPr lang="en-US" sz="900" u="none" strike="noStrike">
                          <a:effectLst/>
                        </a:rPr>
                      </a:br>
                      <a:r>
                        <a:rPr lang="en-US" sz="900" u="none" strike="noStrike">
                          <a:effectLst/>
                        </a:rPr>
                        <a:t>The narration was engaging, not hurried or too slow and the presenter established eye contact with the audience. The presenter was overall confident and professional.</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16 pts</a:t>
                      </a:r>
                      <a:br>
                        <a:rPr lang="en-US" sz="900" u="none" strike="noStrike">
                          <a:effectLst/>
                        </a:rPr>
                      </a:br>
                      <a:r>
                        <a:rPr lang="en-US" sz="900" u="none" strike="noStrike">
                          <a:effectLst/>
                        </a:rPr>
                        <a:t>Proficient / Meets Standards</a:t>
                      </a:r>
                      <a:br>
                        <a:rPr lang="en-US" sz="900" u="none" strike="noStrike">
                          <a:effectLst/>
                        </a:rPr>
                      </a:br>
                      <a:br>
                        <a:rPr lang="en-US" sz="900" u="none" strike="noStrike">
                          <a:effectLst/>
                        </a:rPr>
                      </a:br>
                      <a:r>
                        <a:rPr lang="en-US" sz="900" u="none" strike="noStrike">
                          <a:effectLst/>
                        </a:rPr>
                        <a:t>The naration was not particularly engaging and slightly too fast or too slow. Presentation and demonstration of understanding was acceptable. Some weaknesses in capability to express oneself.</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12 pts</a:t>
                      </a:r>
                      <a:br>
                        <a:rPr lang="en-US" sz="900" u="none" strike="noStrike">
                          <a:effectLst/>
                        </a:rPr>
                      </a:br>
                      <a:r>
                        <a:rPr lang="en-US" sz="900" u="none" strike="noStrike">
                          <a:effectLst/>
                        </a:rPr>
                        <a:t>Approaching Standards/Developing</a:t>
                      </a:r>
                      <a:br>
                        <a:rPr lang="en-US" sz="900" u="none" strike="noStrike">
                          <a:effectLst/>
                        </a:rPr>
                      </a:br>
                      <a:br>
                        <a:rPr lang="en-US" sz="900" u="none" strike="noStrike">
                          <a:effectLst/>
                        </a:rPr>
                      </a:br>
                      <a:r>
                        <a:rPr lang="en-US" sz="900" u="none" strike="noStrike">
                          <a:effectLst/>
                        </a:rPr>
                        <a:t>The narration was too fast or too slow and/or not engaging. Oral communication skills son't allow to fully transport the content of the presentation. </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8 pts</a:t>
                      </a:r>
                      <a:br>
                        <a:rPr lang="en-US" sz="900" u="none" strike="noStrike">
                          <a:effectLst/>
                        </a:rPr>
                      </a:br>
                      <a:r>
                        <a:rPr lang="en-US" sz="900" u="none" strike="noStrike">
                          <a:effectLst/>
                        </a:rPr>
                        <a:t>Below standard</a:t>
                      </a:r>
                      <a:br>
                        <a:rPr lang="en-US" sz="900" u="none" strike="noStrike">
                          <a:effectLst/>
                        </a:rPr>
                      </a:br>
                      <a:br>
                        <a:rPr lang="en-US" sz="900" u="none" strike="noStrike">
                          <a:effectLst/>
                        </a:rPr>
                      </a:br>
                      <a:r>
                        <a:rPr lang="en-US" sz="900" u="none" strike="noStrike">
                          <a:effectLst/>
                        </a:rPr>
                        <a:t>The presenter was poorly prepared and not able to communicate the relevant topics of the presentation. The presentation was clearly too long or too short. The presenter wasn't able to keep eye contact with the audience.</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ctr" fontAlgn="t"/>
                      <a:r>
                        <a:rPr lang="de-DE" sz="900" u="none" strike="noStrike">
                          <a:effectLst/>
                        </a:rPr>
                        <a:t>20</a:t>
                      </a:r>
                      <a:endParaRPr lang="de-DE" sz="900" b="0" i="0" u="none" strike="noStrike">
                        <a:solidFill>
                          <a:srgbClr val="000000"/>
                        </a:solidFill>
                        <a:effectLst/>
                        <a:latin typeface="Calibri" panose="020F0502020204030204" pitchFamily="34" charset="0"/>
                      </a:endParaRPr>
                    </a:p>
                  </a:txBody>
                  <a:tcPr marL="5083" marR="5083" marT="5083" marB="0"/>
                </a:tc>
                <a:extLst>
                  <a:ext uri="{0D108BD9-81ED-4DB2-BD59-A6C34878D82A}">
                    <a16:rowId xmlns:a16="http://schemas.microsoft.com/office/drawing/2014/main" val="2272094889"/>
                  </a:ext>
                </a:extLst>
              </a:tr>
              <a:tr h="1250237">
                <a:tc>
                  <a:txBody>
                    <a:bodyPr/>
                    <a:lstStyle/>
                    <a:p>
                      <a:pPr algn="l" fontAlgn="t"/>
                      <a:r>
                        <a:rPr lang="de-DE" sz="900" b="1" u="none" strike="noStrike" dirty="0">
                          <a:effectLst/>
                        </a:rPr>
                        <a:t>Q&amp;A</a:t>
                      </a:r>
                      <a:endParaRPr lang="de-DE" sz="900" b="1"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10 pts</a:t>
                      </a:r>
                      <a:br>
                        <a:rPr lang="en-US" sz="900" u="none" strike="noStrike">
                          <a:effectLst/>
                        </a:rPr>
                      </a:br>
                      <a:r>
                        <a:rPr lang="en-US" sz="900" u="none" strike="noStrike">
                          <a:effectLst/>
                        </a:rPr>
                        <a:t>Exemplary</a:t>
                      </a:r>
                      <a:br>
                        <a:rPr lang="en-US" sz="900" u="none" strike="noStrike">
                          <a:effectLst/>
                        </a:rPr>
                      </a:br>
                      <a:br>
                        <a:rPr lang="en-US" sz="900" u="none" strike="noStrike">
                          <a:effectLst/>
                        </a:rPr>
                      </a:br>
                      <a:r>
                        <a:rPr lang="en-US" sz="900" u="none" strike="noStrike">
                          <a:effectLst/>
                        </a:rPr>
                        <a:t>The presenter was able to give concrete answers to the questions asked and was able to add significantly to the content that was presented. The answers were not too long and not too short.</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dirty="0">
                          <a:effectLst/>
                        </a:rPr>
                        <a:t>8 pts</a:t>
                      </a:r>
                      <a:br>
                        <a:rPr lang="en-US" sz="900" u="none" strike="noStrike" dirty="0">
                          <a:effectLst/>
                        </a:rPr>
                      </a:br>
                      <a:r>
                        <a:rPr lang="en-US" sz="900" u="none" strike="noStrike" dirty="0">
                          <a:effectLst/>
                        </a:rPr>
                        <a:t>Proficient / Meets Standards</a:t>
                      </a:r>
                      <a:br>
                        <a:rPr lang="en-US" sz="900" u="none" strike="noStrike" dirty="0">
                          <a:effectLst/>
                        </a:rPr>
                      </a:br>
                      <a:br>
                        <a:rPr lang="en-US" sz="900" u="none" strike="noStrike" dirty="0">
                          <a:effectLst/>
                        </a:rPr>
                      </a:br>
                      <a:r>
                        <a:rPr lang="en-US" sz="900" u="none" strike="noStrike" dirty="0">
                          <a:effectLst/>
                        </a:rPr>
                        <a:t>The presenter was able to answer the questions asked but the answers were too long or too short and/or lacked some substance. Overall, the presenter was able to add additional value to the presentation.</a:t>
                      </a:r>
                      <a:endParaRPr lang="en-US" sz="900" b="0" i="0" u="none" strike="noStrike" dirty="0">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6 pts</a:t>
                      </a:r>
                      <a:br>
                        <a:rPr lang="en-US" sz="900" u="none" strike="noStrike">
                          <a:effectLst/>
                        </a:rPr>
                      </a:br>
                      <a:r>
                        <a:rPr lang="en-US" sz="900" u="none" strike="noStrike">
                          <a:effectLst/>
                        </a:rPr>
                        <a:t>Approaching Standards/Developing</a:t>
                      </a:r>
                      <a:br>
                        <a:rPr lang="en-US" sz="900" u="none" strike="noStrike">
                          <a:effectLst/>
                        </a:rPr>
                      </a:br>
                      <a:br>
                        <a:rPr lang="en-US" sz="900" u="none" strike="noStrike">
                          <a:effectLst/>
                        </a:rPr>
                      </a:br>
                      <a:r>
                        <a:rPr lang="en-US" sz="900" u="none" strike="noStrike">
                          <a:effectLst/>
                        </a:rPr>
                        <a:t>The presenter was able to answer questions but the answers to the questions revealed that there is only limited additional knowledge that the presenter could add. Answers were significantly too short or long and/or without only very little substance.</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l" fontAlgn="t"/>
                      <a:r>
                        <a:rPr lang="en-US" sz="900" u="none" strike="noStrike">
                          <a:effectLst/>
                        </a:rPr>
                        <a:t>4 pts</a:t>
                      </a:r>
                      <a:br>
                        <a:rPr lang="en-US" sz="900" u="none" strike="noStrike">
                          <a:effectLst/>
                        </a:rPr>
                      </a:br>
                      <a:r>
                        <a:rPr lang="en-US" sz="900" u="none" strike="noStrike">
                          <a:effectLst/>
                        </a:rPr>
                        <a:t>Below standard</a:t>
                      </a:r>
                      <a:br>
                        <a:rPr lang="en-US" sz="900" u="none" strike="noStrike">
                          <a:effectLst/>
                        </a:rPr>
                      </a:br>
                      <a:br>
                        <a:rPr lang="en-US" sz="900" u="none" strike="noStrike">
                          <a:effectLst/>
                        </a:rPr>
                      </a:br>
                      <a:r>
                        <a:rPr lang="en-US" sz="900" u="none" strike="noStrike">
                          <a:effectLst/>
                        </a:rPr>
                        <a:t>The presenter was not able to answer questions and add to the presented content. The answers completely lacked substance and/or were unrelated to the questions asked and/or the presented content.</a:t>
                      </a:r>
                      <a:endParaRPr lang="en-US" sz="900" b="0" i="0" u="none" strike="noStrike">
                        <a:solidFill>
                          <a:srgbClr val="000000"/>
                        </a:solidFill>
                        <a:effectLst/>
                        <a:latin typeface="Calibri" panose="020F0502020204030204" pitchFamily="34" charset="0"/>
                      </a:endParaRPr>
                    </a:p>
                  </a:txBody>
                  <a:tcPr marL="5083" marR="5083" marT="5083" marB="0"/>
                </a:tc>
                <a:tc>
                  <a:txBody>
                    <a:bodyPr/>
                    <a:lstStyle/>
                    <a:p>
                      <a:pPr algn="ctr" fontAlgn="t"/>
                      <a:r>
                        <a:rPr lang="de-DE" sz="900" u="none" strike="noStrike">
                          <a:effectLst/>
                        </a:rPr>
                        <a:t>10</a:t>
                      </a:r>
                      <a:endParaRPr lang="de-DE" sz="900" b="0" i="0" u="none" strike="noStrike">
                        <a:solidFill>
                          <a:srgbClr val="000000"/>
                        </a:solidFill>
                        <a:effectLst/>
                        <a:latin typeface="Calibri" panose="020F0502020204030204" pitchFamily="34" charset="0"/>
                      </a:endParaRPr>
                    </a:p>
                  </a:txBody>
                  <a:tcPr marL="5083" marR="5083" marT="5083" marB="0"/>
                </a:tc>
                <a:extLst>
                  <a:ext uri="{0D108BD9-81ED-4DB2-BD59-A6C34878D82A}">
                    <a16:rowId xmlns:a16="http://schemas.microsoft.com/office/drawing/2014/main" val="3231156681"/>
                  </a:ext>
                </a:extLst>
              </a:tr>
              <a:tr h="188478">
                <a:tc gridSpan="5">
                  <a:txBody>
                    <a:bodyPr/>
                    <a:lstStyle/>
                    <a:p>
                      <a:pPr algn="r" fontAlgn="ctr"/>
                      <a:r>
                        <a:rPr lang="de-DE" sz="900" u="none" strike="noStrike">
                          <a:effectLst/>
                        </a:rPr>
                        <a:t>Total Points:</a:t>
                      </a:r>
                      <a:endParaRPr lang="de-DE" sz="900" b="0" i="0" u="none" strike="noStrike">
                        <a:solidFill>
                          <a:srgbClr val="000000"/>
                        </a:solidFill>
                        <a:effectLst/>
                        <a:latin typeface="Calibri" panose="020F0502020204030204" pitchFamily="34" charset="0"/>
                      </a:endParaRPr>
                    </a:p>
                  </a:txBody>
                  <a:tcPr marL="5083" marR="5083" marT="5083"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fontAlgn="ctr"/>
                      <a:r>
                        <a:rPr lang="de-DE" sz="900" u="none" strike="noStrike" dirty="0">
                          <a:effectLst/>
                        </a:rPr>
                        <a:t>100</a:t>
                      </a:r>
                      <a:endParaRPr lang="de-DE" sz="900" b="0" i="0" u="none" strike="noStrike" dirty="0">
                        <a:solidFill>
                          <a:srgbClr val="000000"/>
                        </a:solidFill>
                        <a:effectLst/>
                        <a:latin typeface="Calibri" panose="020F0502020204030204" pitchFamily="34" charset="0"/>
                      </a:endParaRPr>
                    </a:p>
                  </a:txBody>
                  <a:tcPr marL="5083" marR="5083" marT="5083" marB="0" anchor="ctr"/>
                </a:tc>
                <a:extLst>
                  <a:ext uri="{0D108BD9-81ED-4DB2-BD59-A6C34878D82A}">
                    <a16:rowId xmlns:a16="http://schemas.microsoft.com/office/drawing/2014/main" val="1619207018"/>
                  </a:ext>
                </a:extLst>
              </a:tr>
            </a:tbl>
          </a:graphicData>
        </a:graphic>
      </p:graphicFrame>
      <p:pic>
        <p:nvPicPr>
          <p:cNvPr id="3" name="Picture 2">
            <a:extLst>
              <a:ext uri="{FF2B5EF4-FFF2-40B4-BE49-F238E27FC236}">
                <a16:creationId xmlns:a16="http://schemas.microsoft.com/office/drawing/2014/main" id="{C6043C68-F921-BA19-7E82-EC28E460C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314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E91665-91BD-4DEC-9BB8-01D97C7F5632}"/>
</file>

<file path=customXml/itemProps2.xml><?xml version="1.0" encoding="utf-8"?>
<ds:datastoreItem xmlns:ds="http://schemas.openxmlformats.org/officeDocument/2006/customXml" ds:itemID="{CBE309B4-CEBC-4EF3-B154-0F564FF7D4B0}">
  <ds:schemaRefs>
    <ds:schemaRef ds:uri="http://schemas.microsoft.com/office/2006/metadata/properties"/>
    <ds:schemaRef ds:uri="http://schemas.microsoft.com/office/infopath/2007/PartnerControls"/>
    <ds:schemaRef ds:uri="ec27a0a7-8611-46d0-bbb2-f45a8872e5ef"/>
    <ds:schemaRef ds:uri="82861209-8bf3-47c7-8004-08d07fe78748"/>
  </ds:schemaRefs>
</ds:datastoreItem>
</file>

<file path=customXml/itemProps3.xml><?xml version="1.0" encoding="utf-8"?>
<ds:datastoreItem xmlns:ds="http://schemas.openxmlformats.org/officeDocument/2006/customXml" ds:itemID="{4688F01C-E7E5-4202-8F1E-14B5F9890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1919</Words>
  <Application>Microsoft Office PowerPoint</Application>
  <PresentationFormat>Breitbild</PresentationFormat>
  <Paragraphs>156</Paragraphs>
  <Slides>15</Slides>
  <Notes>6</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15</vt:i4>
      </vt:variant>
    </vt:vector>
  </HeadingPairs>
  <TitlesOfParts>
    <vt:vector size="21" baseType="lpstr">
      <vt:lpstr>Arial</vt:lpstr>
      <vt:lpstr>Calibri</vt:lpstr>
      <vt:lpstr>Calibri Light</vt:lpstr>
      <vt:lpstr>Wingdings 2</vt:lpstr>
      <vt:lpstr>Office Theme</vt:lpstr>
      <vt:lpstr>Office Theme</vt:lpstr>
      <vt:lpstr>PowerPoint-Präsentation</vt:lpstr>
      <vt:lpstr>PowerPoint-Präsentation</vt:lpstr>
      <vt:lpstr>Prepare and present a poster in a poster session</vt:lpstr>
      <vt:lpstr>How to create a poster</vt:lpstr>
      <vt:lpstr>Example posters by students</vt:lpstr>
      <vt:lpstr>How to create a poster</vt:lpstr>
      <vt:lpstr>Introducing the “Conscious Business Score Card”</vt:lpstr>
      <vt:lpstr>Poster presentation and due date for score card</vt:lpstr>
      <vt:lpstr>Rubric for poster presentation</vt:lpstr>
      <vt:lpstr>PowerPoint-Präsentation</vt:lpstr>
      <vt:lpstr>PowerPoint-Präsentation</vt:lpstr>
      <vt:lpstr>PowerPoint-Präsentation</vt:lpstr>
      <vt:lpstr>PowerPoint-Präsentation</vt:lpstr>
      <vt:lpstr>Prof. Dr. Christian Schmidkonz</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Christian Schmidkonz</cp:lastModifiedBy>
  <cp:revision>17</cp:revision>
  <dcterms:created xsi:type="dcterms:W3CDTF">2022-07-13T14:46:59Z</dcterms:created>
  <dcterms:modified xsi:type="dcterms:W3CDTF">2024-01-17T10:50:26Z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ies>
</file>