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91" r:id="rId3"/>
    <p:sldId id="258" r:id="rId4"/>
    <p:sldId id="259" r:id="rId5"/>
    <p:sldId id="260" r:id="rId6"/>
    <p:sldId id="261" r:id="rId7"/>
    <p:sldId id="262" r:id="rId8"/>
    <p:sldId id="292" r:id="rId9"/>
    <p:sldId id="263" r:id="rId10"/>
    <p:sldId id="264" r:id="rId11"/>
    <p:sldId id="265" r:id="rId12"/>
    <p:sldId id="274" r:id="rId13"/>
    <p:sldId id="283" r:id="rId14"/>
    <p:sldId id="284" r:id="rId15"/>
    <p:sldId id="285" r:id="rId16"/>
    <p:sldId id="288" r:id="rId17"/>
    <p:sldId id="289" r:id="rId18"/>
    <p:sldId id="287" r:id="rId19"/>
    <p:sldId id="293" r:id="rId20"/>
    <p:sldId id="294" r:id="rId21"/>
    <p:sldId id="290" r:id="rId22"/>
    <p:sldId id="295" r:id="rId23"/>
    <p:sldId id="296" r:id="rId24"/>
    <p:sldId id="278" r:id="rId25"/>
    <p:sldId id="279" r:id="rId26"/>
    <p:sldId id="280" r:id="rId27"/>
    <p:sldId id="286" r:id="rId28"/>
    <p:sldId id="281" r:id="rId29"/>
    <p:sldId id="282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15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36218-1FAD-4A31-A38C-8BF3FE65EAE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BB57ED2-4B4E-4A45-9780-33AB2EEEC97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/>
            <a:t>Communication</a:t>
          </a:r>
        </a:p>
        <a:p>
          <a:endParaRPr lang="en-US" sz="2000" dirty="0" smtClean="0"/>
        </a:p>
        <a:p>
          <a:endParaRPr lang="en-US" sz="1600" dirty="0"/>
        </a:p>
      </dgm:t>
    </dgm:pt>
    <dgm:pt modelId="{05C713D2-DA6A-4C3C-A1F6-380F5E1AF52E}" type="parTrans" cxnId="{A6C93A02-D4B3-41EC-B43F-731A7E2F35A0}">
      <dgm:prSet/>
      <dgm:spPr/>
      <dgm:t>
        <a:bodyPr/>
        <a:lstStyle/>
        <a:p>
          <a:endParaRPr lang="en-US"/>
        </a:p>
      </dgm:t>
    </dgm:pt>
    <dgm:pt modelId="{BB4E8B2F-BD2A-4C71-A2B0-756BDFD99A9E}" type="sibTrans" cxnId="{A6C93A02-D4B3-41EC-B43F-731A7E2F35A0}">
      <dgm:prSet/>
      <dgm:spPr/>
      <dgm:t>
        <a:bodyPr/>
        <a:lstStyle/>
        <a:p>
          <a:endParaRPr lang="en-US"/>
        </a:p>
      </dgm:t>
    </dgm:pt>
    <dgm:pt modelId="{D5D1ABC2-567B-4F23-BD4C-E81C2FE43534}">
      <dgm:prSet phldrT="[Text]" custT="1"/>
      <dgm:spPr>
        <a:solidFill>
          <a:schemeClr val="accent6"/>
        </a:solidFill>
      </dgm:spPr>
      <dgm:t>
        <a:bodyPr/>
        <a:lstStyle/>
        <a:p>
          <a:endParaRPr lang="en-US" sz="2000" dirty="0" smtClean="0"/>
        </a:p>
        <a:p>
          <a:endParaRPr lang="en-US" sz="2000" dirty="0" smtClean="0"/>
        </a:p>
        <a:p>
          <a:r>
            <a:rPr lang="en-US" sz="2000" dirty="0" smtClean="0"/>
            <a:t>Team work </a:t>
          </a:r>
          <a:endParaRPr lang="en-US" sz="2000" dirty="0"/>
        </a:p>
      </dgm:t>
    </dgm:pt>
    <dgm:pt modelId="{6842E285-80F5-4C80-81DB-F3622A32E92B}" type="parTrans" cxnId="{7D0B0696-8D29-4148-8FB7-1C7A100F50DF}">
      <dgm:prSet/>
      <dgm:spPr/>
      <dgm:t>
        <a:bodyPr/>
        <a:lstStyle/>
        <a:p>
          <a:endParaRPr lang="en-US"/>
        </a:p>
      </dgm:t>
    </dgm:pt>
    <dgm:pt modelId="{19E1A613-E2CC-47AF-A216-E4AB806A8F6B}" type="sibTrans" cxnId="{7D0B0696-8D29-4148-8FB7-1C7A100F50DF}">
      <dgm:prSet/>
      <dgm:spPr/>
      <dgm:t>
        <a:bodyPr/>
        <a:lstStyle/>
        <a:p>
          <a:endParaRPr lang="en-US"/>
        </a:p>
      </dgm:t>
    </dgm:pt>
    <dgm:pt modelId="{84E3BAA7-A8F0-4E65-BA36-CE52E2D9399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/>
            <a:t>   Job Oriented Skills</a:t>
          </a:r>
        </a:p>
        <a:p>
          <a:endParaRPr lang="en-US" sz="1800" dirty="0" smtClean="0"/>
        </a:p>
        <a:p>
          <a:endParaRPr lang="en-US" sz="1800" dirty="0" smtClean="0"/>
        </a:p>
        <a:p>
          <a:endParaRPr lang="en-US" sz="1800" dirty="0"/>
        </a:p>
      </dgm:t>
    </dgm:pt>
    <dgm:pt modelId="{9A0E247D-57A8-4CAD-98D5-D8726E94348F}" type="parTrans" cxnId="{4094634A-D51A-4302-805C-425548F0711E}">
      <dgm:prSet/>
      <dgm:spPr/>
      <dgm:t>
        <a:bodyPr/>
        <a:lstStyle/>
        <a:p>
          <a:endParaRPr lang="en-US"/>
        </a:p>
      </dgm:t>
    </dgm:pt>
    <dgm:pt modelId="{64979D68-B281-4CA1-9A8D-160DFAD79B22}" type="sibTrans" cxnId="{4094634A-D51A-4302-805C-425548F0711E}">
      <dgm:prSet/>
      <dgm:spPr/>
      <dgm:t>
        <a:bodyPr/>
        <a:lstStyle/>
        <a:p>
          <a:endParaRPr lang="en-US"/>
        </a:p>
      </dgm:t>
    </dgm:pt>
    <dgm:pt modelId="{2BAA5809-96A6-42D8-960E-CE661839E537}" type="pres">
      <dgm:prSet presAssocID="{EBA36218-1FAD-4A31-A38C-8BF3FE65EAED}" presName="compositeShape" presStyleCnt="0">
        <dgm:presLayoutVars>
          <dgm:chMax val="7"/>
          <dgm:dir/>
          <dgm:resizeHandles val="exact"/>
        </dgm:presLayoutVars>
      </dgm:prSet>
      <dgm:spPr/>
    </dgm:pt>
    <dgm:pt modelId="{00D43AE2-D5E2-415F-814A-81007D74208E}" type="pres">
      <dgm:prSet presAssocID="{EBA36218-1FAD-4A31-A38C-8BF3FE65EAED}" presName="wedge1" presStyleLbl="node1" presStyleIdx="0" presStyleCnt="3" custLinFactNeighborX="-4528" custLinFactNeighborY="2625"/>
      <dgm:spPr/>
      <dgm:t>
        <a:bodyPr/>
        <a:lstStyle/>
        <a:p>
          <a:endParaRPr lang="en-US"/>
        </a:p>
      </dgm:t>
    </dgm:pt>
    <dgm:pt modelId="{470ABF67-443B-49BF-A5C1-222AC38A7686}" type="pres">
      <dgm:prSet presAssocID="{EBA36218-1FAD-4A31-A38C-8BF3FE65EAE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1B89E-7D39-4CC3-83B9-70A2105E5598}" type="pres">
      <dgm:prSet presAssocID="{EBA36218-1FAD-4A31-A38C-8BF3FE65EAED}" presName="wedge2" presStyleLbl="node1" presStyleIdx="1" presStyleCnt="3"/>
      <dgm:spPr/>
      <dgm:t>
        <a:bodyPr/>
        <a:lstStyle/>
        <a:p>
          <a:endParaRPr lang="en-US"/>
        </a:p>
      </dgm:t>
    </dgm:pt>
    <dgm:pt modelId="{AC34DFCF-814B-4E33-99BE-E1350B0976D2}" type="pres">
      <dgm:prSet presAssocID="{EBA36218-1FAD-4A31-A38C-8BF3FE65EAE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C97F3-04A6-4866-AE96-483D151E352D}" type="pres">
      <dgm:prSet presAssocID="{EBA36218-1FAD-4A31-A38C-8BF3FE65EAED}" presName="wedge3" presStyleLbl="node1" presStyleIdx="2" presStyleCnt="3"/>
      <dgm:spPr/>
      <dgm:t>
        <a:bodyPr/>
        <a:lstStyle/>
        <a:p>
          <a:endParaRPr lang="en-US"/>
        </a:p>
      </dgm:t>
    </dgm:pt>
    <dgm:pt modelId="{67E094F1-0EFD-44C9-9C2D-033EAC99A2DB}" type="pres">
      <dgm:prSet presAssocID="{EBA36218-1FAD-4A31-A38C-8BF3FE65EAE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CFF2BE-F159-49BD-B448-A31742B57130}" type="presOf" srcId="{EBA36218-1FAD-4A31-A38C-8BF3FE65EAED}" destId="{2BAA5809-96A6-42D8-960E-CE661839E537}" srcOrd="0" destOrd="0" presId="urn:microsoft.com/office/officeart/2005/8/layout/chart3"/>
    <dgm:cxn modelId="{4094634A-D51A-4302-805C-425548F0711E}" srcId="{EBA36218-1FAD-4A31-A38C-8BF3FE65EAED}" destId="{84E3BAA7-A8F0-4E65-BA36-CE52E2D93997}" srcOrd="2" destOrd="0" parTransId="{9A0E247D-57A8-4CAD-98D5-D8726E94348F}" sibTransId="{64979D68-B281-4CA1-9A8D-160DFAD79B22}"/>
    <dgm:cxn modelId="{9E319D04-50E8-491B-8CCA-FDA720DE003B}" type="presOf" srcId="{84E3BAA7-A8F0-4E65-BA36-CE52E2D93997}" destId="{67E094F1-0EFD-44C9-9C2D-033EAC99A2DB}" srcOrd="1" destOrd="0" presId="urn:microsoft.com/office/officeart/2005/8/layout/chart3"/>
    <dgm:cxn modelId="{CCAE1B99-BBF7-459B-B0CE-D26F75F0D1DA}" type="presOf" srcId="{84E3BAA7-A8F0-4E65-BA36-CE52E2D93997}" destId="{6DBC97F3-04A6-4866-AE96-483D151E352D}" srcOrd="0" destOrd="0" presId="urn:microsoft.com/office/officeart/2005/8/layout/chart3"/>
    <dgm:cxn modelId="{894EA4AA-3373-477B-A26A-81E6723DB58F}" type="presOf" srcId="{0BB57ED2-4B4E-4A45-9780-33AB2EEEC977}" destId="{470ABF67-443B-49BF-A5C1-222AC38A7686}" srcOrd="1" destOrd="0" presId="urn:microsoft.com/office/officeart/2005/8/layout/chart3"/>
    <dgm:cxn modelId="{41F1F10F-B521-4CED-AD80-663F830918F6}" type="presOf" srcId="{D5D1ABC2-567B-4F23-BD4C-E81C2FE43534}" destId="{AC34DFCF-814B-4E33-99BE-E1350B0976D2}" srcOrd="1" destOrd="0" presId="urn:microsoft.com/office/officeart/2005/8/layout/chart3"/>
    <dgm:cxn modelId="{171F14D7-C600-4AAE-90B7-3D12A6A4F969}" type="presOf" srcId="{0BB57ED2-4B4E-4A45-9780-33AB2EEEC977}" destId="{00D43AE2-D5E2-415F-814A-81007D74208E}" srcOrd="0" destOrd="0" presId="urn:microsoft.com/office/officeart/2005/8/layout/chart3"/>
    <dgm:cxn modelId="{D9B7A73E-A6A6-4BCC-B65D-1A90FE751E3D}" type="presOf" srcId="{D5D1ABC2-567B-4F23-BD4C-E81C2FE43534}" destId="{A151B89E-7D39-4CC3-83B9-70A2105E5598}" srcOrd="0" destOrd="0" presId="urn:microsoft.com/office/officeart/2005/8/layout/chart3"/>
    <dgm:cxn modelId="{A6C93A02-D4B3-41EC-B43F-731A7E2F35A0}" srcId="{EBA36218-1FAD-4A31-A38C-8BF3FE65EAED}" destId="{0BB57ED2-4B4E-4A45-9780-33AB2EEEC977}" srcOrd="0" destOrd="0" parTransId="{05C713D2-DA6A-4C3C-A1F6-380F5E1AF52E}" sibTransId="{BB4E8B2F-BD2A-4C71-A2B0-756BDFD99A9E}"/>
    <dgm:cxn modelId="{7D0B0696-8D29-4148-8FB7-1C7A100F50DF}" srcId="{EBA36218-1FAD-4A31-A38C-8BF3FE65EAED}" destId="{D5D1ABC2-567B-4F23-BD4C-E81C2FE43534}" srcOrd="1" destOrd="0" parTransId="{6842E285-80F5-4C80-81DB-F3622A32E92B}" sibTransId="{19E1A613-E2CC-47AF-A216-E4AB806A8F6B}"/>
    <dgm:cxn modelId="{6A6B33B4-60ED-494F-9A52-3554E0910C31}" type="presParOf" srcId="{2BAA5809-96A6-42D8-960E-CE661839E537}" destId="{00D43AE2-D5E2-415F-814A-81007D74208E}" srcOrd="0" destOrd="0" presId="urn:microsoft.com/office/officeart/2005/8/layout/chart3"/>
    <dgm:cxn modelId="{F04975C7-BDFB-4F70-92E7-683CCB7984AE}" type="presParOf" srcId="{2BAA5809-96A6-42D8-960E-CE661839E537}" destId="{470ABF67-443B-49BF-A5C1-222AC38A7686}" srcOrd="1" destOrd="0" presId="urn:microsoft.com/office/officeart/2005/8/layout/chart3"/>
    <dgm:cxn modelId="{3238853C-ACD4-42DE-B729-C446B5E2C076}" type="presParOf" srcId="{2BAA5809-96A6-42D8-960E-CE661839E537}" destId="{A151B89E-7D39-4CC3-83B9-70A2105E5598}" srcOrd="2" destOrd="0" presId="urn:microsoft.com/office/officeart/2005/8/layout/chart3"/>
    <dgm:cxn modelId="{D43787DE-5C7C-45E1-8717-B159AA6F2BCC}" type="presParOf" srcId="{2BAA5809-96A6-42D8-960E-CE661839E537}" destId="{AC34DFCF-814B-4E33-99BE-E1350B0976D2}" srcOrd="3" destOrd="0" presId="urn:microsoft.com/office/officeart/2005/8/layout/chart3"/>
    <dgm:cxn modelId="{F375912C-2BC0-46F3-8989-DFBB59D5BE5C}" type="presParOf" srcId="{2BAA5809-96A6-42D8-960E-CE661839E537}" destId="{6DBC97F3-04A6-4866-AE96-483D151E352D}" srcOrd="4" destOrd="0" presId="urn:microsoft.com/office/officeart/2005/8/layout/chart3"/>
    <dgm:cxn modelId="{AADE38D8-6FB2-47F9-AA0E-039E9E938329}" type="presParOf" srcId="{2BAA5809-96A6-42D8-960E-CE661839E537}" destId="{67E094F1-0EFD-44C9-9C2D-033EAC99A2DB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A36218-1FAD-4A31-A38C-8BF3FE65EAE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BB57ED2-4B4E-4A45-9780-33AB2EEEC977}">
      <dgm:prSet phldrT="[Text]" custT="1"/>
      <dgm:spPr/>
      <dgm:t>
        <a:bodyPr/>
        <a:lstStyle/>
        <a:p>
          <a:r>
            <a:rPr lang="en-US" sz="1600" dirty="0" smtClean="0"/>
            <a:t>Judgement and Decision Making-  </a:t>
          </a:r>
        </a:p>
        <a:p>
          <a:r>
            <a:rPr lang="en-US" sz="1600" dirty="0" smtClean="0"/>
            <a:t>Data Science</a:t>
          </a:r>
        </a:p>
        <a:p>
          <a:endParaRPr lang="en-US" sz="1600" dirty="0" smtClean="0"/>
        </a:p>
        <a:p>
          <a:endParaRPr lang="en-US" sz="1600" dirty="0"/>
        </a:p>
      </dgm:t>
    </dgm:pt>
    <dgm:pt modelId="{05C713D2-DA6A-4C3C-A1F6-380F5E1AF52E}" type="parTrans" cxnId="{A6C93A02-D4B3-41EC-B43F-731A7E2F35A0}">
      <dgm:prSet/>
      <dgm:spPr/>
      <dgm:t>
        <a:bodyPr/>
        <a:lstStyle/>
        <a:p>
          <a:endParaRPr lang="en-US"/>
        </a:p>
      </dgm:t>
    </dgm:pt>
    <dgm:pt modelId="{BB4E8B2F-BD2A-4C71-A2B0-756BDFD99A9E}" type="sibTrans" cxnId="{A6C93A02-D4B3-41EC-B43F-731A7E2F35A0}">
      <dgm:prSet/>
      <dgm:spPr/>
      <dgm:t>
        <a:bodyPr/>
        <a:lstStyle/>
        <a:p>
          <a:endParaRPr lang="en-US"/>
        </a:p>
      </dgm:t>
    </dgm:pt>
    <dgm:pt modelId="{D5D1ABC2-567B-4F23-BD4C-E81C2FE43534}">
      <dgm:prSet phldrT="[Text]"/>
      <dgm:spPr/>
      <dgm:t>
        <a:bodyPr/>
        <a:lstStyle/>
        <a:p>
          <a:r>
            <a:rPr lang="en-US" dirty="0" smtClean="0"/>
            <a:t>Sustainability</a:t>
          </a:r>
          <a:endParaRPr lang="en-US" dirty="0"/>
        </a:p>
      </dgm:t>
    </dgm:pt>
    <dgm:pt modelId="{6842E285-80F5-4C80-81DB-F3622A32E92B}" type="parTrans" cxnId="{7D0B0696-8D29-4148-8FB7-1C7A100F50DF}">
      <dgm:prSet/>
      <dgm:spPr/>
      <dgm:t>
        <a:bodyPr/>
        <a:lstStyle/>
        <a:p>
          <a:endParaRPr lang="en-US"/>
        </a:p>
      </dgm:t>
    </dgm:pt>
    <dgm:pt modelId="{19E1A613-E2CC-47AF-A216-E4AB806A8F6B}" type="sibTrans" cxnId="{7D0B0696-8D29-4148-8FB7-1C7A100F50DF}">
      <dgm:prSet/>
      <dgm:spPr/>
      <dgm:t>
        <a:bodyPr/>
        <a:lstStyle/>
        <a:p>
          <a:endParaRPr lang="en-US"/>
        </a:p>
      </dgm:t>
    </dgm:pt>
    <dgm:pt modelId="{84E3BAA7-A8F0-4E65-BA36-CE52E2D93997}">
      <dgm:prSet phldrT="[Text]" custT="1"/>
      <dgm:spPr/>
      <dgm:t>
        <a:bodyPr/>
        <a:lstStyle/>
        <a:p>
          <a:r>
            <a:rPr lang="en-US" sz="2000" dirty="0" smtClean="0"/>
            <a:t>   Creativity/ Innovation</a:t>
          </a:r>
        </a:p>
        <a:p>
          <a:endParaRPr lang="en-US" sz="1800" dirty="0" smtClean="0"/>
        </a:p>
        <a:p>
          <a:endParaRPr lang="en-US" sz="1800" dirty="0" smtClean="0"/>
        </a:p>
        <a:p>
          <a:endParaRPr lang="en-US" sz="1800" dirty="0"/>
        </a:p>
      </dgm:t>
    </dgm:pt>
    <dgm:pt modelId="{9A0E247D-57A8-4CAD-98D5-D8726E94348F}" type="parTrans" cxnId="{4094634A-D51A-4302-805C-425548F0711E}">
      <dgm:prSet/>
      <dgm:spPr/>
      <dgm:t>
        <a:bodyPr/>
        <a:lstStyle/>
        <a:p>
          <a:endParaRPr lang="en-US"/>
        </a:p>
      </dgm:t>
    </dgm:pt>
    <dgm:pt modelId="{64979D68-B281-4CA1-9A8D-160DFAD79B22}" type="sibTrans" cxnId="{4094634A-D51A-4302-805C-425548F0711E}">
      <dgm:prSet/>
      <dgm:spPr/>
      <dgm:t>
        <a:bodyPr/>
        <a:lstStyle/>
        <a:p>
          <a:endParaRPr lang="en-US"/>
        </a:p>
      </dgm:t>
    </dgm:pt>
    <dgm:pt modelId="{2BAA5809-96A6-42D8-960E-CE661839E537}" type="pres">
      <dgm:prSet presAssocID="{EBA36218-1FAD-4A31-A38C-8BF3FE65EAED}" presName="compositeShape" presStyleCnt="0">
        <dgm:presLayoutVars>
          <dgm:chMax val="7"/>
          <dgm:dir/>
          <dgm:resizeHandles val="exact"/>
        </dgm:presLayoutVars>
      </dgm:prSet>
      <dgm:spPr/>
    </dgm:pt>
    <dgm:pt modelId="{00D43AE2-D5E2-415F-814A-81007D74208E}" type="pres">
      <dgm:prSet presAssocID="{EBA36218-1FAD-4A31-A38C-8BF3FE65EAED}" presName="wedge1" presStyleLbl="node1" presStyleIdx="0" presStyleCnt="3" custLinFactNeighborX="-4890" custLinFactNeighborY="3315"/>
      <dgm:spPr/>
      <dgm:t>
        <a:bodyPr/>
        <a:lstStyle/>
        <a:p>
          <a:endParaRPr lang="en-US"/>
        </a:p>
      </dgm:t>
    </dgm:pt>
    <dgm:pt modelId="{470ABF67-443B-49BF-A5C1-222AC38A7686}" type="pres">
      <dgm:prSet presAssocID="{EBA36218-1FAD-4A31-A38C-8BF3FE65EAE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1B89E-7D39-4CC3-83B9-70A2105E5598}" type="pres">
      <dgm:prSet presAssocID="{EBA36218-1FAD-4A31-A38C-8BF3FE65EAED}" presName="wedge2" presStyleLbl="node1" presStyleIdx="1" presStyleCnt="3"/>
      <dgm:spPr/>
      <dgm:t>
        <a:bodyPr/>
        <a:lstStyle/>
        <a:p>
          <a:endParaRPr lang="en-US"/>
        </a:p>
      </dgm:t>
    </dgm:pt>
    <dgm:pt modelId="{AC34DFCF-814B-4E33-99BE-E1350B0976D2}" type="pres">
      <dgm:prSet presAssocID="{EBA36218-1FAD-4A31-A38C-8BF3FE65EAE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C97F3-04A6-4866-AE96-483D151E352D}" type="pres">
      <dgm:prSet presAssocID="{EBA36218-1FAD-4A31-A38C-8BF3FE65EAED}" presName="wedge3" presStyleLbl="node1" presStyleIdx="2" presStyleCnt="3"/>
      <dgm:spPr/>
      <dgm:t>
        <a:bodyPr/>
        <a:lstStyle/>
        <a:p>
          <a:endParaRPr lang="en-US"/>
        </a:p>
      </dgm:t>
    </dgm:pt>
    <dgm:pt modelId="{67E094F1-0EFD-44C9-9C2D-033EAC99A2DB}" type="pres">
      <dgm:prSet presAssocID="{EBA36218-1FAD-4A31-A38C-8BF3FE65EAE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CFF2BE-F159-49BD-B448-A31742B57130}" type="presOf" srcId="{EBA36218-1FAD-4A31-A38C-8BF3FE65EAED}" destId="{2BAA5809-96A6-42D8-960E-CE661839E537}" srcOrd="0" destOrd="0" presId="urn:microsoft.com/office/officeart/2005/8/layout/chart3"/>
    <dgm:cxn modelId="{4094634A-D51A-4302-805C-425548F0711E}" srcId="{EBA36218-1FAD-4A31-A38C-8BF3FE65EAED}" destId="{84E3BAA7-A8F0-4E65-BA36-CE52E2D93997}" srcOrd="2" destOrd="0" parTransId="{9A0E247D-57A8-4CAD-98D5-D8726E94348F}" sibTransId="{64979D68-B281-4CA1-9A8D-160DFAD79B22}"/>
    <dgm:cxn modelId="{9E319D04-50E8-491B-8CCA-FDA720DE003B}" type="presOf" srcId="{84E3BAA7-A8F0-4E65-BA36-CE52E2D93997}" destId="{67E094F1-0EFD-44C9-9C2D-033EAC99A2DB}" srcOrd="1" destOrd="0" presId="urn:microsoft.com/office/officeart/2005/8/layout/chart3"/>
    <dgm:cxn modelId="{CCAE1B99-BBF7-459B-B0CE-D26F75F0D1DA}" type="presOf" srcId="{84E3BAA7-A8F0-4E65-BA36-CE52E2D93997}" destId="{6DBC97F3-04A6-4866-AE96-483D151E352D}" srcOrd="0" destOrd="0" presId="urn:microsoft.com/office/officeart/2005/8/layout/chart3"/>
    <dgm:cxn modelId="{894EA4AA-3373-477B-A26A-81E6723DB58F}" type="presOf" srcId="{0BB57ED2-4B4E-4A45-9780-33AB2EEEC977}" destId="{470ABF67-443B-49BF-A5C1-222AC38A7686}" srcOrd="1" destOrd="0" presId="urn:microsoft.com/office/officeart/2005/8/layout/chart3"/>
    <dgm:cxn modelId="{41F1F10F-B521-4CED-AD80-663F830918F6}" type="presOf" srcId="{D5D1ABC2-567B-4F23-BD4C-E81C2FE43534}" destId="{AC34DFCF-814B-4E33-99BE-E1350B0976D2}" srcOrd="1" destOrd="0" presId="urn:microsoft.com/office/officeart/2005/8/layout/chart3"/>
    <dgm:cxn modelId="{171F14D7-C600-4AAE-90B7-3D12A6A4F969}" type="presOf" srcId="{0BB57ED2-4B4E-4A45-9780-33AB2EEEC977}" destId="{00D43AE2-D5E2-415F-814A-81007D74208E}" srcOrd="0" destOrd="0" presId="urn:microsoft.com/office/officeart/2005/8/layout/chart3"/>
    <dgm:cxn modelId="{D9B7A73E-A6A6-4BCC-B65D-1A90FE751E3D}" type="presOf" srcId="{D5D1ABC2-567B-4F23-BD4C-E81C2FE43534}" destId="{A151B89E-7D39-4CC3-83B9-70A2105E5598}" srcOrd="0" destOrd="0" presId="urn:microsoft.com/office/officeart/2005/8/layout/chart3"/>
    <dgm:cxn modelId="{A6C93A02-D4B3-41EC-B43F-731A7E2F35A0}" srcId="{EBA36218-1FAD-4A31-A38C-8BF3FE65EAED}" destId="{0BB57ED2-4B4E-4A45-9780-33AB2EEEC977}" srcOrd="0" destOrd="0" parTransId="{05C713D2-DA6A-4C3C-A1F6-380F5E1AF52E}" sibTransId="{BB4E8B2F-BD2A-4C71-A2B0-756BDFD99A9E}"/>
    <dgm:cxn modelId="{7D0B0696-8D29-4148-8FB7-1C7A100F50DF}" srcId="{EBA36218-1FAD-4A31-A38C-8BF3FE65EAED}" destId="{D5D1ABC2-567B-4F23-BD4C-E81C2FE43534}" srcOrd="1" destOrd="0" parTransId="{6842E285-80F5-4C80-81DB-F3622A32E92B}" sibTransId="{19E1A613-E2CC-47AF-A216-E4AB806A8F6B}"/>
    <dgm:cxn modelId="{6A6B33B4-60ED-494F-9A52-3554E0910C31}" type="presParOf" srcId="{2BAA5809-96A6-42D8-960E-CE661839E537}" destId="{00D43AE2-D5E2-415F-814A-81007D74208E}" srcOrd="0" destOrd="0" presId="urn:microsoft.com/office/officeart/2005/8/layout/chart3"/>
    <dgm:cxn modelId="{F04975C7-BDFB-4F70-92E7-683CCB7984AE}" type="presParOf" srcId="{2BAA5809-96A6-42D8-960E-CE661839E537}" destId="{470ABF67-443B-49BF-A5C1-222AC38A7686}" srcOrd="1" destOrd="0" presId="urn:microsoft.com/office/officeart/2005/8/layout/chart3"/>
    <dgm:cxn modelId="{3238853C-ACD4-42DE-B729-C446B5E2C076}" type="presParOf" srcId="{2BAA5809-96A6-42D8-960E-CE661839E537}" destId="{A151B89E-7D39-4CC3-83B9-70A2105E5598}" srcOrd="2" destOrd="0" presId="urn:microsoft.com/office/officeart/2005/8/layout/chart3"/>
    <dgm:cxn modelId="{D43787DE-5C7C-45E1-8717-B159AA6F2BCC}" type="presParOf" srcId="{2BAA5809-96A6-42D8-960E-CE661839E537}" destId="{AC34DFCF-814B-4E33-99BE-E1350B0976D2}" srcOrd="3" destOrd="0" presId="urn:microsoft.com/office/officeart/2005/8/layout/chart3"/>
    <dgm:cxn modelId="{F375912C-2BC0-46F3-8989-DFBB59D5BE5C}" type="presParOf" srcId="{2BAA5809-96A6-42D8-960E-CE661839E537}" destId="{6DBC97F3-04A6-4866-AE96-483D151E352D}" srcOrd="4" destOrd="0" presId="urn:microsoft.com/office/officeart/2005/8/layout/chart3"/>
    <dgm:cxn modelId="{AADE38D8-6FB2-47F9-AA0E-039E9E938329}" type="presParOf" srcId="{2BAA5809-96A6-42D8-960E-CE661839E537}" destId="{67E094F1-0EFD-44C9-9C2D-033EAC99A2DB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A36218-1FAD-4A31-A38C-8BF3FE65EAE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BB57ED2-4B4E-4A45-9780-33AB2EEEC977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dirty="0"/>
        </a:p>
      </dgm:t>
    </dgm:pt>
    <dgm:pt modelId="{05C713D2-DA6A-4C3C-A1F6-380F5E1AF52E}" type="parTrans" cxnId="{A6C93A02-D4B3-41EC-B43F-731A7E2F35A0}">
      <dgm:prSet/>
      <dgm:spPr/>
      <dgm:t>
        <a:bodyPr/>
        <a:lstStyle/>
        <a:p>
          <a:endParaRPr lang="en-US"/>
        </a:p>
      </dgm:t>
    </dgm:pt>
    <dgm:pt modelId="{BB4E8B2F-BD2A-4C71-A2B0-756BDFD99A9E}" type="sibTrans" cxnId="{A6C93A02-D4B3-41EC-B43F-731A7E2F35A0}">
      <dgm:prSet/>
      <dgm:spPr/>
      <dgm:t>
        <a:bodyPr/>
        <a:lstStyle/>
        <a:p>
          <a:endParaRPr lang="en-US"/>
        </a:p>
      </dgm:t>
    </dgm:pt>
    <dgm:pt modelId="{D5D1ABC2-567B-4F23-BD4C-E81C2FE43534}">
      <dgm:prSet phldrT="[Text]" custT="1"/>
      <dgm:spPr/>
      <dgm:t>
        <a:bodyPr/>
        <a:lstStyle/>
        <a:p>
          <a:endParaRPr lang="en-US" sz="1600" dirty="0" smtClean="0"/>
        </a:p>
        <a:p>
          <a:r>
            <a:rPr lang="en-US" sz="1600" dirty="0" smtClean="0"/>
            <a:t>Sustainability Challenges and Opportunities</a:t>
          </a:r>
          <a:endParaRPr lang="en-US" sz="1600" dirty="0"/>
        </a:p>
      </dgm:t>
    </dgm:pt>
    <dgm:pt modelId="{6842E285-80F5-4C80-81DB-F3622A32E92B}" type="parTrans" cxnId="{7D0B0696-8D29-4148-8FB7-1C7A100F50DF}">
      <dgm:prSet/>
      <dgm:spPr/>
      <dgm:t>
        <a:bodyPr/>
        <a:lstStyle/>
        <a:p>
          <a:endParaRPr lang="en-US"/>
        </a:p>
      </dgm:t>
    </dgm:pt>
    <dgm:pt modelId="{19E1A613-E2CC-47AF-A216-E4AB806A8F6B}" type="sibTrans" cxnId="{7D0B0696-8D29-4148-8FB7-1C7A100F50DF}">
      <dgm:prSet/>
      <dgm:spPr/>
      <dgm:t>
        <a:bodyPr/>
        <a:lstStyle/>
        <a:p>
          <a:endParaRPr lang="en-US"/>
        </a:p>
      </dgm:t>
    </dgm:pt>
    <dgm:pt modelId="{84E3BAA7-A8F0-4E65-BA36-CE52E2D93997}">
      <dgm:prSet phldrT="[Text]" custT="1"/>
      <dgm:spPr/>
      <dgm:t>
        <a:bodyPr/>
        <a:lstStyle/>
        <a:p>
          <a:r>
            <a:rPr lang="en-US" sz="2000" dirty="0" smtClean="0"/>
            <a:t>   </a:t>
          </a:r>
        </a:p>
        <a:p>
          <a:endParaRPr lang="en-US" sz="2000" dirty="0" smtClean="0"/>
        </a:p>
        <a:p>
          <a:endParaRPr lang="en-US" sz="2000" dirty="0" smtClean="0"/>
        </a:p>
        <a:p>
          <a:endParaRPr lang="en-US" sz="1800" dirty="0" smtClean="0"/>
        </a:p>
        <a:p>
          <a:endParaRPr lang="en-US" sz="1800" dirty="0" smtClean="0"/>
        </a:p>
        <a:p>
          <a:endParaRPr lang="en-US" sz="1800" dirty="0"/>
        </a:p>
      </dgm:t>
    </dgm:pt>
    <dgm:pt modelId="{9A0E247D-57A8-4CAD-98D5-D8726E94348F}" type="parTrans" cxnId="{4094634A-D51A-4302-805C-425548F0711E}">
      <dgm:prSet/>
      <dgm:spPr/>
      <dgm:t>
        <a:bodyPr/>
        <a:lstStyle/>
        <a:p>
          <a:endParaRPr lang="en-US"/>
        </a:p>
      </dgm:t>
    </dgm:pt>
    <dgm:pt modelId="{64979D68-B281-4CA1-9A8D-160DFAD79B22}" type="sibTrans" cxnId="{4094634A-D51A-4302-805C-425548F0711E}">
      <dgm:prSet/>
      <dgm:spPr/>
      <dgm:t>
        <a:bodyPr/>
        <a:lstStyle/>
        <a:p>
          <a:endParaRPr lang="en-US"/>
        </a:p>
      </dgm:t>
    </dgm:pt>
    <dgm:pt modelId="{2BAA5809-96A6-42D8-960E-CE661839E537}" type="pres">
      <dgm:prSet presAssocID="{EBA36218-1FAD-4A31-A38C-8BF3FE65EAED}" presName="compositeShape" presStyleCnt="0">
        <dgm:presLayoutVars>
          <dgm:chMax val="7"/>
          <dgm:dir/>
          <dgm:resizeHandles val="exact"/>
        </dgm:presLayoutVars>
      </dgm:prSet>
      <dgm:spPr/>
    </dgm:pt>
    <dgm:pt modelId="{00D43AE2-D5E2-415F-814A-81007D74208E}" type="pres">
      <dgm:prSet presAssocID="{EBA36218-1FAD-4A31-A38C-8BF3FE65EAED}" presName="wedge1" presStyleLbl="node1" presStyleIdx="0" presStyleCnt="3" custLinFactNeighborX="-4890" custLinFactNeighborY="3315"/>
      <dgm:spPr/>
      <dgm:t>
        <a:bodyPr/>
        <a:lstStyle/>
        <a:p>
          <a:endParaRPr lang="en-US"/>
        </a:p>
      </dgm:t>
    </dgm:pt>
    <dgm:pt modelId="{470ABF67-443B-49BF-A5C1-222AC38A7686}" type="pres">
      <dgm:prSet presAssocID="{EBA36218-1FAD-4A31-A38C-8BF3FE65EAE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1B89E-7D39-4CC3-83B9-70A2105E5598}" type="pres">
      <dgm:prSet presAssocID="{EBA36218-1FAD-4A31-A38C-8BF3FE65EAED}" presName="wedge2" presStyleLbl="node1" presStyleIdx="1" presStyleCnt="3"/>
      <dgm:spPr/>
      <dgm:t>
        <a:bodyPr/>
        <a:lstStyle/>
        <a:p>
          <a:endParaRPr lang="en-US"/>
        </a:p>
      </dgm:t>
    </dgm:pt>
    <dgm:pt modelId="{AC34DFCF-814B-4E33-99BE-E1350B0976D2}" type="pres">
      <dgm:prSet presAssocID="{EBA36218-1FAD-4A31-A38C-8BF3FE65EAE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C97F3-04A6-4866-AE96-483D151E352D}" type="pres">
      <dgm:prSet presAssocID="{EBA36218-1FAD-4A31-A38C-8BF3FE65EAED}" presName="wedge3" presStyleLbl="node1" presStyleIdx="2" presStyleCnt="3"/>
      <dgm:spPr/>
      <dgm:t>
        <a:bodyPr/>
        <a:lstStyle/>
        <a:p>
          <a:endParaRPr lang="en-US"/>
        </a:p>
      </dgm:t>
    </dgm:pt>
    <dgm:pt modelId="{67E094F1-0EFD-44C9-9C2D-033EAC99A2DB}" type="pres">
      <dgm:prSet presAssocID="{EBA36218-1FAD-4A31-A38C-8BF3FE65EAE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CFF2BE-F159-49BD-B448-A31742B57130}" type="presOf" srcId="{EBA36218-1FAD-4A31-A38C-8BF3FE65EAED}" destId="{2BAA5809-96A6-42D8-960E-CE661839E537}" srcOrd="0" destOrd="0" presId="urn:microsoft.com/office/officeart/2005/8/layout/chart3"/>
    <dgm:cxn modelId="{4094634A-D51A-4302-805C-425548F0711E}" srcId="{EBA36218-1FAD-4A31-A38C-8BF3FE65EAED}" destId="{84E3BAA7-A8F0-4E65-BA36-CE52E2D93997}" srcOrd="2" destOrd="0" parTransId="{9A0E247D-57A8-4CAD-98D5-D8726E94348F}" sibTransId="{64979D68-B281-4CA1-9A8D-160DFAD79B22}"/>
    <dgm:cxn modelId="{9E319D04-50E8-491B-8CCA-FDA720DE003B}" type="presOf" srcId="{84E3BAA7-A8F0-4E65-BA36-CE52E2D93997}" destId="{67E094F1-0EFD-44C9-9C2D-033EAC99A2DB}" srcOrd="1" destOrd="0" presId="urn:microsoft.com/office/officeart/2005/8/layout/chart3"/>
    <dgm:cxn modelId="{CCAE1B99-BBF7-459B-B0CE-D26F75F0D1DA}" type="presOf" srcId="{84E3BAA7-A8F0-4E65-BA36-CE52E2D93997}" destId="{6DBC97F3-04A6-4866-AE96-483D151E352D}" srcOrd="0" destOrd="0" presId="urn:microsoft.com/office/officeart/2005/8/layout/chart3"/>
    <dgm:cxn modelId="{894EA4AA-3373-477B-A26A-81E6723DB58F}" type="presOf" srcId="{0BB57ED2-4B4E-4A45-9780-33AB2EEEC977}" destId="{470ABF67-443B-49BF-A5C1-222AC38A7686}" srcOrd="1" destOrd="0" presId="urn:microsoft.com/office/officeart/2005/8/layout/chart3"/>
    <dgm:cxn modelId="{41F1F10F-B521-4CED-AD80-663F830918F6}" type="presOf" srcId="{D5D1ABC2-567B-4F23-BD4C-E81C2FE43534}" destId="{AC34DFCF-814B-4E33-99BE-E1350B0976D2}" srcOrd="1" destOrd="0" presId="urn:microsoft.com/office/officeart/2005/8/layout/chart3"/>
    <dgm:cxn modelId="{171F14D7-C600-4AAE-90B7-3D12A6A4F969}" type="presOf" srcId="{0BB57ED2-4B4E-4A45-9780-33AB2EEEC977}" destId="{00D43AE2-D5E2-415F-814A-81007D74208E}" srcOrd="0" destOrd="0" presId="urn:microsoft.com/office/officeart/2005/8/layout/chart3"/>
    <dgm:cxn modelId="{D9B7A73E-A6A6-4BCC-B65D-1A90FE751E3D}" type="presOf" srcId="{D5D1ABC2-567B-4F23-BD4C-E81C2FE43534}" destId="{A151B89E-7D39-4CC3-83B9-70A2105E5598}" srcOrd="0" destOrd="0" presId="urn:microsoft.com/office/officeart/2005/8/layout/chart3"/>
    <dgm:cxn modelId="{A6C93A02-D4B3-41EC-B43F-731A7E2F35A0}" srcId="{EBA36218-1FAD-4A31-A38C-8BF3FE65EAED}" destId="{0BB57ED2-4B4E-4A45-9780-33AB2EEEC977}" srcOrd="0" destOrd="0" parTransId="{05C713D2-DA6A-4C3C-A1F6-380F5E1AF52E}" sibTransId="{BB4E8B2F-BD2A-4C71-A2B0-756BDFD99A9E}"/>
    <dgm:cxn modelId="{7D0B0696-8D29-4148-8FB7-1C7A100F50DF}" srcId="{EBA36218-1FAD-4A31-A38C-8BF3FE65EAED}" destId="{D5D1ABC2-567B-4F23-BD4C-E81C2FE43534}" srcOrd="1" destOrd="0" parTransId="{6842E285-80F5-4C80-81DB-F3622A32E92B}" sibTransId="{19E1A613-E2CC-47AF-A216-E4AB806A8F6B}"/>
    <dgm:cxn modelId="{6A6B33B4-60ED-494F-9A52-3554E0910C31}" type="presParOf" srcId="{2BAA5809-96A6-42D8-960E-CE661839E537}" destId="{00D43AE2-D5E2-415F-814A-81007D74208E}" srcOrd="0" destOrd="0" presId="urn:microsoft.com/office/officeart/2005/8/layout/chart3"/>
    <dgm:cxn modelId="{F04975C7-BDFB-4F70-92E7-683CCB7984AE}" type="presParOf" srcId="{2BAA5809-96A6-42D8-960E-CE661839E537}" destId="{470ABF67-443B-49BF-A5C1-222AC38A7686}" srcOrd="1" destOrd="0" presId="urn:microsoft.com/office/officeart/2005/8/layout/chart3"/>
    <dgm:cxn modelId="{3238853C-ACD4-42DE-B729-C446B5E2C076}" type="presParOf" srcId="{2BAA5809-96A6-42D8-960E-CE661839E537}" destId="{A151B89E-7D39-4CC3-83B9-70A2105E5598}" srcOrd="2" destOrd="0" presId="urn:microsoft.com/office/officeart/2005/8/layout/chart3"/>
    <dgm:cxn modelId="{D43787DE-5C7C-45E1-8717-B159AA6F2BCC}" type="presParOf" srcId="{2BAA5809-96A6-42D8-960E-CE661839E537}" destId="{AC34DFCF-814B-4E33-99BE-E1350B0976D2}" srcOrd="3" destOrd="0" presId="urn:microsoft.com/office/officeart/2005/8/layout/chart3"/>
    <dgm:cxn modelId="{F375912C-2BC0-46F3-8989-DFBB59D5BE5C}" type="presParOf" srcId="{2BAA5809-96A6-42D8-960E-CE661839E537}" destId="{6DBC97F3-04A6-4866-AE96-483D151E352D}" srcOrd="4" destOrd="0" presId="urn:microsoft.com/office/officeart/2005/8/layout/chart3"/>
    <dgm:cxn modelId="{AADE38D8-6FB2-47F9-AA0E-039E9E938329}" type="presParOf" srcId="{2BAA5809-96A6-42D8-960E-CE661839E537}" destId="{67E094F1-0EFD-44C9-9C2D-033EAC99A2DB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43AE2-D5E2-415F-814A-81007D74208E}">
      <dsp:nvSpPr>
        <dsp:cNvPr id="0" name=""/>
        <dsp:cNvSpPr/>
      </dsp:nvSpPr>
      <dsp:spPr>
        <a:xfrm>
          <a:off x="1262087" y="396225"/>
          <a:ext cx="3716686" cy="3716686"/>
        </a:xfrm>
        <a:prstGeom prst="pie">
          <a:avLst>
            <a:gd name="adj1" fmla="val 16200000"/>
            <a:gd name="adj2" fmla="val 180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Communication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282814" y="1082042"/>
        <a:ext cx="1261018" cy="1238895"/>
      </dsp:txXfrm>
    </dsp:sp>
    <dsp:sp modelId="{A151B89E-7D39-4CC3-83B9-70A2105E5598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1800000"/>
            <a:gd name="adj2" fmla="val 900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Team work </a:t>
          </a:r>
          <a:endParaRPr lang="en-US" sz="2000" kern="1200" dirty="0"/>
        </a:p>
      </dsp:txBody>
      <dsp:txXfrm>
        <a:off x="2256457" y="2754330"/>
        <a:ext cx="1681358" cy="1150403"/>
      </dsp:txXfrm>
    </dsp:sp>
    <dsp:sp modelId="{6DBC97F3-04A6-4866-AE96-483D151E352D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9000000"/>
            <a:gd name="adj2" fmla="val 1620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  Job Oriented Skills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637009" y="1139341"/>
        <a:ext cx="1261018" cy="1238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43AE2-D5E2-415F-814A-81007D74208E}">
      <dsp:nvSpPr>
        <dsp:cNvPr id="0" name=""/>
        <dsp:cNvSpPr/>
      </dsp:nvSpPr>
      <dsp:spPr>
        <a:xfrm>
          <a:off x="1248633" y="421870"/>
          <a:ext cx="3716686" cy="371668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Judgement and Decision Making-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Data Science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269360" y="1107687"/>
        <a:ext cx="1261018" cy="1238895"/>
      </dsp:txXfrm>
    </dsp:sp>
    <dsp:sp modelId="{A151B89E-7D39-4CC3-83B9-70A2105E5598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Sustainability</a:t>
          </a:r>
          <a:endParaRPr lang="en-US" sz="2300" kern="1200" dirty="0"/>
        </a:p>
      </dsp:txBody>
      <dsp:txXfrm>
        <a:off x="2256457" y="2754330"/>
        <a:ext cx="1681358" cy="1150403"/>
      </dsp:txXfrm>
    </dsp:sp>
    <dsp:sp modelId="{6DBC97F3-04A6-4866-AE96-483D151E352D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  Creativity/ Innovation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637009" y="1139341"/>
        <a:ext cx="1261018" cy="12388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43AE2-D5E2-415F-814A-81007D74208E}">
      <dsp:nvSpPr>
        <dsp:cNvPr id="0" name=""/>
        <dsp:cNvSpPr/>
      </dsp:nvSpPr>
      <dsp:spPr>
        <a:xfrm>
          <a:off x="1248633" y="421870"/>
          <a:ext cx="3716686" cy="371668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kern="1200" dirty="0"/>
        </a:p>
      </dsp:txBody>
      <dsp:txXfrm>
        <a:off x="3269360" y="1107687"/>
        <a:ext cx="1261018" cy="1238895"/>
      </dsp:txXfrm>
    </dsp:sp>
    <dsp:sp modelId="{A151B89E-7D39-4CC3-83B9-70A2105E5598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Sustainability Challenges and Opportunities</a:t>
          </a:r>
          <a:endParaRPr lang="en-US" sz="1600" kern="1200" dirty="0"/>
        </a:p>
      </dsp:txBody>
      <dsp:txXfrm>
        <a:off x="2256457" y="2754330"/>
        <a:ext cx="1681358" cy="1150403"/>
      </dsp:txXfrm>
    </dsp:sp>
    <dsp:sp modelId="{6DBC97F3-04A6-4866-AE96-483D151E352D}">
      <dsp:nvSpPr>
        <dsp:cNvPr id="0" name=""/>
        <dsp:cNvSpPr/>
      </dsp:nvSpPr>
      <dsp:spPr>
        <a:xfrm>
          <a:off x="1238792" y="409277"/>
          <a:ext cx="3716686" cy="371668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1637009" y="1139341"/>
        <a:ext cx="1261018" cy="1238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7E8B3-0076-41FC-BADC-05E2E6B7375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F174B-E957-4D59-A727-35E1A1080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8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4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2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9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4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3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1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1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9B95F-A3D2-418D-BE02-C30CFDEB705E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48CA7-5064-4DC8-BB97-C9ABF78E2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6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Inspirational </a:t>
            </a:r>
            <a:r>
              <a:rPr lang="en-US" dirty="0" smtClean="0"/>
              <a:t>Paradigm for </a:t>
            </a:r>
            <a:r>
              <a:rPr lang="en-US" dirty="0"/>
              <a:t>B</a:t>
            </a:r>
            <a:r>
              <a:rPr lang="en-US" dirty="0" smtClean="0"/>
              <a:t>usiness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Guiding frameworks- Scorecard- </a:t>
            </a:r>
            <a:endParaRPr lang="en-US" dirty="0" smtClean="0"/>
          </a:p>
          <a:p>
            <a:r>
              <a:rPr lang="en-US" dirty="0" smtClean="0"/>
              <a:t>Professional Development-MBA </a:t>
            </a:r>
            <a:r>
              <a:rPr lang="en-US" dirty="0" smtClean="0"/>
              <a:t>Program outline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4118" y="5349875"/>
            <a:ext cx="3711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 For discussion purposes only 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Theory of Change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457202" y="1385046"/>
            <a:ext cx="1707777" cy="3724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Foundations/ Inputs/Resources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Jesuit Values</a:t>
            </a:r>
          </a:p>
          <a:p>
            <a:pPr algn="ctr"/>
            <a:r>
              <a:rPr lang="en-US" dirty="0" smtClean="0"/>
              <a:t>/ CST/</a:t>
            </a:r>
          </a:p>
          <a:p>
            <a:pPr algn="ctr"/>
            <a:r>
              <a:rPr lang="en-US" dirty="0" smtClean="0"/>
              <a:t> Hungers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278626" y="1586751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76368" y="1385046"/>
            <a:ext cx="1707777" cy="3724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Activities: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Developing conscience, competence, compassion, commitment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697793" y="1593472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72981" y="1385046"/>
            <a:ext cx="1707777" cy="3724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Truly human Leadership/positive </a:t>
            </a:r>
            <a:r>
              <a:rPr lang="en-US" dirty="0" err="1" smtClean="0"/>
              <a:t>changemakers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7110237" y="1593472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525716" y="1593472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88460" y="1385045"/>
            <a:ext cx="1707777" cy="3724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Outcome</a:t>
            </a:r>
            <a:r>
              <a:rPr lang="en-US" dirty="0" smtClean="0"/>
              <a:t>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protecting </a:t>
            </a:r>
            <a:r>
              <a:rPr lang="en-US" dirty="0"/>
              <a:t>dignity of life and promoting </a:t>
            </a:r>
            <a:r>
              <a:rPr lang="en-US" dirty="0" smtClean="0"/>
              <a:t>its flourishing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053838" y="1391766"/>
            <a:ext cx="1707777" cy="3724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Impact</a:t>
            </a:r>
            <a:r>
              <a:rPr lang="en-US" dirty="0" smtClean="0"/>
              <a:t>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 world that works for all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31217" y="5290460"/>
            <a:ext cx="11168743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Paradigm: Universal Paradigm/ CST/ Humanism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39924" y="5664931"/>
            <a:ext cx="11168743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Adult Spirituality: Jesuit Values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31222" y="6012697"/>
            <a:ext cx="11168743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Meaningful Impact: Global Citizenship/ Social Justice/ Environmental Stewardship for the Common Good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39924" y="6396446"/>
            <a:ext cx="11168743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Dignified Work: Protecting Dignity of Life and Promoting Well Being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0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Goals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457202" y="1462090"/>
            <a:ext cx="3331856" cy="506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/>
              <a:t>Care for self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Develop self-awareness of your dignity, strengths, values, and capabilities (knowing, being).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Discern what it means to be an ethical, socially-minded leader based on Jesuit values (being).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Develop virtue-based management and leadership skills in order to solve problems, enact change, and flourish in an ever changing world (doing).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3945403" y="2507871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1422" y="1475537"/>
            <a:ext cx="3635636" cy="506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/>
              <a:t>Care for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Understand the drivers of human excellence--including what drives you and society--and how they are linked to evidence-based practices and management science (knowing).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Ability to tap into creativity of self and others and innovate solutions for a sustainable world where all life can thrive. (Doing)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Learn how to utilize your strengths, values, and capabilities to be of service to teams, organizations and society (knowing, doing).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Be a compassionate caring leader of own life and empower others (being)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7855826" y="2507871"/>
            <a:ext cx="470647" cy="332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482817" y="1488983"/>
            <a:ext cx="3255157" cy="5061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/>
              <a:t>Care for creation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Ability to act as global citizen creating and transforming organizational practices that are environmentally sustainable and regenerative (doing)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Gain literacy in sustainability and regenerative economic practices (Knowing)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Being a change agent for society (Being)</a:t>
            </a:r>
          </a:p>
          <a:p>
            <a:r>
              <a:rPr lang="en-US" sz="1400" dirty="0" smtClean="0"/>
              <a:t>Commitment </a:t>
            </a:r>
            <a:r>
              <a:rPr lang="en-US" sz="1400" dirty="0"/>
              <a:t>to </a:t>
            </a:r>
            <a:r>
              <a:rPr lang="en-US" sz="1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Social Justice,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Environmental </a:t>
            </a:r>
            <a:r>
              <a:rPr lang="en-US" sz="1400" dirty="0"/>
              <a:t>Stewardship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human </a:t>
            </a:r>
            <a:r>
              <a:rPr lang="en-US" sz="1400" dirty="0"/>
              <a:t>excellence</a:t>
            </a:r>
          </a:p>
          <a:p>
            <a:pPr lvl="0"/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463982" y="5264333"/>
            <a:ext cx="11267969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Global Paradigm: Universal Paradigm/ CST/ Humanism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2690" y="5638804"/>
            <a:ext cx="11259260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Adult Spirituality: Jesuit Values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3987" y="6012697"/>
            <a:ext cx="11267963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Meaningful Impact: Global Citizenship/ Social Justice/ Environmental Stewardship for the Common Good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72689" y="6396446"/>
            <a:ext cx="11266045" cy="39188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Dignified Work: Protecting Dignity of Life and Promoting Well Being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72689" y="4869465"/>
            <a:ext cx="11259262" cy="41285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Experiential Learning: Context- Experience- Reflection- Action-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80537"/>
              </p:ext>
            </p:extLst>
          </p:nvPr>
        </p:nvGraphicFramePr>
        <p:xfrm>
          <a:off x="1004047" y="1687047"/>
          <a:ext cx="9457561" cy="5050392"/>
        </p:xfrm>
        <a:graphic>
          <a:graphicData uri="http://schemas.openxmlformats.org/drawingml/2006/table">
            <a:tbl>
              <a:tblPr/>
              <a:tblGrid>
                <a:gridCol w="1186353">
                  <a:extLst>
                    <a:ext uri="{9D8B030D-6E8A-4147-A177-3AD203B41FA5}">
                      <a16:colId xmlns:a16="http://schemas.microsoft.com/office/drawing/2014/main" val="1544413385"/>
                    </a:ext>
                  </a:extLst>
                </a:gridCol>
                <a:gridCol w="2938164">
                  <a:extLst>
                    <a:ext uri="{9D8B030D-6E8A-4147-A177-3AD203B41FA5}">
                      <a16:colId xmlns:a16="http://schemas.microsoft.com/office/drawing/2014/main" val="275270268"/>
                    </a:ext>
                  </a:extLst>
                </a:gridCol>
                <a:gridCol w="2971426">
                  <a:extLst>
                    <a:ext uri="{9D8B030D-6E8A-4147-A177-3AD203B41FA5}">
                      <a16:colId xmlns:a16="http://schemas.microsoft.com/office/drawing/2014/main" val="704245403"/>
                    </a:ext>
                  </a:extLst>
                </a:gridCol>
                <a:gridCol w="2361618">
                  <a:extLst>
                    <a:ext uri="{9D8B030D-6E8A-4147-A177-3AD203B41FA5}">
                      <a16:colId xmlns:a16="http://schemas.microsoft.com/office/drawing/2014/main" val="4009070592"/>
                    </a:ext>
                  </a:extLst>
                </a:gridCol>
              </a:tblGrid>
              <a:tr h="3889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ideal MBA graduate ....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Self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Others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Creation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88073"/>
                  </a:ext>
                </a:extLst>
              </a:tr>
              <a:tr h="63827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Being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innovative, creative and resilient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dignity, personal flourishing and human excellence. 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demonstrates courage, compassion and the capacity to care for others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social justice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 positive change agent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being a steward of creation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46832"/>
                  </a:ext>
                </a:extLst>
              </a:tr>
              <a:tr h="161437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Knowing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perform self-assessment, recognizing one’s own strengths, weaknesses and capabilities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apply a mature moral compass aligned with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Ignatian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values to the analysis of situations and evaluation of choices.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discern what it means to be an ethical, socially-minded leader and follower.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drivers of human excellence, including what drives people, teams, organization and society.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need for, and the implications of, good governance and social responsibility.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competent in the evidence-based practices of business management.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fundamentals of sustainable development,  global sustainability, and regenerative economic practices</a:t>
                      </a:r>
                      <a:endParaRPr lang="en-US" sz="1200">
                        <a:effectLst/>
                      </a:endParaRPr>
                    </a:p>
                    <a:p>
                      <a:pPr fontAlgn="t"/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/>
                      </a:r>
                      <a:br>
                        <a:rPr lang="en-US" sz="1200">
                          <a:effectLst/>
                        </a:rPr>
                      </a:b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95583"/>
                  </a:ext>
                </a:extLst>
              </a:tr>
              <a:tr h="202453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Doing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solves problems, enacts change, and contributes to the development of a flourishing world 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pursues opportunities for self-growth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provides compassionate leadership and enlightened followership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analyzes and uses complex data to inform decisions for organizations, community and society, and makes decisions that promote total stakeholder well-being.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and develops empowered and effective teams that work towards shared goals and inclusive business practices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practices active listening and clarity in speaking and writing.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generates solutions for a sustainable world where all life can thrive.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acts as a global citizen, championing strategies and organizational practices that are environmentally sustainable and regenerative.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1455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38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04460"/>
              </p:ext>
            </p:extLst>
          </p:nvPr>
        </p:nvGraphicFramePr>
        <p:xfrm>
          <a:off x="1004047" y="1687047"/>
          <a:ext cx="9457561" cy="4877604"/>
        </p:xfrm>
        <a:graphic>
          <a:graphicData uri="http://schemas.openxmlformats.org/drawingml/2006/table">
            <a:tbl>
              <a:tblPr/>
              <a:tblGrid>
                <a:gridCol w="1186353">
                  <a:extLst>
                    <a:ext uri="{9D8B030D-6E8A-4147-A177-3AD203B41FA5}">
                      <a16:colId xmlns:a16="http://schemas.microsoft.com/office/drawing/2014/main" val="1544413385"/>
                    </a:ext>
                  </a:extLst>
                </a:gridCol>
                <a:gridCol w="2938164">
                  <a:extLst>
                    <a:ext uri="{9D8B030D-6E8A-4147-A177-3AD203B41FA5}">
                      <a16:colId xmlns:a16="http://schemas.microsoft.com/office/drawing/2014/main" val="275270268"/>
                    </a:ext>
                  </a:extLst>
                </a:gridCol>
                <a:gridCol w="2971426">
                  <a:extLst>
                    <a:ext uri="{9D8B030D-6E8A-4147-A177-3AD203B41FA5}">
                      <a16:colId xmlns:a16="http://schemas.microsoft.com/office/drawing/2014/main" val="704245403"/>
                    </a:ext>
                  </a:extLst>
                </a:gridCol>
                <a:gridCol w="2361618">
                  <a:extLst>
                    <a:ext uri="{9D8B030D-6E8A-4147-A177-3AD203B41FA5}">
                      <a16:colId xmlns:a16="http://schemas.microsoft.com/office/drawing/2014/main" val="4009070592"/>
                    </a:ext>
                  </a:extLst>
                </a:gridCol>
              </a:tblGrid>
              <a:tr h="38894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ideal MBA graduate ....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Self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Others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Creation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88073"/>
                  </a:ext>
                </a:extLst>
              </a:tr>
              <a:tr h="63827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Being</a:t>
                      </a:r>
                      <a:endParaRPr lang="en-US" sz="1600" b="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innovative, creative and resilient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dignity, personal flourishing and human excellence. 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demonstrates courage, compassion and the capacity to care for others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social justice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 positive change agent</a:t>
                      </a:r>
                      <a:endParaRPr lang="en-US" sz="120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committed to being a steward of creation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46832"/>
                  </a:ext>
                </a:extLst>
              </a:tr>
              <a:tr h="161437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gained Innovation literacy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</a:t>
                      </a:r>
                      <a:r>
                        <a:rPr lang="en-US" sz="1200" baseline="0" dirty="0" smtClean="0">
                          <a:effectLst/>
                        </a:rPr>
                        <a:t> creative confidence, developed creativity oriented skills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developed personal resilience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Can identify practices for resilience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reflected on the sources of excellence in leadership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Hs demonstrated courage in the face of adversity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shown</a:t>
                      </a:r>
                      <a:r>
                        <a:rPr lang="en-US" sz="1200" baseline="0" dirty="0" smtClean="0">
                          <a:effectLst/>
                        </a:rPr>
                        <a:t> compassion towards others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developed the capacity to care for others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</a:t>
                      </a:r>
                      <a:r>
                        <a:rPr lang="en-US" sz="1200" baseline="0" dirty="0" smtClean="0">
                          <a:effectLst/>
                        </a:rPr>
                        <a:t> developed a deep understanding of how to create shared value, societal value with business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95583"/>
                  </a:ext>
                </a:extLst>
              </a:tr>
              <a:tr h="202453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gained dignity literacy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Understands deeply the</a:t>
                      </a:r>
                      <a:r>
                        <a:rPr lang="en-US" sz="1200" baseline="0" dirty="0" smtClean="0">
                          <a:effectLst/>
                        </a:rPr>
                        <a:t> notion of personal flourishing and can identify sources of human flourishing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demonstrated human excellence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Can identify sources of human excellence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gained literacy in the domain</a:t>
                      </a:r>
                      <a:r>
                        <a:rPr lang="en-US" sz="1200" baseline="0" dirty="0" smtClean="0">
                          <a:effectLst/>
                        </a:rPr>
                        <a:t> of social justice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demonstrated care for the less fortunate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exercised the option for the poor and vulnerable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 a commitment to caring for nature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demonstrated stewardship of creation (fauna and flora)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1455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964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57722"/>
              </p:ext>
            </p:extLst>
          </p:nvPr>
        </p:nvGraphicFramePr>
        <p:xfrm>
          <a:off x="1004047" y="1687047"/>
          <a:ext cx="9457561" cy="5268495"/>
        </p:xfrm>
        <a:graphic>
          <a:graphicData uri="http://schemas.openxmlformats.org/drawingml/2006/table">
            <a:tbl>
              <a:tblPr/>
              <a:tblGrid>
                <a:gridCol w="1186353">
                  <a:extLst>
                    <a:ext uri="{9D8B030D-6E8A-4147-A177-3AD203B41FA5}">
                      <a16:colId xmlns:a16="http://schemas.microsoft.com/office/drawing/2014/main" val="1544413385"/>
                    </a:ext>
                  </a:extLst>
                </a:gridCol>
                <a:gridCol w="2938164">
                  <a:extLst>
                    <a:ext uri="{9D8B030D-6E8A-4147-A177-3AD203B41FA5}">
                      <a16:colId xmlns:a16="http://schemas.microsoft.com/office/drawing/2014/main" val="275270268"/>
                    </a:ext>
                  </a:extLst>
                </a:gridCol>
                <a:gridCol w="2971426">
                  <a:extLst>
                    <a:ext uri="{9D8B030D-6E8A-4147-A177-3AD203B41FA5}">
                      <a16:colId xmlns:a16="http://schemas.microsoft.com/office/drawing/2014/main" val="704245403"/>
                    </a:ext>
                  </a:extLst>
                </a:gridCol>
                <a:gridCol w="2361618">
                  <a:extLst>
                    <a:ext uri="{9D8B030D-6E8A-4147-A177-3AD203B41FA5}">
                      <a16:colId xmlns:a16="http://schemas.microsoft.com/office/drawing/2014/main" val="4009070592"/>
                    </a:ext>
                  </a:extLst>
                </a:gridCol>
              </a:tblGrid>
              <a:tr h="36726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ideal MBA graduate ....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Self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Others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Creation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88073"/>
                  </a:ext>
                </a:extLst>
              </a:tr>
              <a:tr h="142910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Knowing</a:t>
                      </a:r>
                      <a:endParaRPr lang="en-US" sz="1400" b="1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perform self-assessment, recognizing one’s own strengths, weaknesses and capabilities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apply a mature moral compass aligned with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Ignatian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values to the analysis of situations and evaluation of choices.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able to discern what it means to be an ethical, socially-minded leader and follower.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drivers of human excellence, including what drives people, teams, organization and society.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need for, and the implications of, good governance and social responsibility.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competent in the evidence-based practices of business management.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fundamentals of sustainable development,  global sustainability, and regenerative economic practices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46832"/>
                  </a:ext>
                </a:extLst>
              </a:tr>
              <a:tr h="1318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 completed</a:t>
                      </a:r>
                      <a:r>
                        <a:rPr lang="en-US" sz="1200" baseline="0" dirty="0" smtClean="0"/>
                        <a:t> self assessments</a:t>
                      </a:r>
                    </a:p>
                    <a:p>
                      <a:r>
                        <a:rPr lang="en-US" sz="1200" baseline="0" dirty="0" smtClean="0"/>
                        <a:t>has identified own strengths/weaknesses</a:t>
                      </a:r>
                    </a:p>
                    <a:p>
                      <a:r>
                        <a:rPr lang="en-US" sz="1200" baseline="0" dirty="0" smtClean="0"/>
                        <a:t>Has assessed  strength/weaknesses/ capabilities of others</a:t>
                      </a:r>
                      <a:endParaRPr lang="en-US" sz="1200" dirty="0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</a:t>
                      </a:r>
                      <a:r>
                        <a:rPr lang="en-US" sz="1200" baseline="0" dirty="0" smtClean="0"/>
                        <a:t> gained literacy in drivers of human excellence  </a:t>
                      </a:r>
                    </a:p>
                    <a:p>
                      <a:r>
                        <a:rPr lang="en-US" sz="1200" baseline="0" dirty="0" smtClean="0"/>
                        <a:t>                individual level</a:t>
                      </a:r>
                    </a:p>
                    <a:p>
                      <a:r>
                        <a:rPr lang="en-US" sz="1200" dirty="0" smtClean="0"/>
                        <a:t>                team level</a:t>
                      </a:r>
                    </a:p>
                    <a:p>
                      <a:r>
                        <a:rPr lang="en-US" sz="1200" dirty="0" smtClean="0"/>
                        <a:t>                organizational level</a:t>
                      </a:r>
                    </a:p>
                    <a:p>
                      <a:r>
                        <a:rPr lang="en-US" sz="1200" dirty="0" smtClean="0"/>
                        <a:t>                societal</a:t>
                      </a:r>
                      <a:r>
                        <a:rPr lang="en-US" sz="1200" baseline="0" dirty="0" smtClean="0"/>
                        <a:t> level</a:t>
                      </a:r>
                      <a:endParaRPr lang="en-US" sz="1200" dirty="0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 gained literacy</a:t>
                      </a:r>
                      <a:r>
                        <a:rPr lang="en-US" sz="1200" baseline="0" dirty="0" smtClean="0"/>
                        <a:t> in sustainable development</a:t>
                      </a:r>
                    </a:p>
                    <a:p>
                      <a:r>
                        <a:rPr lang="en-US" sz="1200" baseline="0" dirty="0" smtClean="0"/>
                        <a:t>Understands the context and content of the UN agenda</a:t>
                      </a: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95583"/>
                  </a:ext>
                </a:extLst>
              </a:tr>
              <a:tr h="165303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 moral maturity and can describe a situation where that was</a:t>
                      </a:r>
                      <a:r>
                        <a:rPr lang="en-US" sz="1200" baseline="0" dirty="0" smtClean="0">
                          <a:effectLst/>
                        </a:rPr>
                        <a:t> the case during the program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made decisions aligned with </a:t>
                      </a:r>
                      <a:r>
                        <a:rPr lang="en-US" sz="1200" baseline="0" dirty="0" err="1" smtClean="0">
                          <a:effectLst/>
                        </a:rPr>
                        <a:t>Ignatian</a:t>
                      </a:r>
                      <a:r>
                        <a:rPr lang="en-US" sz="1200" baseline="0" dirty="0" smtClean="0">
                          <a:effectLst/>
                        </a:rPr>
                        <a:t> values and can describe them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Can articulate what type of leader he/she is and how ethical and social concerns are part of their leadership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gained literacy</a:t>
                      </a:r>
                      <a:r>
                        <a:rPr lang="en-US" sz="1200" baseline="0" dirty="0" smtClean="0">
                          <a:effectLst/>
                        </a:rPr>
                        <a:t> and deep understanding of good governance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demonstrated deep understanding of responsibility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gained literacy in evidence based management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Understands the latest trends of regenerative business practice</a:t>
                      </a:r>
                      <a:endParaRPr lang="en-US" sz="1200" dirty="0" smtClean="0"/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1455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22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92292"/>
              </p:ext>
            </p:extLst>
          </p:nvPr>
        </p:nvGraphicFramePr>
        <p:xfrm>
          <a:off x="1004047" y="1687047"/>
          <a:ext cx="9457561" cy="5164706"/>
        </p:xfrm>
        <a:graphic>
          <a:graphicData uri="http://schemas.openxmlformats.org/drawingml/2006/table">
            <a:tbl>
              <a:tblPr/>
              <a:tblGrid>
                <a:gridCol w="1186353">
                  <a:extLst>
                    <a:ext uri="{9D8B030D-6E8A-4147-A177-3AD203B41FA5}">
                      <a16:colId xmlns:a16="http://schemas.microsoft.com/office/drawing/2014/main" val="1544413385"/>
                    </a:ext>
                  </a:extLst>
                </a:gridCol>
                <a:gridCol w="2938164">
                  <a:extLst>
                    <a:ext uri="{9D8B030D-6E8A-4147-A177-3AD203B41FA5}">
                      <a16:colId xmlns:a16="http://schemas.microsoft.com/office/drawing/2014/main" val="275270268"/>
                    </a:ext>
                  </a:extLst>
                </a:gridCol>
                <a:gridCol w="2971426">
                  <a:extLst>
                    <a:ext uri="{9D8B030D-6E8A-4147-A177-3AD203B41FA5}">
                      <a16:colId xmlns:a16="http://schemas.microsoft.com/office/drawing/2014/main" val="704245403"/>
                    </a:ext>
                  </a:extLst>
                </a:gridCol>
                <a:gridCol w="2361618">
                  <a:extLst>
                    <a:ext uri="{9D8B030D-6E8A-4147-A177-3AD203B41FA5}">
                      <a16:colId xmlns:a16="http://schemas.microsoft.com/office/drawing/2014/main" val="4009070592"/>
                    </a:ext>
                  </a:extLst>
                </a:gridCol>
              </a:tblGrid>
              <a:tr h="3212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ideal MBA graduate ....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Self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Others</a:t>
                      </a: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Care for Creation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88073"/>
                  </a:ext>
                </a:extLst>
              </a:tr>
              <a:tr h="151125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Doing</a:t>
                      </a:r>
                      <a:endParaRPr lang="en-US" sz="1400" b="1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solves problems, enacts change, and contributes to the development of a flourishing world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pursues opportunities for self-growth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provides compassionate leadership and enlightened followership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analyzes and uses complex data to inform decisions for organizations, community and society, and makes decisions that promote total stakeholder well-being.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and develops empowered and effective teams that work towards shared goals and inclusive business practices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practices active listening and clarity in speaking and writing.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generates solutions for a sustainable world where all life can thrive. </a:t>
                      </a:r>
                      <a:endParaRPr lang="en-US" sz="12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acts as a global citizen, championing strategies and organizational practices that are environmentally sustainable and regenerative.</a:t>
                      </a:r>
                      <a:endParaRPr lang="en-US" sz="1200" dirty="0">
                        <a:effectLst/>
                      </a:endParaRPr>
                    </a:p>
                    <a:p>
                      <a:pPr fontAlgn="t"/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46832"/>
                  </a:ext>
                </a:extLst>
              </a:tr>
              <a:tr h="115297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20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</a:t>
                      </a:r>
                      <a:r>
                        <a:rPr lang="en-US" sz="1200" baseline="0" dirty="0" smtClean="0">
                          <a:effectLst/>
                        </a:rPr>
                        <a:t> problem solving ability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enacted change during the program</a:t>
                      </a: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</a:t>
                      </a:r>
                      <a:r>
                        <a:rPr lang="en-US" sz="1200" baseline="0" dirty="0" smtClean="0">
                          <a:effectLst/>
                        </a:rPr>
                        <a:t> capability to make decisions using complex data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Has demonstrated decision making  skills that enhance stakeholder well being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Has demonstrated  solutions</a:t>
                      </a:r>
                      <a:r>
                        <a:rPr lang="en-US" sz="1200" baseline="0" dirty="0" smtClean="0">
                          <a:effectLst/>
                        </a:rPr>
                        <a:t> that enable a sustainable world</a:t>
                      </a:r>
                      <a:endParaRPr lang="en-US" sz="1200" dirty="0">
                        <a:effectLst/>
                      </a:endParaRPr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95583"/>
                  </a:ext>
                </a:extLst>
              </a:tr>
              <a:tr h="14458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</a:t>
                      </a:r>
                      <a:r>
                        <a:rPr lang="en-US" sz="1200" baseline="0" dirty="0" smtClean="0"/>
                        <a:t> taken on self development programs throughout program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Has been involved in leadership and followership opportunities that enable a flourishing world</a:t>
                      </a:r>
                      <a:endParaRPr lang="en-US" sz="1200" dirty="0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 demonstrated effective team work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Has practiced active listening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Demonstrates</a:t>
                      </a:r>
                      <a:r>
                        <a:rPr lang="en-US" sz="1200" baseline="0" dirty="0" smtClean="0"/>
                        <a:t> clarity in speaking and writing</a:t>
                      </a:r>
                      <a:endParaRPr lang="en-US" sz="1200" dirty="0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Has demonstrated</a:t>
                      </a:r>
                      <a:r>
                        <a:rPr lang="en-US" sz="1200" baseline="0" dirty="0" smtClean="0"/>
                        <a:t> global citizenship</a:t>
                      </a:r>
                    </a:p>
                    <a:p>
                      <a:r>
                        <a:rPr lang="en-US" sz="1200" baseline="0" dirty="0" smtClean="0"/>
                        <a:t>Has been active in the global network of positive </a:t>
                      </a:r>
                      <a:r>
                        <a:rPr lang="en-US" sz="1200" baseline="0" smtClean="0"/>
                        <a:t>change makers </a:t>
                      </a:r>
                      <a:endParaRPr lang="en-US" sz="1200" dirty="0"/>
                    </a:p>
                  </a:txBody>
                  <a:tcPr marL="84039" marR="84039" marT="42019" marB="4201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71455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162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Graduates- Self Assessment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49445"/>
              </p:ext>
            </p:extLst>
          </p:nvPr>
        </p:nvGraphicFramePr>
        <p:xfrm>
          <a:off x="838200" y="1584325"/>
          <a:ext cx="10515600" cy="369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6869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0979009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50455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88801747"/>
                    </a:ext>
                  </a:extLst>
                </a:gridCol>
              </a:tblGrid>
              <a:tr h="17350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The ideal MBA graduate ....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Self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Others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Creation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extLst>
                  <a:ext uri="{0D108BD9-81ED-4DB2-BD59-A6C34878D82A}">
                    <a16:rowId xmlns:a16="http://schemas.microsoft.com/office/drawing/2014/main" val="1475605726"/>
                  </a:ext>
                </a:extLst>
              </a:tr>
              <a:tr h="339128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Being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innovative, creative and resilient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demonstrates courage, compassion and the capacity to care for others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a positive change agent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794841"/>
                  </a:ext>
                </a:extLst>
              </a:tr>
              <a:tr h="339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committed to dignity, personal flourishing and human excellence.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committed to social justice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committed to being a steward of creation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552294"/>
                  </a:ext>
                </a:extLst>
              </a:tr>
              <a:tr h="504749"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Knowing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able to perform self-assessment, recognizing one’s own strengths, weaknesses and capabilities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understands the drivers of human excellence, including what drives people, teams, organization and society.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understands the fundamentals of sustainable development,  global sustainability, and regenerative economic practices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63633"/>
                  </a:ext>
                </a:extLst>
              </a:tr>
              <a:tr h="496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able to apply a mature moral compass aligned with </a:t>
                      </a:r>
                      <a:r>
                        <a:rPr lang="en-US" sz="1000" u="none" strike="noStrike" dirty="0" err="1">
                          <a:effectLst/>
                        </a:rPr>
                        <a:t>Ignatian</a:t>
                      </a:r>
                      <a:r>
                        <a:rPr lang="en-US" sz="1000" u="none" strike="noStrike" dirty="0">
                          <a:effectLst/>
                        </a:rPr>
                        <a:t> values to the analysis of situations and evaluation of choices.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understands the need for, and the implications of, good governance and social responsibility.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381249"/>
                  </a:ext>
                </a:extLst>
              </a:tr>
              <a:tr h="339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able to discern what it means to be an ethical, socially-minded leader and follower.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is competent in the evidence-based practices of business management.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490048"/>
                  </a:ext>
                </a:extLst>
              </a:tr>
              <a:tr h="662483"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Doing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solves problems, enacts change, and contributes to the development of a flourishing world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analyzes and uses complex data to inform decisions for organizations, community and society, and makes decisions that promote total stakeholder well-being.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generates solutions for a sustainable world where all life can thrive.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743489"/>
                  </a:ext>
                </a:extLst>
              </a:tr>
              <a:tr h="496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pursues opportunities for self-growth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builds and develops empowered and effective teams that work towards shared goals and inclusive business practices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acts as a global citizen, championing strategies and organizational practices that are environmentally sustainable and regenerative.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344832"/>
                  </a:ext>
                </a:extLst>
              </a:tr>
              <a:tr h="339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provides compassionate leadership and enlightened followership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 dirty="0">
                          <a:effectLst/>
                        </a:rPr>
                        <a:t>practices active listening and clarity in speaking and writing.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extLst>
                  <a:ext uri="{0D108BD9-81ED-4DB2-BD59-A6C34878D82A}">
                    <a16:rowId xmlns:a16="http://schemas.microsoft.com/office/drawing/2014/main" val="386996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90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Scorecard for MBA Graduates- Self Assessment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44712"/>
              </p:ext>
            </p:extLst>
          </p:nvPr>
        </p:nvGraphicFramePr>
        <p:xfrm>
          <a:off x="1632861" y="1027906"/>
          <a:ext cx="9209310" cy="583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885">
                  <a:extLst>
                    <a:ext uri="{9D8B030D-6E8A-4147-A177-3AD203B41FA5}">
                      <a16:colId xmlns:a16="http://schemas.microsoft.com/office/drawing/2014/main" val="2091040786"/>
                    </a:ext>
                  </a:extLst>
                </a:gridCol>
                <a:gridCol w="1534885">
                  <a:extLst>
                    <a:ext uri="{9D8B030D-6E8A-4147-A177-3AD203B41FA5}">
                      <a16:colId xmlns:a16="http://schemas.microsoft.com/office/drawing/2014/main" val="3039548854"/>
                    </a:ext>
                  </a:extLst>
                </a:gridCol>
                <a:gridCol w="1534885">
                  <a:extLst>
                    <a:ext uri="{9D8B030D-6E8A-4147-A177-3AD203B41FA5}">
                      <a16:colId xmlns:a16="http://schemas.microsoft.com/office/drawing/2014/main" val="3436724556"/>
                    </a:ext>
                  </a:extLst>
                </a:gridCol>
                <a:gridCol w="1534885">
                  <a:extLst>
                    <a:ext uri="{9D8B030D-6E8A-4147-A177-3AD203B41FA5}">
                      <a16:colId xmlns:a16="http://schemas.microsoft.com/office/drawing/2014/main" val="968564303"/>
                    </a:ext>
                  </a:extLst>
                </a:gridCol>
                <a:gridCol w="1534885">
                  <a:extLst>
                    <a:ext uri="{9D8B030D-6E8A-4147-A177-3AD203B41FA5}">
                      <a16:colId xmlns:a16="http://schemas.microsoft.com/office/drawing/2014/main" val="825809351"/>
                    </a:ext>
                  </a:extLst>
                </a:gridCol>
                <a:gridCol w="1534885">
                  <a:extLst>
                    <a:ext uri="{9D8B030D-6E8A-4147-A177-3AD203B41FA5}">
                      <a16:colId xmlns:a16="http://schemas.microsoft.com/office/drawing/2014/main" val="3366754548"/>
                    </a:ext>
                  </a:extLst>
                </a:gridCol>
              </a:tblGrid>
              <a:tr h="598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Analytics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367395"/>
                  </a:ext>
                </a:extLst>
              </a:tr>
              <a:tr h="50115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Care of Self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661466"/>
                  </a:ext>
                </a:extLst>
              </a:tr>
              <a:tr h="405692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Knowing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011128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Doing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434496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Being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90739"/>
                  </a:ext>
                </a:extLst>
              </a:tr>
              <a:tr h="59898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Care of Others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722366"/>
                  </a:ext>
                </a:extLst>
              </a:tr>
              <a:tr h="405692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Knowing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099949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Doing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23064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Being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781163"/>
                  </a:ext>
                </a:extLst>
              </a:tr>
              <a:tr h="59898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Care of Creation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427378"/>
                  </a:ext>
                </a:extLst>
              </a:tr>
              <a:tr h="405692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Knowing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97829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Doing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908087"/>
                  </a:ext>
                </a:extLst>
              </a:tr>
              <a:tr h="342276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/>
                        <a:t>Being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189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5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Program- Cockpit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65313"/>
            <a:ext cx="987334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GRADUATES OF THE PROGRAM SEE IMPROVEMENTS IN:</a:t>
            </a:r>
          </a:p>
          <a:p>
            <a:endParaRPr lang="en-US" b="1" dirty="0" smtClean="0"/>
          </a:p>
          <a:p>
            <a:r>
              <a:rPr lang="en-US" b="1" dirty="0" smtClean="0"/>
              <a:t>BEING: I 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Creative, Innovative and Resilient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positive </a:t>
            </a:r>
            <a:r>
              <a:rPr lang="en-US" sz="1400" dirty="0" err="1" smtClean="0"/>
              <a:t>changemaker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Committed to a world that works for everyone</a:t>
            </a:r>
          </a:p>
          <a:p>
            <a:endParaRPr lang="en-US" b="1" dirty="0" smtClean="0"/>
          </a:p>
          <a:p>
            <a:r>
              <a:rPr lang="en-US" b="1" dirty="0" smtClean="0"/>
              <a:t>KNOWING: I know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my strengths/weaknesses/</a:t>
            </a:r>
          </a:p>
          <a:p>
            <a:r>
              <a:rPr lang="en-US" sz="1400" dirty="0" smtClean="0"/>
              <a:t>values and 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basic concepts of business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challenges and opportunities of Regenerative/Sustainable Practices</a:t>
            </a:r>
          </a:p>
          <a:p>
            <a:endParaRPr lang="en-US" sz="1400" dirty="0" smtClean="0"/>
          </a:p>
          <a:p>
            <a:r>
              <a:rPr lang="en-US" b="1" dirty="0" smtClean="0"/>
              <a:t>DOING: I 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Lead myself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Lead teams and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Lead positive change and solve problems for sustainable business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01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Inspirational </a:t>
            </a:r>
            <a:r>
              <a:rPr lang="en-US" dirty="0" smtClean="0"/>
              <a:t>Paradigm for </a:t>
            </a:r>
            <a:r>
              <a:rPr lang="en-US" dirty="0"/>
              <a:t>B</a:t>
            </a:r>
            <a:r>
              <a:rPr lang="en-US" dirty="0" smtClean="0"/>
              <a:t>usiness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Professional Development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4118" y="5349875"/>
            <a:ext cx="3711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 For discussion purposes only 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Inspirational</a:t>
            </a:r>
            <a:r>
              <a:rPr lang="en-US" dirty="0" smtClean="0"/>
              <a:t> </a:t>
            </a:r>
            <a:r>
              <a:rPr lang="en-US" dirty="0" smtClean="0"/>
              <a:t>Paradigm for </a:t>
            </a:r>
            <a:r>
              <a:rPr lang="en-US" dirty="0"/>
              <a:t>B</a:t>
            </a:r>
            <a:r>
              <a:rPr lang="en-US" dirty="0" smtClean="0"/>
              <a:t>usiness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Guiding frameworks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4118" y="5349875"/>
            <a:ext cx="3711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 For discussion purposes only 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Professional Development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65313"/>
            <a:ext cx="987334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Faculty in the </a:t>
            </a:r>
            <a:r>
              <a:rPr lang="en-US" sz="2800" b="1" dirty="0"/>
              <a:t>I</a:t>
            </a:r>
            <a:r>
              <a:rPr lang="en-US" sz="2800" b="1" dirty="0" smtClean="0"/>
              <a:t>nspirational</a:t>
            </a:r>
            <a:r>
              <a:rPr lang="en-US" sz="2800" b="1" dirty="0" smtClean="0"/>
              <a:t> </a:t>
            </a:r>
            <a:r>
              <a:rPr lang="en-US" sz="2800" b="1" dirty="0" smtClean="0"/>
              <a:t>Paradigm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Are able to KNOW, DO, and BE the outcomes of the new paradigm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Are able to teach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r>
              <a:rPr lang="en-US" sz="2400" b="1" dirty="0" smtClean="0"/>
              <a:t>That means they are getting the professional development to fill in gaps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Via professional development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Coaching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Learning offerings (open modalities)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Supported by their institutions and the accreditation mechanisms</a:t>
            </a:r>
          </a:p>
          <a:p>
            <a:endParaRPr lang="en-US" sz="1400" b="1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78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2200" y="1816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Professional Pedagogical Development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05337"/>
              </p:ext>
            </p:extLst>
          </p:nvPr>
        </p:nvGraphicFramePr>
        <p:xfrm>
          <a:off x="838200" y="1584325"/>
          <a:ext cx="10517188" cy="4971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9297">
                  <a:extLst>
                    <a:ext uri="{9D8B030D-6E8A-4147-A177-3AD203B41FA5}">
                      <a16:colId xmlns:a16="http://schemas.microsoft.com/office/drawing/2014/main" val="2666869235"/>
                    </a:ext>
                  </a:extLst>
                </a:gridCol>
                <a:gridCol w="2629297">
                  <a:extLst>
                    <a:ext uri="{9D8B030D-6E8A-4147-A177-3AD203B41FA5}">
                      <a16:colId xmlns:a16="http://schemas.microsoft.com/office/drawing/2014/main" val="2609790091"/>
                    </a:ext>
                  </a:extLst>
                </a:gridCol>
                <a:gridCol w="2629297">
                  <a:extLst>
                    <a:ext uri="{9D8B030D-6E8A-4147-A177-3AD203B41FA5}">
                      <a16:colId xmlns:a16="http://schemas.microsoft.com/office/drawing/2014/main" val="345045547"/>
                    </a:ext>
                  </a:extLst>
                </a:gridCol>
                <a:gridCol w="2629297">
                  <a:extLst>
                    <a:ext uri="{9D8B030D-6E8A-4147-A177-3AD203B41FA5}">
                      <a16:colId xmlns:a16="http://schemas.microsoft.com/office/drawing/2014/main" val="3588801747"/>
                    </a:ext>
                  </a:extLst>
                </a:gridCol>
              </a:tblGrid>
              <a:tr h="232104">
                <a:tc>
                  <a:txBody>
                    <a:bodyPr/>
                    <a:lstStyle/>
                    <a:p>
                      <a:pPr algn="l" rtl="0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Self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Others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Care for Creation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extLst>
                  <a:ext uri="{0D108BD9-81ED-4DB2-BD59-A6C34878D82A}">
                    <a16:rowId xmlns:a16="http://schemas.microsoft.com/office/drawing/2014/main" val="1475605726"/>
                  </a:ext>
                </a:extLst>
              </a:tr>
              <a:tr h="453659"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Being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innovative, creative and </a:t>
                      </a:r>
                      <a:r>
                        <a:rPr lang="en-US" sz="1050" u="none" strike="noStrike" dirty="0" smtClean="0">
                          <a:effectLst/>
                        </a:rPr>
                        <a:t>resilient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demonstrates courage, compassion and the capacity to care for </a:t>
                      </a:r>
                      <a:r>
                        <a:rPr lang="en-US" sz="1050" u="none" strike="noStrike" dirty="0" smtClean="0">
                          <a:effectLst/>
                        </a:rPr>
                        <a:t>others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a positive change </a:t>
                      </a:r>
                      <a:r>
                        <a:rPr lang="en-US" sz="1050" u="none" strike="noStrike" dirty="0" smtClean="0">
                          <a:effectLst/>
                        </a:rPr>
                        <a:t>agent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794841"/>
                  </a:ext>
                </a:extLst>
              </a:tr>
              <a:tr h="4536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committed to dignity, personal flourishing and human </a:t>
                      </a:r>
                      <a:r>
                        <a:rPr lang="en-US" sz="1050" u="none" strike="noStrike" dirty="0" smtClean="0">
                          <a:effectLst/>
                        </a:rPr>
                        <a:t>excellence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committed to social </a:t>
                      </a:r>
                      <a:r>
                        <a:rPr lang="en-US" sz="1050" u="none" strike="noStrike" dirty="0" smtClean="0">
                          <a:effectLst/>
                        </a:rPr>
                        <a:t>justice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committed to being a steward of </a:t>
                      </a:r>
                      <a:r>
                        <a:rPr lang="en-US" sz="1050" u="none" strike="noStrike" dirty="0" smtClean="0">
                          <a:effectLst/>
                        </a:rPr>
                        <a:t>creation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552294"/>
                  </a:ext>
                </a:extLst>
              </a:tr>
              <a:tr h="675214"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Knowing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able to perform self-assessment, recognizing one’s own strengths, weaknesses and </a:t>
                      </a:r>
                      <a:r>
                        <a:rPr lang="en-US" sz="1050" u="none" strike="noStrike" dirty="0" smtClean="0">
                          <a:effectLst/>
                        </a:rPr>
                        <a:t>capabilities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understands the drivers of human excellence, including what drives people, teams, organization and </a:t>
                      </a:r>
                      <a:r>
                        <a:rPr lang="en-US" sz="1050" u="none" strike="noStrike" dirty="0" smtClean="0">
                          <a:effectLst/>
                        </a:rPr>
                        <a:t>society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understands the fundamentals of sustainable development,  global sustainability, and regenerative economic </a:t>
                      </a:r>
                      <a:r>
                        <a:rPr lang="en-US" sz="1050" u="none" strike="noStrike" dirty="0" smtClean="0">
                          <a:effectLst/>
                        </a:rPr>
                        <a:t>practices and can teach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63633"/>
                  </a:ext>
                </a:extLst>
              </a:tr>
              <a:tr h="664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able to apply a mature moral compass aligned with </a:t>
                      </a:r>
                      <a:r>
                        <a:rPr lang="en-US" sz="1050" u="none" strike="noStrike" dirty="0" err="1">
                          <a:effectLst/>
                        </a:rPr>
                        <a:t>Ignatian</a:t>
                      </a:r>
                      <a:r>
                        <a:rPr lang="en-US" sz="1050" u="none" strike="noStrike" dirty="0">
                          <a:effectLst/>
                        </a:rPr>
                        <a:t> values to the analysis of situations and evaluation of </a:t>
                      </a:r>
                      <a:r>
                        <a:rPr lang="en-US" sz="1050" u="none" strike="noStrike" dirty="0" smtClean="0">
                          <a:effectLst/>
                        </a:rPr>
                        <a:t>choices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understands the need for, and the implications of, good governance and social </a:t>
                      </a:r>
                      <a:r>
                        <a:rPr lang="en-US" sz="1050" u="none" strike="noStrike" dirty="0" smtClean="0">
                          <a:effectLst/>
                        </a:rPr>
                        <a:t>responsibility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381249"/>
                  </a:ext>
                </a:extLst>
              </a:tr>
              <a:tr h="4536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able to discern what it means to be an ethical, socially-minded leader and </a:t>
                      </a:r>
                      <a:r>
                        <a:rPr lang="en-US" sz="1050" u="none" strike="noStrike" dirty="0" smtClean="0">
                          <a:effectLst/>
                        </a:rPr>
                        <a:t>follower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is competent in the evidence-based practices of business </a:t>
                      </a:r>
                      <a:r>
                        <a:rPr lang="en-US" sz="1050" u="none" strike="noStrike" dirty="0" smtClean="0">
                          <a:effectLst/>
                        </a:rPr>
                        <a:t>management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490048"/>
                  </a:ext>
                </a:extLst>
              </a:tr>
              <a:tr h="886218"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en-US" sz="1000" u="none" strike="noStrike">
                          <a:effectLst/>
                        </a:rPr>
                        <a:t>Doing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solves problems, enacts change, and contributes to the development of a flourishing world </a:t>
                      </a:r>
                      <a:r>
                        <a:rPr lang="en-US" sz="1050" u="none" strike="noStrike" dirty="0" smtClean="0">
                          <a:effectLst/>
                        </a:rPr>
                        <a:t>and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analyzes and uses complex data to inform decisions for organizations, community and society, and makes decisions that promote total stakeholder </a:t>
                      </a:r>
                      <a:r>
                        <a:rPr lang="en-US" sz="1050" u="none" strike="noStrike" dirty="0" smtClean="0">
                          <a:effectLst/>
                        </a:rPr>
                        <a:t>well-being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generates solutions for a sustainable world where all life can </a:t>
                      </a:r>
                      <a:r>
                        <a:rPr lang="en-US" sz="1050" u="none" strike="noStrike" dirty="0" smtClean="0">
                          <a:effectLst/>
                        </a:rPr>
                        <a:t>thrive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743489"/>
                  </a:ext>
                </a:extLst>
              </a:tr>
              <a:tr h="664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pursues opportunities for </a:t>
                      </a:r>
                      <a:r>
                        <a:rPr lang="en-US" sz="1050" u="none" strike="noStrike" dirty="0" smtClean="0">
                          <a:effectLst/>
                        </a:rPr>
                        <a:t>self-growth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builds and develops empowered and effective teams that work towards shared goals and inclusive business practices </a:t>
                      </a:r>
                      <a:r>
                        <a:rPr lang="en-US" sz="1050" u="none" strike="noStrike" dirty="0" smtClean="0">
                          <a:effectLst/>
                        </a:rPr>
                        <a:t>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acts as a global citizen, championing strategies and organizational practices that are environmentally sustainable and </a:t>
                      </a:r>
                      <a:r>
                        <a:rPr lang="en-US" sz="1050" u="none" strike="noStrike" dirty="0" smtClean="0">
                          <a:effectLst/>
                        </a:rPr>
                        <a:t>regenerative and can teach  it.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344832"/>
                  </a:ext>
                </a:extLst>
              </a:tr>
              <a:tr h="4536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provides compassionate leadership and enlightened </a:t>
                      </a:r>
                      <a:r>
                        <a:rPr lang="en-US" sz="1050" u="none" strike="noStrike" dirty="0" smtClean="0">
                          <a:effectLst/>
                        </a:rPr>
                        <a:t>followership and can teach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050" u="none" strike="noStrike" dirty="0">
                          <a:effectLst/>
                        </a:rPr>
                        <a:t>practices active listening and clarity in speaking and </a:t>
                      </a:r>
                      <a:r>
                        <a:rPr lang="en-US" sz="1050" u="none" strike="noStrike" dirty="0" smtClean="0">
                          <a:effectLst/>
                        </a:rPr>
                        <a:t>writing</a:t>
                      </a:r>
                      <a:r>
                        <a:rPr lang="en-US" sz="1050" u="none" strike="noStrike" baseline="0" dirty="0" smtClean="0">
                          <a:effectLst/>
                        </a:rPr>
                        <a:t> and can teach it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87" marR="7887" marT="788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96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11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Professional Development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65313"/>
            <a:ext cx="98733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Suggestions for AACSB/EFMD/AMBA and others: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Integrate professional pedagogical development 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Part of strategic development planning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Part of Societal Impact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Create spaces for the conversation around metrics, resources and timelines to train faculty in the new paradigm</a:t>
            </a:r>
            <a:endParaRPr lang="en-US" sz="2400" b="1" dirty="0" smtClean="0"/>
          </a:p>
          <a:p>
            <a:endParaRPr lang="en-US" sz="1400" b="1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058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Professional Development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865313"/>
            <a:ext cx="98733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Suggestions for AACSB/EFMD/AMBA and others:</a:t>
            </a:r>
          </a:p>
          <a:p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faculty ratios of trained full time faculty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Push and support integration of such pedagogical development for doctoral programs.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r>
              <a:rPr lang="en-US" sz="2800" b="1" dirty="0" smtClean="0"/>
              <a:t>Outcome: </a:t>
            </a:r>
            <a:r>
              <a:rPr lang="en-US" sz="2800" dirty="0" smtClean="0"/>
              <a:t>Schools need to show evidence that their faculty are trained to educate new paradigm leaders</a:t>
            </a:r>
            <a:endParaRPr lang="en-US" sz="2400" dirty="0" smtClean="0"/>
          </a:p>
          <a:p>
            <a:endParaRPr lang="en-US" sz="1400" b="1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276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Education in a </a:t>
            </a:r>
            <a:r>
              <a:rPr lang="en-US" dirty="0" smtClean="0"/>
              <a:t>Inspirational </a:t>
            </a:r>
            <a:r>
              <a:rPr lang="en-US" dirty="0" smtClean="0"/>
              <a:t>Paradigm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Program Design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Traditional Paradigm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14593" y="1858314"/>
            <a:ext cx="4504018" cy="452413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20469829"/>
              </p:ext>
            </p:extLst>
          </p:nvPr>
        </p:nvGraphicFramePr>
        <p:xfrm>
          <a:off x="2354729" y="1905840"/>
          <a:ext cx="6385859" cy="4424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357968" y="3427474"/>
            <a:ext cx="2183676" cy="170053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Functional Disciplines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09921" y="1919285"/>
            <a:ext cx="268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Leadership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32033" y="2260569"/>
            <a:ext cx="2705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Certificates (around Functions):</a:t>
            </a:r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 smtClean="0"/>
              <a:t>Sustainable Accounting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Finance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Marketing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Supply Chain Management</a:t>
            </a:r>
          </a:p>
          <a:p>
            <a:pPr marL="342900" indent="-342900">
              <a:buAutoNum type="arabicParenR"/>
            </a:pPr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5119" y="2260569"/>
            <a:ext cx="617818" cy="291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9349" y="22388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8231" y="2730208"/>
            <a:ext cx="617818" cy="291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8231" y="3234065"/>
            <a:ext cx="617818" cy="29160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25139" y="2708460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25139" y="32123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68084" y="3240990"/>
            <a:ext cx="2689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Ethics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08533" y="5998220"/>
            <a:ext cx="268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Sustainability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972547" y="1591655"/>
            <a:ext cx="4961964" cy="49925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63859032"/>
              </p:ext>
            </p:extLst>
          </p:nvPr>
        </p:nvGraphicFramePr>
        <p:xfrm>
          <a:off x="2354729" y="1905840"/>
          <a:ext cx="6385859" cy="4424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693770" y="3509682"/>
            <a:ext cx="1519518" cy="1156447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Personal Development/Discerning Leadership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109921" y="1690688"/>
            <a:ext cx="2687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Integrative Applied Projects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32033" y="2260569"/>
            <a:ext cx="2705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Certificates (around Functions):</a:t>
            </a:r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 smtClean="0"/>
              <a:t>Sustainable Accounting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Finance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Marketing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Supply Chain Management</a:t>
            </a:r>
          </a:p>
          <a:p>
            <a:pPr marL="342900" indent="-342900">
              <a:buAutoNum type="arabicParenR"/>
            </a:pPr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5119" y="2260569"/>
            <a:ext cx="617818" cy="291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9349" y="22388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8231" y="2730208"/>
            <a:ext cx="617818" cy="291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8231" y="3234065"/>
            <a:ext cx="617818" cy="29160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25139" y="2708460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25139" y="32123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nspirational </a:t>
            </a:r>
            <a:r>
              <a:rPr lang="en-US" dirty="0" smtClean="0">
                <a:solidFill>
                  <a:schemeClr val="bg1"/>
                </a:solidFill>
              </a:rPr>
              <a:t>Paradigm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972547" y="1591655"/>
            <a:ext cx="4961964" cy="49925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7080599"/>
              </p:ext>
            </p:extLst>
          </p:nvPr>
        </p:nvGraphicFramePr>
        <p:xfrm>
          <a:off x="2354729" y="1905840"/>
          <a:ext cx="6385859" cy="4424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497827" y="3177923"/>
            <a:ext cx="2007476" cy="181996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Journey Inwards</a:t>
            </a:r>
          </a:p>
          <a:p>
            <a:pPr algn="ctr"/>
            <a:r>
              <a:rPr lang="en-US" sz="1200" dirty="0" smtClean="0"/>
              <a:t>( What I am passionate about/ What am I good at?)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109921" y="1769066"/>
            <a:ext cx="2687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Journey towards a World that works for all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32033" y="2260569"/>
            <a:ext cx="27058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Certificates (around Functions):</a:t>
            </a:r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 smtClean="0"/>
              <a:t>Sustainable Accounting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Finance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Marketing</a:t>
            </a:r>
          </a:p>
          <a:p>
            <a:pPr marL="342900" indent="-342900">
              <a:buAutoNum type="arabicParenR"/>
            </a:pPr>
            <a:r>
              <a:rPr lang="en-US" dirty="0" smtClean="0"/>
              <a:t>Sustainable Supply Chain Management</a:t>
            </a:r>
          </a:p>
          <a:p>
            <a:pPr marL="342900" indent="-342900">
              <a:buAutoNum type="arabicParenR"/>
            </a:pPr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5119" y="2260569"/>
            <a:ext cx="617818" cy="291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59349" y="22388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Being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68231" y="2730208"/>
            <a:ext cx="617818" cy="291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68231" y="3234065"/>
            <a:ext cx="617818" cy="29160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225139" y="2708460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Knowing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25139" y="3212322"/>
            <a:ext cx="130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85067" y="2608154"/>
            <a:ext cx="2272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Journey Outwards- </a:t>
            </a:r>
            <a:r>
              <a:rPr lang="en-US" sz="1400" b="1" dirty="0" smtClean="0">
                <a:solidFill>
                  <a:schemeClr val="bg1"/>
                </a:solidFill>
              </a:rPr>
              <a:t>What the World Needs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0926" y="5995851"/>
            <a:ext cx="2717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Leading Positive Societal Change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Conceptual Foundations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1063690" y="1922107"/>
            <a:ext cx="3545632" cy="42174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Foundations of Core rooted in Assumptions of Economics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Homo </a:t>
            </a:r>
            <a:r>
              <a:rPr lang="en-US" sz="2000" dirty="0" err="1" smtClean="0"/>
              <a:t>Economicus</a:t>
            </a:r>
            <a:r>
              <a:rPr lang="en-US" sz="2000" dirty="0" smtClean="0"/>
              <a:t> as baseline for understanding Human Beings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Functional 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Ethics/ Leadership/ Sustainability are Add </a:t>
            </a:r>
            <a:r>
              <a:rPr lang="en-US" sz="2000" dirty="0" err="1" smtClean="0"/>
              <a:t>ons</a:t>
            </a:r>
            <a:r>
              <a:rPr lang="en-US" sz="2000" dirty="0" smtClean="0"/>
              <a:t> (Saddle Bag)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001208" y="2294808"/>
            <a:ext cx="1362269" cy="3433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6904653" y="1922106"/>
            <a:ext cx="3977952" cy="42174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Foundations of Core rooted in </a:t>
            </a:r>
            <a:r>
              <a:rPr lang="en-US" sz="2000" dirty="0" smtClean="0"/>
              <a:t>Scientific insights of Evolutionary Sciences and the consilience of Knowledge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Homo </a:t>
            </a:r>
            <a:r>
              <a:rPr lang="en-US" sz="2000" dirty="0" smtClean="0"/>
              <a:t>Sapiens </a:t>
            </a:r>
            <a:r>
              <a:rPr lang="en-US" sz="2000" dirty="0"/>
              <a:t>as baseline for understanding Human Beings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Entrepreneurial-Problem Solving </a:t>
            </a:r>
            <a:r>
              <a:rPr lang="en-US" sz="2000" dirty="0"/>
              <a:t>Orientation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Ethics/ Leadership/ Sustainability </a:t>
            </a:r>
            <a:r>
              <a:rPr lang="en-US" sz="2000" dirty="0" smtClean="0"/>
              <a:t>are core to personal development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578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655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SAMPLE: Course Content for </a:t>
            </a:r>
            <a:r>
              <a:rPr lang="en-US" dirty="0" smtClean="0">
                <a:solidFill>
                  <a:schemeClr val="bg1"/>
                </a:solidFill>
              </a:rPr>
              <a:t>Inspirational </a:t>
            </a:r>
            <a:r>
              <a:rPr lang="en-US" dirty="0" smtClean="0">
                <a:solidFill>
                  <a:schemeClr val="bg1"/>
                </a:solidFill>
              </a:rPr>
              <a:t>Paradigm Program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KNOWING:  	Understanding the Context in which to operate </a:t>
            </a:r>
          </a:p>
          <a:p>
            <a:pPr lvl="1"/>
            <a:r>
              <a:rPr lang="en-US" dirty="0"/>
              <a:t>PAST: Where do we come from: Foundations:  Big History- Human Nature- Collaboration- Business History- Evolutionary Theory- Consilience of Knowledge- Quantum Sciences)</a:t>
            </a:r>
          </a:p>
          <a:p>
            <a:pPr lvl="1"/>
            <a:r>
              <a:rPr lang="en-US" dirty="0"/>
              <a:t>PRESENT Where are we now? Context setting: 1 course (SDG’s- LAUDATO Si- Capitalism and its alternatives/ ESG)</a:t>
            </a:r>
          </a:p>
          <a:p>
            <a:pPr lvl="1"/>
            <a:r>
              <a:rPr lang="en-US" dirty="0"/>
              <a:t>FUTURE: Where do we </a:t>
            </a:r>
            <a:r>
              <a:rPr lang="en-US" dirty="0" err="1"/>
              <a:t>go:Sustainable</a:t>
            </a:r>
            <a:r>
              <a:rPr lang="en-US" dirty="0"/>
              <a:t> functional practices (1 -2 courses)</a:t>
            </a:r>
          </a:p>
          <a:p>
            <a:pPr lvl="2"/>
            <a:r>
              <a:rPr lang="en-US" dirty="0"/>
              <a:t>Sustainable marketing- sustainable IT- impact investing</a:t>
            </a:r>
          </a:p>
          <a:p>
            <a:pPr lvl="2"/>
            <a:r>
              <a:rPr lang="en-US" dirty="0"/>
              <a:t>Sustainable supply chain management- Sustainability Accounting</a:t>
            </a:r>
          </a:p>
          <a:p>
            <a:r>
              <a:rPr lang="en-US" b="1" dirty="0"/>
              <a:t>BEING: 	Being a Leader that can effectuate positive change in the world</a:t>
            </a:r>
          </a:p>
          <a:p>
            <a:pPr lvl="1"/>
            <a:r>
              <a:rPr lang="en-US" dirty="0"/>
              <a:t>Leading from within (Journey within)- 1 course</a:t>
            </a:r>
          </a:p>
          <a:p>
            <a:pPr lvl="1"/>
            <a:r>
              <a:rPr lang="en-US" dirty="0"/>
              <a:t>Discerning Leadership (Journey without)- 1 course</a:t>
            </a:r>
          </a:p>
          <a:p>
            <a:pPr lvl="1"/>
            <a:r>
              <a:rPr lang="en-US" dirty="0"/>
              <a:t>Mentoring and Leadership development – 1 course</a:t>
            </a:r>
          </a:p>
          <a:p>
            <a:r>
              <a:rPr lang="en-US" b="1" dirty="0"/>
              <a:t>DOING</a:t>
            </a:r>
            <a:r>
              <a:rPr lang="en-US" dirty="0"/>
              <a:t>: 	</a:t>
            </a:r>
            <a:r>
              <a:rPr lang="en-US" b="1" dirty="0"/>
              <a:t>Effecting positive change in the world </a:t>
            </a:r>
            <a:r>
              <a:rPr lang="en-US" dirty="0"/>
              <a:t>(2-3 courses)</a:t>
            </a:r>
          </a:p>
          <a:p>
            <a:pPr lvl="1"/>
            <a:r>
              <a:rPr lang="en-US" dirty="0"/>
              <a:t>Managing teams</a:t>
            </a:r>
          </a:p>
          <a:p>
            <a:pPr lvl="1"/>
            <a:r>
              <a:rPr lang="en-US" dirty="0"/>
              <a:t>Organizational Development and transformation</a:t>
            </a:r>
          </a:p>
          <a:p>
            <a:pPr lvl="1"/>
            <a:r>
              <a:rPr lang="en-US" dirty="0"/>
              <a:t>Change Management</a:t>
            </a:r>
          </a:p>
          <a:p>
            <a:pPr lvl="1"/>
            <a:endParaRPr lang="en-US" dirty="0"/>
          </a:p>
          <a:p>
            <a:r>
              <a:rPr lang="en-US" dirty="0"/>
              <a:t>Integration: Applied transformation project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2189164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en-US" sz="2600" dirty="0" smtClean="0">
                <a:solidFill>
                  <a:srgbClr val="800000"/>
                </a:solidFill>
              </a:rPr>
              <a:t>4 C‘s of Jesuit Education</a:t>
            </a: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5972175" cy="11430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Towards Human Excellence</a:t>
            </a:r>
            <a:endParaRPr lang="en-US" sz="4000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318050"/>
              </p:ext>
            </p:extLst>
          </p:nvPr>
        </p:nvGraphicFramePr>
        <p:xfrm>
          <a:off x="1666876" y="2384426"/>
          <a:ext cx="8128000" cy="412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72069409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401188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305687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4187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Conscience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Competence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Compassion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Commitment</a:t>
                      </a:r>
                      <a:endParaRPr lang="en-US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because in addition to knowing themselves, thanks to developing their ability to internalize and cultivate a spiritual life, they have a consistent knowledge and experience of society and its imbalances.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professionally speaking, because they have an academic background that exposes them to advances in science and technology.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because they are able to open their hearts to be in solidarity with and assume the suffering of others.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because, being compassionate, they honestly strive toward faith, and through peaceful means, work for social and political transformation of their countries and social structures to achieve justice.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69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2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2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2189164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Michael </a:t>
            </a:r>
            <a:r>
              <a:rPr lang="en-US" dirty="0" err="1" smtClean="0"/>
              <a:t>Pirson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6887872" cy="1143000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altLang="en-US" sz="4000" dirty="0" smtClean="0">
                <a:solidFill>
                  <a:schemeClr val="bg1"/>
                </a:solidFill>
              </a:rPr>
              <a:t>Jesuit Values/ Catholic Social Teaching principles</a:t>
            </a:r>
            <a:endParaRPr lang="de-DE" alt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057051"/>
              </p:ext>
            </p:extLst>
          </p:nvPr>
        </p:nvGraphicFramePr>
        <p:xfrm>
          <a:off x="900541" y="1648547"/>
          <a:ext cx="10903529" cy="49377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03224">
                  <a:extLst>
                    <a:ext uri="{9D8B030D-6E8A-4147-A177-3AD203B41FA5}">
                      <a16:colId xmlns:a16="http://schemas.microsoft.com/office/drawing/2014/main" val="894557571"/>
                    </a:ext>
                  </a:extLst>
                </a:gridCol>
                <a:gridCol w="2985141">
                  <a:extLst>
                    <a:ext uri="{9D8B030D-6E8A-4147-A177-3AD203B41FA5}">
                      <a16:colId xmlns:a16="http://schemas.microsoft.com/office/drawing/2014/main" val="2961994665"/>
                    </a:ext>
                  </a:extLst>
                </a:gridCol>
                <a:gridCol w="1853753">
                  <a:extLst>
                    <a:ext uri="{9D8B030D-6E8A-4147-A177-3AD203B41FA5}">
                      <a16:colId xmlns:a16="http://schemas.microsoft.com/office/drawing/2014/main" val="1776504339"/>
                    </a:ext>
                  </a:extLst>
                </a:gridCol>
                <a:gridCol w="1662519">
                  <a:extLst>
                    <a:ext uri="{9D8B030D-6E8A-4147-A177-3AD203B41FA5}">
                      <a16:colId xmlns:a16="http://schemas.microsoft.com/office/drawing/2014/main" val="2981292376"/>
                    </a:ext>
                  </a:extLst>
                </a:gridCol>
                <a:gridCol w="2698892">
                  <a:extLst>
                    <a:ext uri="{9D8B030D-6E8A-4147-A177-3AD203B41FA5}">
                      <a16:colId xmlns:a16="http://schemas.microsoft.com/office/drawing/2014/main" val="621815641"/>
                    </a:ext>
                  </a:extLst>
                </a:gridCol>
              </a:tblGrid>
              <a:tr h="494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D150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Cura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Personalis</a:t>
                      </a:r>
                      <a:endParaRPr lang="en-US" sz="1400" dirty="0"/>
                    </a:p>
                  </a:txBody>
                  <a:tcPr>
                    <a:solidFill>
                      <a:srgbClr val="9D150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Men and women</a:t>
                      </a:r>
                      <a:r>
                        <a:rPr lang="en-US" sz="1400" baseline="0" dirty="0" smtClean="0"/>
                        <a:t> with and for others</a:t>
                      </a:r>
                      <a:endParaRPr lang="en-US" sz="1400" dirty="0"/>
                    </a:p>
                  </a:txBody>
                  <a:tcPr>
                    <a:solidFill>
                      <a:srgbClr val="9D150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Magis</a:t>
                      </a:r>
                      <a:endParaRPr lang="en-US" sz="1400" dirty="0"/>
                    </a:p>
                  </a:txBody>
                  <a:tcPr>
                    <a:solidFill>
                      <a:srgbClr val="9D150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Stewardship for common home</a:t>
                      </a:r>
                      <a:endParaRPr lang="en-US" sz="1400" dirty="0"/>
                    </a:p>
                  </a:txBody>
                  <a:tcPr>
                    <a:solidFill>
                      <a:srgbClr val="9D15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90336"/>
                  </a:ext>
                </a:extLst>
              </a:tr>
              <a:tr h="1104299">
                <a:tc>
                  <a:txBody>
                    <a:bodyPr/>
                    <a:lstStyle/>
                    <a:p>
                      <a:r>
                        <a:rPr lang="en-US" dirty="0" smtClean="0"/>
                        <a:t>Dignity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“Care for the individual person: Developing the whole person and integrating all aspects of our </a:t>
                      </a:r>
                    </a:p>
                    <a:p>
                      <a:r>
                        <a:rPr lang="en-US" sz="1400" dirty="0" smtClean="0"/>
                        <a:t>lives. Respecting each person as a child of God and all of God’s creations.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170812"/>
                  </a:ext>
                </a:extLst>
              </a:tr>
              <a:tr h="900876">
                <a:tc>
                  <a:txBody>
                    <a:bodyPr/>
                    <a:lstStyle/>
                    <a:p>
                      <a:r>
                        <a:rPr lang="en-US" dirty="0" smtClean="0"/>
                        <a:t>Solidarity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Sharing gifts, pursuing justice, and having concern for the poor and marginalized.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771948"/>
                  </a:ext>
                </a:extLst>
              </a:tr>
              <a:tr h="900876">
                <a:tc>
                  <a:txBody>
                    <a:bodyPr/>
                    <a:lstStyle/>
                    <a:p>
                      <a:r>
                        <a:rPr lang="en-US" dirty="0" smtClean="0"/>
                        <a:t>Subsidiarity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Magis</a:t>
                      </a:r>
                      <a:r>
                        <a:rPr lang="en-US" sz="1400" dirty="0" smtClean="0"/>
                        <a:t>: Meaning “more.” This is the challenge to strive for excellence.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842566"/>
                  </a:ext>
                </a:extLst>
              </a:tr>
              <a:tr h="1307723">
                <a:tc>
                  <a:txBody>
                    <a:bodyPr/>
                    <a:lstStyle/>
                    <a:p>
                      <a:r>
                        <a:rPr lang="en-US" dirty="0" smtClean="0"/>
                        <a:t>Common 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 the Greater Glory of God o Forming &amp; Educating Agents of Change: Teaching behaviors that reflect critical thought and responsible action on moral and ethical issues.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5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2189164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6887872" cy="1143000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altLang="en-US" sz="4000" dirty="0" smtClean="0">
                <a:solidFill>
                  <a:schemeClr val="bg1"/>
                </a:solidFill>
              </a:rPr>
              <a:t>Dimensions of Learning</a:t>
            </a:r>
            <a:endParaRPr lang="de-DE" altLang="en-US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927" y="2004115"/>
            <a:ext cx="4564207" cy="42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4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2189164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-166255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6887872" cy="1143000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4000" smtClean="0">
                <a:solidFill>
                  <a:schemeClr val="bg1"/>
                </a:solidFill>
              </a:rPr>
              <a:t>Ignatian </a:t>
            </a:r>
            <a:r>
              <a:rPr lang="de-DE" sz="4000" dirty="0" smtClean="0">
                <a:solidFill>
                  <a:schemeClr val="bg1"/>
                </a:solidFill>
              </a:rPr>
              <a:t>P</a:t>
            </a:r>
            <a:r>
              <a:rPr lang="de-DE" altLang="en-US" sz="4000" dirty="0" smtClean="0">
                <a:solidFill>
                  <a:schemeClr val="bg1"/>
                </a:solidFill>
              </a:rPr>
              <a:t>edagogy Model</a:t>
            </a:r>
            <a:endParaRPr lang="de-DE" altLang="en-US" sz="4000" dirty="0">
              <a:solidFill>
                <a:schemeClr val="bg1"/>
              </a:solidFill>
            </a:endParaRPr>
          </a:p>
        </p:txBody>
      </p:sp>
      <p:pic>
        <p:nvPicPr>
          <p:cNvPr id="4098" name="Picture 2" descr="Applications of the Ignatian Pedagogy Paradigm: Faculty Center f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78100"/>
            <a:ext cx="337185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8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2189164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-166255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6887872" cy="1143000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sz="4000" dirty="0" smtClean="0">
                <a:solidFill>
                  <a:schemeClr val="bg1"/>
                </a:solidFill>
              </a:rPr>
              <a:t>Inspirational</a:t>
            </a:r>
            <a:r>
              <a:rPr lang="de-DE" sz="4000" dirty="0" smtClean="0">
                <a:solidFill>
                  <a:schemeClr val="bg1"/>
                </a:solidFill>
              </a:rPr>
              <a:t> </a:t>
            </a:r>
            <a:r>
              <a:rPr lang="de-DE" sz="4000" dirty="0" smtClean="0">
                <a:solidFill>
                  <a:schemeClr val="bg1"/>
                </a:solidFill>
              </a:rPr>
              <a:t>Paradigm Hungers</a:t>
            </a:r>
            <a:endParaRPr lang="de-DE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2436741"/>
            <a:ext cx="6096000" cy="19845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Hunger for a Global Paradigm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Hunger for an Adult Spirituality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Hunger for Meaningful Impact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Hunger for Dignified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Hunger for Experiential Learning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Inspirational </a:t>
            </a:r>
            <a:r>
              <a:rPr lang="en-US" dirty="0" smtClean="0"/>
              <a:t>Paradigm for </a:t>
            </a:r>
            <a:r>
              <a:rPr lang="en-US" dirty="0"/>
              <a:t>B</a:t>
            </a:r>
            <a:r>
              <a:rPr lang="en-US" dirty="0" smtClean="0"/>
              <a:t>usiness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Scorecard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4118" y="5349875"/>
            <a:ext cx="3711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-- For discussion purposes only 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A03AC-0D1A-41F2-A632-3F97883DE1F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20876" y="1879961"/>
            <a:ext cx="8340725" cy="1587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Content Placeholder 3"/>
          <p:cNvSpPr txBox="1">
            <a:spLocks/>
          </p:cNvSpPr>
          <p:nvPr/>
        </p:nvSpPr>
        <p:spPr bwMode="auto">
          <a:xfrm>
            <a:off x="1666876" y="1619250"/>
            <a:ext cx="7993063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en-US" sz="2600" dirty="0">
              <a:solidFill>
                <a:srgbClr val="800000"/>
              </a:solidFill>
            </a:endParaRPr>
          </a:p>
        </p:txBody>
      </p:sp>
      <p:sp>
        <p:nvSpPr>
          <p:cNvPr id="18437" name="TextBox 30"/>
          <p:cNvSpPr txBox="1">
            <a:spLocks noChangeArrowheads="1"/>
          </p:cNvSpPr>
          <p:nvPr/>
        </p:nvSpPr>
        <p:spPr bwMode="auto">
          <a:xfrm>
            <a:off x="8437564" y="2384426"/>
            <a:ext cx="15716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en-US" sz="11500" b="1">
              <a:solidFill>
                <a:srgbClr val="C0000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20876" y="6286500"/>
            <a:ext cx="8340725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Michael </a:t>
            </a:r>
            <a:r>
              <a:rPr lang="en-US" dirty="0" err="1" smtClean="0"/>
              <a:t>Pirson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37564" y="4154488"/>
            <a:ext cx="1571625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bg1"/>
                </a:solidFill>
                <a:cs typeface="Arial" charset="0"/>
              </a:rPr>
              <a:t>Connecting audiences within and beyond the University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0" y="-166255"/>
            <a:ext cx="12192000" cy="1500188"/>
          </a:xfrm>
          <a:prstGeom prst="rect">
            <a:avLst/>
          </a:prstGeom>
          <a:solidFill>
            <a:srgbClr val="9A1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195764" y="285750"/>
            <a:ext cx="6887872" cy="1143000"/>
          </a:xfrm>
          <a:prstGeom prst="rect">
            <a:avLst/>
          </a:prstGeom>
        </p:spPr>
        <p:txBody>
          <a:bodyPr anchor="ctr"/>
          <a:lstStyle/>
          <a:p>
            <a:pPr algn="r"/>
            <a:r>
              <a:rPr lang="de-DE" altLang="en-US" sz="4000" dirty="0" smtClean="0">
                <a:solidFill>
                  <a:schemeClr val="bg1"/>
                </a:solidFill>
              </a:rPr>
              <a:t>Potential Learning Outcomes</a:t>
            </a:r>
            <a:endParaRPr lang="de-DE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0252" y="1879961"/>
            <a:ext cx="8746310" cy="5985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dirty="0" err="1" smtClean="0"/>
              <a:t>Cura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Personalis</a:t>
            </a:r>
            <a:r>
              <a:rPr lang="en-US" sz="1600" b="1" dirty="0" smtClean="0"/>
              <a:t>: Care for self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Develop </a:t>
            </a:r>
            <a:r>
              <a:rPr lang="en-US" sz="1600" dirty="0"/>
              <a:t>self-awareness of your </a:t>
            </a:r>
            <a:r>
              <a:rPr lang="en-US" sz="1600" dirty="0" smtClean="0"/>
              <a:t>dignity, strengths</a:t>
            </a:r>
            <a:r>
              <a:rPr lang="en-US" sz="1600" dirty="0"/>
              <a:t>, values, and capabilities (knowing, being</a:t>
            </a:r>
            <a:r>
              <a:rPr lang="en-US" sz="1600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Discern what it means to be an ethical, socially-minded leader based on Jesuit values (being</a:t>
            </a:r>
            <a:r>
              <a:rPr lang="en-US" sz="1600" dirty="0" smtClean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Develop virtue-based management and leadership skills in order to solve problems, enact change, and flourish in an ever changing world (doing).</a:t>
            </a:r>
          </a:p>
          <a:p>
            <a:r>
              <a:rPr lang="en-US" sz="1600" b="1" dirty="0" smtClean="0"/>
              <a:t>Service </a:t>
            </a:r>
            <a:r>
              <a:rPr lang="en-US" sz="1600" b="1" dirty="0"/>
              <a:t>to others: Care for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Understand </a:t>
            </a:r>
            <a:r>
              <a:rPr lang="en-US" sz="1600" dirty="0"/>
              <a:t>the drivers of human excellence--including what drives you and society--and how they are linked to evidence-based practices and management science (knowing).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Ability </a:t>
            </a:r>
            <a:r>
              <a:rPr lang="en-US" sz="1600" dirty="0"/>
              <a:t>to tap into creativity of self and others and innovate solutions for a sustainable world where all life can thrive</a:t>
            </a:r>
            <a:r>
              <a:rPr lang="en-US" sz="1600" dirty="0" smtClean="0"/>
              <a:t>. (Doing)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Learn </a:t>
            </a:r>
            <a:r>
              <a:rPr lang="en-US" sz="1600" dirty="0"/>
              <a:t>how to utilize your strengths, values, and capabilities to be of service to teams, organizations and society (knowing, doing</a:t>
            </a:r>
            <a:r>
              <a:rPr lang="en-US" sz="1600" dirty="0" smtClean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 a compassionate caring leader of own life and empower others (being)</a:t>
            </a:r>
          </a:p>
          <a:p>
            <a:pPr lvl="0"/>
            <a:r>
              <a:rPr lang="en-US" sz="1600" b="1" dirty="0" smtClean="0"/>
              <a:t>Serving the Common Good: Care for Creation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Ability to act as global citizen creating and transforming organizational practices that are environmentally sustainable and regenerative (doing)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Gain literacy in sustainability and regenerative economic practices (Knowing)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Being a change agent for society (Being)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57589</TotalTime>
  <Words>2917</Words>
  <Application>Microsoft Office PowerPoint</Application>
  <PresentationFormat>Widescreen</PresentationFormat>
  <Paragraphs>502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Office Theme</vt:lpstr>
      <vt:lpstr>Inspirational Paradigm for Business Education</vt:lpstr>
      <vt:lpstr>Inspirational Paradigm for Business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Inspirational Paradigm for Business Education</vt:lpstr>
      <vt:lpstr>PowerPoint Presentation</vt:lpstr>
      <vt:lpstr>Theory of Change</vt:lpstr>
      <vt:lpstr>Learning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Inspirational Paradigm Program- Cockpit</vt:lpstr>
      <vt:lpstr>Inspirational Paradigm for Business Education</vt:lpstr>
      <vt:lpstr>Inspirational Paradigm Professional Development</vt:lpstr>
      <vt:lpstr>PowerPoint Presentation</vt:lpstr>
      <vt:lpstr>Inspirational Paradigm Professional Development</vt:lpstr>
      <vt:lpstr>Inspirational Paradigm Professional Development</vt:lpstr>
      <vt:lpstr>Business Education in a Inspirational Paradigm</vt:lpstr>
      <vt:lpstr>Traditional Paradigm Program</vt:lpstr>
      <vt:lpstr>Inspirational Paradigm Program</vt:lpstr>
      <vt:lpstr>Inspirational Paradigm Program</vt:lpstr>
      <vt:lpstr>Inspirational Paradigm Conceptual Foundations</vt:lpstr>
      <vt:lpstr>SAMPLE: Course Content for Inspirational Paradigm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Matrix</dc:title>
  <dc:creator>Michael</dc:creator>
  <cp:lastModifiedBy>Michael</cp:lastModifiedBy>
  <cp:revision>83</cp:revision>
  <cp:lastPrinted>2021-04-14T14:40:40Z</cp:lastPrinted>
  <dcterms:created xsi:type="dcterms:W3CDTF">2020-07-01T16:52:50Z</dcterms:created>
  <dcterms:modified xsi:type="dcterms:W3CDTF">2022-04-22T13:30:59Z</dcterms:modified>
</cp:coreProperties>
</file>