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3" r:id="rId3"/>
    <p:sldMasterId id="2147483665" r:id="rId4"/>
    <p:sldMasterId id="2147483667" r:id="rId5"/>
    <p:sldMasterId id="2147483669" r:id="rId6"/>
    <p:sldMasterId id="2147483671" r:id="rId7"/>
    <p:sldMasterId id="2147483673" r:id="rId8"/>
    <p:sldMasterId id="2147483675" r:id="rId9"/>
    <p:sldMasterId id="2147483677" r:id="rId10"/>
    <p:sldMasterId id="2147483679" r:id="rId11"/>
  </p:sldMasterIdLst>
  <p:notesMasterIdLst>
    <p:notesMasterId r:id="rId47"/>
  </p:notesMasterIdLst>
  <p:sldIdLst>
    <p:sldId id="26381" r:id="rId12"/>
    <p:sldId id="2076137517" r:id="rId13"/>
    <p:sldId id="2076137552" r:id="rId14"/>
    <p:sldId id="2076137518" r:id="rId15"/>
    <p:sldId id="2076137520" r:id="rId16"/>
    <p:sldId id="2076137519" r:id="rId17"/>
    <p:sldId id="2076137521" r:id="rId18"/>
    <p:sldId id="2076137522" r:id="rId19"/>
    <p:sldId id="2076137523" r:id="rId20"/>
    <p:sldId id="2076137524" r:id="rId21"/>
    <p:sldId id="2076137525" r:id="rId22"/>
    <p:sldId id="2076137526" r:id="rId23"/>
    <p:sldId id="2076137527" r:id="rId24"/>
    <p:sldId id="2076137528" r:id="rId25"/>
    <p:sldId id="2076137544" r:id="rId26"/>
    <p:sldId id="2076137548" r:id="rId27"/>
    <p:sldId id="2076137549" r:id="rId28"/>
    <p:sldId id="2076137545" r:id="rId29"/>
    <p:sldId id="2076137546" r:id="rId30"/>
    <p:sldId id="2076137547" r:id="rId31"/>
    <p:sldId id="2076137550" r:id="rId32"/>
    <p:sldId id="2076137551" r:id="rId33"/>
    <p:sldId id="2076137529" r:id="rId34"/>
    <p:sldId id="270" r:id="rId35"/>
    <p:sldId id="271" r:id="rId36"/>
    <p:sldId id="272" r:id="rId37"/>
    <p:sldId id="273" r:id="rId38"/>
    <p:sldId id="2076137532" r:id="rId39"/>
    <p:sldId id="2076137539" r:id="rId40"/>
    <p:sldId id="2076137540" r:id="rId41"/>
    <p:sldId id="2076137538" r:id="rId42"/>
    <p:sldId id="2076137535" r:id="rId43"/>
    <p:sldId id="2076137536" r:id="rId44"/>
    <p:sldId id="2076137553" r:id="rId45"/>
    <p:sldId id="2076137537" r:id="rId46"/>
  </p:sldIdLst>
  <p:sldSz cx="9144000" cy="6858000" type="screen4x3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wGTSO+21M4+SgwO20aIWiTEsl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8A396A-60C1-43BB-A2A2-683407D4E793}" v="10" dt="2023-06-27T15:46:03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82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customschemas.google.com/relationships/presentationmetadata" Target="metadata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9526F-464E-4A68-B6B9-4919BACF7E71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52F961-FD18-4770-B053-E4C2D2F4562D}">
      <dgm:prSet phldrT="[Text]"/>
      <dgm:spPr/>
      <dgm:t>
        <a:bodyPr/>
        <a:lstStyle/>
        <a:p>
          <a:r>
            <a:rPr lang="en-US" dirty="0"/>
            <a:t>User Interface</a:t>
          </a:r>
        </a:p>
      </dgm:t>
    </dgm:pt>
    <dgm:pt modelId="{626C0EFE-76ED-4E0F-B24C-C1C9B525971D}" type="parTrans" cxnId="{D05260FA-9186-4CDC-BA06-80F4F807870B}">
      <dgm:prSet/>
      <dgm:spPr/>
      <dgm:t>
        <a:bodyPr/>
        <a:lstStyle/>
        <a:p>
          <a:endParaRPr lang="en-US"/>
        </a:p>
      </dgm:t>
    </dgm:pt>
    <dgm:pt modelId="{BEE53BBC-70D2-4281-9875-05F6B487EADF}" type="sibTrans" cxnId="{D05260FA-9186-4CDC-BA06-80F4F807870B}">
      <dgm:prSet/>
      <dgm:spPr/>
      <dgm:t>
        <a:bodyPr/>
        <a:lstStyle/>
        <a:p>
          <a:endParaRPr lang="en-US"/>
        </a:p>
      </dgm:t>
    </dgm:pt>
    <dgm:pt modelId="{E035C51F-A1BC-4C38-B390-5307F0BEA0AB}">
      <dgm:prSet phldrT="[Text]"/>
      <dgm:spPr/>
      <dgm:t>
        <a:bodyPr/>
        <a:lstStyle/>
        <a:p>
          <a:r>
            <a:rPr lang="en-US" dirty="0"/>
            <a:t>Application Level</a:t>
          </a:r>
        </a:p>
      </dgm:t>
    </dgm:pt>
    <dgm:pt modelId="{6204F6C0-A9BB-45C1-831B-88E67F866FE5}" type="parTrans" cxnId="{EFD31ED6-AC98-47FD-B1A3-F01C46594FD6}">
      <dgm:prSet/>
      <dgm:spPr/>
      <dgm:t>
        <a:bodyPr/>
        <a:lstStyle/>
        <a:p>
          <a:endParaRPr lang="en-US"/>
        </a:p>
      </dgm:t>
    </dgm:pt>
    <dgm:pt modelId="{8F8CF62C-0804-4E3D-9941-E5A3F999A0B2}" type="sibTrans" cxnId="{EFD31ED6-AC98-47FD-B1A3-F01C46594FD6}">
      <dgm:prSet/>
      <dgm:spPr/>
      <dgm:t>
        <a:bodyPr/>
        <a:lstStyle/>
        <a:p>
          <a:endParaRPr lang="en-US"/>
        </a:p>
      </dgm:t>
    </dgm:pt>
    <dgm:pt modelId="{20BF7EDD-A6CA-4942-B57E-EEC16E647F2A}">
      <dgm:prSet phldrT="[Text]"/>
      <dgm:spPr/>
      <dgm:t>
        <a:bodyPr/>
        <a:lstStyle/>
        <a:p>
          <a:r>
            <a:rPr lang="en-US" dirty="0"/>
            <a:t>Operating System</a:t>
          </a:r>
        </a:p>
      </dgm:t>
    </dgm:pt>
    <dgm:pt modelId="{E93B3AF4-2610-4438-868D-09B16ED6EC91}" type="parTrans" cxnId="{6A4F4A79-F357-410B-833E-624774C5C474}">
      <dgm:prSet/>
      <dgm:spPr/>
      <dgm:t>
        <a:bodyPr/>
        <a:lstStyle/>
        <a:p>
          <a:endParaRPr lang="en-US"/>
        </a:p>
      </dgm:t>
    </dgm:pt>
    <dgm:pt modelId="{CB7E91B2-2184-4452-B1E1-0C1C8ED0D913}" type="sibTrans" cxnId="{6A4F4A79-F357-410B-833E-624774C5C474}">
      <dgm:prSet/>
      <dgm:spPr/>
      <dgm:t>
        <a:bodyPr/>
        <a:lstStyle/>
        <a:p>
          <a:endParaRPr lang="en-US"/>
        </a:p>
      </dgm:t>
    </dgm:pt>
    <dgm:pt modelId="{EC387F5A-B5DE-4552-8855-3D7CA7A0506D}">
      <dgm:prSet phldrT="[Text]"/>
      <dgm:spPr/>
      <dgm:t>
        <a:bodyPr/>
        <a:lstStyle/>
        <a:p>
          <a:r>
            <a:rPr lang="en-US" dirty="0"/>
            <a:t>Kernel</a:t>
          </a:r>
        </a:p>
      </dgm:t>
    </dgm:pt>
    <dgm:pt modelId="{085F46D8-B65D-4CDC-BFE6-FA6F713A7891}" type="parTrans" cxnId="{D7187916-BCA3-45D6-823C-305623FD5C70}">
      <dgm:prSet/>
      <dgm:spPr/>
      <dgm:t>
        <a:bodyPr/>
        <a:lstStyle/>
        <a:p>
          <a:endParaRPr lang="en-US"/>
        </a:p>
      </dgm:t>
    </dgm:pt>
    <dgm:pt modelId="{04542AF3-7357-46AF-9761-AC42E3937D96}" type="sibTrans" cxnId="{D7187916-BCA3-45D6-823C-305623FD5C70}">
      <dgm:prSet/>
      <dgm:spPr/>
      <dgm:t>
        <a:bodyPr/>
        <a:lstStyle/>
        <a:p>
          <a:endParaRPr lang="en-US"/>
        </a:p>
      </dgm:t>
    </dgm:pt>
    <dgm:pt modelId="{AAAC70B4-0753-491A-8491-CAD4B4A9EAF4}" type="pres">
      <dgm:prSet presAssocID="{55E9526F-464E-4A68-B6B9-4919BACF7E71}" presName="Name0" presStyleCnt="0">
        <dgm:presLayoutVars>
          <dgm:chMax val="7"/>
          <dgm:resizeHandles val="exact"/>
        </dgm:presLayoutVars>
      </dgm:prSet>
      <dgm:spPr/>
    </dgm:pt>
    <dgm:pt modelId="{108FE7DA-9C96-409C-8EC3-B5B8DAF07A8F}" type="pres">
      <dgm:prSet presAssocID="{55E9526F-464E-4A68-B6B9-4919BACF7E71}" presName="comp1" presStyleCnt="0"/>
      <dgm:spPr/>
    </dgm:pt>
    <dgm:pt modelId="{B4A85F1A-53AF-424A-8215-6FC65F1176F3}" type="pres">
      <dgm:prSet presAssocID="{55E9526F-464E-4A68-B6B9-4919BACF7E71}" presName="circle1" presStyleLbl="node1" presStyleIdx="0" presStyleCnt="4"/>
      <dgm:spPr/>
    </dgm:pt>
    <dgm:pt modelId="{28A32AC2-9BC8-42AA-A1BD-DA3FA475B2D5}" type="pres">
      <dgm:prSet presAssocID="{55E9526F-464E-4A68-B6B9-4919BACF7E71}" presName="c1text" presStyleLbl="node1" presStyleIdx="0" presStyleCnt="4">
        <dgm:presLayoutVars>
          <dgm:bulletEnabled val="1"/>
        </dgm:presLayoutVars>
      </dgm:prSet>
      <dgm:spPr/>
    </dgm:pt>
    <dgm:pt modelId="{11599EBD-F40E-4CB0-BCD3-73139E27151E}" type="pres">
      <dgm:prSet presAssocID="{55E9526F-464E-4A68-B6B9-4919BACF7E71}" presName="comp2" presStyleCnt="0"/>
      <dgm:spPr/>
    </dgm:pt>
    <dgm:pt modelId="{BAC9C20D-1734-4B5D-93C3-3BAF943230E1}" type="pres">
      <dgm:prSet presAssocID="{55E9526F-464E-4A68-B6B9-4919BACF7E71}" presName="circle2" presStyleLbl="node1" presStyleIdx="1" presStyleCnt="4"/>
      <dgm:spPr/>
    </dgm:pt>
    <dgm:pt modelId="{C424B7DB-6129-43BE-B2BF-50E9F90C91A6}" type="pres">
      <dgm:prSet presAssocID="{55E9526F-464E-4A68-B6B9-4919BACF7E71}" presName="c2text" presStyleLbl="node1" presStyleIdx="1" presStyleCnt="4">
        <dgm:presLayoutVars>
          <dgm:bulletEnabled val="1"/>
        </dgm:presLayoutVars>
      </dgm:prSet>
      <dgm:spPr/>
    </dgm:pt>
    <dgm:pt modelId="{FFD60DEC-DB04-45B6-ADC5-C402B025B334}" type="pres">
      <dgm:prSet presAssocID="{55E9526F-464E-4A68-B6B9-4919BACF7E71}" presName="comp3" presStyleCnt="0"/>
      <dgm:spPr/>
    </dgm:pt>
    <dgm:pt modelId="{230CDB90-6E0E-48B1-AD50-7722851E7A51}" type="pres">
      <dgm:prSet presAssocID="{55E9526F-464E-4A68-B6B9-4919BACF7E71}" presName="circle3" presStyleLbl="node1" presStyleIdx="2" presStyleCnt="4"/>
      <dgm:spPr/>
    </dgm:pt>
    <dgm:pt modelId="{ECB39279-0231-423E-88B8-C58D995783B8}" type="pres">
      <dgm:prSet presAssocID="{55E9526F-464E-4A68-B6B9-4919BACF7E71}" presName="c3text" presStyleLbl="node1" presStyleIdx="2" presStyleCnt="4">
        <dgm:presLayoutVars>
          <dgm:bulletEnabled val="1"/>
        </dgm:presLayoutVars>
      </dgm:prSet>
      <dgm:spPr/>
    </dgm:pt>
    <dgm:pt modelId="{7717B465-F26D-456E-A8DB-82320A65E608}" type="pres">
      <dgm:prSet presAssocID="{55E9526F-464E-4A68-B6B9-4919BACF7E71}" presName="comp4" presStyleCnt="0"/>
      <dgm:spPr/>
    </dgm:pt>
    <dgm:pt modelId="{AB3BD111-581E-48BD-B95F-55961F68E205}" type="pres">
      <dgm:prSet presAssocID="{55E9526F-464E-4A68-B6B9-4919BACF7E71}" presName="circle4" presStyleLbl="node1" presStyleIdx="3" presStyleCnt="4"/>
      <dgm:spPr/>
    </dgm:pt>
    <dgm:pt modelId="{5A8E2419-5311-4348-A4D9-E3CFEB750013}" type="pres">
      <dgm:prSet presAssocID="{55E9526F-464E-4A68-B6B9-4919BACF7E7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7187916-BCA3-45D6-823C-305623FD5C70}" srcId="{55E9526F-464E-4A68-B6B9-4919BACF7E71}" destId="{EC387F5A-B5DE-4552-8855-3D7CA7A0506D}" srcOrd="3" destOrd="0" parTransId="{085F46D8-B65D-4CDC-BFE6-FA6F713A7891}" sibTransId="{04542AF3-7357-46AF-9761-AC42E3937D96}"/>
    <dgm:cxn modelId="{2EDBD817-B060-4934-8166-BA45227EAFCF}" type="presOf" srcId="{EC387F5A-B5DE-4552-8855-3D7CA7A0506D}" destId="{AB3BD111-581E-48BD-B95F-55961F68E205}" srcOrd="0" destOrd="0" presId="urn:microsoft.com/office/officeart/2005/8/layout/venn2"/>
    <dgm:cxn modelId="{C1C86031-0A33-4511-8E70-8EA3FDE4DFB1}" type="presOf" srcId="{20BF7EDD-A6CA-4942-B57E-EEC16E647F2A}" destId="{230CDB90-6E0E-48B1-AD50-7722851E7A51}" srcOrd="0" destOrd="0" presId="urn:microsoft.com/office/officeart/2005/8/layout/venn2"/>
    <dgm:cxn modelId="{8E74BA38-F43A-4C60-A4DE-B5EFCCB372E3}" type="presOf" srcId="{EC387F5A-B5DE-4552-8855-3D7CA7A0506D}" destId="{5A8E2419-5311-4348-A4D9-E3CFEB750013}" srcOrd="1" destOrd="0" presId="urn:microsoft.com/office/officeart/2005/8/layout/venn2"/>
    <dgm:cxn modelId="{9BC4E46E-1246-4E93-85A8-6F0D556CFD96}" type="presOf" srcId="{20BF7EDD-A6CA-4942-B57E-EEC16E647F2A}" destId="{ECB39279-0231-423E-88B8-C58D995783B8}" srcOrd="1" destOrd="0" presId="urn:microsoft.com/office/officeart/2005/8/layout/venn2"/>
    <dgm:cxn modelId="{6A4F4A79-F357-410B-833E-624774C5C474}" srcId="{55E9526F-464E-4A68-B6B9-4919BACF7E71}" destId="{20BF7EDD-A6CA-4942-B57E-EEC16E647F2A}" srcOrd="2" destOrd="0" parTransId="{E93B3AF4-2610-4438-868D-09B16ED6EC91}" sibTransId="{CB7E91B2-2184-4452-B1E1-0C1C8ED0D913}"/>
    <dgm:cxn modelId="{994E617C-55AD-42CB-8C7C-5E2AB390AF9C}" type="presOf" srcId="{E035C51F-A1BC-4C38-B390-5307F0BEA0AB}" destId="{C424B7DB-6129-43BE-B2BF-50E9F90C91A6}" srcOrd="1" destOrd="0" presId="urn:microsoft.com/office/officeart/2005/8/layout/venn2"/>
    <dgm:cxn modelId="{924D6E7C-D3DE-45E3-8187-E44D05A17537}" type="presOf" srcId="{BD52F961-FD18-4770-B053-E4C2D2F4562D}" destId="{28A32AC2-9BC8-42AA-A1BD-DA3FA475B2D5}" srcOrd="1" destOrd="0" presId="urn:microsoft.com/office/officeart/2005/8/layout/venn2"/>
    <dgm:cxn modelId="{91556081-ED2E-46BD-BDE7-0759C34D241B}" type="presOf" srcId="{E035C51F-A1BC-4C38-B390-5307F0BEA0AB}" destId="{BAC9C20D-1734-4B5D-93C3-3BAF943230E1}" srcOrd="0" destOrd="0" presId="urn:microsoft.com/office/officeart/2005/8/layout/venn2"/>
    <dgm:cxn modelId="{BCF382B1-0D8F-452A-A0C0-B0589F03C968}" type="presOf" srcId="{BD52F961-FD18-4770-B053-E4C2D2F4562D}" destId="{B4A85F1A-53AF-424A-8215-6FC65F1176F3}" srcOrd="0" destOrd="0" presId="urn:microsoft.com/office/officeart/2005/8/layout/venn2"/>
    <dgm:cxn modelId="{D01BD9C0-63BA-48EF-AD07-7E2FA41C25F7}" type="presOf" srcId="{55E9526F-464E-4A68-B6B9-4919BACF7E71}" destId="{AAAC70B4-0753-491A-8491-CAD4B4A9EAF4}" srcOrd="0" destOrd="0" presId="urn:microsoft.com/office/officeart/2005/8/layout/venn2"/>
    <dgm:cxn modelId="{EFD31ED6-AC98-47FD-B1A3-F01C46594FD6}" srcId="{55E9526F-464E-4A68-B6B9-4919BACF7E71}" destId="{E035C51F-A1BC-4C38-B390-5307F0BEA0AB}" srcOrd="1" destOrd="0" parTransId="{6204F6C0-A9BB-45C1-831B-88E67F866FE5}" sibTransId="{8F8CF62C-0804-4E3D-9941-E5A3F999A0B2}"/>
    <dgm:cxn modelId="{D05260FA-9186-4CDC-BA06-80F4F807870B}" srcId="{55E9526F-464E-4A68-B6B9-4919BACF7E71}" destId="{BD52F961-FD18-4770-B053-E4C2D2F4562D}" srcOrd="0" destOrd="0" parTransId="{626C0EFE-76ED-4E0F-B24C-C1C9B525971D}" sibTransId="{BEE53BBC-70D2-4281-9875-05F6B487EADF}"/>
    <dgm:cxn modelId="{FB7998FA-F7AC-4F13-8966-373E708F7F41}" type="presParOf" srcId="{AAAC70B4-0753-491A-8491-CAD4B4A9EAF4}" destId="{108FE7DA-9C96-409C-8EC3-B5B8DAF07A8F}" srcOrd="0" destOrd="0" presId="urn:microsoft.com/office/officeart/2005/8/layout/venn2"/>
    <dgm:cxn modelId="{C3CD5818-5242-4AD7-87FD-1D575641AA94}" type="presParOf" srcId="{108FE7DA-9C96-409C-8EC3-B5B8DAF07A8F}" destId="{B4A85F1A-53AF-424A-8215-6FC65F1176F3}" srcOrd="0" destOrd="0" presId="urn:microsoft.com/office/officeart/2005/8/layout/venn2"/>
    <dgm:cxn modelId="{C5782E26-39BE-4A7A-8D61-160BBC3B5073}" type="presParOf" srcId="{108FE7DA-9C96-409C-8EC3-B5B8DAF07A8F}" destId="{28A32AC2-9BC8-42AA-A1BD-DA3FA475B2D5}" srcOrd="1" destOrd="0" presId="urn:microsoft.com/office/officeart/2005/8/layout/venn2"/>
    <dgm:cxn modelId="{BC43C85F-9A7D-4BBB-ABFC-EF8022C2BFFA}" type="presParOf" srcId="{AAAC70B4-0753-491A-8491-CAD4B4A9EAF4}" destId="{11599EBD-F40E-4CB0-BCD3-73139E27151E}" srcOrd="1" destOrd="0" presId="urn:microsoft.com/office/officeart/2005/8/layout/venn2"/>
    <dgm:cxn modelId="{D6FDACDE-BF5A-4FBD-9A2F-C576D159DFFD}" type="presParOf" srcId="{11599EBD-F40E-4CB0-BCD3-73139E27151E}" destId="{BAC9C20D-1734-4B5D-93C3-3BAF943230E1}" srcOrd="0" destOrd="0" presId="urn:microsoft.com/office/officeart/2005/8/layout/venn2"/>
    <dgm:cxn modelId="{107BC0A7-A275-428E-B35E-B929D54EFB57}" type="presParOf" srcId="{11599EBD-F40E-4CB0-BCD3-73139E27151E}" destId="{C424B7DB-6129-43BE-B2BF-50E9F90C91A6}" srcOrd="1" destOrd="0" presId="urn:microsoft.com/office/officeart/2005/8/layout/venn2"/>
    <dgm:cxn modelId="{CC0DDAC3-2CCA-4DCC-9F6E-CDCEAF454953}" type="presParOf" srcId="{AAAC70B4-0753-491A-8491-CAD4B4A9EAF4}" destId="{FFD60DEC-DB04-45B6-ADC5-C402B025B334}" srcOrd="2" destOrd="0" presId="urn:microsoft.com/office/officeart/2005/8/layout/venn2"/>
    <dgm:cxn modelId="{D12AFAC0-883F-4CDA-8574-56C88EBC7CAA}" type="presParOf" srcId="{FFD60DEC-DB04-45B6-ADC5-C402B025B334}" destId="{230CDB90-6E0E-48B1-AD50-7722851E7A51}" srcOrd="0" destOrd="0" presId="urn:microsoft.com/office/officeart/2005/8/layout/venn2"/>
    <dgm:cxn modelId="{A4B7D12D-E743-41B1-BBD3-69FE4BD7A033}" type="presParOf" srcId="{FFD60DEC-DB04-45B6-ADC5-C402B025B334}" destId="{ECB39279-0231-423E-88B8-C58D995783B8}" srcOrd="1" destOrd="0" presId="urn:microsoft.com/office/officeart/2005/8/layout/venn2"/>
    <dgm:cxn modelId="{AD9A54A7-2CAE-4BF2-87F7-601B546E7282}" type="presParOf" srcId="{AAAC70B4-0753-491A-8491-CAD4B4A9EAF4}" destId="{7717B465-F26D-456E-A8DB-82320A65E608}" srcOrd="3" destOrd="0" presId="urn:microsoft.com/office/officeart/2005/8/layout/venn2"/>
    <dgm:cxn modelId="{CFCF2E24-53CC-4348-879A-75481C416EB0}" type="presParOf" srcId="{7717B465-F26D-456E-A8DB-82320A65E608}" destId="{AB3BD111-581E-48BD-B95F-55961F68E205}" srcOrd="0" destOrd="0" presId="urn:microsoft.com/office/officeart/2005/8/layout/venn2"/>
    <dgm:cxn modelId="{36A66EBE-1C23-42CC-B56E-80D875547332}" type="presParOf" srcId="{7717B465-F26D-456E-A8DB-82320A65E608}" destId="{5A8E2419-5311-4348-A4D9-E3CFEB75001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85F1A-53AF-424A-8215-6FC65F1176F3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User Interface</a:t>
          </a:r>
        </a:p>
      </dsp:txBody>
      <dsp:txXfrm>
        <a:off x="2479852" y="203199"/>
        <a:ext cx="1136294" cy="609600"/>
      </dsp:txXfrm>
    </dsp:sp>
    <dsp:sp modelId="{BAC9C20D-1734-4B5D-93C3-3BAF943230E1}">
      <dsp:nvSpPr>
        <dsp:cNvPr id="0" name=""/>
        <dsp:cNvSpPr/>
      </dsp:nvSpPr>
      <dsp:spPr>
        <a:xfrm>
          <a:off x="1422400" y="812799"/>
          <a:ext cx="3251200" cy="32512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Application Level</a:t>
          </a:r>
        </a:p>
      </dsp:txBody>
      <dsp:txXfrm>
        <a:off x="2479852" y="1007871"/>
        <a:ext cx="1136294" cy="585216"/>
      </dsp:txXfrm>
    </dsp:sp>
    <dsp:sp modelId="{230CDB90-6E0E-48B1-AD50-7722851E7A51}">
      <dsp:nvSpPr>
        <dsp:cNvPr id="0" name=""/>
        <dsp:cNvSpPr/>
      </dsp:nvSpPr>
      <dsp:spPr>
        <a:xfrm>
          <a:off x="1828800" y="1625599"/>
          <a:ext cx="2438400" cy="24384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Operating System</a:t>
          </a:r>
        </a:p>
      </dsp:txBody>
      <dsp:txXfrm>
        <a:off x="2479852" y="1808479"/>
        <a:ext cx="1136294" cy="548640"/>
      </dsp:txXfrm>
    </dsp:sp>
    <dsp:sp modelId="{AB3BD111-581E-48BD-B95F-55961F68E205}">
      <dsp:nvSpPr>
        <dsp:cNvPr id="0" name=""/>
        <dsp:cNvSpPr/>
      </dsp:nvSpPr>
      <dsp:spPr>
        <a:xfrm>
          <a:off x="2235200" y="2438399"/>
          <a:ext cx="1625600" cy="16256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Kernel</a:t>
          </a:r>
        </a:p>
      </dsp:txBody>
      <dsp:txXfrm>
        <a:off x="2473263" y="2844799"/>
        <a:ext cx="1149472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305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050" y="0"/>
            <a:ext cx="29305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96937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275" y="4722812"/>
            <a:ext cx="5408612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305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050" y="9444037"/>
            <a:ext cx="29305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4:notes"/>
          <p:cNvSpPr txBox="1">
            <a:spLocks noGrp="1"/>
          </p:cNvSpPr>
          <p:nvPr>
            <p:ph type="body" idx="1"/>
          </p:nvPr>
        </p:nvSpPr>
        <p:spPr>
          <a:xfrm>
            <a:off x="676275" y="4722812"/>
            <a:ext cx="5408612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80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:notes"/>
          <p:cNvSpPr txBox="1">
            <a:spLocks noGrp="1"/>
          </p:cNvSpPr>
          <p:nvPr>
            <p:ph type="body" idx="1"/>
          </p:nvPr>
        </p:nvSpPr>
        <p:spPr>
          <a:xfrm>
            <a:off x="676275" y="4722812"/>
            <a:ext cx="5408612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54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6:notes"/>
          <p:cNvSpPr txBox="1">
            <a:spLocks noGrp="1"/>
          </p:cNvSpPr>
          <p:nvPr>
            <p:ph type="body" idx="1"/>
          </p:nvPr>
        </p:nvSpPr>
        <p:spPr>
          <a:xfrm>
            <a:off x="676275" y="4722812"/>
            <a:ext cx="5408612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65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7:notes"/>
          <p:cNvSpPr txBox="1">
            <a:spLocks noGrp="1"/>
          </p:cNvSpPr>
          <p:nvPr>
            <p:ph type="body" idx="1"/>
          </p:nvPr>
        </p:nvSpPr>
        <p:spPr>
          <a:xfrm>
            <a:off x="676275" y="4722812"/>
            <a:ext cx="5408612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8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25C8BC-8F97-6741-8DFB-03339FAFAA09}"/>
              </a:ext>
            </a:extLst>
          </p:cNvPr>
          <p:cNvCxnSpPr/>
          <p:nvPr/>
        </p:nvCxnSpPr>
        <p:spPr>
          <a:xfrm flipH="1" flipV="1">
            <a:off x="0" y="1660788"/>
            <a:ext cx="9144000" cy="4417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C0C13A-C3BA-C64A-B1FF-04BEC6EB270C}"/>
              </a:ext>
            </a:extLst>
          </p:cNvPr>
          <p:cNvSpPr/>
          <p:nvPr/>
        </p:nvSpPr>
        <p:spPr>
          <a:xfrm>
            <a:off x="0" y="1"/>
            <a:ext cx="9144000" cy="1658204"/>
          </a:xfrm>
          <a:prstGeom prst="rect">
            <a:avLst/>
          </a:prstGeom>
          <a:solidFill>
            <a:srgbClr val="465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4A2ED4-3E7E-BF41-801D-4C79E381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19" y="523104"/>
            <a:ext cx="7772400" cy="611997"/>
          </a:xfrm>
          <a:prstGeom prst="rect">
            <a:avLst/>
          </a:prstGeom>
        </p:spPr>
        <p:txBody>
          <a:bodyPr anchor="b"/>
          <a:lstStyle>
            <a:lvl1pPr algn="l">
              <a:defRPr sz="30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24FCB-FE5B-4640-AE02-2638A8FA7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187" y="2203450"/>
            <a:ext cx="7772400" cy="4127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9C5197-1B44-4A7C-8BE9-5B8CAE36877F}"/>
              </a:ext>
            </a:extLst>
          </p:cNvPr>
          <p:cNvCxnSpPr/>
          <p:nvPr/>
        </p:nvCxnSpPr>
        <p:spPr>
          <a:xfrm flipH="1" flipV="1">
            <a:off x="0" y="1660788"/>
            <a:ext cx="9144000" cy="4417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6A50A68-B7FD-4B98-94E0-751811B690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33" y="6096170"/>
            <a:ext cx="501524" cy="6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6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4" name="Google Shape;134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7" name="Google Shape;147;p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9" name="Google Shape;149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2" name="Google Shape;172;p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3" name="Google Shape;173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5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6" name="Google Shape;186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25C8BC-8F97-6741-8DFB-03339FAFAA09}"/>
              </a:ext>
            </a:extLst>
          </p:cNvPr>
          <p:cNvCxnSpPr/>
          <p:nvPr/>
        </p:nvCxnSpPr>
        <p:spPr>
          <a:xfrm flipH="1" flipV="1">
            <a:off x="0" y="1660788"/>
            <a:ext cx="9144000" cy="4417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C0C13A-C3BA-C64A-B1FF-04BEC6EB270C}"/>
              </a:ext>
            </a:extLst>
          </p:cNvPr>
          <p:cNvSpPr/>
          <p:nvPr/>
        </p:nvSpPr>
        <p:spPr>
          <a:xfrm>
            <a:off x="0" y="1"/>
            <a:ext cx="9144000" cy="1658204"/>
          </a:xfrm>
          <a:prstGeom prst="rect">
            <a:avLst/>
          </a:prstGeom>
          <a:solidFill>
            <a:srgbClr val="465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4A2ED4-3E7E-BF41-801D-4C79E381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19" y="523104"/>
            <a:ext cx="7772400" cy="611997"/>
          </a:xfrm>
          <a:prstGeom prst="rect">
            <a:avLst/>
          </a:prstGeom>
        </p:spPr>
        <p:txBody>
          <a:bodyPr anchor="b"/>
          <a:lstStyle>
            <a:lvl1pPr algn="l">
              <a:defRPr sz="30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24FCB-FE5B-4640-AE02-2638A8FA7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187" y="2203450"/>
            <a:ext cx="7772400" cy="4127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9C5197-1B44-4A7C-8BE9-5B8CAE36877F}"/>
              </a:ext>
            </a:extLst>
          </p:cNvPr>
          <p:cNvCxnSpPr/>
          <p:nvPr/>
        </p:nvCxnSpPr>
        <p:spPr>
          <a:xfrm flipH="1" flipV="1">
            <a:off x="0" y="1660788"/>
            <a:ext cx="9144000" cy="4417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6A50A68-B7FD-4B98-94E0-751811B690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33" y="6096170"/>
            <a:ext cx="501524" cy="6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2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806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81" r:id="rId2"/>
    <p:sldLayoutId id="214748368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jpg"/><Relationship Id="rId15" Type="http://schemas.openxmlformats.org/officeDocument/2006/relationships/image" Target="../media/image68.jpe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isticmanagement.internationa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mailto:pirson@fordham.edu" TargetMode="External"/><Relationship Id="rId4" Type="http://schemas.openxmlformats.org/officeDocument/2006/relationships/hyperlink" Target="http://www.humanisticleadership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7;p2">
            <a:extLst>
              <a:ext uri="{FF2B5EF4-FFF2-40B4-BE49-F238E27FC236}">
                <a16:creationId xmlns:a16="http://schemas.microsoft.com/office/drawing/2014/main" id="{E06F1AA3-2700-85F3-47D1-5DCA08F6641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71304" y="527050"/>
            <a:ext cx="2357130" cy="5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539AE3-936A-0E8A-B512-E3F26108AD09}"/>
              </a:ext>
            </a:extLst>
          </p:cNvPr>
          <p:cNvSpPr txBox="1"/>
          <p:nvPr/>
        </p:nvSpPr>
        <p:spPr>
          <a:xfrm>
            <a:off x="879988" y="2550123"/>
            <a:ext cx="7010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Educating business Students to do business more consciously –</a:t>
            </a:r>
          </a:p>
          <a:p>
            <a:pPr algn="ctr"/>
            <a:endParaRPr lang="en-US" sz="3200" b="1" u="sng" dirty="0"/>
          </a:p>
          <a:p>
            <a:pPr algn="ctr"/>
            <a:r>
              <a:rPr lang="en-US" sz="2000" b="1" u="sng" dirty="0"/>
              <a:t>The humanistic leadership approach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000" b="1" dirty="0"/>
              <a:t>Michael </a:t>
            </a:r>
            <a:r>
              <a:rPr lang="en-US" sz="2000" b="1" dirty="0" err="1"/>
              <a:t>Pirson</a:t>
            </a:r>
            <a:endParaRPr lang="en-US" sz="2000" b="1" dirty="0"/>
          </a:p>
          <a:p>
            <a:pPr algn="ctr"/>
            <a:endParaRPr lang="en-US" dirty="0"/>
          </a:p>
          <a:p>
            <a:pPr algn="ctr"/>
            <a:r>
              <a:rPr lang="en-US" sz="1600" dirty="0"/>
              <a:t>James A.F. Stoner Chair of Sustainable Business and Professor of Humanistic Management, Fordham University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June 28, 2023</a:t>
            </a:r>
          </a:p>
          <a:p>
            <a:pPr algn="ctr"/>
            <a:r>
              <a:rPr lang="en-US" dirty="0"/>
              <a:t>Conscious Business Education</a:t>
            </a:r>
          </a:p>
          <a:p>
            <a:pPr algn="ctr"/>
            <a:r>
              <a:rPr lang="en-US" dirty="0"/>
              <a:t>Barcelona</a:t>
            </a:r>
          </a:p>
        </p:txBody>
      </p:sp>
      <p:pic>
        <p:nvPicPr>
          <p:cNvPr id="1026" name="Picture 2" descr="Humanistic Leadership Academy">
            <a:extLst>
              <a:ext uri="{FF2B5EF4-FFF2-40B4-BE49-F238E27FC236}">
                <a16:creationId xmlns:a16="http://schemas.microsoft.com/office/drawing/2014/main" id="{8ADEC26F-A1C2-06C7-54A0-89D01088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5" y="527050"/>
            <a:ext cx="1501399" cy="4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257;p3">
            <a:extLst>
              <a:ext uri="{FF2B5EF4-FFF2-40B4-BE49-F238E27FC236}">
                <a16:creationId xmlns:a16="http://schemas.microsoft.com/office/drawing/2014/main" id="{AD3EC0FF-3BAC-8672-A3CC-E99D4E64C1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7496" y="347559"/>
            <a:ext cx="280352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66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6EB8EC40-5643-48E1-4DA7-F0BB3082A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6" y="2295218"/>
            <a:ext cx="6809975" cy="356480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 dirty="0">
              <a:latin typeface="Verdana" panose="020B060403050404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7D32349-375B-3036-5A85-0A5E1227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403248"/>
            <a:ext cx="6000750" cy="3200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525" dirty="0"/>
          </a:p>
          <a:p>
            <a:pPr marL="0" indent="0">
              <a:buNone/>
              <a:defRPr/>
            </a:pPr>
            <a:r>
              <a:rPr lang="en-US" altLang="en-US" sz="1800" dirty="0"/>
              <a:t>Economistic	Model			Humanistic Model: </a:t>
            </a:r>
            <a:r>
              <a:rPr lang="en-US" altLang="en-US" sz="1050" dirty="0"/>
              <a:t>Responsibility as Maximization</a:t>
            </a:r>
            <a:r>
              <a:rPr lang="en-US" altLang="en-US" sz="1800" dirty="0"/>
              <a:t>		</a:t>
            </a:r>
            <a:r>
              <a:rPr lang="en-US" altLang="en-US" sz="1050" dirty="0"/>
              <a:t>Responsibility as: Staying or getting in the  					Safe and Just Operating Zone</a:t>
            </a:r>
          </a:p>
          <a:p>
            <a:pPr marL="0" indent="0">
              <a:buNone/>
              <a:defRPr/>
            </a:pPr>
            <a:endParaRPr lang="en-US" altLang="en-US" sz="1800" dirty="0"/>
          </a:p>
          <a:p>
            <a:pPr marL="353615" lvl="1" indent="0">
              <a:buNone/>
              <a:defRPr/>
            </a:pPr>
            <a:endParaRPr lang="en-US" altLang="en-US" sz="1200" dirty="0"/>
          </a:p>
          <a:p>
            <a:pPr lvl="1">
              <a:defRPr/>
            </a:pPr>
            <a:endParaRPr lang="en-US" altLang="en-US" sz="1200" dirty="0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1B4E930C-FACD-A6DC-8282-628EBAAFC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48" y="3576450"/>
            <a:ext cx="2825354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4">
            <a:extLst>
              <a:ext uri="{FF2B5EF4-FFF2-40B4-BE49-F238E27FC236}">
                <a16:creationId xmlns:a16="http://schemas.microsoft.com/office/drawing/2014/main" id="{82D260D2-667F-3620-E755-14F05B2DC8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89201" y="3630406"/>
            <a:ext cx="857250" cy="800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5">
            <a:extLst>
              <a:ext uri="{FF2B5EF4-FFF2-40B4-BE49-F238E27FC236}">
                <a16:creationId xmlns:a16="http://schemas.microsoft.com/office/drawing/2014/main" id="{469D65EA-1A5D-C56B-0EC0-638C408CE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049" y="3565298"/>
            <a:ext cx="1143000" cy="4381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Verdana" panose="020B0604030504040204" pitchFamily="34" charset="0"/>
              </a:rPr>
              <a:t> </a:t>
            </a:r>
            <a:r>
              <a:rPr lang="en-US" altLang="en-US" sz="900" dirty="0">
                <a:latin typeface="Verdana" panose="020B0604030504040204" pitchFamily="34" charset="0"/>
              </a:rPr>
              <a:t>Responsibility for Maximization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 dirty="0">
              <a:latin typeface="Verdana" panose="020B0604030504040204" pitchFamily="34" charset="0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07FE57F3-FBC6-851D-1E0A-0BDC594A9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04" y="3532744"/>
            <a:ext cx="2677899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01A6B40E-76EE-B2B2-2335-B330B2F2B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301" y="3832621"/>
            <a:ext cx="108585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Verdana" panose="020B0604030504040204" pitchFamily="34" charset="0"/>
              </a:rPr>
              <a:t>Safe and Just Operating Zone</a:t>
            </a:r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3FE493C2-C669-8E05-85C2-802BB4BE6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690" y="4264338"/>
            <a:ext cx="865678" cy="57516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Verdana" panose="020B0604030504040204" pitchFamily="34" charset="0"/>
              </a:rPr>
              <a:t>Dignity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743DAD7F-4614-E186-62B8-04995747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001" y="3261074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Verdana" panose="020B0604030504040204" pitchFamily="34" charset="0"/>
              </a:rPr>
              <a:t>Planetary Boundaries</a:t>
            </a:r>
          </a:p>
        </p:txBody>
      </p:sp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2ABEF4C8-0AA6-4137-487F-D699153EBD01}"/>
              </a:ext>
            </a:extLst>
          </p:cNvPr>
          <p:cNvSpPr txBox="1"/>
          <p:nvPr/>
        </p:nvSpPr>
        <p:spPr>
          <a:xfrm>
            <a:off x="2830032" y="87197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2. Change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Operating System </a:t>
            </a:r>
            <a:endParaRPr dirty="0"/>
          </a:p>
        </p:txBody>
      </p:sp>
      <p:pic>
        <p:nvPicPr>
          <p:cNvPr id="5" name="Picture 2" descr="Humanistic Leadership Academy">
            <a:extLst>
              <a:ext uri="{FF2B5EF4-FFF2-40B4-BE49-F238E27FC236}">
                <a16:creationId xmlns:a16="http://schemas.microsoft.com/office/drawing/2014/main" id="{492ABBB6-BA38-9256-17D3-B841C143C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1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8;p3">
            <a:extLst>
              <a:ext uri="{FF2B5EF4-FFF2-40B4-BE49-F238E27FC236}">
                <a16:creationId xmlns:a16="http://schemas.microsoft.com/office/drawing/2014/main" id="{D140ECDA-129F-844C-9013-E09A1D9C775B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2.  Change Kernel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6" name="Google Shape;324;p7">
            <a:extLst>
              <a:ext uri="{FF2B5EF4-FFF2-40B4-BE49-F238E27FC236}">
                <a16:creationId xmlns:a16="http://schemas.microsoft.com/office/drawing/2014/main" id="{E207BE42-8470-7FBE-B011-DB96A7019662}"/>
              </a:ext>
            </a:extLst>
          </p:cNvPr>
          <p:cNvSpPr txBox="1"/>
          <p:nvPr/>
        </p:nvSpPr>
        <p:spPr>
          <a:xfrm>
            <a:off x="287337" y="1619250"/>
            <a:ext cx="84502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Two background Narratives- human nature</a:t>
            </a:r>
            <a:endParaRPr dirty="0"/>
          </a:p>
        </p:txBody>
      </p:sp>
      <p:cxnSp>
        <p:nvCxnSpPr>
          <p:cNvPr id="7" name="Google Shape;323;p7">
            <a:extLst>
              <a:ext uri="{FF2B5EF4-FFF2-40B4-BE49-F238E27FC236}">
                <a16:creationId xmlns:a16="http://schemas.microsoft.com/office/drawing/2014/main" id="{44584545-93E0-0EBE-0F7D-1B9F03F08BF6}"/>
              </a:ext>
            </a:extLst>
          </p:cNvPr>
          <p:cNvCxnSpPr/>
          <p:nvPr/>
        </p:nvCxnSpPr>
        <p:spPr>
          <a:xfrm rot="10800000" flipH="1">
            <a:off x="396875" y="218916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9A161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" name="Google Shape;329;p7">
            <a:extLst>
              <a:ext uri="{FF2B5EF4-FFF2-40B4-BE49-F238E27FC236}">
                <a16:creationId xmlns:a16="http://schemas.microsoft.com/office/drawing/2014/main" id="{31420EC7-06DF-CBEE-BD7C-5551EC270608}"/>
              </a:ext>
            </a:extLst>
          </p:cNvPr>
          <p:cNvSpPr txBox="1"/>
          <p:nvPr/>
        </p:nvSpPr>
        <p:spPr>
          <a:xfrm>
            <a:off x="539750" y="2241550"/>
            <a:ext cx="8175625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000"/>
              <a:buFont typeface="Arial"/>
              <a:buNone/>
            </a:pPr>
            <a:r>
              <a:rPr lang="en-US" sz="2000" b="0" i="0" u="none" dirty="0">
                <a:solidFill>
                  <a:srgbClr val="9A1616"/>
                </a:solidFill>
                <a:latin typeface="Arial"/>
                <a:ea typeface="Arial"/>
                <a:cs typeface="Arial"/>
                <a:sym typeface="Arial"/>
              </a:rPr>
              <a:t>Economistic story				Humanistic story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000"/>
              <a:buFont typeface="Arial"/>
              <a:buNone/>
            </a:pPr>
            <a:r>
              <a:rPr lang="en-US" sz="2000" b="0" i="0" u="none" dirty="0">
                <a:solidFill>
                  <a:srgbClr val="9A1616"/>
                </a:solidFill>
                <a:latin typeface="Arial"/>
                <a:ea typeface="Arial"/>
                <a:cs typeface="Arial"/>
                <a:sym typeface="Arial"/>
              </a:rPr>
              <a:t>(homo </a:t>
            </a:r>
            <a:r>
              <a:rPr lang="en-US" sz="2000" b="0" i="0" u="none" dirty="0" err="1">
                <a:solidFill>
                  <a:srgbClr val="9A1616"/>
                </a:solidFill>
                <a:latin typeface="Arial"/>
                <a:ea typeface="Arial"/>
                <a:cs typeface="Arial"/>
                <a:sym typeface="Arial"/>
              </a:rPr>
              <a:t>oeconomicus</a:t>
            </a:r>
            <a:r>
              <a:rPr lang="en-US" sz="2000" b="0" i="0" u="none" dirty="0">
                <a:solidFill>
                  <a:srgbClr val="9A1616"/>
                </a:solidFill>
                <a:latin typeface="Arial"/>
                <a:ea typeface="Arial"/>
                <a:cs typeface="Arial"/>
                <a:sym typeface="Arial"/>
              </a:rPr>
              <a:t>)	</a:t>
            </a: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000" b="0" i="0" u="none" dirty="0">
                <a:solidFill>
                  <a:srgbClr val="9A1616"/>
                </a:solidFill>
                <a:latin typeface="Arial"/>
                <a:ea typeface="Arial"/>
                <a:cs typeface="Arial"/>
                <a:sym typeface="Arial"/>
              </a:rPr>
              <a:t>(homo sapiens)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000"/>
              <a:buFont typeface="Arial"/>
              <a:buNone/>
            </a:pPr>
            <a:r>
              <a:rPr lang="en-US" sz="2000" b="0" i="0" u="none" dirty="0">
                <a:solidFill>
                  <a:srgbClr val="9A161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dirty="0"/>
          </a:p>
        </p:txBody>
      </p:sp>
      <p:pic>
        <p:nvPicPr>
          <p:cNvPr id="10" name="Google Shape;330;p7">
            <a:extLst>
              <a:ext uri="{FF2B5EF4-FFF2-40B4-BE49-F238E27FC236}">
                <a16:creationId xmlns:a16="http://schemas.microsoft.com/office/drawing/2014/main" id="{531DB35E-416B-F350-F4EF-9F1A36366DA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037" y="3068637"/>
            <a:ext cx="2736850" cy="307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31;p7">
            <a:extLst>
              <a:ext uri="{FF2B5EF4-FFF2-40B4-BE49-F238E27FC236}">
                <a16:creationId xmlns:a16="http://schemas.microsoft.com/office/drawing/2014/main" id="{D29E098B-F9B1-4CF9-FF74-66C77D9CDC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3063" y="2969418"/>
            <a:ext cx="3151187" cy="327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326;p7">
            <a:extLst>
              <a:ext uri="{FF2B5EF4-FFF2-40B4-BE49-F238E27FC236}">
                <a16:creationId xmlns:a16="http://schemas.microsoft.com/office/drawing/2014/main" id="{27C5817B-EFB3-E6CC-5604-B7052E583B35}"/>
              </a:ext>
            </a:extLst>
          </p:cNvPr>
          <p:cNvCxnSpPr/>
          <p:nvPr/>
        </p:nvCxnSpPr>
        <p:spPr>
          <a:xfrm rot="10800000" flipH="1">
            <a:off x="396875" y="6502784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" name="Picture 2" descr="Humanistic Leadership Academy">
            <a:extLst>
              <a:ext uri="{FF2B5EF4-FFF2-40B4-BE49-F238E27FC236}">
                <a16:creationId xmlns:a16="http://schemas.microsoft.com/office/drawing/2014/main" id="{8C57ABD7-9D7F-F49D-9E25-DA89A214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7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3F1F0061-8777-0762-6AE9-CBE6F463626C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2. Dominant Mindset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5" name="Google Shape;373;p10">
            <a:extLst>
              <a:ext uri="{FF2B5EF4-FFF2-40B4-BE49-F238E27FC236}">
                <a16:creationId xmlns:a16="http://schemas.microsoft.com/office/drawing/2014/main" id="{76AC78E5-E34F-E202-D5D5-E1160B3F6C6B}"/>
              </a:ext>
            </a:extLst>
          </p:cNvPr>
          <p:cNvSpPr txBox="1"/>
          <p:nvPr/>
        </p:nvSpPr>
        <p:spPr>
          <a:xfrm>
            <a:off x="287337" y="1619250"/>
            <a:ext cx="84709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Economistic Narrative- Responsibility from Outside-In</a:t>
            </a:r>
            <a:endParaRPr dirty="0"/>
          </a:p>
        </p:txBody>
      </p:sp>
      <p:cxnSp>
        <p:nvCxnSpPr>
          <p:cNvPr id="6" name="Google Shape;372;p10">
            <a:extLst>
              <a:ext uri="{FF2B5EF4-FFF2-40B4-BE49-F238E27FC236}">
                <a16:creationId xmlns:a16="http://schemas.microsoft.com/office/drawing/2014/main" id="{C19162D0-D3C4-85BE-5378-0AE17F83036F}"/>
              </a:ext>
            </a:extLst>
          </p:cNvPr>
          <p:cNvCxnSpPr/>
          <p:nvPr/>
        </p:nvCxnSpPr>
        <p:spPr>
          <a:xfrm rot="10800000" flipH="1">
            <a:off x="396875" y="218916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" name="Google Shape;377;p10">
            <a:extLst>
              <a:ext uri="{FF2B5EF4-FFF2-40B4-BE49-F238E27FC236}">
                <a16:creationId xmlns:a16="http://schemas.microsoft.com/office/drawing/2014/main" id="{90F10735-B0FC-702C-3692-60DABB77484B}"/>
              </a:ext>
            </a:extLst>
          </p:cNvPr>
          <p:cNvSpPr txBox="1"/>
          <p:nvPr/>
        </p:nvSpPr>
        <p:spPr>
          <a:xfrm>
            <a:off x="539750" y="2241550"/>
            <a:ext cx="8175625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000"/>
              <a:buFont typeface="Arial"/>
              <a:buNone/>
            </a:pPr>
            <a:r>
              <a:rPr lang="en-US" sz="2000" b="0" i="0" u="none" dirty="0">
                <a:solidFill>
                  <a:srgbClr val="9A1616"/>
                </a:solidFill>
                <a:latin typeface="Arial"/>
                <a:ea typeface="Arial"/>
                <a:cs typeface="Arial"/>
                <a:sym typeface="Arial"/>
              </a:rPr>
              <a:t>Nature of organizations – economistic story        </a:t>
            </a:r>
            <a:endParaRPr dirty="0"/>
          </a:p>
        </p:txBody>
      </p:sp>
      <p:sp>
        <p:nvSpPr>
          <p:cNvPr id="8" name="Google Shape;378;p10">
            <a:extLst>
              <a:ext uri="{FF2B5EF4-FFF2-40B4-BE49-F238E27FC236}">
                <a16:creationId xmlns:a16="http://schemas.microsoft.com/office/drawing/2014/main" id="{07ADA732-E5A3-D037-BE97-CEFA7DD47527}"/>
              </a:ext>
            </a:extLst>
          </p:cNvPr>
          <p:cNvSpPr txBox="1"/>
          <p:nvPr/>
        </p:nvSpPr>
        <p:spPr>
          <a:xfrm>
            <a:off x="611187" y="2924175"/>
            <a:ext cx="55721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Corporation as person – a psychopath (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Bakan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2000)</a:t>
            </a:r>
            <a:endParaRPr dirty="0"/>
          </a:p>
        </p:txBody>
      </p:sp>
      <p:pic>
        <p:nvPicPr>
          <p:cNvPr id="9" name="Google Shape;382;p10">
            <a:extLst>
              <a:ext uri="{FF2B5EF4-FFF2-40B4-BE49-F238E27FC236}">
                <a16:creationId xmlns:a16="http://schemas.microsoft.com/office/drawing/2014/main" id="{7B4B3885-E748-1B03-32C3-40273BC5E7F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7251" y="2252662"/>
            <a:ext cx="1898650" cy="148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79;p10">
            <a:extLst>
              <a:ext uri="{FF2B5EF4-FFF2-40B4-BE49-F238E27FC236}">
                <a16:creationId xmlns:a16="http://schemas.microsoft.com/office/drawing/2014/main" id="{11502EB8-D10A-13E5-C21E-A23D5C4C5A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332" y="3271479"/>
            <a:ext cx="243840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81;p10">
            <a:extLst>
              <a:ext uri="{FF2B5EF4-FFF2-40B4-BE49-F238E27FC236}">
                <a16:creationId xmlns:a16="http://schemas.microsoft.com/office/drawing/2014/main" id="{FF13A31B-C8DD-7DFC-7968-12ADAD65E8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97" y="4931799"/>
            <a:ext cx="27622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80;p10">
            <a:extLst>
              <a:ext uri="{FF2B5EF4-FFF2-40B4-BE49-F238E27FC236}">
                <a16:creationId xmlns:a16="http://schemas.microsoft.com/office/drawing/2014/main" id="{9816C72B-0C4E-5F17-EDB1-9DDC79FAABE8}"/>
              </a:ext>
            </a:extLst>
          </p:cNvPr>
          <p:cNvSpPr txBox="1"/>
          <p:nvPr/>
        </p:nvSpPr>
        <p:spPr>
          <a:xfrm>
            <a:off x="4627562" y="4361656"/>
            <a:ext cx="400685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Responsibility a cost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external requirement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Enlightened perspective: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responsibility as business opportunity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 a means to the end of profit”</a:t>
            </a:r>
            <a:endParaRPr dirty="0"/>
          </a:p>
        </p:txBody>
      </p:sp>
      <p:cxnSp>
        <p:nvCxnSpPr>
          <p:cNvPr id="13" name="Google Shape;374;p10">
            <a:extLst>
              <a:ext uri="{FF2B5EF4-FFF2-40B4-BE49-F238E27FC236}">
                <a16:creationId xmlns:a16="http://schemas.microsoft.com/office/drawing/2014/main" id="{940EC941-1304-1EF1-A80C-7A29D4A1B5DE}"/>
              </a:ext>
            </a:extLst>
          </p:cNvPr>
          <p:cNvCxnSpPr/>
          <p:nvPr/>
        </p:nvCxnSpPr>
        <p:spPr>
          <a:xfrm rot="10800000" flipH="1">
            <a:off x="396874" y="6735763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" name="Picture 2" descr="Humanistic Leadership Academy">
            <a:extLst>
              <a:ext uri="{FF2B5EF4-FFF2-40B4-BE49-F238E27FC236}">
                <a16:creationId xmlns:a16="http://schemas.microsoft.com/office/drawing/2014/main" id="{FE067DB9-DD39-5E83-601A-B4B52AF35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AF6F79AD-9BC6-F667-9161-75279F3B7C56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Human Nature </a:t>
            </a:r>
            <a:endParaRPr dirty="0"/>
          </a:p>
        </p:txBody>
      </p:sp>
      <p:sp>
        <p:nvSpPr>
          <p:cNvPr id="5" name="Google Shape;393;p11">
            <a:extLst>
              <a:ext uri="{FF2B5EF4-FFF2-40B4-BE49-F238E27FC236}">
                <a16:creationId xmlns:a16="http://schemas.microsoft.com/office/drawing/2014/main" id="{D86BA644-0E04-13C9-9477-30850F92DFDA}"/>
              </a:ext>
            </a:extLst>
          </p:cNvPr>
          <p:cNvSpPr txBox="1"/>
          <p:nvPr/>
        </p:nvSpPr>
        <p:spPr>
          <a:xfrm>
            <a:off x="307207" y="1803348"/>
            <a:ext cx="8399462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Need for a new story</a:t>
            </a:r>
            <a:r>
              <a:rPr lang="en-US" sz="2600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- a new kernel</a:t>
            </a:r>
            <a:endParaRPr dirty="0"/>
          </a:p>
        </p:txBody>
      </p:sp>
      <p:cxnSp>
        <p:nvCxnSpPr>
          <p:cNvPr id="6" name="Google Shape;392;p11">
            <a:extLst>
              <a:ext uri="{FF2B5EF4-FFF2-40B4-BE49-F238E27FC236}">
                <a16:creationId xmlns:a16="http://schemas.microsoft.com/office/drawing/2014/main" id="{8A209659-6F1C-2E07-EEEA-F472906481BB}"/>
              </a:ext>
            </a:extLst>
          </p:cNvPr>
          <p:cNvCxnSpPr/>
          <p:nvPr/>
        </p:nvCxnSpPr>
        <p:spPr>
          <a:xfrm rot="10800000" flipH="1">
            <a:off x="401637" y="2266898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" name="Google Shape;399;p11">
            <a:extLst>
              <a:ext uri="{FF2B5EF4-FFF2-40B4-BE49-F238E27FC236}">
                <a16:creationId xmlns:a16="http://schemas.microsoft.com/office/drawing/2014/main" id="{3189C6EA-6B32-CDF1-0358-0DE4439A3FE6}"/>
              </a:ext>
            </a:extLst>
          </p:cNvPr>
          <p:cNvSpPr txBox="1"/>
          <p:nvPr/>
        </p:nvSpPr>
        <p:spPr>
          <a:xfrm>
            <a:off x="611187" y="2492375"/>
            <a:ext cx="2160587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explain why people are motivated by more than profit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responsibility is relevant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able to survive in and with nature</a:t>
            </a:r>
            <a:endParaRPr dirty="0"/>
          </a:p>
        </p:txBody>
      </p:sp>
      <p:pic>
        <p:nvPicPr>
          <p:cNvPr id="9" name="Picture 2" descr="John Naisbitt Quote: “The most exciting breakthroughs of the 21st ...">
            <a:extLst>
              <a:ext uri="{FF2B5EF4-FFF2-40B4-BE49-F238E27FC236}">
                <a16:creationId xmlns:a16="http://schemas.microsoft.com/office/drawing/2014/main" id="{8A07F95A-B252-76F7-FF51-3577C1D4E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32" y="2772849"/>
            <a:ext cx="5712372" cy="32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oogle Shape;395;p11">
            <a:extLst>
              <a:ext uri="{FF2B5EF4-FFF2-40B4-BE49-F238E27FC236}">
                <a16:creationId xmlns:a16="http://schemas.microsoft.com/office/drawing/2014/main" id="{C1250CA4-ECDC-576E-201D-440A3D8A096A}"/>
              </a:ext>
            </a:extLst>
          </p:cNvPr>
          <p:cNvCxnSpPr/>
          <p:nvPr/>
        </p:nvCxnSpPr>
        <p:spPr>
          <a:xfrm rot="10800000" flipH="1">
            <a:off x="401637" y="6276668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7" name="Picture 2" descr="Humanistic Leadership Academy">
            <a:extLst>
              <a:ext uri="{FF2B5EF4-FFF2-40B4-BE49-F238E27FC236}">
                <a16:creationId xmlns:a16="http://schemas.microsoft.com/office/drawing/2014/main" id="{B47B2C7C-7FBA-F469-D711-E3CAC433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4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79C6DDAB-51D4-D53E-1576-6233CCB316B6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Human Nature </a:t>
            </a:r>
            <a:endParaRPr dirty="0"/>
          </a:p>
        </p:txBody>
      </p:sp>
      <p:sp>
        <p:nvSpPr>
          <p:cNvPr id="5" name="Google Shape;409;p12">
            <a:extLst>
              <a:ext uri="{FF2B5EF4-FFF2-40B4-BE49-F238E27FC236}">
                <a16:creationId xmlns:a16="http://schemas.microsoft.com/office/drawing/2014/main" id="{6F20EB96-B4C7-6AC0-5A74-AD1CC016E01E}"/>
              </a:ext>
            </a:extLst>
          </p:cNvPr>
          <p:cNvSpPr txBox="1"/>
          <p:nvPr/>
        </p:nvSpPr>
        <p:spPr>
          <a:xfrm>
            <a:off x="179387" y="1768884"/>
            <a:ext cx="84645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Humanistic Perspective allows better leadership</a:t>
            </a:r>
            <a:endParaRPr dirty="0"/>
          </a:p>
        </p:txBody>
      </p:sp>
      <p:pic>
        <p:nvPicPr>
          <p:cNvPr id="6" name="Google Shape;416;p12">
            <a:extLst>
              <a:ext uri="{FF2B5EF4-FFF2-40B4-BE49-F238E27FC236}">
                <a16:creationId xmlns:a16="http://schemas.microsoft.com/office/drawing/2014/main" id="{7E135C97-4687-C7DA-E01E-E91DBAFF98E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2565400"/>
            <a:ext cx="925512" cy="9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17;p12">
            <a:extLst>
              <a:ext uri="{FF2B5EF4-FFF2-40B4-BE49-F238E27FC236}">
                <a16:creationId xmlns:a16="http://schemas.microsoft.com/office/drawing/2014/main" id="{DA8F16F7-9445-5525-0050-14D18561DFCD}"/>
              </a:ext>
            </a:extLst>
          </p:cNvPr>
          <p:cNvSpPr txBox="1"/>
          <p:nvPr/>
        </p:nvSpPr>
        <p:spPr>
          <a:xfrm>
            <a:off x="1511300" y="2528887"/>
            <a:ext cx="5832475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 towards homo sapiens- 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evolutionary account (evidence based)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18;p12">
            <a:extLst>
              <a:ext uri="{FF2B5EF4-FFF2-40B4-BE49-F238E27FC236}">
                <a16:creationId xmlns:a16="http://schemas.microsoft.com/office/drawing/2014/main" id="{5385261D-28FB-3AE3-E667-A4CF4F0F8DD6}"/>
              </a:ext>
            </a:extLst>
          </p:cNvPr>
          <p:cNvSpPr txBox="1"/>
          <p:nvPr/>
        </p:nvSpPr>
        <p:spPr>
          <a:xfrm>
            <a:off x="2159000" y="3375025"/>
            <a:ext cx="3744912" cy="2501900"/>
          </a:xfrm>
          <a:prstGeom prst="rect">
            <a:avLst/>
          </a:prstGeom>
          <a:noFill/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19;p12">
            <a:extLst>
              <a:ext uri="{FF2B5EF4-FFF2-40B4-BE49-F238E27FC236}">
                <a16:creationId xmlns:a16="http://schemas.microsoft.com/office/drawing/2014/main" id="{538042ED-6A16-C397-74C1-8B0A9B7004F0}"/>
              </a:ext>
            </a:extLst>
          </p:cNvPr>
          <p:cNvSpPr txBox="1"/>
          <p:nvPr/>
        </p:nvSpPr>
        <p:spPr>
          <a:xfrm>
            <a:off x="2159000" y="5060950"/>
            <a:ext cx="1044575" cy="815975"/>
          </a:xfrm>
          <a:prstGeom prst="rect">
            <a:avLst/>
          </a:prstGeom>
          <a:solidFill>
            <a:srgbClr val="99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r>
              <a:rPr lang="en-US" sz="18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b="0" i="0" u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dD</a:t>
            </a:r>
            <a:endParaRPr dirty="0"/>
          </a:p>
        </p:txBody>
      </p:sp>
      <p:sp>
        <p:nvSpPr>
          <p:cNvPr id="10" name="Google Shape;420;p12">
            <a:extLst>
              <a:ext uri="{FF2B5EF4-FFF2-40B4-BE49-F238E27FC236}">
                <a16:creationId xmlns:a16="http://schemas.microsoft.com/office/drawing/2014/main" id="{E4053DEF-DA1C-26FD-8750-35C1D0BD752D}"/>
              </a:ext>
            </a:extLst>
          </p:cNvPr>
          <p:cNvSpPr txBox="1"/>
          <p:nvPr/>
        </p:nvSpPr>
        <p:spPr>
          <a:xfrm>
            <a:off x="3203575" y="4527550"/>
            <a:ext cx="1152525" cy="1349375"/>
          </a:xfrm>
          <a:prstGeom prst="rect">
            <a:avLst/>
          </a:prstGeom>
          <a:solidFill>
            <a:srgbClr val="80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dB</a:t>
            </a:r>
            <a:endParaRPr/>
          </a:p>
        </p:txBody>
      </p:sp>
      <p:sp>
        <p:nvSpPr>
          <p:cNvPr id="11" name="Google Shape;421;p12">
            <a:extLst>
              <a:ext uri="{FF2B5EF4-FFF2-40B4-BE49-F238E27FC236}">
                <a16:creationId xmlns:a16="http://schemas.microsoft.com/office/drawing/2014/main" id="{C2F438A9-DD08-2C7C-A9D5-E6E94859BF2F}"/>
              </a:ext>
            </a:extLst>
          </p:cNvPr>
          <p:cNvSpPr txBox="1"/>
          <p:nvPr/>
        </p:nvSpPr>
        <p:spPr>
          <a:xfrm>
            <a:off x="4356100" y="3951288"/>
            <a:ext cx="1476375" cy="1925637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dC</a:t>
            </a:r>
            <a:endParaRPr/>
          </a:p>
        </p:txBody>
      </p:sp>
      <p:cxnSp>
        <p:nvCxnSpPr>
          <p:cNvPr id="12" name="Google Shape;423;p12">
            <a:extLst>
              <a:ext uri="{FF2B5EF4-FFF2-40B4-BE49-F238E27FC236}">
                <a16:creationId xmlns:a16="http://schemas.microsoft.com/office/drawing/2014/main" id="{86AB558D-D9F7-D157-82F9-E93828A4C651}"/>
              </a:ext>
            </a:extLst>
          </p:cNvPr>
          <p:cNvCxnSpPr/>
          <p:nvPr/>
        </p:nvCxnSpPr>
        <p:spPr>
          <a:xfrm>
            <a:off x="2230437" y="5060950"/>
            <a:ext cx="36734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" name="Google Shape;422;p12">
            <a:extLst>
              <a:ext uri="{FF2B5EF4-FFF2-40B4-BE49-F238E27FC236}">
                <a16:creationId xmlns:a16="http://schemas.microsoft.com/office/drawing/2014/main" id="{C8929E74-9596-A08C-6015-7204CC68DE91}"/>
              </a:ext>
            </a:extLst>
          </p:cNvPr>
          <p:cNvCxnSpPr/>
          <p:nvPr/>
        </p:nvCxnSpPr>
        <p:spPr>
          <a:xfrm>
            <a:off x="2159000" y="5305066"/>
            <a:ext cx="36734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" name="Google Shape;411;p12">
            <a:extLst>
              <a:ext uri="{FF2B5EF4-FFF2-40B4-BE49-F238E27FC236}">
                <a16:creationId xmlns:a16="http://schemas.microsoft.com/office/drawing/2014/main" id="{C7CF7F8E-B321-BADA-5D9F-7FB9D41BFD43}"/>
              </a:ext>
            </a:extLst>
          </p:cNvPr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408;p12">
            <a:extLst>
              <a:ext uri="{FF2B5EF4-FFF2-40B4-BE49-F238E27FC236}">
                <a16:creationId xmlns:a16="http://schemas.microsoft.com/office/drawing/2014/main" id="{38507757-1624-6BA9-F3BE-9132786FB8F5}"/>
              </a:ext>
            </a:extLst>
          </p:cNvPr>
          <p:cNvCxnSpPr/>
          <p:nvPr/>
        </p:nvCxnSpPr>
        <p:spPr>
          <a:xfrm rot="10800000" flipH="1">
            <a:off x="396875" y="2339028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Picture 2" descr="Humanistic Leadership Academy">
            <a:extLst>
              <a:ext uri="{FF2B5EF4-FFF2-40B4-BE49-F238E27FC236}">
                <a16:creationId xmlns:a16="http://schemas.microsoft.com/office/drawing/2014/main" id="{59ECD481-CBCB-358B-D2D5-62679587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4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79C6DDAB-51D4-D53E-1576-6233CCB316B6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Human Nature </a:t>
            </a:r>
            <a:endParaRPr dirty="0"/>
          </a:p>
        </p:txBody>
      </p:sp>
      <p:sp>
        <p:nvSpPr>
          <p:cNvPr id="5" name="Google Shape;409;p12">
            <a:extLst>
              <a:ext uri="{FF2B5EF4-FFF2-40B4-BE49-F238E27FC236}">
                <a16:creationId xmlns:a16="http://schemas.microsoft.com/office/drawing/2014/main" id="{6F20EB96-B4C7-6AC0-5A74-AD1CC016E01E}"/>
              </a:ext>
            </a:extLst>
          </p:cNvPr>
          <p:cNvSpPr txBox="1"/>
          <p:nvPr/>
        </p:nvSpPr>
        <p:spPr>
          <a:xfrm>
            <a:off x="179387" y="1768884"/>
            <a:ext cx="84645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From Homo Habilis to Homo Erectus</a:t>
            </a:r>
            <a:endParaRPr dirty="0"/>
          </a:p>
        </p:txBody>
      </p:sp>
      <p:cxnSp>
        <p:nvCxnSpPr>
          <p:cNvPr id="14" name="Google Shape;411;p12">
            <a:extLst>
              <a:ext uri="{FF2B5EF4-FFF2-40B4-BE49-F238E27FC236}">
                <a16:creationId xmlns:a16="http://schemas.microsoft.com/office/drawing/2014/main" id="{C7CF7F8E-B321-BADA-5D9F-7FB9D41BFD43}"/>
              </a:ext>
            </a:extLst>
          </p:cNvPr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408;p12">
            <a:extLst>
              <a:ext uri="{FF2B5EF4-FFF2-40B4-BE49-F238E27FC236}">
                <a16:creationId xmlns:a16="http://schemas.microsoft.com/office/drawing/2014/main" id="{38507757-1624-6BA9-F3BE-9132786FB8F5}"/>
              </a:ext>
            </a:extLst>
          </p:cNvPr>
          <p:cNvCxnSpPr/>
          <p:nvPr/>
        </p:nvCxnSpPr>
        <p:spPr>
          <a:xfrm rot="10800000" flipH="1">
            <a:off x="396875" y="2339028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Picture 2" descr="Humanistic Leadership Academy">
            <a:extLst>
              <a:ext uri="{FF2B5EF4-FFF2-40B4-BE49-F238E27FC236}">
                <a16:creationId xmlns:a16="http://schemas.microsoft.com/office/drawing/2014/main" id="{59ECD481-CBCB-358B-D2D5-62679587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537;p20" descr="Image result for australopithecus afarensis in tree">
            <a:extLst>
              <a:ext uri="{FF2B5EF4-FFF2-40B4-BE49-F238E27FC236}">
                <a16:creationId xmlns:a16="http://schemas.microsoft.com/office/drawing/2014/main" id="{42EBAFA1-FAB6-6F0C-49AA-9D10640C6F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711" y="2527156"/>
            <a:ext cx="5299075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38;p20" descr="Image result for australopithecus afarensis in tree">
            <a:extLst>
              <a:ext uri="{FF2B5EF4-FFF2-40B4-BE49-F238E27FC236}">
                <a16:creationId xmlns:a16="http://schemas.microsoft.com/office/drawing/2014/main" id="{6E34403C-80BC-7B8B-15A0-D47E5E4DE6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467" t="1115" r="917" b="1711"/>
          <a:stretch/>
        </p:blipFill>
        <p:spPr>
          <a:xfrm>
            <a:off x="5877911" y="2514456"/>
            <a:ext cx="2819400" cy="387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9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79C6DDAB-51D4-D53E-1576-6233CCB316B6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Human Nature </a:t>
            </a:r>
            <a:endParaRPr dirty="0"/>
          </a:p>
        </p:txBody>
      </p:sp>
      <p:sp>
        <p:nvSpPr>
          <p:cNvPr id="5" name="Google Shape;409;p12">
            <a:extLst>
              <a:ext uri="{FF2B5EF4-FFF2-40B4-BE49-F238E27FC236}">
                <a16:creationId xmlns:a16="http://schemas.microsoft.com/office/drawing/2014/main" id="{6F20EB96-B4C7-6AC0-5A74-AD1CC016E01E}"/>
              </a:ext>
            </a:extLst>
          </p:cNvPr>
          <p:cNvSpPr txBox="1"/>
          <p:nvPr/>
        </p:nvSpPr>
        <p:spPr>
          <a:xfrm>
            <a:off x="179387" y="1768884"/>
            <a:ext cx="84645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From Homo Habilis to Homo Erectus</a:t>
            </a:r>
            <a:endParaRPr dirty="0"/>
          </a:p>
        </p:txBody>
      </p:sp>
      <p:cxnSp>
        <p:nvCxnSpPr>
          <p:cNvPr id="15" name="Google Shape;408;p12">
            <a:extLst>
              <a:ext uri="{FF2B5EF4-FFF2-40B4-BE49-F238E27FC236}">
                <a16:creationId xmlns:a16="http://schemas.microsoft.com/office/drawing/2014/main" id="{38507757-1624-6BA9-F3BE-9132786FB8F5}"/>
              </a:ext>
            </a:extLst>
          </p:cNvPr>
          <p:cNvCxnSpPr/>
          <p:nvPr/>
        </p:nvCxnSpPr>
        <p:spPr>
          <a:xfrm rot="10800000" flipH="1">
            <a:off x="396875" y="2339028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Picture 2" descr="Humanistic Leadership Academy">
            <a:extLst>
              <a:ext uri="{FF2B5EF4-FFF2-40B4-BE49-F238E27FC236}">
                <a16:creationId xmlns:a16="http://schemas.microsoft.com/office/drawing/2014/main" id="{59ECD481-CBCB-358B-D2D5-62679587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548;p21" descr="Image result for australopithecus afarensis in tree">
            <a:extLst>
              <a:ext uri="{FF2B5EF4-FFF2-40B4-BE49-F238E27FC236}">
                <a16:creationId xmlns:a16="http://schemas.microsoft.com/office/drawing/2014/main" id="{FCE019B7-0B0D-C882-99FC-C33FA30BFC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96" r="1508"/>
          <a:stretch/>
        </p:blipFill>
        <p:spPr>
          <a:xfrm>
            <a:off x="506412" y="2335212"/>
            <a:ext cx="3839616" cy="2641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49;p21" descr="Image result for homo habilis">
            <a:extLst>
              <a:ext uri="{FF2B5EF4-FFF2-40B4-BE49-F238E27FC236}">
                <a16:creationId xmlns:a16="http://schemas.microsoft.com/office/drawing/2014/main" id="{1677A310-7359-7C7E-1637-62BC94A590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599" y="2335212"/>
            <a:ext cx="4286083" cy="2641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18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79C6DDAB-51D4-D53E-1576-6233CCB316B6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Human Nature </a:t>
            </a:r>
            <a:endParaRPr dirty="0"/>
          </a:p>
        </p:txBody>
      </p:sp>
      <p:sp>
        <p:nvSpPr>
          <p:cNvPr id="5" name="Google Shape;409;p12">
            <a:extLst>
              <a:ext uri="{FF2B5EF4-FFF2-40B4-BE49-F238E27FC236}">
                <a16:creationId xmlns:a16="http://schemas.microsoft.com/office/drawing/2014/main" id="{6F20EB96-B4C7-6AC0-5A74-AD1CC016E01E}"/>
              </a:ext>
            </a:extLst>
          </p:cNvPr>
          <p:cNvSpPr txBox="1"/>
          <p:nvPr/>
        </p:nvSpPr>
        <p:spPr>
          <a:xfrm>
            <a:off x="179387" y="1768884"/>
            <a:ext cx="84645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From Homo Habilis to Homo Erectus</a:t>
            </a:r>
            <a:endParaRPr dirty="0"/>
          </a:p>
        </p:txBody>
      </p:sp>
      <p:cxnSp>
        <p:nvCxnSpPr>
          <p:cNvPr id="15" name="Google Shape;408;p12">
            <a:extLst>
              <a:ext uri="{FF2B5EF4-FFF2-40B4-BE49-F238E27FC236}">
                <a16:creationId xmlns:a16="http://schemas.microsoft.com/office/drawing/2014/main" id="{38507757-1624-6BA9-F3BE-9132786FB8F5}"/>
              </a:ext>
            </a:extLst>
          </p:cNvPr>
          <p:cNvCxnSpPr/>
          <p:nvPr/>
        </p:nvCxnSpPr>
        <p:spPr>
          <a:xfrm rot="10800000" flipH="1">
            <a:off x="396875" y="2339028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Picture 2" descr="Humanistic Leadership Academy">
            <a:extLst>
              <a:ext uri="{FF2B5EF4-FFF2-40B4-BE49-F238E27FC236}">
                <a16:creationId xmlns:a16="http://schemas.microsoft.com/office/drawing/2014/main" id="{59ECD481-CBCB-358B-D2D5-62679587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561;p22" descr="Image result for homo erectus tribes">
            <a:extLst>
              <a:ext uri="{FF2B5EF4-FFF2-40B4-BE49-F238E27FC236}">
                <a16:creationId xmlns:a16="http://schemas.microsoft.com/office/drawing/2014/main" id="{EF1C52BC-B0AD-CC7C-16DA-86E00D0C9C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337" y="2407523"/>
            <a:ext cx="3108325" cy="317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62;p22" descr="Image result for homo erectus tribes">
            <a:extLst>
              <a:ext uri="{FF2B5EF4-FFF2-40B4-BE49-F238E27FC236}">
                <a16:creationId xmlns:a16="http://schemas.microsoft.com/office/drawing/2014/main" id="{C170258E-4FCD-815A-3D0B-46E2A9A5C0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87" t="2244" r="1037" b="2125"/>
          <a:stretch/>
        </p:blipFill>
        <p:spPr>
          <a:xfrm>
            <a:off x="3598862" y="2434510"/>
            <a:ext cx="5045075" cy="3141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43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79C6DDAB-51D4-D53E-1576-6233CCB316B6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Human Nature </a:t>
            </a:r>
            <a:endParaRPr dirty="0"/>
          </a:p>
        </p:txBody>
      </p:sp>
      <p:sp>
        <p:nvSpPr>
          <p:cNvPr id="5" name="Google Shape;409;p12">
            <a:extLst>
              <a:ext uri="{FF2B5EF4-FFF2-40B4-BE49-F238E27FC236}">
                <a16:creationId xmlns:a16="http://schemas.microsoft.com/office/drawing/2014/main" id="{6F20EB96-B4C7-6AC0-5A74-AD1CC016E01E}"/>
              </a:ext>
            </a:extLst>
          </p:cNvPr>
          <p:cNvSpPr txBox="1"/>
          <p:nvPr/>
        </p:nvSpPr>
        <p:spPr>
          <a:xfrm>
            <a:off x="179387" y="1768884"/>
            <a:ext cx="84645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Humanistic Perspective allows better leadership</a:t>
            </a:r>
            <a:endParaRPr dirty="0"/>
          </a:p>
        </p:txBody>
      </p:sp>
      <p:cxnSp>
        <p:nvCxnSpPr>
          <p:cNvPr id="14" name="Google Shape;411;p12">
            <a:extLst>
              <a:ext uri="{FF2B5EF4-FFF2-40B4-BE49-F238E27FC236}">
                <a16:creationId xmlns:a16="http://schemas.microsoft.com/office/drawing/2014/main" id="{C7CF7F8E-B321-BADA-5D9F-7FB9D41BFD43}"/>
              </a:ext>
            </a:extLst>
          </p:cNvPr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408;p12">
            <a:extLst>
              <a:ext uri="{FF2B5EF4-FFF2-40B4-BE49-F238E27FC236}">
                <a16:creationId xmlns:a16="http://schemas.microsoft.com/office/drawing/2014/main" id="{38507757-1624-6BA9-F3BE-9132786FB8F5}"/>
              </a:ext>
            </a:extLst>
          </p:cNvPr>
          <p:cNvCxnSpPr/>
          <p:nvPr/>
        </p:nvCxnSpPr>
        <p:spPr>
          <a:xfrm rot="10800000" flipH="1">
            <a:off x="396875" y="2339028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Picture 2" descr="Humanistic Leadership Academy">
            <a:extLst>
              <a:ext uri="{FF2B5EF4-FFF2-40B4-BE49-F238E27FC236}">
                <a16:creationId xmlns:a16="http://schemas.microsoft.com/office/drawing/2014/main" id="{59ECD481-CBCB-358B-D2D5-62679587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571;p23" descr="Image result for brain growth of homo erectus">
            <a:extLst>
              <a:ext uri="{FF2B5EF4-FFF2-40B4-BE49-F238E27FC236}">
                <a16:creationId xmlns:a16="http://schemas.microsoft.com/office/drawing/2014/main" id="{80952A73-12D8-6BF4-E607-1BBC08CD73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3650" y="2339027"/>
            <a:ext cx="3698984" cy="3826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493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79C6DDAB-51D4-D53E-1576-6233CCB316B6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Human Nature </a:t>
            </a:r>
            <a:endParaRPr dirty="0"/>
          </a:p>
        </p:txBody>
      </p:sp>
      <p:sp>
        <p:nvSpPr>
          <p:cNvPr id="5" name="Google Shape;409;p12">
            <a:extLst>
              <a:ext uri="{FF2B5EF4-FFF2-40B4-BE49-F238E27FC236}">
                <a16:creationId xmlns:a16="http://schemas.microsoft.com/office/drawing/2014/main" id="{6F20EB96-B4C7-6AC0-5A74-AD1CC016E01E}"/>
              </a:ext>
            </a:extLst>
          </p:cNvPr>
          <p:cNvSpPr txBox="1"/>
          <p:nvPr/>
        </p:nvSpPr>
        <p:spPr>
          <a:xfrm>
            <a:off x="179387" y="1768884"/>
            <a:ext cx="84645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Emergence of an Independent Drive to BOND</a:t>
            </a:r>
            <a:endParaRPr dirty="0"/>
          </a:p>
        </p:txBody>
      </p:sp>
      <p:cxnSp>
        <p:nvCxnSpPr>
          <p:cNvPr id="14" name="Google Shape;411;p12">
            <a:extLst>
              <a:ext uri="{FF2B5EF4-FFF2-40B4-BE49-F238E27FC236}">
                <a16:creationId xmlns:a16="http://schemas.microsoft.com/office/drawing/2014/main" id="{C7CF7F8E-B321-BADA-5D9F-7FB9D41BFD43}"/>
              </a:ext>
            </a:extLst>
          </p:cNvPr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408;p12">
            <a:extLst>
              <a:ext uri="{FF2B5EF4-FFF2-40B4-BE49-F238E27FC236}">
                <a16:creationId xmlns:a16="http://schemas.microsoft.com/office/drawing/2014/main" id="{38507757-1624-6BA9-F3BE-9132786FB8F5}"/>
              </a:ext>
            </a:extLst>
          </p:cNvPr>
          <p:cNvCxnSpPr/>
          <p:nvPr/>
        </p:nvCxnSpPr>
        <p:spPr>
          <a:xfrm rot="10800000" flipH="1">
            <a:off x="396875" y="2339028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Picture 2" descr="Humanistic Leadership Academy">
            <a:extLst>
              <a:ext uri="{FF2B5EF4-FFF2-40B4-BE49-F238E27FC236}">
                <a16:creationId xmlns:a16="http://schemas.microsoft.com/office/drawing/2014/main" id="{59ECD481-CBCB-358B-D2D5-62679587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3F23F9-FF76-4C45-3EA6-B7BDFAF7EDEB}"/>
              </a:ext>
            </a:extLst>
          </p:cNvPr>
          <p:cNvSpPr txBox="1"/>
          <p:nvPr/>
        </p:nvSpPr>
        <p:spPr>
          <a:xfrm>
            <a:off x="357352" y="2339028"/>
            <a:ext cx="862318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 Erectus</a:t>
            </a:r>
            <a:endParaRPr lang="en-US" dirty="0"/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Survival chances are improved by:</a:t>
            </a:r>
            <a:endParaRPr lang="en-US"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</a:t>
            </a:r>
            <a:endParaRPr lang="en-US"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Bigger prey</a:t>
            </a:r>
            <a:endParaRPr lang="en-US"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Bigger brain</a:t>
            </a:r>
            <a:endParaRPr lang="en-US" dirty="0"/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Nuclear family</a:t>
            </a:r>
            <a:endParaRPr lang="en-US" dirty="0"/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Tribal bonding: independent drive to bond (dB)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5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;p3">
            <a:extLst>
              <a:ext uri="{FF2B5EF4-FFF2-40B4-BE49-F238E27FC236}">
                <a16:creationId xmlns:a16="http://schemas.microsoft.com/office/drawing/2014/main" id="{F6AD0739-988F-0D9B-68D0-C0E7F8DAD7A1}"/>
              </a:ext>
            </a:extLst>
          </p:cNvPr>
          <p:cNvSpPr txBox="1"/>
          <p:nvPr/>
        </p:nvSpPr>
        <p:spPr>
          <a:xfrm>
            <a:off x="3988569" y="825909"/>
            <a:ext cx="4966212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1. Current Situation</a:t>
            </a:r>
            <a:endParaRPr dirty="0"/>
          </a:p>
        </p:txBody>
      </p:sp>
      <p:sp>
        <p:nvSpPr>
          <p:cNvPr id="9" name="Google Shape;244;p3">
            <a:extLst>
              <a:ext uri="{FF2B5EF4-FFF2-40B4-BE49-F238E27FC236}">
                <a16:creationId xmlns:a16="http://schemas.microsoft.com/office/drawing/2014/main" id="{6FECD8C5-9502-8951-1D6E-06A9F19699E6}"/>
              </a:ext>
            </a:extLst>
          </p:cNvPr>
          <p:cNvSpPr txBox="1"/>
          <p:nvPr/>
        </p:nvSpPr>
        <p:spPr>
          <a:xfrm>
            <a:off x="162540" y="1738388"/>
            <a:ext cx="799306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Manifold Challenges</a:t>
            </a:r>
            <a:endParaRPr dirty="0"/>
          </a:p>
        </p:txBody>
      </p:sp>
      <p:pic>
        <p:nvPicPr>
          <p:cNvPr id="12" name="Google Shape;250;p3">
            <a:extLst>
              <a:ext uri="{FF2B5EF4-FFF2-40B4-BE49-F238E27FC236}">
                <a16:creationId xmlns:a16="http://schemas.microsoft.com/office/drawing/2014/main" id="{C426747E-A9B5-8B2A-65EC-F7C6D727B3E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540" y="2432919"/>
            <a:ext cx="27051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49;p3">
            <a:extLst>
              <a:ext uri="{FF2B5EF4-FFF2-40B4-BE49-F238E27FC236}">
                <a16:creationId xmlns:a16="http://schemas.microsoft.com/office/drawing/2014/main" id="{ADD93D5E-593B-05DA-17C1-54735D3F09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6227" y="2371927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51;p3">
            <a:extLst>
              <a:ext uri="{FF2B5EF4-FFF2-40B4-BE49-F238E27FC236}">
                <a16:creationId xmlns:a16="http://schemas.microsoft.com/office/drawing/2014/main" id="{70D23F49-1A92-DDEE-88CD-F01A496B66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797" y="1800199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52;p3">
            <a:extLst>
              <a:ext uri="{FF2B5EF4-FFF2-40B4-BE49-F238E27FC236}">
                <a16:creationId xmlns:a16="http://schemas.microsoft.com/office/drawing/2014/main" id="{F56A873E-F708-9C00-E17F-C4F4FD6A94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461327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53;p3">
            <a:extLst>
              <a:ext uri="{FF2B5EF4-FFF2-40B4-BE49-F238E27FC236}">
                <a16:creationId xmlns:a16="http://schemas.microsoft.com/office/drawing/2014/main" id="{D4BB3CA3-F593-171C-D0F8-EDFD649DC52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3270" y="3429000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54;p3">
            <a:extLst>
              <a:ext uri="{FF2B5EF4-FFF2-40B4-BE49-F238E27FC236}">
                <a16:creationId xmlns:a16="http://schemas.microsoft.com/office/drawing/2014/main" id="{9F11F0AB-70FC-9714-E4D9-D184BEFF681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1797" y="5038673"/>
            <a:ext cx="2667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55;p3">
            <a:extLst>
              <a:ext uri="{FF2B5EF4-FFF2-40B4-BE49-F238E27FC236}">
                <a16:creationId xmlns:a16="http://schemas.microsoft.com/office/drawing/2014/main" id="{E35651BC-D40B-B14A-F9F1-9ED4E2771F3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05317" y="4729111"/>
            <a:ext cx="3182937" cy="202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59;p3">
            <a:extLst>
              <a:ext uri="{FF2B5EF4-FFF2-40B4-BE49-F238E27FC236}">
                <a16:creationId xmlns:a16="http://schemas.microsoft.com/office/drawing/2014/main" id="{53D585A8-B810-20BB-1528-58280644254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21886" y="3020679"/>
            <a:ext cx="3873500" cy="25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umanistic Leadership Academy">
            <a:extLst>
              <a:ext uri="{FF2B5EF4-FFF2-40B4-BE49-F238E27FC236}">
                <a16:creationId xmlns:a16="http://schemas.microsoft.com/office/drawing/2014/main" id="{6D6266B8-ECB1-1117-BEFE-E07197D2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79C6DDAB-51D4-D53E-1576-6233CCB316B6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Human Nature </a:t>
            </a:r>
            <a:endParaRPr dirty="0"/>
          </a:p>
        </p:txBody>
      </p:sp>
      <p:sp>
        <p:nvSpPr>
          <p:cNvPr id="5" name="Google Shape;409;p12">
            <a:extLst>
              <a:ext uri="{FF2B5EF4-FFF2-40B4-BE49-F238E27FC236}">
                <a16:creationId xmlns:a16="http://schemas.microsoft.com/office/drawing/2014/main" id="{6F20EB96-B4C7-6AC0-5A74-AD1CC016E01E}"/>
              </a:ext>
            </a:extLst>
          </p:cNvPr>
          <p:cNvSpPr txBox="1"/>
          <p:nvPr/>
        </p:nvSpPr>
        <p:spPr>
          <a:xfrm>
            <a:off x="171936" y="1765964"/>
            <a:ext cx="84645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From Homo Erectus to Homo Sapiens- Drive to </a:t>
            </a:r>
            <a:r>
              <a:rPr lang="en-US" sz="2600" b="0" i="0" u="none" dirty="0" err="1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Comprehen</a:t>
            </a:r>
            <a:endParaRPr dirty="0"/>
          </a:p>
        </p:txBody>
      </p:sp>
      <p:pic>
        <p:nvPicPr>
          <p:cNvPr id="6" name="Google Shape;416;p12">
            <a:extLst>
              <a:ext uri="{FF2B5EF4-FFF2-40B4-BE49-F238E27FC236}">
                <a16:creationId xmlns:a16="http://schemas.microsoft.com/office/drawing/2014/main" id="{7E135C97-4687-C7DA-E01E-E91DBAFF98E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2565400"/>
            <a:ext cx="925512" cy="9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17;p12">
            <a:extLst>
              <a:ext uri="{FF2B5EF4-FFF2-40B4-BE49-F238E27FC236}">
                <a16:creationId xmlns:a16="http://schemas.microsoft.com/office/drawing/2014/main" id="{DA8F16F7-9445-5525-0050-14D18561DFCD}"/>
              </a:ext>
            </a:extLst>
          </p:cNvPr>
          <p:cNvSpPr txBox="1"/>
          <p:nvPr/>
        </p:nvSpPr>
        <p:spPr>
          <a:xfrm>
            <a:off x="1511300" y="2528887"/>
            <a:ext cx="5832475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 towards homo sapiens- 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evolutionary account (evidence based)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18;p12">
            <a:extLst>
              <a:ext uri="{FF2B5EF4-FFF2-40B4-BE49-F238E27FC236}">
                <a16:creationId xmlns:a16="http://schemas.microsoft.com/office/drawing/2014/main" id="{5385261D-28FB-3AE3-E667-A4CF4F0F8DD6}"/>
              </a:ext>
            </a:extLst>
          </p:cNvPr>
          <p:cNvSpPr txBox="1"/>
          <p:nvPr/>
        </p:nvSpPr>
        <p:spPr>
          <a:xfrm>
            <a:off x="2159000" y="3375025"/>
            <a:ext cx="3744912" cy="2501900"/>
          </a:xfrm>
          <a:prstGeom prst="rect">
            <a:avLst/>
          </a:prstGeom>
          <a:noFill/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19;p12">
            <a:extLst>
              <a:ext uri="{FF2B5EF4-FFF2-40B4-BE49-F238E27FC236}">
                <a16:creationId xmlns:a16="http://schemas.microsoft.com/office/drawing/2014/main" id="{538042ED-6A16-C397-74C1-8B0A9B7004F0}"/>
              </a:ext>
            </a:extLst>
          </p:cNvPr>
          <p:cNvSpPr txBox="1"/>
          <p:nvPr/>
        </p:nvSpPr>
        <p:spPr>
          <a:xfrm>
            <a:off x="2159000" y="5060950"/>
            <a:ext cx="1044575" cy="815975"/>
          </a:xfrm>
          <a:prstGeom prst="rect">
            <a:avLst/>
          </a:prstGeom>
          <a:solidFill>
            <a:srgbClr val="99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r>
              <a:rPr lang="en-US" sz="18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b="0" i="0" u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dD</a:t>
            </a:r>
            <a:endParaRPr dirty="0"/>
          </a:p>
        </p:txBody>
      </p:sp>
      <p:sp>
        <p:nvSpPr>
          <p:cNvPr id="10" name="Google Shape;420;p12">
            <a:extLst>
              <a:ext uri="{FF2B5EF4-FFF2-40B4-BE49-F238E27FC236}">
                <a16:creationId xmlns:a16="http://schemas.microsoft.com/office/drawing/2014/main" id="{E4053DEF-DA1C-26FD-8750-35C1D0BD752D}"/>
              </a:ext>
            </a:extLst>
          </p:cNvPr>
          <p:cNvSpPr txBox="1"/>
          <p:nvPr/>
        </p:nvSpPr>
        <p:spPr>
          <a:xfrm>
            <a:off x="3203575" y="4527550"/>
            <a:ext cx="1152525" cy="1349375"/>
          </a:xfrm>
          <a:prstGeom prst="rect">
            <a:avLst/>
          </a:prstGeom>
          <a:solidFill>
            <a:srgbClr val="80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dB</a:t>
            </a:r>
            <a:endParaRPr/>
          </a:p>
        </p:txBody>
      </p:sp>
      <p:sp>
        <p:nvSpPr>
          <p:cNvPr id="11" name="Google Shape;421;p12">
            <a:extLst>
              <a:ext uri="{FF2B5EF4-FFF2-40B4-BE49-F238E27FC236}">
                <a16:creationId xmlns:a16="http://schemas.microsoft.com/office/drawing/2014/main" id="{C2F438A9-DD08-2C7C-A9D5-E6E94859BF2F}"/>
              </a:ext>
            </a:extLst>
          </p:cNvPr>
          <p:cNvSpPr txBox="1"/>
          <p:nvPr/>
        </p:nvSpPr>
        <p:spPr>
          <a:xfrm>
            <a:off x="4356100" y="3951288"/>
            <a:ext cx="1476375" cy="1925637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dC</a:t>
            </a:r>
            <a:endParaRPr/>
          </a:p>
        </p:txBody>
      </p:sp>
      <p:cxnSp>
        <p:nvCxnSpPr>
          <p:cNvPr id="12" name="Google Shape;423;p12">
            <a:extLst>
              <a:ext uri="{FF2B5EF4-FFF2-40B4-BE49-F238E27FC236}">
                <a16:creationId xmlns:a16="http://schemas.microsoft.com/office/drawing/2014/main" id="{86AB558D-D9F7-D157-82F9-E93828A4C651}"/>
              </a:ext>
            </a:extLst>
          </p:cNvPr>
          <p:cNvCxnSpPr/>
          <p:nvPr/>
        </p:nvCxnSpPr>
        <p:spPr>
          <a:xfrm>
            <a:off x="2230437" y="5060950"/>
            <a:ext cx="36734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" name="Google Shape;422;p12">
            <a:extLst>
              <a:ext uri="{FF2B5EF4-FFF2-40B4-BE49-F238E27FC236}">
                <a16:creationId xmlns:a16="http://schemas.microsoft.com/office/drawing/2014/main" id="{C8929E74-9596-A08C-6015-7204CC68DE91}"/>
              </a:ext>
            </a:extLst>
          </p:cNvPr>
          <p:cNvCxnSpPr/>
          <p:nvPr/>
        </p:nvCxnSpPr>
        <p:spPr>
          <a:xfrm>
            <a:off x="2159000" y="5305066"/>
            <a:ext cx="36734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" name="Google Shape;411;p12">
            <a:extLst>
              <a:ext uri="{FF2B5EF4-FFF2-40B4-BE49-F238E27FC236}">
                <a16:creationId xmlns:a16="http://schemas.microsoft.com/office/drawing/2014/main" id="{C7CF7F8E-B321-BADA-5D9F-7FB9D41BFD43}"/>
              </a:ext>
            </a:extLst>
          </p:cNvPr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408;p12">
            <a:extLst>
              <a:ext uri="{FF2B5EF4-FFF2-40B4-BE49-F238E27FC236}">
                <a16:creationId xmlns:a16="http://schemas.microsoft.com/office/drawing/2014/main" id="{38507757-1624-6BA9-F3BE-9132786FB8F5}"/>
              </a:ext>
            </a:extLst>
          </p:cNvPr>
          <p:cNvCxnSpPr/>
          <p:nvPr/>
        </p:nvCxnSpPr>
        <p:spPr>
          <a:xfrm rot="10800000" flipH="1">
            <a:off x="396875" y="2339028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Picture 2" descr="Humanistic Leadership Academy">
            <a:extLst>
              <a:ext uri="{FF2B5EF4-FFF2-40B4-BE49-F238E27FC236}">
                <a16:creationId xmlns:a16="http://schemas.microsoft.com/office/drawing/2014/main" id="{59ECD481-CBCB-358B-D2D5-62679587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11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79C6DDAB-51D4-D53E-1576-6233CCB316B6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Human Nature </a:t>
            </a:r>
            <a:endParaRPr dirty="0"/>
          </a:p>
        </p:txBody>
      </p:sp>
      <p:sp>
        <p:nvSpPr>
          <p:cNvPr id="5" name="Google Shape;409;p12">
            <a:extLst>
              <a:ext uri="{FF2B5EF4-FFF2-40B4-BE49-F238E27FC236}">
                <a16:creationId xmlns:a16="http://schemas.microsoft.com/office/drawing/2014/main" id="{6F20EB96-B4C7-6AC0-5A74-AD1CC016E01E}"/>
              </a:ext>
            </a:extLst>
          </p:cNvPr>
          <p:cNvSpPr txBox="1"/>
          <p:nvPr/>
        </p:nvSpPr>
        <p:spPr>
          <a:xfrm>
            <a:off x="171936" y="1765964"/>
            <a:ext cx="84645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From Homo Erectus to Homo Sapiens- Drive to Comprehend</a:t>
            </a:r>
            <a:endParaRPr dirty="0"/>
          </a:p>
        </p:txBody>
      </p:sp>
      <p:cxnSp>
        <p:nvCxnSpPr>
          <p:cNvPr id="14" name="Google Shape;411;p12">
            <a:extLst>
              <a:ext uri="{FF2B5EF4-FFF2-40B4-BE49-F238E27FC236}">
                <a16:creationId xmlns:a16="http://schemas.microsoft.com/office/drawing/2014/main" id="{C7CF7F8E-B321-BADA-5D9F-7FB9D41BFD43}"/>
              </a:ext>
            </a:extLst>
          </p:cNvPr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408;p12">
            <a:extLst>
              <a:ext uri="{FF2B5EF4-FFF2-40B4-BE49-F238E27FC236}">
                <a16:creationId xmlns:a16="http://schemas.microsoft.com/office/drawing/2014/main" id="{38507757-1624-6BA9-F3BE-9132786FB8F5}"/>
              </a:ext>
            </a:extLst>
          </p:cNvPr>
          <p:cNvCxnSpPr/>
          <p:nvPr/>
        </p:nvCxnSpPr>
        <p:spPr>
          <a:xfrm rot="10800000" flipH="1">
            <a:off x="396875" y="2339028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Picture 2" descr="Humanistic Leadership Academy">
            <a:extLst>
              <a:ext uri="{FF2B5EF4-FFF2-40B4-BE49-F238E27FC236}">
                <a16:creationId xmlns:a16="http://schemas.microsoft.com/office/drawing/2014/main" id="{59ECD481-CBCB-358B-D2D5-62679587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590;p25">
            <a:extLst>
              <a:ext uri="{FF2B5EF4-FFF2-40B4-BE49-F238E27FC236}">
                <a16:creationId xmlns:a16="http://schemas.microsoft.com/office/drawing/2014/main" id="{C13F6B13-2992-F8FB-F981-289BDD8F4BDA}"/>
              </a:ext>
            </a:extLst>
          </p:cNvPr>
          <p:cNvGrpSpPr/>
          <p:nvPr/>
        </p:nvGrpSpPr>
        <p:grpSpPr>
          <a:xfrm>
            <a:off x="927100" y="2678059"/>
            <a:ext cx="6346059" cy="3360790"/>
            <a:chOff x="972493" y="1759957"/>
            <a:chExt cx="7289328" cy="4278915"/>
          </a:xfrm>
        </p:grpSpPr>
        <p:pic>
          <p:nvPicPr>
            <p:cNvPr id="3" name="Google Shape;591;p25">
              <a:extLst>
                <a:ext uri="{FF2B5EF4-FFF2-40B4-BE49-F238E27FC236}">
                  <a16:creationId xmlns:a16="http://schemas.microsoft.com/office/drawing/2014/main" id="{6D9A35BB-9E4E-9688-37A3-94D75501249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2493" y="1759957"/>
              <a:ext cx="1865131" cy="1865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592;p25">
              <a:extLst>
                <a:ext uri="{FF2B5EF4-FFF2-40B4-BE49-F238E27FC236}">
                  <a16:creationId xmlns:a16="http://schemas.microsoft.com/office/drawing/2014/main" id="{C9B3C6F3-5556-F8D9-2EB1-489C282C561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4105" b="9103"/>
            <a:stretch/>
          </p:blipFill>
          <p:spPr>
            <a:xfrm>
              <a:off x="3022176" y="1759958"/>
              <a:ext cx="2428880" cy="1939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593;p25">
              <a:extLst>
                <a:ext uri="{FF2B5EF4-FFF2-40B4-BE49-F238E27FC236}">
                  <a16:creationId xmlns:a16="http://schemas.microsoft.com/office/drawing/2014/main" id="{AE903E97-9C1C-940B-1C5B-358AA98A194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16918" y="1759957"/>
              <a:ext cx="2644903" cy="1837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594;p25">
              <a:extLst>
                <a:ext uri="{FF2B5EF4-FFF2-40B4-BE49-F238E27FC236}">
                  <a16:creationId xmlns:a16="http://schemas.microsoft.com/office/drawing/2014/main" id="{E9B979C5-C309-E2F4-68F9-F2B9B73EACF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72493" y="3766242"/>
              <a:ext cx="3034079" cy="2272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595;p25">
              <a:extLst>
                <a:ext uri="{FF2B5EF4-FFF2-40B4-BE49-F238E27FC236}">
                  <a16:creationId xmlns:a16="http://schemas.microsoft.com/office/drawing/2014/main" id="{7FB4436F-CA8A-CA1E-9DD3-F99035C3CCC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50865" y="3793402"/>
              <a:ext cx="4010956" cy="224547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48109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79C6DDAB-51D4-D53E-1576-6233CCB316B6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Human Nature </a:t>
            </a:r>
            <a:endParaRPr dirty="0"/>
          </a:p>
        </p:txBody>
      </p:sp>
      <p:sp>
        <p:nvSpPr>
          <p:cNvPr id="5" name="Google Shape;409;p12">
            <a:extLst>
              <a:ext uri="{FF2B5EF4-FFF2-40B4-BE49-F238E27FC236}">
                <a16:creationId xmlns:a16="http://schemas.microsoft.com/office/drawing/2014/main" id="{6F20EB96-B4C7-6AC0-5A74-AD1CC016E01E}"/>
              </a:ext>
            </a:extLst>
          </p:cNvPr>
          <p:cNvSpPr txBox="1"/>
          <p:nvPr/>
        </p:nvSpPr>
        <p:spPr>
          <a:xfrm>
            <a:off x="171936" y="1765964"/>
            <a:ext cx="84645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From Homo Erectus to Homo Sapiens- Drive to Comprehend</a:t>
            </a:r>
            <a:endParaRPr dirty="0"/>
          </a:p>
        </p:txBody>
      </p:sp>
      <p:cxnSp>
        <p:nvCxnSpPr>
          <p:cNvPr id="14" name="Google Shape;411;p12">
            <a:extLst>
              <a:ext uri="{FF2B5EF4-FFF2-40B4-BE49-F238E27FC236}">
                <a16:creationId xmlns:a16="http://schemas.microsoft.com/office/drawing/2014/main" id="{C7CF7F8E-B321-BADA-5D9F-7FB9D41BFD43}"/>
              </a:ext>
            </a:extLst>
          </p:cNvPr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408;p12">
            <a:extLst>
              <a:ext uri="{FF2B5EF4-FFF2-40B4-BE49-F238E27FC236}">
                <a16:creationId xmlns:a16="http://schemas.microsoft.com/office/drawing/2014/main" id="{38507757-1624-6BA9-F3BE-9132786FB8F5}"/>
              </a:ext>
            </a:extLst>
          </p:cNvPr>
          <p:cNvCxnSpPr/>
          <p:nvPr/>
        </p:nvCxnSpPr>
        <p:spPr>
          <a:xfrm rot="10800000" flipH="1">
            <a:off x="396875" y="2339028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Picture 2" descr="Humanistic Leadership Academy">
            <a:extLst>
              <a:ext uri="{FF2B5EF4-FFF2-40B4-BE49-F238E27FC236}">
                <a16:creationId xmlns:a16="http://schemas.microsoft.com/office/drawing/2014/main" id="{59ECD481-CBCB-358B-D2D5-62679587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A8DEF3-C992-C537-4020-D11721B15613}"/>
              </a:ext>
            </a:extLst>
          </p:cNvPr>
          <p:cNvSpPr txBox="1"/>
          <p:nvPr/>
        </p:nvSpPr>
        <p:spPr>
          <a:xfrm>
            <a:off x="825064" y="2636351"/>
            <a:ext cx="825062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 SAPIENS</a:t>
            </a:r>
            <a:endParaRPr lang="en-US" sz="1100" dirty="0"/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Survival chances are improved by:</a:t>
            </a:r>
            <a:endParaRPr lang="en-US" sz="11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 Thinking (supports innovation)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 telling (supports learning)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Shared meaning (i.e. religion)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ask the question WHY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 Making: independent drive to comprehend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53973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92DCE38F-2B68-557E-518C-D8D3991FE8EB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Human Nature </a:t>
            </a:r>
            <a:endParaRPr dirty="0"/>
          </a:p>
        </p:txBody>
      </p:sp>
      <p:sp>
        <p:nvSpPr>
          <p:cNvPr id="5" name="Google Shape;436;p13">
            <a:extLst>
              <a:ext uri="{FF2B5EF4-FFF2-40B4-BE49-F238E27FC236}">
                <a16:creationId xmlns:a16="http://schemas.microsoft.com/office/drawing/2014/main" id="{F81816C3-0600-B364-4B5C-C6CAC4F9FF41}"/>
              </a:ext>
            </a:extLst>
          </p:cNvPr>
          <p:cNvSpPr txBox="1"/>
          <p:nvPr/>
        </p:nvSpPr>
        <p:spPr>
          <a:xfrm>
            <a:off x="159723" y="1697909"/>
            <a:ext cx="855821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Balance of 4 drives not Maximization</a:t>
            </a:r>
            <a:endParaRPr dirty="0"/>
          </a:p>
        </p:txBody>
      </p:sp>
      <p:pic>
        <p:nvPicPr>
          <p:cNvPr id="6" name="Google Shape;443;p13">
            <a:extLst>
              <a:ext uri="{FF2B5EF4-FFF2-40B4-BE49-F238E27FC236}">
                <a16:creationId xmlns:a16="http://schemas.microsoft.com/office/drawing/2014/main" id="{8B9A0B9D-5460-A89A-3BF3-9CB24F107EA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2565400"/>
            <a:ext cx="925512" cy="9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44;p13">
            <a:extLst>
              <a:ext uri="{FF2B5EF4-FFF2-40B4-BE49-F238E27FC236}">
                <a16:creationId xmlns:a16="http://schemas.microsoft.com/office/drawing/2014/main" id="{B9CCEC3B-4303-B14A-38CB-F452C37120A3}"/>
              </a:ext>
            </a:extLst>
          </p:cNvPr>
          <p:cNvSpPr txBox="1"/>
          <p:nvPr/>
        </p:nvSpPr>
        <p:spPr>
          <a:xfrm>
            <a:off x="1511300" y="2528887"/>
            <a:ext cx="5832475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Independent drives (neuro circuits)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Objective: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Balance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435;p13">
            <a:extLst>
              <a:ext uri="{FF2B5EF4-FFF2-40B4-BE49-F238E27FC236}">
                <a16:creationId xmlns:a16="http://schemas.microsoft.com/office/drawing/2014/main" id="{1968FE78-4006-8C44-1BA5-15A1D3D33CDD}"/>
              </a:ext>
            </a:extLst>
          </p:cNvPr>
          <p:cNvCxnSpPr/>
          <p:nvPr/>
        </p:nvCxnSpPr>
        <p:spPr>
          <a:xfrm rot="10800000" flipH="1">
            <a:off x="268466" y="2345967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" name="Google Shape;445;p13">
            <a:extLst>
              <a:ext uri="{FF2B5EF4-FFF2-40B4-BE49-F238E27FC236}">
                <a16:creationId xmlns:a16="http://schemas.microsoft.com/office/drawing/2014/main" id="{C47670DB-45D7-B886-FE14-AC76DE35B983}"/>
              </a:ext>
            </a:extLst>
          </p:cNvPr>
          <p:cNvSpPr txBox="1"/>
          <p:nvPr/>
        </p:nvSpPr>
        <p:spPr>
          <a:xfrm>
            <a:off x="2159000" y="3405980"/>
            <a:ext cx="3744912" cy="2501900"/>
          </a:xfrm>
          <a:prstGeom prst="rect">
            <a:avLst/>
          </a:prstGeom>
          <a:noFill/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46;p13">
            <a:extLst>
              <a:ext uri="{FF2B5EF4-FFF2-40B4-BE49-F238E27FC236}">
                <a16:creationId xmlns:a16="http://schemas.microsoft.com/office/drawing/2014/main" id="{136D9CDD-B58F-D266-8590-80005953C5CF}"/>
              </a:ext>
            </a:extLst>
          </p:cNvPr>
          <p:cNvSpPr txBox="1"/>
          <p:nvPr/>
        </p:nvSpPr>
        <p:spPr>
          <a:xfrm>
            <a:off x="2159000" y="3951288"/>
            <a:ext cx="1044575" cy="1925637"/>
          </a:xfrm>
          <a:prstGeom prst="rect">
            <a:avLst/>
          </a:prstGeom>
          <a:solidFill>
            <a:srgbClr val="99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r>
              <a:rPr lang="en-US" sz="18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b="0" i="0" u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dD</a:t>
            </a:r>
            <a:endParaRPr dirty="0"/>
          </a:p>
        </p:txBody>
      </p:sp>
      <p:sp>
        <p:nvSpPr>
          <p:cNvPr id="12" name="Google Shape;447;p13">
            <a:extLst>
              <a:ext uri="{FF2B5EF4-FFF2-40B4-BE49-F238E27FC236}">
                <a16:creationId xmlns:a16="http://schemas.microsoft.com/office/drawing/2014/main" id="{84E463F5-6C86-4267-B51A-11DF9BB46249}"/>
              </a:ext>
            </a:extLst>
          </p:cNvPr>
          <p:cNvSpPr txBox="1"/>
          <p:nvPr/>
        </p:nvSpPr>
        <p:spPr>
          <a:xfrm>
            <a:off x="3203575" y="3951288"/>
            <a:ext cx="1152525" cy="1925637"/>
          </a:xfrm>
          <a:prstGeom prst="rect">
            <a:avLst/>
          </a:prstGeom>
          <a:solidFill>
            <a:srgbClr val="80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dB</a:t>
            </a:r>
            <a:endParaRPr/>
          </a:p>
        </p:txBody>
      </p:sp>
      <p:sp>
        <p:nvSpPr>
          <p:cNvPr id="13" name="Google Shape;448;p13">
            <a:extLst>
              <a:ext uri="{FF2B5EF4-FFF2-40B4-BE49-F238E27FC236}">
                <a16:creationId xmlns:a16="http://schemas.microsoft.com/office/drawing/2014/main" id="{87FF2B64-C0BC-16DB-711E-BD17E16FF30E}"/>
              </a:ext>
            </a:extLst>
          </p:cNvPr>
          <p:cNvSpPr txBox="1"/>
          <p:nvPr/>
        </p:nvSpPr>
        <p:spPr>
          <a:xfrm>
            <a:off x="4392615" y="3951287"/>
            <a:ext cx="1476375" cy="1925637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dC</a:t>
            </a:r>
            <a:endParaRPr dirty="0"/>
          </a:p>
        </p:txBody>
      </p:sp>
      <p:cxnSp>
        <p:nvCxnSpPr>
          <p:cNvPr id="14" name="Google Shape;450;p13">
            <a:extLst>
              <a:ext uri="{FF2B5EF4-FFF2-40B4-BE49-F238E27FC236}">
                <a16:creationId xmlns:a16="http://schemas.microsoft.com/office/drawing/2014/main" id="{BEC75E84-FC0F-9BF2-FC0F-1CC3AE98B7C9}"/>
              </a:ext>
            </a:extLst>
          </p:cNvPr>
          <p:cNvCxnSpPr/>
          <p:nvPr/>
        </p:nvCxnSpPr>
        <p:spPr>
          <a:xfrm>
            <a:off x="2195515" y="5094799"/>
            <a:ext cx="36734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449;p13">
            <a:extLst>
              <a:ext uri="{FF2B5EF4-FFF2-40B4-BE49-F238E27FC236}">
                <a16:creationId xmlns:a16="http://schemas.microsoft.com/office/drawing/2014/main" id="{86527E0E-765B-55B9-0BFE-6A83948A7F51}"/>
              </a:ext>
            </a:extLst>
          </p:cNvPr>
          <p:cNvCxnSpPr/>
          <p:nvPr/>
        </p:nvCxnSpPr>
        <p:spPr>
          <a:xfrm>
            <a:off x="2159000" y="5305066"/>
            <a:ext cx="36734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" name="Google Shape;438;p13">
            <a:extLst>
              <a:ext uri="{FF2B5EF4-FFF2-40B4-BE49-F238E27FC236}">
                <a16:creationId xmlns:a16="http://schemas.microsoft.com/office/drawing/2014/main" id="{FA71D634-06E6-E828-3270-72517AB76AE3}"/>
              </a:ext>
            </a:extLst>
          </p:cNvPr>
          <p:cNvCxnSpPr/>
          <p:nvPr/>
        </p:nvCxnSpPr>
        <p:spPr>
          <a:xfrm rot="10800000" flipH="1">
            <a:off x="307207" y="6265605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Picture 2" descr="Humanistic Leadership Academy">
            <a:extLst>
              <a:ext uri="{FF2B5EF4-FFF2-40B4-BE49-F238E27FC236}">
                <a16:creationId xmlns:a16="http://schemas.microsoft.com/office/drawing/2014/main" id="{E1D2585A-49D4-01D6-0D7A-5B9028A06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02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/>
          </a:p>
        </p:txBody>
      </p:sp>
      <p:cxnSp>
        <p:nvCxnSpPr>
          <p:cNvPr id="460" name="Google Shape;460;p14"/>
          <p:cNvCxnSpPr/>
          <p:nvPr/>
        </p:nvCxnSpPr>
        <p:spPr>
          <a:xfrm rot="10800000" flipH="1">
            <a:off x="396875" y="218916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61" name="Google Shape;461;p14"/>
          <p:cNvSpPr txBox="1"/>
          <p:nvPr/>
        </p:nvSpPr>
        <p:spPr>
          <a:xfrm>
            <a:off x="179387" y="1619250"/>
            <a:ext cx="879475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</a:pPr>
            <a:r>
              <a:rPr lang="en-US" sz="26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Humanistic perspective</a:t>
            </a:r>
            <a:endParaRPr/>
          </a:p>
        </p:txBody>
      </p:sp>
      <p:sp>
        <p:nvSpPr>
          <p:cNvPr id="462" name="Google Shape;462;p14"/>
          <p:cNvSpPr txBox="1"/>
          <p:nvPr/>
        </p:nvSpPr>
        <p:spPr>
          <a:xfrm>
            <a:off x="6913562" y="2384425"/>
            <a:ext cx="1571625" cy="177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3" name="Google Shape;463;p14"/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64" name="Google Shape;464;p1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Michael Pirson</a:t>
            </a:r>
            <a:endParaRPr/>
          </a:p>
        </p:txBody>
      </p:sp>
      <p:sp>
        <p:nvSpPr>
          <p:cNvPr id="465" name="Google Shape;465;p14"/>
          <p:cNvSpPr txBox="1"/>
          <p:nvPr/>
        </p:nvSpPr>
        <p:spPr>
          <a:xfrm>
            <a:off x="539750" y="2565400"/>
            <a:ext cx="8175625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66" name="Google Shape;466;p1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Michael Pirson</a:t>
            </a:r>
            <a:endParaRPr/>
          </a:p>
        </p:txBody>
      </p:sp>
      <p:sp>
        <p:nvSpPr>
          <p:cNvPr id="467" name="Google Shape;467;p1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/>
          </a:p>
        </p:txBody>
      </p:sp>
      <p:pic>
        <p:nvPicPr>
          <p:cNvPr id="468" name="Google Shape;4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65400"/>
            <a:ext cx="925512" cy="9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14"/>
          <p:cNvSpPr txBox="1"/>
          <p:nvPr/>
        </p:nvSpPr>
        <p:spPr>
          <a:xfrm>
            <a:off x="1511300" y="2528887"/>
            <a:ext cx="5832475" cy="153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Imbalance Occurs: Drive to Acquire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0" name="Google Shape;470;p14"/>
          <p:cNvCxnSpPr/>
          <p:nvPr/>
        </p:nvCxnSpPr>
        <p:spPr>
          <a:xfrm>
            <a:off x="2193925" y="4191000"/>
            <a:ext cx="36734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71" name="Google Shape;471;p14"/>
          <p:cNvSpPr txBox="1"/>
          <p:nvPr/>
        </p:nvSpPr>
        <p:spPr>
          <a:xfrm>
            <a:off x="2568575" y="3463925"/>
            <a:ext cx="28289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Flourishing</a:t>
            </a:r>
            <a:endParaRPr/>
          </a:p>
        </p:txBody>
      </p:sp>
      <p:pic>
        <p:nvPicPr>
          <p:cNvPr id="472" name="Google Shape;472;p14" descr="Moritz Erhardt at home on the day of his father Hans-Georg's 50th birthday in 2011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9900" y="3043237"/>
            <a:ext cx="2857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4"/>
          <p:cNvSpPr txBox="1"/>
          <p:nvPr/>
        </p:nvSpPr>
        <p:spPr>
          <a:xfrm>
            <a:off x="1935162" y="5045075"/>
            <a:ext cx="65992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Goldman Sachs restricts intern workday to 17 hours in wake of burnout death: (The Guardian, 2015)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https://www.theguardian.com/business/2015/jun/17/goldman-sachs-interns-work-hours</a:t>
            </a:r>
            <a:endParaRPr/>
          </a:p>
        </p:txBody>
      </p:sp>
      <p:pic>
        <p:nvPicPr>
          <p:cNvPr id="474" name="Google Shape;47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2562" y="2189162"/>
            <a:ext cx="185737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4"/>
          <p:cNvSpPr txBox="1"/>
          <p:nvPr/>
        </p:nvSpPr>
        <p:spPr>
          <a:xfrm>
            <a:off x="0" y="0"/>
            <a:ext cx="9144000" cy="15001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4"/>
          <p:cNvSpPr txBox="1"/>
          <p:nvPr/>
        </p:nvSpPr>
        <p:spPr>
          <a:xfrm>
            <a:off x="2671762" y="285750"/>
            <a:ext cx="5972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Human Nature</a:t>
            </a:r>
            <a:endParaRPr/>
          </a:p>
        </p:txBody>
      </p:sp>
      <p:sp>
        <p:nvSpPr>
          <p:cNvPr id="478" name="Google Shape;478;p14"/>
          <p:cNvSpPr txBox="1"/>
          <p:nvPr/>
        </p:nvSpPr>
        <p:spPr>
          <a:xfrm>
            <a:off x="1223962" y="5875337"/>
            <a:ext cx="71659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 Maximization of Wealth and Power</a:t>
            </a:r>
            <a:endParaRPr/>
          </a:p>
        </p:txBody>
      </p:sp>
      <p:pic>
        <p:nvPicPr>
          <p:cNvPr id="2" name="Picture 2" descr="Humanistic Leadership Academy">
            <a:extLst>
              <a:ext uri="{FF2B5EF4-FFF2-40B4-BE49-F238E27FC236}">
                <a16:creationId xmlns:a16="http://schemas.microsoft.com/office/drawing/2014/main" id="{1B1D9108-B26B-5805-36A7-6035CAB5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11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/>
          </a:p>
        </p:txBody>
      </p:sp>
      <p:cxnSp>
        <p:nvCxnSpPr>
          <p:cNvPr id="484" name="Google Shape;484;p15"/>
          <p:cNvCxnSpPr/>
          <p:nvPr/>
        </p:nvCxnSpPr>
        <p:spPr>
          <a:xfrm rot="10800000" flipH="1">
            <a:off x="396875" y="218916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85" name="Google Shape;485;p15"/>
          <p:cNvSpPr txBox="1"/>
          <p:nvPr/>
        </p:nvSpPr>
        <p:spPr>
          <a:xfrm>
            <a:off x="179387" y="1619250"/>
            <a:ext cx="879475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</a:pPr>
            <a:r>
              <a:rPr lang="en-US" sz="26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Humanistic perspective</a:t>
            </a:r>
            <a:endParaRPr/>
          </a:p>
        </p:txBody>
      </p:sp>
      <p:sp>
        <p:nvSpPr>
          <p:cNvPr id="486" name="Google Shape;486;p15"/>
          <p:cNvSpPr txBox="1"/>
          <p:nvPr/>
        </p:nvSpPr>
        <p:spPr>
          <a:xfrm>
            <a:off x="6913562" y="2384425"/>
            <a:ext cx="1571625" cy="177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7" name="Google Shape;487;p15"/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88" name="Google Shape;488;p15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Michael Pirson</a:t>
            </a:r>
            <a:endParaRPr/>
          </a:p>
        </p:txBody>
      </p:sp>
      <p:sp>
        <p:nvSpPr>
          <p:cNvPr id="489" name="Google Shape;489;p15"/>
          <p:cNvSpPr txBox="1"/>
          <p:nvPr/>
        </p:nvSpPr>
        <p:spPr>
          <a:xfrm>
            <a:off x="539750" y="2565400"/>
            <a:ext cx="8175625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90" name="Google Shape;490;p15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Michael Pirson</a:t>
            </a:r>
            <a:endParaRPr/>
          </a:p>
        </p:txBody>
      </p:sp>
      <p:sp>
        <p:nvSpPr>
          <p:cNvPr id="491" name="Google Shape;491;p1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/>
          </a:p>
        </p:txBody>
      </p:sp>
      <p:pic>
        <p:nvPicPr>
          <p:cNvPr id="492" name="Google Shape;4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65400"/>
            <a:ext cx="925512" cy="9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15"/>
          <p:cNvSpPr txBox="1"/>
          <p:nvPr/>
        </p:nvSpPr>
        <p:spPr>
          <a:xfrm>
            <a:off x="1511300" y="2528887"/>
            <a:ext cx="5832475" cy="153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Imbalance Occurs: Drive to Bond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4" name="Google Shape;494;p15"/>
          <p:cNvCxnSpPr/>
          <p:nvPr/>
        </p:nvCxnSpPr>
        <p:spPr>
          <a:xfrm>
            <a:off x="2193925" y="4191000"/>
            <a:ext cx="36734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95" name="Google Shape;495;p15"/>
          <p:cNvSpPr txBox="1"/>
          <p:nvPr/>
        </p:nvSpPr>
        <p:spPr>
          <a:xfrm>
            <a:off x="2568575" y="3463925"/>
            <a:ext cx="28289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Flourishing</a:t>
            </a:r>
            <a:endParaRPr/>
          </a:p>
        </p:txBody>
      </p:sp>
      <p:pic>
        <p:nvPicPr>
          <p:cNvPr id="496" name="Google Shape;49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1337" y="3262312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2325" y="4184650"/>
            <a:ext cx="26574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0625" y="2903537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5"/>
          <p:cNvSpPr txBox="1"/>
          <p:nvPr/>
        </p:nvSpPr>
        <p:spPr>
          <a:xfrm>
            <a:off x="0" y="0"/>
            <a:ext cx="9144000" cy="15001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5"/>
          <p:cNvSpPr txBox="1"/>
          <p:nvPr/>
        </p:nvSpPr>
        <p:spPr>
          <a:xfrm>
            <a:off x="2671762" y="285750"/>
            <a:ext cx="5972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Human Nature</a:t>
            </a:r>
            <a:endParaRPr/>
          </a:p>
        </p:txBody>
      </p:sp>
      <p:sp>
        <p:nvSpPr>
          <p:cNvPr id="502" name="Google Shape;502;p15"/>
          <p:cNvSpPr txBox="1"/>
          <p:nvPr/>
        </p:nvSpPr>
        <p:spPr>
          <a:xfrm>
            <a:off x="1223962" y="5876925"/>
            <a:ext cx="71659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 Maximization of Bonding within  Tribe / Ingroups</a:t>
            </a:r>
            <a:endParaRPr/>
          </a:p>
        </p:txBody>
      </p:sp>
      <p:pic>
        <p:nvPicPr>
          <p:cNvPr id="2" name="Picture 2" descr="Humanistic Leadership Academy">
            <a:extLst>
              <a:ext uri="{FF2B5EF4-FFF2-40B4-BE49-F238E27FC236}">
                <a16:creationId xmlns:a16="http://schemas.microsoft.com/office/drawing/2014/main" id="{FD1DCE38-E9B8-7DA3-4C22-64D0AEC2C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8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/>
          </a:p>
        </p:txBody>
      </p:sp>
      <p:cxnSp>
        <p:nvCxnSpPr>
          <p:cNvPr id="508" name="Google Shape;508;p16"/>
          <p:cNvCxnSpPr/>
          <p:nvPr/>
        </p:nvCxnSpPr>
        <p:spPr>
          <a:xfrm rot="10800000" flipH="1">
            <a:off x="396875" y="218916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09" name="Google Shape;509;p16"/>
          <p:cNvSpPr txBox="1"/>
          <p:nvPr/>
        </p:nvSpPr>
        <p:spPr>
          <a:xfrm>
            <a:off x="179387" y="1619250"/>
            <a:ext cx="879475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</a:pPr>
            <a:r>
              <a:rPr lang="en-US" sz="26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Humanistic perspective</a:t>
            </a:r>
            <a:endParaRPr/>
          </a:p>
        </p:txBody>
      </p:sp>
      <p:sp>
        <p:nvSpPr>
          <p:cNvPr id="510" name="Google Shape;510;p16"/>
          <p:cNvSpPr txBox="1"/>
          <p:nvPr/>
        </p:nvSpPr>
        <p:spPr>
          <a:xfrm>
            <a:off x="6913562" y="2384425"/>
            <a:ext cx="1571625" cy="177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1" name="Google Shape;511;p16"/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12" name="Google Shape;512;p16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Michael Pirson</a:t>
            </a:r>
            <a:endParaRPr/>
          </a:p>
        </p:txBody>
      </p:sp>
      <p:sp>
        <p:nvSpPr>
          <p:cNvPr id="513" name="Google Shape;513;p16"/>
          <p:cNvSpPr txBox="1"/>
          <p:nvPr/>
        </p:nvSpPr>
        <p:spPr>
          <a:xfrm>
            <a:off x="539750" y="2565400"/>
            <a:ext cx="8175625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14" name="Google Shape;514;p16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Michael Pirson</a:t>
            </a:r>
            <a:endParaRPr/>
          </a:p>
        </p:txBody>
      </p:sp>
      <p:sp>
        <p:nvSpPr>
          <p:cNvPr id="515" name="Google Shape;515;p1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/>
          </a:p>
        </p:txBody>
      </p:sp>
      <p:pic>
        <p:nvPicPr>
          <p:cNvPr id="516" name="Google Shape;5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65400"/>
            <a:ext cx="925512" cy="9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6"/>
          <p:cNvSpPr txBox="1"/>
          <p:nvPr/>
        </p:nvSpPr>
        <p:spPr>
          <a:xfrm>
            <a:off x="1511300" y="2528887"/>
            <a:ext cx="5832475" cy="153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Imbalance Occurs: Drive to Comprehend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8" name="Google Shape;518;p16"/>
          <p:cNvCxnSpPr/>
          <p:nvPr/>
        </p:nvCxnSpPr>
        <p:spPr>
          <a:xfrm>
            <a:off x="2193925" y="4191000"/>
            <a:ext cx="36734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19" name="Google Shape;519;p16"/>
          <p:cNvSpPr txBox="1"/>
          <p:nvPr/>
        </p:nvSpPr>
        <p:spPr>
          <a:xfrm>
            <a:off x="2568575" y="3463925"/>
            <a:ext cx="28289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Flourishing</a:t>
            </a:r>
            <a:endParaRPr/>
          </a:p>
        </p:txBody>
      </p:sp>
      <p:pic>
        <p:nvPicPr>
          <p:cNvPr id="520" name="Google Shape;5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2437" y="3171825"/>
            <a:ext cx="27051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0662" y="3049587"/>
            <a:ext cx="1914525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16"/>
          <p:cNvSpPr txBox="1"/>
          <p:nvPr/>
        </p:nvSpPr>
        <p:spPr>
          <a:xfrm>
            <a:off x="0" y="0"/>
            <a:ext cx="9144000" cy="15001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6"/>
          <p:cNvSpPr txBox="1"/>
          <p:nvPr/>
        </p:nvSpPr>
        <p:spPr>
          <a:xfrm>
            <a:off x="2671762" y="285750"/>
            <a:ext cx="5972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Human Nature</a:t>
            </a:r>
            <a:endParaRPr/>
          </a:p>
        </p:txBody>
      </p:sp>
      <p:sp>
        <p:nvSpPr>
          <p:cNvPr id="525" name="Google Shape;525;p16"/>
          <p:cNvSpPr txBox="1"/>
          <p:nvPr/>
        </p:nvSpPr>
        <p:spPr>
          <a:xfrm>
            <a:off x="1223962" y="5875337"/>
            <a:ext cx="71659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 Maximization of Ideological Alignment (worldviews)</a:t>
            </a:r>
            <a:endParaRPr/>
          </a:p>
        </p:txBody>
      </p:sp>
      <p:pic>
        <p:nvPicPr>
          <p:cNvPr id="2" name="Picture 2" descr="Humanistic Leadership Academy">
            <a:extLst>
              <a:ext uri="{FF2B5EF4-FFF2-40B4-BE49-F238E27FC236}">
                <a16:creationId xmlns:a16="http://schemas.microsoft.com/office/drawing/2014/main" id="{EE546DE7-3BE7-5FB5-8B5F-FC0C517E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181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/>
          </a:p>
        </p:txBody>
      </p:sp>
      <p:cxnSp>
        <p:nvCxnSpPr>
          <p:cNvPr id="531" name="Google Shape;531;p17"/>
          <p:cNvCxnSpPr/>
          <p:nvPr/>
        </p:nvCxnSpPr>
        <p:spPr>
          <a:xfrm rot="10800000" flipH="1">
            <a:off x="396875" y="218916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32" name="Google Shape;532;p17"/>
          <p:cNvSpPr txBox="1"/>
          <p:nvPr/>
        </p:nvSpPr>
        <p:spPr>
          <a:xfrm>
            <a:off x="179387" y="1619250"/>
            <a:ext cx="879475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</a:pPr>
            <a:r>
              <a:rPr lang="en-US" sz="26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Humanistic perspective</a:t>
            </a:r>
            <a:endParaRPr/>
          </a:p>
        </p:txBody>
      </p:sp>
      <p:sp>
        <p:nvSpPr>
          <p:cNvPr id="533" name="Google Shape;533;p17"/>
          <p:cNvSpPr txBox="1"/>
          <p:nvPr/>
        </p:nvSpPr>
        <p:spPr>
          <a:xfrm>
            <a:off x="6913562" y="2384425"/>
            <a:ext cx="1571625" cy="177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" name="Google Shape;534;p17"/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35" name="Google Shape;535;p1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Michael Pirson</a:t>
            </a:r>
            <a:endParaRPr/>
          </a:p>
        </p:txBody>
      </p:sp>
      <p:sp>
        <p:nvSpPr>
          <p:cNvPr id="536" name="Google Shape;536;p17"/>
          <p:cNvSpPr txBox="1"/>
          <p:nvPr/>
        </p:nvSpPr>
        <p:spPr>
          <a:xfrm>
            <a:off x="539750" y="2565400"/>
            <a:ext cx="8175625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37" name="Google Shape;537;p1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Michael Pirson</a:t>
            </a:r>
            <a:endParaRPr/>
          </a:p>
        </p:txBody>
      </p:sp>
      <p:sp>
        <p:nvSpPr>
          <p:cNvPr id="538" name="Google Shape;538;p1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/>
          </a:p>
        </p:txBody>
      </p:sp>
      <p:pic>
        <p:nvPicPr>
          <p:cNvPr id="539" name="Google Shape;5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65400"/>
            <a:ext cx="925512" cy="9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17"/>
          <p:cNvSpPr txBox="1"/>
          <p:nvPr/>
        </p:nvSpPr>
        <p:spPr>
          <a:xfrm>
            <a:off x="1511300" y="2528887"/>
            <a:ext cx="5832475" cy="153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Imbalance Occurs: Drive to Defend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1" name="Google Shape;541;p17"/>
          <p:cNvCxnSpPr/>
          <p:nvPr/>
        </p:nvCxnSpPr>
        <p:spPr>
          <a:xfrm>
            <a:off x="2193925" y="4191000"/>
            <a:ext cx="36734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42" name="Google Shape;542;p17"/>
          <p:cNvSpPr txBox="1"/>
          <p:nvPr/>
        </p:nvSpPr>
        <p:spPr>
          <a:xfrm>
            <a:off x="2568575" y="3463925"/>
            <a:ext cx="28289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Flourishing</a:t>
            </a:r>
            <a:endParaRPr/>
          </a:p>
        </p:txBody>
      </p:sp>
      <p:pic>
        <p:nvPicPr>
          <p:cNvPr id="543" name="Google Shape;54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4175" y="3629025"/>
            <a:ext cx="28479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7"/>
          <p:cNvSpPr txBox="1"/>
          <p:nvPr/>
        </p:nvSpPr>
        <p:spPr>
          <a:xfrm>
            <a:off x="0" y="0"/>
            <a:ext cx="9144000" cy="15001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 txBox="1"/>
          <p:nvPr/>
        </p:nvSpPr>
        <p:spPr>
          <a:xfrm>
            <a:off x="2671762" y="285750"/>
            <a:ext cx="5972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Human Nature</a:t>
            </a:r>
            <a:endParaRPr/>
          </a:p>
        </p:txBody>
      </p:sp>
      <p:sp>
        <p:nvSpPr>
          <p:cNvPr id="547" name="Google Shape;547;p17"/>
          <p:cNvSpPr txBox="1"/>
          <p:nvPr/>
        </p:nvSpPr>
        <p:spPr>
          <a:xfrm>
            <a:off x="1223962" y="5875337"/>
            <a:ext cx="71659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 Maximization of Security/Insecurity</a:t>
            </a:r>
            <a:endParaRPr/>
          </a:p>
        </p:txBody>
      </p:sp>
      <p:pic>
        <p:nvPicPr>
          <p:cNvPr id="2" name="Picture 2" descr="Humanistic Leadership Academy">
            <a:extLst>
              <a:ext uri="{FF2B5EF4-FFF2-40B4-BE49-F238E27FC236}">
                <a16:creationId xmlns:a16="http://schemas.microsoft.com/office/drawing/2014/main" id="{CD6C4B50-73DD-AACA-6827-C02BB1BF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734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8039F271-17FF-2BDE-6236-84504DBA3D7E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Human Nature </a:t>
            </a:r>
            <a:endParaRPr dirty="0"/>
          </a:p>
        </p:txBody>
      </p:sp>
      <p:sp>
        <p:nvSpPr>
          <p:cNvPr id="5" name="Google Shape;554;p18">
            <a:extLst>
              <a:ext uri="{FF2B5EF4-FFF2-40B4-BE49-F238E27FC236}">
                <a16:creationId xmlns:a16="http://schemas.microsoft.com/office/drawing/2014/main" id="{9A712B0E-444E-3888-512C-88A7B07B0DF1}"/>
              </a:ext>
            </a:extLst>
          </p:cNvPr>
          <p:cNvSpPr txBox="1"/>
          <p:nvPr/>
        </p:nvSpPr>
        <p:spPr>
          <a:xfrm>
            <a:off x="301113" y="1768884"/>
            <a:ext cx="879475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Humanistic Perspective- Consilience of knowledge</a:t>
            </a:r>
            <a:endParaRPr dirty="0"/>
          </a:p>
        </p:txBody>
      </p:sp>
      <p:cxnSp>
        <p:nvCxnSpPr>
          <p:cNvPr id="6" name="Google Shape;553;p18">
            <a:extLst>
              <a:ext uri="{FF2B5EF4-FFF2-40B4-BE49-F238E27FC236}">
                <a16:creationId xmlns:a16="http://schemas.microsoft.com/office/drawing/2014/main" id="{EDABBD5B-9EF6-EC91-BB9A-0074646FB740}"/>
              </a:ext>
            </a:extLst>
          </p:cNvPr>
          <p:cNvCxnSpPr/>
          <p:nvPr/>
        </p:nvCxnSpPr>
        <p:spPr>
          <a:xfrm rot="10800000" flipH="1">
            <a:off x="301113" y="2324894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7" name="Google Shape;562;p18">
            <a:extLst>
              <a:ext uri="{FF2B5EF4-FFF2-40B4-BE49-F238E27FC236}">
                <a16:creationId xmlns:a16="http://schemas.microsoft.com/office/drawing/2014/main" id="{98F9C882-1C94-1ACA-785F-8302E9E527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2565400"/>
            <a:ext cx="925512" cy="9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63;p18">
            <a:extLst>
              <a:ext uri="{FF2B5EF4-FFF2-40B4-BE49-F238E27FC236}">
                <a16:creationId xmlns:a16="http://schemas.microsoft.com/office/drawing/2014/main" id="{72137A39-BFFC-6289-1423-F250B883A8F2}"/>
              </a:ext>
            </a:extLst>
          </p:cNvPr>
          <p:cNvSpPr txBox="1"/>
          <p:nvPr/>
        </p:nvSpPr>
        <p:spPr>
          <a:xfrm>
            <a:off x="1663700" y="2609850"/>
            <a:ext cx="4572000" cy="258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Humanistic perspective: human nature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Philosophy: Zoon politicon (Aristotle): Social animal endowed with reason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Sciences: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Darwin (morality a survival mechanism)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Theology: Religions (shared universal values) (Kueng)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564;p18">
            <a:extLst>
              <a:ext uri="{FF2B5EF4-FFF2-40B4-BE49-F238E27FC236}">
                <a16:creationId xmlns:a16="http://schemas.microsoft.com/office/drawing/2014/main" id="{72736EB2-F1FA-2523-46E2-B52EDE00C4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3554" y="4501356"/>
            <a:ext cx="3146425" cy="222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umanistic Leadership Academy">
            <a:extLst>
              <a:ext uri="{FF2B5EF4-FFF2-40B4-BE49-F238E27FC236}">
                <a16:creationId xmlns:a16="http://schemas.microsoft.com/office/drawing/2014/main" id="{33110522-E912-4284-EC67-C79E2B7B5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956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30;p22">
            <a:extLst>
              <a:ext uri="{FF2B5EF4-FFF2-40B4-BE49-F238E27FC236}">
                <a16:creationId xmlns:a16="http://schemas.microsoft.com/office/drawing/2014/main" id="{4E3BDE1D-62CC-E1C2-EE84-5931A835E3FC}"/>
              </a:ext>
            </a:extLst>
          </p:cNvPr>
          <p:cNvCxnSpPr/>
          <p:nvPr/>
        </p:nvCxnSpPr>
        <p:spPr>
          <a:xfrm rot="10800000" flipH="1">
            <a:off x="396875" y="218916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" name="Google Shape;632;p22">
            <a:extLst>
              <a:ext uri="{FF2B5EF4-FFF2-40B4-BE49-F238E27FC236}">
                <a16:creationId xmlns:a16="http://schemas.microsoft.com/office/drawing/2014/main" id="{2F5F3C07-F0C8-5A10-38A2-823200E273D1}"/>
              </a:ext>
            </a:extLst>
          </p:cNvPr>
          <p:cNvCxnSpPr/>
          <p:nvPr/>
        </p:nvCxnSpPr>
        <p:spPr>
          <a:xfrm rot="10800000" flipH="1">
            <a:off x="396875" y="634580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" name="Google Shape;574;p19">
            <a:extLst>
              <a:ext uri="{FF2B5EF4-FFF2-40B4-BE49-F238E27FC236}">
                <a16:creationId xmlns:a16="http://schemas.microsoft.com/office/drawing/2014/main" id="{4B5A5BA1-3538-C8B3-3123-ABD3949F1658}"/>
              </a:ext>
            </a:extLst>
          </p:cNvPr>
          <p:cNvSpPr txBox="1"/>
          <p:nvPr/>
        </p:nvSpPr>
        <p:spPr>
          <a:xfrm>
            <a:off x="179387" y="1619250"/>
            <a:ext cx="85582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Dignity</a:t>
            </a:r>
            <a:endParaRPr dirty="0"/>
          </a:p>
        </p:txBody>
      </p:sp>
      <p:pic>
        <p:nvPicPr>
          <p:cNvPr id="7" name="Google Shape;582;p19">
            <a:extLst>
              <a:ext uri="{FF2B5EF4-FFF2-40B4-BE49-F238E27FC236}">
                <a16:creationId xmlns:a16="http://schemas.microsoft.com/office/drawing/2014/main" id="{8FF3AAD1-4D46-0917-B62E-76A9B261473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875" y="2404449"/>
            <a:ext cx="1547812" cy="17414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84;p19">
            <a:extLst>
              <a:ext uri="{FF2B5EF4-FFF2-40B4-BE49-F238E27FC236}">
                <a16:creationId xmlns:a16="http://schemas.microsoft.com/office/drawing/2014/main" id="{57D10F03-2D32-8FBD-7DED-8FDDA44FBC22}"/>
              </a:ext>
            </a:extLst>
          </p:cNvPr>
          <p:cNvSpPr txBox="1"/>
          <p:nvPr/>
        </p:nvSpPr>
        <p:spPr>
          <a:xfrm>
            <a:off x="179387" y="4076676"/>
            <a:ext cx="4889500" cy="23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Economistic perspective: (we are all whores…)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Michael Jensen (1998) opined…we all have a price: “Like it or not, individuals are willing to sacrifice a little of almost anything we care to name, even reputation or morality, for a sufficiently large quantity of other desired things; and these things do not have to be money or even material goods.”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583;p19">
            <a:extLst>
              <a:ext uri="{FF2B5EF4-FFF2-40B4-BE49-F238E27FC236}">
                <a16:creationId xmlns:a16="http://schemas.microsoft.com/office/drawing/2014/main" id="{B66352C1-D503-AAEC-693D-E3CEA6E30F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4300" y="2684462"/>
            <a:ext cx="925512" cy="9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585;p19">
            <a:extLst>
              <a:ext uri="{FF2B5EF4-FFF2-40B4-BE49-F238E27FC236}">
                <a16:creationId xmlns:a16="http://schemas.microsoft.com/office/drawing/2014/main" id="{6849E994-EA28-7319-B56E-330843D9143B}"/>
              </a:ext>
            </a:extLst>
          </p:cNvPr>
          <p:cNvSpPr txBox="1"/>
          <p:nvPr/>
        </p:nvSpPr>
        <p:spPr>
          <a:xfrm>
            <a:off x="4648610" y="4076676"/>
            <a:ext cx="4572000" cy="20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Humanistic perspective: 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Kant, however, famously noted that―”everything has either a price or a dignity. Whatever has a price can be replaced by something else as its equivalent; on the other hand, whatever is above all price, and therefore admits of no equivalent, has a dignity (Kant, 1785).” </a:t>
            </a:r>
            <a:endParaRPr dirty="0"/>
          </a:p>
        </p:txBody>
      </p:sp>
      <p:pic>
        <p:nvPicPr>
          <p:cNvPr id="8" name="Picture 2" descr="Humanistic Leadership Academy">
            <a:extLst>
              <a:ext uri="{FF2B5EF4-FFF2-40B4-BE49-F238E27FC236}">
                <a16:creationId xmlns:a16="http://schemas.microsoft.com/office/drawing/2014/main" id="{405B6D2D-E444-997D-EA9D-7FFF28BF8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58;p3">
            <a:extLst>
              <a:ext uri="{FF2B5EF4-FFF2-40B4-BE49-F238E27FC236}">
                <a16:creationId xmlns:a16="http://schemas.microsoft.com/office/drawing/2014/main" id="{714F2A59-2BA8-7BFE-3F8E-856B416C5991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Dignity and the Operating System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431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;p3">
            <a:extLst>
              <a:ext uri="{FF2B5EF4-FFF2-40B4-BE49-F238E27FC236}">
                <a16:creationId xmlns:a16="http://schemas.microsoft.com/office/drawing/2014/main" id="{F6AD0739-988F-0D9B-68D0-C0E7F8DAD7A1}"/>
              </a:ext>
            </a:extLst>
          </p:cNvPr>
          <p:cNvSpPr txBox="1"/>
          <p:nvPr/>
        </p:nvSpPr>
        <p:spPr>
          <a:xfrm>
            <a:off x="3988569" y="825909"/>
            <a:ext cx="4966212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1. Current Situation</a:t>
            </a:r>
            <a:endParaRPr dirty="0"/>
          </a:p>
        </p:txBody>
      </p:sp>
      <p:sp>
        <p:nvSpPr>
          <p:cNvPr id="9" name="Google Shape;244;p3">
            <a:extLst>
              <a:ext uri="{FF2B5EF4-FFF2-40B4-BE49-F238E27FC236}">
                <a16:creationId xmlns:a16="http://schemas.microsoft.com/office/drawing/2014/main" id="{6FECD8C5-9502-8951-1D6E-06A9F19699E6}"/>
              </a:ext>
            </a:extLst>
          </p:cNvPr>
          <p:cNvSpPr txBox="1"/>
          <p:nvPr/>
        </p:nvSpPr>
        <p:spPr>
          <a:xfrm>
            <a:off x="162540" y="1738388"/>
            <a:ext cx="799306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600"/>
              <a:buFont typeface="Calibri"/>
              <a:buNone/>
            </a:pPr>
            <a:r>
              <a:rPr lang="en-US" sz="260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Near term Human Extinction?</a:t>
            </a:r>
            <a:endParaRPr dirty="0"/>
          </a:p>
        </p:txBody>
      </p:sp>
      <p:pic>
        <p:nvPicPr>
          <p:cNvPr id="2050" name="Picture 2" descr="Humanistic Leadership Academy">
            <a:extLst>
              <a:ext uri="{FF2B5EF4-FFF2-40B4-BE49-F238E27FC236}">
                <a16:creationId xmlns:a16="http://schemas.microsoft.com/office/drawing/2014/main" id="{6D6266B8-ECB1-1117-BEFE-E07197D2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nemies of the Planet: Earth Day redux - Dr Abalone">
            <a:extLst>
              <a:ext uri="{FF2B5EF4-FFF2-40B4-BE49-F238E27FC236}">
                <a16:creationId xmlns:a16="http://schemas.microsoft.com/office/drawing/2014/main" id="{879DFD99-51C1-CA95-FAA0-FC7DAF3B5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27" y="2371927"/>
            <a:ext cx="5232839" cy="294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646C90-CDA8-3BD9-DE84-B8AAD4C00C62}"/>
              </a:ext>
            </a:extLst>
          </p:cNvPr>
          <p:cNvSpPr txBox="1"/>
          <p:nvPr/>
        </p:nvSpPr>
        <p:spPr>
          <a:xfrm>
            <a:off x="6847490" y="2758966"/>
            <a:ext cx="19654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Humans need Nature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Nature does not need Humans</a:t>
            </a:r>
          </a:p>
        </p:txBody>
      </p:sp>
    </p:spTree>
    <p:extLst>
      <p:ext uri="{BB962C8B-B14F-4D97-AF65-F5344CB8AC3E}">
        <p14:creationId xmlns:p14="http://schemas.microsoft.com/office/powerpoint/2010/main" val="4243248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6;p24">
            <a:extLst>
              <a:ext uri="{FF2B5EF4-FFF2-40B4-BE49-F238E27FC236}">
                <a16:creationId xmlns:a16="http://schemas.microsoft.com/office/drawing/2014/main" id="{E9034F93-B1BF-431D-A055-AC2ED5F7DC0C}"/>
              </a:ext>
            </a:extLst>
          </p:cNvPr>
          <p:cNvSpPr txBox="1"/>
          <p:nvPr/>
        </p:nvSpPr>
        <p:spPr>
          <a:xfrm>
            <a:off x="2149526" y="512198"/>
            <a:ext cx="68703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Cornerstone of Humanistic Leadership</a:t>
            </a:r>
            <a:endParaRPr dirty="0"/>
          </a:p>
        </p:txBody>
      </p:sp>
      <p:cxnSp>
        <p:nvCxnSpPr>
          <p:cNvPr id="6" name="Google Shape;630;p22">
            <a:extLst>
              <a:ext uri="{FF2B5EF4-FFF2-40B4-BE49-F238E27FC236}">
                <a16:creationId xmlns:a16="http://schemas.microsoft.com/office/drawing/2014/main" id="{4E3BDE1D-62CC-E1C2-EE84-5931A835E3FC}"/>
              </a:ext>
            </a:extLst>
          </p:cNvPr>
          <p:cNvCxnSpPr/>
          <p:nvPr/>
        </p:nvCxnSpPr>
        <p:spPr>
          <a:xfrm rot="10800000" flipH="1">
            <a:off x="396875" y="218916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" name="Google Shape;632;p22">
            <a:extLst>
              <a:ext uri="{FF2B5EF4-FFF2-40B4-BE49-F238E27FC236}">
                <a16:creationId xmlns:a16="http://schemas.microsoft.com/office/drawing/2014/main" id="{2F5F3C07-F0C8-5A10-38A2-823200E273D1}"/>
              </a:ext>
            </a:extLst>
          </p:cNvPr>
          <p:cNvCxnSpPr/>
          <p:nvPr/>
        </p:nvCxnSpPr>
        <p:spPr>
          <a:xfrm rot="10800000" flipH="1">
            <a:off x="396875" y="634580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1" name="Google Shape;602;p20">
            <a:extLst>
              <a:ext uri="{FF2B5EF4-FFF2-40B4-BE49-F238E27FC236}">
                <a16:creationId xmlns:a16="http://schemas.microsoft.com/office/drawing/2014/main" id="{37C127F2-D0D5-AD2C-6EB4-94204485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2687" y="2303004"/>
            <a:ext cx="6769100" cy="3973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595;p20">
            <a:extLst>
              <a:ext uri="{FF2B5EF4-FFF2-40B4-BE49-F238E27FC236}">
                <a16:creationId xmlns:a16="http://schemas.microsoft.com/office/drawing/2014/main" id="{9ECC7CF4-4666-55F0-B6F3-305A213436F6}"/>
              </a:ext>
            </a:extLst>
          </p:cNvPr>
          <p:cNvSpPr txBox="1"/>
          <p:nvPr/>
        </p:nvSpPr>
        <p:spPr>
          <a:xfrm>
            <a:off x="288131" y="1711376"/>
            <a:ext cx="8558212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Dignity- Kant 2.0</a:t>
            </a:r>
            <a:endParaRPr dirty="0"/>
          </a:p>
        </p:txBody>
      </p:sp>
      <p:pic>
        <p:nvPicPr>
          <p:cNvPr id="5" name="Picture 2" descr="Humanistic Leadership Academy">
            <a:extLst>
              <a:ext uri="{FF2B5EF4-FFF2-40B4-BE49-F238E27FC236}">
                <a16:creationId xmlns:a16="http://schemas.microsoft.com/office/drawing/2014/main" id="{0F8268FE-E877-F439-F617-AD44E3E8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59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6;p24">
            <a:extLst>
              <a:ext uri="{FF2B5EF4-FFF2-40B4-BE49-F238E27FC236}">
                <a16:creationId xmlns:a16="http://schemas.microsoft.com/office/drawing/2014/main" id="{E9034F93-B1BF-431D-A055-AC2ED5F7DC0C}"/>
              </a:ext>
            </a:extLst>
          </p:cNvPr>
          <p:cNvSpPr txBox="1"/>
          <p:nvPr/>
        </p:nvSpPr>
        <p:spPr>
          <a:xfrm>
            <a:off x="2149526" y="512198"/>
            <a:ext cx="68703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Humanistic Leadership and Flourishing</a:t>
            </a:r>
            <a:endParaRPr dirty="0"/>
          </a:p>
        </p:txBody>
      </p:sp>
      <p:sp>
        <p:nvSpPr>
          <p:cNvPr id="5" name="Google Shape;631;p22">
            <a:extLst>
              <a:ext uri="{FF2B5EF4-FFF2-40B4-BE49-F238E27FC236}">
                <a16:creationId xmlns:a16="http://schemas.microsoft.com/office/drawing/2014/main" id="{64D9CB82-4CAE-90AA-A6C6-986EDDF4C462}"/>
              </a:ext>
            </a:extLst>
          </p:cNvPr>
          <p:cNvSpPr txBox="1"/>
          <p:nvPr/>
        </p:nvSpPr>
        <p:spPr>
          <a:xfrm>
            <a:off x="179387" y="1619250"/>
            <a:ext cx="879475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Economistic vs. Humanistic Perspective</a:t>
            </a:r>
            <a:endParaRPr dirty="0"/>
          </a:p>
        </p:txBody>
      </p:sp>
      <p:cxnSp>
        <p:nvCxnSpPr>
          <p:cNvPr id="6" name="Google Shape;630;p22">
            <a:extLst>
              <a:ext uri="{FF2B5EF4-FFF2-40B4-BE49-F238E27FC236}">
                <a16:creationId xmlns:a16="http://schemas.microsoft.com/office/drawing/2014/main" id="{4E3BDE1D-62CC-E1C2-EE84-5931A835E3FC}"/>
              </a:ext>
            </a:extLst>
          </p:cNvPr>
          <p:cNvCxnSpPr/>
          <p:nvPr/>
        </p:nvCxnSpPr>
        <p:spPr>
          <a:xfrm rot="10800000" flipH="1">
            <a:off x="396875" y="218916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7" name="Google Shape;640;p22">
            <a:extLst>
              <a:ext uri="{FF2B5EF4-FFF2-40B4-BE49-F238E27FC236}">
                <a16:creationId xmlns:a16="http://schemas.microsoft.com/office/drawing/2014/main" id="{B5D2F717-D608-9BD1-D2FC-0375002540C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4325" y="2565400"/>
            <a:ext cx="5621337" cy="372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41;p22">
            <a:extLst>
              <a:ext uri="{FF2B5EF4-FFF2-40B4-BE49-F238E27FC236}">
                <a16:creationId xmlns:a16="http://schemas.microsoft.com/office/drawing/2014/main" id="{DE325BA1-5034-3880-99B9-A6957ECA0B8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3776662"/>
            <a:ext cx="1227137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38;p22">
            <a:extLst>
              <a:ext uri="{FF2B5EF4-FFF2-40B4-BE49-F238E27FC236}">
                <a16:creationId xmlns:a16="http://schemas.microsoft.com/office/drawing/2014/main" id="{57E1E5A5-4B0B-5840-680F-38A4026B5B2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9675" y="3985418"/>
            <a:ext cx="925512" cy="963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632;p22">
            <a:extLst>
              <a:ext uri="{FF2B5EF4-FFF2-40B4-BE49-F238E27FC236}">
                <a16:creationId xmlns:a16="http://schemas.microsoft.com/office/drawing/2014/main" id="{2F5F3C07-F0C8-5A10-38A2-823200E273D1}"/>
              </a:ext>
            </a:extLst>
          </p:cNvPr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1" name="Picture 2" descr="Humanistic Leadership Academy">
            <a:extLst>
              <a:ext uri="{FF2B5EF4-FFF2-40B4-BE49-F238E27FC236}">
                <a16:creationId xmlns:a16="http://schemas.microsoft.com/office/drawing/2014/main" id="{CEA0B5E4-3843-4F30-74EE-A6E11F5D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11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6;p24">
            <a:extLst>
              <a:ext uri="{FF2B5EF4-FFF2-40B4-BE49-F238E27FC236}">
                <a16:creationId xmlns:a16="http://schemas.microsoft.com/office/drawing/2014/main" id="{7E749F9E-3AA7-9518-60AB-E2C3922BE723}"/>
              </a:ext>
            </a:extLst>
          </p:cNvPr>
          <p:cNvSpPr txBox="1"/>
          <p:nvPr/>
        </p:nvSpPr>
        <p:spPr>
          <a:xfrm>
            <a:off x="2149526" y="512198"/>
            <a:ext cx="68703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5. Towards Humanistic Paradigm</a:t>
            </a:r>
            <a:endParaRPr dirty="0"/>
          </a:p>
        </p:txBody>
      </p:sp>
      <p:sp>
        <p:nvSpPr>
          <p:cNvPr id="5" name="Google Shape;677;p24">
            <a:extLst>
              <a:ext uri="{FF2B5EF4-FFF2-40B4-BE49-F238E27FC236}">
                <a16:creationId xmlns:a16="http://schemas.microsoft.com/office/drawing/2014/main" id="{12B42F37-9882-39AB-6A3E-546F39E32B27}"/>
              </a:ext>
            </a:extLst>
          </p:cNvPr>
          <p:cNvSpPr txBox="1"/>
          <p:nvPr/>
        </p:nvSpPr>
        <p:spPr>
          <a:xfrm>
            <a:off x="457200" y="1643062"/>
            <a:ext cx="854392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Reality proves possibility: Humanistic Leadership in Practice</a:t>
            </a:r>
            <a:endParaRPr dirty="0"/>
          </a:p>
        </p:txBody>
      </p:sp>
      <p:cxnSp>
        <p:nvCxnSpPr>
          <p:cNvPr id="6" name="Google Shape;676;p24">
            <a:extLst>
              <a:ext uri="{FF2B5EF4-FFF2-40B4-BE49-F238E27FC236}">
                <a16:creationId xmlns:a16="http://schemas.microsoft.com/office/drawing/2014/main" id="{82789D61-C48C-A777-34F9-32875AFF175C}"/>
              </a:ext>
            </a:extLst>
          </p:cNvPr>
          <p:cNvCxnSpPr/>
          <p:nvPr/>
        </p:nvCxnSpPr>
        <p:spPr>
          <a:xfrm rot="10800000" flipH="1">
            <a:off x="396875" y="218916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7" name="Google Shape;680;p24" descr="http://tickerreport.com/logos/the-aes-corporation-logo.jpg">
            <a:extLst>
              <a:ext uri="{FF2B5EF4-FFF2-40B4-BE49-F238E27FC236}">
                <a16:creationId xmlns:a16="http://schemas.microsoft.com/office/drawing/2014/main" id="{51C6D038-7B0A-4147-3DEA-A03A9A8A336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262" y="2349500"/>
            <a:ext cx="2232025" cy="91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84;p24">
            <a:extLst>
              <a:ext uri="{FF2B5EF4-FFF2-40B4-BE49-F238E27FC236}">
                <a16:creationId xmlns:a16="http://schemas.microsoft.com/office/drawing/2014/main" id="{4D64C22F-A425-8C1F-1BD5-07C5277D83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237" y="3309937"/>
            <a:ext cx="1746250" cy="116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91;p24">
            <a:extLst>
              <a:ext uri="{FF2B5EF4-FFF2-40B4-BE49-F238E27FC236}">
                <a16:creationId xmlns:a16="http://schemas.microsoft.com/office/drawing/2014/main" id="{C66ABAD6-858D-E4A8-5E12-F8FDEF1D4F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00" y="4664075"/>
            <a:ext cx="9715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81;p24" descr="https://encrypted-tbn0.gstatic.com/images?q=tbn:ANd9GcRqpDhQMqn3XASwSbn8F4JfwUbEQJTDdgj9Ll4PDD5JhAvTJJDs">
            <a:extLst>
              <a:ext uri="{FF2B5EF4-FFF2-40B4-BE49-F238E27FC236}">
                <a16:creationId xmlns:a16="http://schemas.microsoft.com/office/drawing/2014/main" id="{55B38A93-6EDE-14F1-24E1-FA889D6C05F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9475" y="2357437"/>
            <a:ext cx="1733550" cy="7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85;p24">
            <a:extLst>
              <a:ext uri="{FF2B5EF4-FFF2-40B4-BE49-F238E27FC236}">
                <a16:creationId xmlns:a16="http://schemas.microsoft.com/office/drawing/2014/main" id="{BB73EE42-FE88-E8D7-62F9-D3E19E33946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7512" y="2439987"/>
            <a:ext cx="11572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83;p24">
            <a:extLst>
              <a:ext uri="{FF2B5EF4-FFF2-40B4-BE49-F238E27FC236}">
                <a16:creationId xmlns:a16="http://schemas.microsoft.com/office/drawing/2014/main" id="{0D2A298F-DC3A-851F-4567-7A17BD87B60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90223" y="2295371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87;p24">
            <a:extLst>
              <a:ext uri="{FF2B5EF4-FFF2-40B4-BE49-F238E27FC236}">
                <a16:creationId xmlns:a16="http://schemas.microsoft.com/office/drawing/2014/main" id="{DC2308C7-4BA0-9948-3FA4-D065CD9E24A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63712" y="5157787"/>
            <a:ext cx="1576387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92;p24">
            <a:extLst>
              <a:ext uri="{FF2B5EF4-FFF2-40B4-BE49-F238E27FC236}">
                <a16:creationId xmlns:a16="http://schemas.microsoft.com/office/drawing/2014/main" id="{72D60743-E3EC-D833-6435-3A91D44A28A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95487" y="3757612"/>
            <a:ext cx="2854325" cy="147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88;p24">
            <a:extLst>
              <a:ext uri="{FF2B5EF4-FFF2-40B4-BE49-F238E27FC236}">
                <a16:creationId xmlns:a16="http://schemas.microsoft.com/office/drawing/2014/main" id="{C023589B-2C15-3EFD-E840-74A549B67A1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00450" y="5251450"/>
            <a:ext cx="2360612" cy="64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90;p24">
            <a:extLst>
              <a:ext uri="{FF2B5EF4-FFF2-40B4-BE49-F238E27FC236}">
                <a16:creationId xmlns:a16="http://schemas.microsoft.com/office/drawing/2014/main" id="{1DCE59F1-4C4E-DB25-36A3-6B4AB5B6F2E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62675" y="5067300"/>
            <a:ext cx="1128712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689;p24">
            <a:extLst>
              <a:ext uri="{FF2B5EF4-FFF2-40B4-BE49-F238E27FC236}">
                <a16:creationId xmlns:a16="http://schemas.microsoft.com/office/drawing/2014/main" id="{9BEBE4D8-A51B-1C2D-7A25-FA0F31CD9080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45375" y="5005387"/>
            <a:ext cx="976312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86;p24">
            <a:extLst>
              <a:ext uri="{FF2B5EF4-FFF2-40B4-BE49-F238E27FC236}">
                <a16:creationId xmlns:a16="http://schemas.microsoft.com/office/drawing/2014/main" id="{E04FE77B-455D-EA81-6780-56CF02A095A8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505575" y="3897312"/>
            <a:ext cx="1878012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81F01A4A-E144-281F-F396-5EFB0848909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1277" y="3328111"/>
            <a:ext cx="2642745" cy="521529"/>
          </a:xfrm>
          <a:prstGeom prst="rect">
            <a:avLst/>
          </a:prstGeom>
        </p:spPr>
      </p:pic>
      <p:pic>
        <p:nvPicPr>
          <p:cNvPr id="1026" name="Picture 2" descr="RECURSOS PARA EXPORTADORES A TRAVÉS DE BANCOLDEX">
            <a:extLst>
              <a:ext uri="{FF2B5EF4-FFF2-40B4-BE49-F238E27FC236}">
                <a16:creationId xmlns:a16="http://schemas.microsoft.com/office/drawing/2014/main" id="{2EF5A7A1-8542-1FD6-3927-E2D40CC43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13" y="3836629"/>
            <a:ext cx="1746250" cy="83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Google Shape;678;p24">
            <a:extLst>
              <a:ext uri="{FF2B5EF4-FFF2-40B4-BE49-F238E27FC236}">
                <a16:creationId xmlns:a16="http://schemas.microsoft.com/office/drawing/2014/main" id="{34DD71A3-8A7E-CF62-87CD-69D11D30C3C5}"/>
              </a:ext>
            </a:extLst>
          </p:cNvPr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" name="Google Shape;478;p14">
            <a:extLst>
              <a:ext uri="{FF2B5EF4-FFF2-40B4-BE49-F238E27FC236}">
                <a16:creationId xmlns:a16="http://schemas.microsoft.com/office/drawing/2014/main" id="{A898051F-A4C8-6970-221B-C6B849632EEE}"/>
              </a:ext>
            </a:extLst>
          </p:cNvPr>
          <p:cNvSpPr txBox="1"/>
          <p:nvPr/>
        </p:nvSpPr>
        <p:spPr>
          <a:xfrm>
            <a:off x="1223962" y="5875337"/>
            <a:ext cx="71659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 Maximization of Wealth and Power</a:t>
            </a:r>
            <a:endParaRPr dirty="0"/>
          </a:p>
        </p:txBody>
      </p:sp>
      <p:pic>
        <p:nvPicPr>
          <p:cNvPr id="22" name="Picture 2" descr="Humanistic Leadership Academy">
            <a:extLst>
              <a:ext uri="{FF2B5EF4-FFF2-40B4-BE49-F238E27FC236}">
                <a16:creationId xmlns:a16="http://schemas.microsoft.com/office/drawing/2014/main" id="{91F2586F-8E8F-F92E-ECC2-7688C7DE0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64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60;p3">
            <a:extLst>
              <a:ext uri="{FF2B5EF4-FFF2-40B4-BE49-F238E27FC236}">
                <a16:creationId xmlns:a16="http://schemas.microsoft.com/office/drawing/2014/main" id="{8C4EEB0A-BA63-F9E0-2073-4CD1269D0E1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7251" y="108616"/>
            <a:ext cx="2173287" cy="4916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3962E9F4-C9F2-092C-C324-B39B221A756B}"/>
              </a:ext>
            </a:extLst>
          </p:cNvPr>
          <p:cNvSpPr txBox="1"/>
          <p:nvPr/>
        </p:nvSpPr>
        <p:spPr>
          <a:xfrm>
            <a:off x="2745228" y="727587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Humanistic Leadership in Practice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13E5F-569B-6BA2-CA24-73D81CB50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76" y="2561456"/>
            <a:ext cx="6023985" cy="3338645"/>
          </a:xfrm>
          <a:prstGeom prst="rect">
            <a:avLst/>
          </a:prstGeom>
        </p:spPr>
      </p:pic>
      <p:cxnSp>
        <p:nvCxnSpPr>
          <p:cNvPr id="6" name="Google Shape;652;p23">
            <a:extLst>
              <a:ext uri="{FF2B5EF4-FFF2-40B4-BE49-F238E27FC236}">
                <a16:creationId xmlns:a16="http://schemas.microsoft.com/office/drawing/2014/main" id="{7C16CFCF-7F08-6B8F-A676-F102E9BC6F89}"/>
              </a:ext>
            </a:extLst>
          </p:cNvPr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9A161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Google Shape;652;p23">
            <a:extLst>
              <a:ext uri="{FF2B5EF4-FFF2-40B4-BE49-F238E27FC236}">
                <a16:creationId xmlns:a16="http://schemas.microsoft.com/office/drawing/2014/main" id="{08336888-A651-06C5-E536-2B495882E243}"/>
              </a:ext>
            </a:extLst>
          </p:cNvPr>
          <p:cNvCxnSpPr/>
          <p:nvPr/>
        </p:nvCxnSpPr>
        <p:spPr>
          <a:xfrm rot="10800000" flipH="1">
            <a:off x="307205" y="2191365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9A161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7" name="Picture 2" descr="Humanistic Leadership Academy">
            <a:extLst>
              <a:ext uri="{FF2B5EF4-FFF2-40B4-BE49-F238E27FC236}">
                <a16:creationId xmlns:a16="http://schemas.microsoft.com/office/drawing/2014/main" id="{C8D0320B-F151-5E1C-88ED-D02808887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52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60;p3">
            <a:extLst>
              <a:ext uri="{FF2B5EF4-FFF2-40B4-BE49-F238E27FC236}">
                <a16:creationId xmlns:a16="http://schemas.microsoft.com/office/drawing/2014/main" id="{8C4EEB0A-BA63-F9E0-2073-4CD1269D0E1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7251" y="108616"/>
            <a:ext cx="2173287" cy="4916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3962E9F4-C9F2-092C-C324-B39B221A756B}"/>
              </a:ext>
            </a:extLst>
          </p:cNvPr>
          <p:cNvSpPr txBox="1"/>
          <p:nvPr/>
        </p:nvSpPr>
        <p:spPr>
          <a:xfrm>
            <a:off x="2745228" y="727587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Humanistic Leadership in Practice</a:t>
            </a:r>
            <a:endParaRPr dirty="0"/>
          </a:p>
        </p:txBody>
      </p:sp>
      <p:cxnSp>
        <p:nvCxnSpPr>
          <p:cNvPr id="6" name="Google Shape;652;p23">
            <a:extLst>
              <a:ext uri="{FF2B5EF4-FFF2-40B4-BE49-F238E27FC236}">
                <a16:creationId xmlns:a16="http://schemas.microsoft.com/office/drawing/2014/main" id="{7C16CFCF-7F08-6B8F-A676-F102E9BC6F89}"/>
              </a:ext>
            </a:extLst>
          </p:cNvPr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9A161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Google Shape;652;p23">
            <a:extLst>
              <a:ext uri="{FF2B5EF4-FFF2-40B4-BE49-F238E27FC236}">
                <a16:creationId xmlns:a16="http://schemas.microsoft.com/office/drawing/2014/main" id="{08336888-A651-06C5-E536-2B495882E243}"/>
              </a:ext>
            </a:extLst>
          </p:cNvPr>
          <p:cNvCxnSpPr/>
          <p:nvPr/>
        </p:nvCxnSpPr>
        <p:spPr>
          <a:xfrm rot="10800000" flipH="1">
            <a:off x="307205" y="2191365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9A161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7" name="Picture 2" descr="Humanistic Leadership Academy">
            <a:extLst>
              <a:ext uri="{FF2B5EF4-FFF2-40B4-BE49-F238E27FC236}">
                <a16:creationId xmlns:a16="http://schemas.microsoft.com/office/drawing/2014/main" id="{B97AEB33-C445-2802-6B42-34A179B7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079618-3F9E-3905-0B05-C9E7C6F74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862" y="2396613"/>
            <a:ext cx="3181350" cy="3733800"/>
          </a:xfrm>
          <a:prstGeom prst="rect">
            <a:avLst/>
          </a:prstGeom>
        </p:spPr>
      </p:pic>
      <p:sp>
        <p:nvSpPr>
          <p:cNvPr id="10" name="Google Shape;677;p24">
            <a:extLst>
              <a:ext uri="{FF2B5EF4-FFF2-40B4-BE49-F238E27FC236}">
                <a16:creationId xmlns:a16="http://schemas.microsoft.com/office/drawing/2014/main" id="{E5FD3AC1-A4B5-F7F6-E6D3-9A651AA912B8}"/>
              </a:ext>
            </a:extLst>
          </p:cNvPr>
          <p:cNvSpPr txBox="1"/>
          <p:nvPr/>
        </p:nvSpPr>
        <p:spPr>
          <a:xfrm>
            <a:off x="457200" y="1643062"/>
            <a:ext cx="854392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 Paul Polman, Former CEO Unilever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3909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60;p3">
            <a:extLst>
              <a:ext uri="{FF2B5EF4-FFF2-40B4-BE49-F238E27FC236}">
                <a16:creationId xmlns:a16="http://schemas.microsoft.com/office/drawing/2014/main" id="{8C4EEB0A-BA63-F9E0-2073-4CD1269D0E1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7251" y="334298"/>
            <a:ext cx="2173287" cy="4916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78BD3163-7490-3DD0-0469-E3D2B29B9E44}"/>
              </a:ext>
            </a:extLst>
          </p:cNvPr>
          <p:cNvSpPr txBox="1"/>
          <p:nvPr/>
        </p:nvSpPr>
        <p:spPr>
          <a:xfrm>
            <a:off x="2666570" y="825909"/>
            <a:ext cx="6313968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Invitation</a:t>
            </a:r>
            <a:endParaRPr dirty="0"/>
          </a:p>
        </p:txBody>
      </p:sp>
      <p:sp>
        <p:nvSpPr>
          <p:cNvPr id="5" name="Google Shape;704;p25">
            <a:extLst>
              <a:ext uri="{FF2B5EF4-FFF2-40B4-BE49-F238E27FC236}">
                <a16:creationId xmlns:a16="http://schemas.microsoft.com/office/drawing/2014/main" id="{CC6E8DB7-56E9-8EE8-F896-AB84947CBBE4}"/>
              </a:ext>
            </a:extLst>
          </p:cNvPr>
          <p:cNvSpPr txBox="1"/>
          <p:nvPr/>
        </p:nvSpPr>
        <p:spPr>
          <a:xfrm>
            <a:off x="522287" y="1925562"/>
            <a:ext cx="82581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616"/>
              </a:buClr>
              <a:buSzPts val="2600"/>
              <a:buFont typeface="Calibri"/>
              <a:buNone/>
            </a:pPr>
            <a:r>
              <a:rPr lang="en-US" sz="2600" b="0" i="0" u="none" dirty="0">
                <a:solidFill>
                  <a:srgbClr val="9A1616"/>
                </a:solidFill>
                <a:latin typeface="Calibri"/>
                <a:ea typeface="Calibri"/>
                <a:cs typeface="Calibri"/>
                <a:sym typeface="Calibri"/>
              </a:rPr>
              <a:t>Join the Humanistic Leadership Academy Workshops</a:t>
            </a:r>
            <a:endParaRPr dirty="0"/>
          </a:p>
        </p:txBody>
      </p:sp>
      <p:sp>
        <p:nvSpPr>
          <p:cNvPr id="6" name="Google Shape;702;p25">
            <a:extLst>
              <a:ext uri="{FF2B5EF4-FFF2-40B4-BE49-F238E27FC236}">
                <a16:creationId xmlns:a16="http://schemas.microsoft.com/office/drawing/2014/main" id="{F512204A-E9BF-B795-8DB6-2EC91C2D008C}"/>
              </a:ext>
            </a:extLst>
          </p:cNvPr>
          <p:cNvSpPr txBox="1"/>
          <p:nvPr/>
        </p:nvSpPr>
        <p:spPr>
          <a:xfrm>
            <a:off x="571500" y="2582787"/>
            <a:ext cx="8208962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800" b="1" dirty="0"/>
              <a:t>We need better Programmers, Leaders, Educators!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with the International Humanistic Management Association: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www.humanisticmanagement.international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www.Humanisticleadership.org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07;p25">
            <a:extLst>
              <a:ext uri="{FF2B5EF4-FFF2-40B4-BE49-F238E27FC236}">
                <a16:creationId xmlns:a16="http://schemas.microsoft.com/office/drawing/2014/main" id="{3E614155-72B6-5649-DAA7-6942B41BC4BF}"/>
              </a:ext>
            </a:extLst>
          </p:cNvPr>
          <p:cNvSpPr txBox="1"/>
          <p:nvPr/>
        </p:nvSpPr>
        <p:spPr>
          <a:xfrm>
            <a:off x="571500" y="5675312"/>
            <a:ext cx="73580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Contact: Michael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Pirson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pirson@fordham.edu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cxnSp>
        <p:nvCxnSpPr>
          <p:cNvPr id="8" name="Google Shape;706;p25">
            <a:extLst>
              <a:ext uri="{FF2B5EF4-FFF2-40B4-BE49-F238E27FC236}">
                <a16:creationId xmlns:a16="http://schemas.microsoft.com/office/drawing/2014/main" id="{A9C879AF-3418-3100-1068-F8B523CED6D7}"/>
              </a:ext>
            </a:extLst>
          </p:cNvPr>
          <p:cNvCxnSpPr/>
          <p:nvPr/>
        </p:nvCxnSpPr>
        <p:spPr>
          <a:xfrm rot="10800000" flipH="1">
            <a:off x="439737" y="5356225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9A161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Picture 2" descr="Humanistic Leadership Academy">
            <a:extLst>
              <a:ext uri="{FF2B5EF4-FFF2-40B4-BE49-F238E27FC236}">
                <a16:creationId xmlns:a16="http://schemas.microsoft.com/office/drawing/2014/main" id="{CFA003A9-EF9E-6572-536F-6D769372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7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;p3">
            <a:extLst>
              <a:ext uri="{FF2B5EF4-FFF2-40B4-BE49-F238E27FC236}">
                <a16:creationId xmlns:a16="http://schemas.microsoft.com/office/drawing/2014/main" id="{F6AD0739-988F-0D9B-68D0-C0E7F8DAD7A1}"/>
              </a:ext>
            </a:extLst>
          </p:cNvPr>
          <p:cNvSpPr txBox="1"/>
          <p:nvPr/>
        </p:nvSpPr>
        <p:spPr>
          <a:xfrm>
            <a:off x="3988569" y="825909"/>
            <a:ext cx="4966212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1. Current Situation</a:t>
            </a:r>
            <a:endParaRPr dirty="0"/>
          </a:p>
        </p:txBody>
      </p:sp>
      <p:sp>
        <p:nvSpPr>
          <p:cNvPr id="2" name="Google Shape;270;p4">
            <a:extLst>
              <a:ext uri="{FF2B5EF4-FFF2-40B4-BE49-F238E27FC236}">
                <a16:creationId xmlns:a16="http://schemas.microsoft.com/office/drawing/2014/main" id="{152A25D5-A26E-9C2E-6C10-2902530104E7}"/>
              </a:ext>
            </a:extLst>
          </p:cNvPr>
          <p:cNvSpPr txBox="1"/>
          <p:nvPr/>
        </p:nvSpPr>
        <p:spPr>
          <a:xfrm>
            <a:off x="448237" y="1960255"/>
            <a:ext cx="66595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Are we organizing for survival?</a:t>
            </a:r>
            <a:endParaRPr dirty="0"/>
          </a:p>
        </p:txBody>
      </p:sp>
      <p:sp>
        <p:nvSpPr>
          <p:cNvPr id="3" name="Google Shape;266;p4">
            <a:extLst>
              <a:ext uri="{FF2B5EF4-FFF2-40B4-BE49-F238E27FC236}">
                <a16:creationId xmlns:a16="http://schemas.microsoft.com/office/drawing/2014/main" id="{56EC3850-7C1A-63B0-D3CC-83C1BC7AAB75}"/>
              </a:ext>
            </a:extLst>
          </p:cNvPr>
          <p:cNvSpPr txBox="1"/>
          <p:nvPr/>
        </p:nvSpPr>
        <p:spPr>
          <a:xfrm>
            <a:off x="756444" y="2625520"/>
            <a:ext cx="7631112" cy="3743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68;p4" descr="Image result for the office">
            <a:extLst>
              <a:ext uri="{FF2B5EF4-FFF2-40B4-BE49-F238E27FC236}">
                <a16:creationId xmlns:a16="http://schemas.microsoft.com/office/drawing/2014/main" id="{FCDCF783-744F-D9CE-8260-5F49016251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3863" y="2623932"/>
            <a:ext cx="4873625" cy="274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267;p4">
            <a:extLst>
              <a:ext uri="{FF2B5EF4-FFF2-40B4-BE49-F238E27FC236}">
                <a16:creationId xmlns:a16="http://schemas.microsoft.com/office/drawing/2014/main" id="{5E916B4B-2FA1-C1E2-9FE1-A8CEE14CBC87}"/>
              </a:ext>
            </a:extLst>
          </p:cNvPr>
          <p:cNvCxnSpPr/>
          <p:nvPr/>
        </p:nvCxnSpPr>
        <p:spPr>
          <a:xfrm rot="10800000" flipH="1">
            <a:off x="448237" y="248254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0" name="Google Shape;269;p4" descr="Image result for dilbert">
            <a:extLst>
              <a:ext uri="{FF2B5EF4-FFF2-40B4-BE49-F238E27FC236}">
                <a16:creationId xmlns:a16="http://schemas.microsoft.com/office/drawing/2014/main" id="{E96FC019-735C-E5B2-DF83-7B79E0FA97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488" y="4160429"/>
            <a:ext cx="3148012" cy="187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umanistic Leadership Academy">
            <a:extLst>
              <a:ext uri="{FF2B5EF4-FFF2-40B4-BE49-F238E27FC236}">
                <a16:creationId xmlns:a16="http://schemas.microsoft.com/office/drawing/2014/main" id="{C02366E6-31BC-5830-DD52-DD3B3648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8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;p3">
            <a:extLst>
              <a:ext uri="{FF2B5EF4-FFF2-40B4-BE49-F238E27FC236}">
                <a16:creationId xmlns:a16="http://schemas.microsoft.com/office/drawing/2014/main" id="{F6AD0739-988F-0D9B-68D0-C0E7F8DAD7A1}"/>
              </a:ext>
            </a:extLst>
          </p:cNvPr>
          <p:cNvSpPr txBox="1"/>
          <p:nvPr/>
        </p:nvSpPr>
        <p:spPr>
          <a:xfrm>
            <a:off x="3988569" y="825909"/>
            <a:ext cx="4966212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1. Current Situation</a:t>
            </a:r>
            <a:endParaRPr dirty="0"/>
          </a:p>
        </p:txBody>
      </p:sp>
      <p:cxnSp>
        <p:nvCxnSpPr>
          <p:cNvPr id="5" name="Google Shape;267;p4">
            <a:extLst>
              <a:ext uri="{FF2B5EF4-FFF2-40B4-BE49-F238E27FC236}">
                <a16:creationId xmlns:a16="http://schemas.microsoft.com/office/drawing/2014/main" id="{5E916B4B-2FA1-C1E2-9FE1-A8CEE14CBC87}"/>
              </a:ext>
            </a:extLst>
          </p:cNvPr>
          <p:cNvCxnSpPr/>
          <p:nvPr/>
        </p:nvCxnSpPr>
        <p:spPr>
          <a:xfrm rot="10800000" flipH="1">
            <a:off x="448237" y="248254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" name="Google Shape;270;p4">
            <a:extLst>
              <a:ext uri="{FF2B5EF4-FFF2-40B4-BE49-F238E27FC236}">
                <a16:creationId xmlns:a16="http://schemas.microsoft.com/office/drawing/2014/main" id="{60D226C9-5EE7-66BC-D3F4-AE828269D1B1}"/>
              </a:ext>
            </a:extLst>
          </p:cNvPr>
          <p:cNvSpPr txBox="1"/>
          <p:nvPr/>
        </p:nvSpPr>
        <p:spPr>
          <a:xfrm>
            <a:off x="753037" y="1901568"/>
            <a:ext cx="66595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Do we need </a:t>
            </a:r>
            <a:r>
              <a:rPr lang="en-US" sz="2800" dirty="0">
                <a:solidFill>
                  <a:srgbClr val="800000"/>
                </a:solidFill>
              </a:rPr>
              <a:t>better leadership</a:t>
            </a:r>
            <a:r>
              <a:rPr lang="en-US" sz="28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0DC4B-37A4-9C70-389D-EB6B74CCB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90" y="2766600"/>
            <a:ext cx="4572000" cy="2288722"/>
          </a:xfrm>
          <a:prstGeom prst="rect">
            <a:avLst/>
          </a:prstGeom>
        </p:spPr>
      </p:pic>
      <p:pic>
        <p:nvPicPr>
          <p:cNvPr id="4" name="Google Shape;306;p6" descr="Image result">
            <a:extLst>
              <a:ext uri="{FF2B5EF4-FFF2-40B4-BE49-F238E27FC236}">
                <a16:creationId xmlns:a16="http://schemas.microsoft.com/office/drawing/2014/main" id="{7F770BB3-3238-A667-8531-962D83888D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5322" y="2761787"/>
            <a:ext cx="2857500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5BF135-ADC7-2A5C-ADD6-17043A6458E1}"/>
              </a:ext>
            </a:extLst>
          </p:cNvPr>
          <p:cNvSpPr txBox="1"/>
          <p:nvPr/>
        </p:nvSpPr>
        <p:spPr>
          <a:xfrm>
            <a:off x="598590" y="5337792"/>
            <a:ext cx="312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Different Leadership Needed</a:t>
            </a:r>
          </a:p>
        </p:txBody>
      </p:sp>
      <p:pic>
        <p:nvPicPr>
          <p:cNvPr id="9" name="Picture 2" descr="Humanistic Leadership Academy">
            <a:extLst>
              <a:ext uri="{FF2B5EF4-FFF2-40B4-BE49-F238E27FC236}">
                <a16:creationId xmlns:a16="http://schemas.microsoft.com/office/drawing/2014/main" id="{51A24355-CDDC-7442-8FA8-D3F95184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8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;p3">
            <a:extLst>
              <a:ext uri="{FF2B5EF4-FFF2-40B4-BE49-F238E27FC236}">
                <a16:creationId xmlns:a16="http://schemas.microsoft.com/office/drawing/2014/main" id="{F6AD0739-988F-0D9B-68D0-C0E7F8DAD7A1}"/>
              </a:ext>
            </a:extLst>
          </p:cNvPr>
          <p:cNvSpPr txBox="1"/>
          <p:nvPr/>
        </p:nvSpPr>
        <p:spPr>
          <a:xfrm>
            <a:off x="3988569" y="825909"/>
            <a:ext cx="4966212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1. Current Situation</a:t>
            </a:r>
            <a:endParaRPr dirty="0"/>
          </a:p>
        </p:txBody>
      </p:sp>
      <p:cxnSp>
        <p:nvCxnSpPr>
          <p:cNvPr id="5" name="Google Shape;267;p4">
            <a:extLst>
              <a:ext uri="{FF2B5EF4-FFF2-40B4-BE49-F238E27FC236}">
                <a16:creationId xmlns:a16="http://schemas.microsoft.com/office/drawing/2014/main" id="{5E916B4B-2FA1-C1E2-9FE1-A8CEE14CBC87}"/>
              </a:ext>
            </a:extLst>
          </p:cNvPr>
          <p:cNvCxnSpPr/>
          <p:nvPr/>
        </p:nvCxnSpPr>
        <p:spPr>
          <a:xfrm rot="10800000" flipH="1">
            <a:off x="448237" y="248254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" name="Google Shape;270;p4">
            <a:extLst>
              <a:ext uri="{FF2B5EF4-FFF2-40B4-BE49-F238E27FC236}">
                <a16:creationId xmlns:a16="http://schemas.microsoft.com/office/drawing/2014/main" id="{DC10CCA3-F10E-C8EA-4969-409C8E336134}"/>
              </a:ext>
            </a:extLst>
          </p:cNvPr>
          <p:cNvSpPr txBox="1"/>
          <p:nvPr/>
        </p:nvSpPr>
        <p:spPr>
          <a:xfrm>
            <a:off x="658788" y="1955159"/>
            <a:ext cx="66595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Do we need a new operating system?</a:t>
            </a:r>
            <a:endParaRPr dirty="0"/>
          </a:p>
        </p:txBody>
      </p:sp>
      <p:pic>
        <p:nvPicPr>
          <p:cNvPr id="11" name="Picture 2" descr="Steve Jobs... « Flash is">
            <a:extLst>
              <a:ext uri="{FF2B5EF4-FFF2-40B4-BE49-F238E27FC236}">
                <a16:creationId xmlns:a16="http://schemas.microsoft.com/office/drawing/2014/main" id="{86636252-0333-5F84-9980-09F8445F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8" y="274878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umanistic Leadership Academy">
            <a:extLst>
              <a:ext uri="{FF2B5EF4-FFF2-40B4-BE49-F238E27FC236}">
                <a16:creationId xmlns:a16="http://schemas.microsoft.com/office/drawing/2014/main" id="{1EF80769-3AB3-E507-956E-05DAE824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9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;p3">
            <a:extLst>
              <a:ext uri="{FF2B5EF4-FFF2-40B4-BE49-F238E27FC236}">
                <a16:creationId xmlns:a16="http://schemas.microsoft.com/office/drawing/2014/main" id="{F6AD0739-988F-0D9B-68D0-C0E7F8DAD7A1}"/>
              </a:ext>
            </a:extLst>
          </p:cNvPr>
          <p:cNvSpPr txBox="1"/>
          <p:nvPr/>
        </p:nvSpPr>
        <p:spPr>
          <a:xfrm>
            <a:off x="3988569" y="825909"/>
            <a:ext cx="4966212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1. Current Situation</a:t>
            </a:r>
            <a:endParaRPr dirty="0"/>
          </a:p>
        </p:txBody>
      </p:sp>
      <p:cxnSp>
        <p:nvCxnSpPr>
          <p:cNvPr id="5" name="Google Shape;267;p4">
            <a:extLst>
              <a:ext uri="{FF2B5EF4-FFF2-40B4-BE49-F238E27FC236}">
                <a16:creationId xmlns:a16="http://schemas.microsoft.com/office/drawing/2014/main" id="{5E916B4B-2FA1-C1E2-9FE1-A8CEE14CBC87}"/>
              </a:ext>
            </a:extLst>
          </p:cNvPr>
          <p:cNvCxnSpPr/>
          <p:nvPr/>
        </p:nvCxnSpPr>
        <p:spPr>
          <a:xfrm rot="10800000" flipH="1">
            <a:off x="448237" y="248254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" name="Google Shape;270;p4">
            <a:extLst>
              <a:ext uri="{FF2B5EF4-FFF2-40B4-BE49-F238E27FC236}">
                <a16:creationId xmlns:a16="http://schemas.microsoft.com/office/drawing/2014/main" id="{D6AEE3CF-F4AF-740D-33D6-B32A140EDC9D}"/>
              </a:ext>
            </a:extLst>
          </p:cNvPr>
          <p:cNvSpPr txBox="1"/>
          <p:nvPr/>
        </p:nvSpPr>
        <p:spPr>
          <a:xfrm>
            <a:off x="598590" y="1841293"/>
            <a:ext cx="66595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Or a New Kernel?</a:t>
            </a:r>
            <a:endParaRPr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0424951-3B00-A009-84AB-201E0784E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311819"/>
              </p:ext>
            </p:extLst>
          </p:nvPr>
        </p:nvGraphicFramePr>
        <p:xfrm>
          <a:off x="1524000" y="26030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 descr="Humanistic Leadership Academy">
            <a:extLst>
              <a:ext uri="{FF2B5EF4-FFF2-40B4-BE49-F238E27FC236}">
                <a16:creationId xmlns:a16="http://schemas.microsoft.com/office/drawing/2014/main" id="{B540431B-445C-5D3C-E5DF-8FE5B0A12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7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;p3">
            <a:extLst>
              <a:ext uri="{FF2B5EF4-FFF2-40B4-BE49-F238E27FC236}">
                <a16:creationId xmlns:a16="http://schemas.microsoft.com/office/drawing/2014/main" id="{F6AD0739-988F-0D9B-68D0-C0E7F8DAD7A1}"/>
              </a:ext>
            </a:extLst>
          </p:cNvPr>
          <p:cNvSpPr txBox="1"/>
          <p:nvPr/>
        </p:nvSpPr>
        <p:spPr>
          <a:xfrm>
            <a:off x="3988569" y="825909"/>
            <a:ext cx="4966212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2. Change Mind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sets</a:t>
            </a:r>
            <a:endParaRPr dirty="0"/>
          </a:p>
        </p:txBody>
      </p:sp>
      <p:cxnSp>
        <p:nvCxnSpPr>
          <p:cNvPr id="5" name="Google Shape;267;p4">
            <a:extLst>
              <a:ext uri="{FF2B5EF4-FFF2-40B4-BE49-F238E27FC236}">
                <a16:creationId xmlns:a16="http://schemas.microsoft.com/office/drawing/2014/main" id="{5E916B4B-2FA1-C1E2-9FE1-A8CEE14CBC87}"/>
              </a:ext>
            </a:extLst>
          </p:cNvPr>
          <p:cNvCxnSpPr/>
          <p:nvPr/>
        </p:nvCxnSpPr>
        <p:spPr>
          <a:xfrm rot="10800000" flipH="1">
            <a:off x="448237" y="248254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" name="Google Shape;281;p5">
            <a:extLst>
              <a:ext uri="{FF2B5EF4-FFF2-40B4-BE49-F238E27FC236}">
                <a16:creationId xmlns:a16="http://schemas.microsoft.com/office/drawing/2014/main" id="{EEA645E7-5B0A-E017-306F-61206B9B2519}"/>
              </a:ext>
            </a:extLst>
          </p:cNvPr>
          <p:cNvSpPr txBox="1"/>
          <p:nvPr/>
        </p:nvSpPr>
        <p:spPr>
          <a:xfrm>
            <a:off x="307207" y="1865105"/>
            <a:ext cx="819785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Calibri"/>
              <a:buNone/>
            </a:pPr>
            <a:r>
              <a:rPr lang="en-US" sz="2800" b="0" i="0" u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Current problems require a new perspective</a:t>
            </a:r>
            <a:endParaRPr dirty="0"/>
          </a:p>
        </p:txBody>
      </p:sp>
      <p:sp>
        <p:nvSpPr>
          <p:cNvPr id="10" name="Google Shape;286;p5">
            <a:extLst>
              <a:ext uri="{FF2B5EF4-FFF2-40B4-BE49-F238E27FC236}">
                <a16:creationId xmlns:a16="http://schemas.microsoft.com/office/drawing/2014/main" id="{CF22B7D0-87C0-6CAF-7659-1716B78B0BE7}"/>
              </a:ext>
            </a:extLst>
          </p:cNvPr>
          <p:cNvSpPr txBox="1"/>
          <p:nvPr/>
        </p:nvSpPr>
        <p:spPr>
          <a:xfrm>
            <a:off x="539750" y="2565400"/>
            <a:ext cx="8175625" cy="358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“Problems cannot be solved with the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mind set that created them.”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(Albert Einstein)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11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2"/>
                </a:solidFill>
              </a:rPr>
              <a:t>Steve Jobs: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2"/>
                </a:solidFill>
              </a:rPr>
              <a:t>We need to replace the Operating System built on a new Kernel for the mobile computing- Nix Flash</a:t>
            </a:r>
            <a:endParaRPr sz="1200" b="1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87;p5">
            <a:extLst>
              <a:ext uri="{FF2B5EF4-FFF2-40B4-BE49-F238E27FC236}">
                <a16:creationId xmlns:a16="http://schemas.microsoft.com/office/drawing/2014/main" id="{8F396F4D-A30C-8156-CB9F-2793DC411B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2062" y="2665049"/>
            <a:ext cx="1866900" cy="253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283;p5">
            <a:extLst>
              <a:ext uri="{FF2B5EF4-FFF2-40B4-BE49-F238E27FC236}">
                <a16:creationId xmlns:a16="http://schemas.microsoft.com/office/drawing/2014/main" id="{54FAF12C-39B1-7665-D9B9-ED1EE4B51B66}"/>
              </a:ext>
            </a:extLst>
          </p:cNvPr>
          <p:cNvCxnSpPr/>
          <p:nvPr/>
        </p:nvCxnSpPr>
        <p:spPr>
          <a:xfrm rot="10800000" flipH="1">
            <a:off x="396875" y="6286500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3" name="Picture 2" descr="Humanistic Leadership Academy">
            <a:extLst>
              <a:ext uri="{FF2B5EF4-FFF2-40B4-BE49-F238E27FC236}">
                <a16:creationId xmlns:a16="http://schemas.microsoft.com/office/drawing/2014/main" id="{2387EB09-FC79-AD6E-D254-19E924AE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5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;p3">
            <a:extLst>
              <a:ext uri="{FF2B5EF4-FFF2-40B4-BE49-F238E27FC236}">
                <a16:creationId xmlns:a16="http://schemas.microsoft.com/office/drawing/2014/main" id="{F6AD0739-988F-0D9B-68D0-C0E7F8DAD7A1}"/>
              </a:ext>
            </a:extLst>
          </p:cNvPr>
          <p:cNvSpPr txBox="1"/>
          <p:nvPr/>
        </p:nvSpPr>
        <p:spPr>
          <a:xfrm>
            <a:off x="3988569" y="825909"/>
            <a:ext cx="4966212" cy="7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2. Change Mind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sets</a:t>
            </a:r>
            <a:endParaRPr dirty="0"/>
          </a:p>
        </p:txBody>
      </p:sp>
      <p:cxnSp>
        <p:nvCxnSpPr>
          <p:cNvPr id="5" name="Google Shape;267;p4">
            <a:extLst>
              <a:ext uri="{FF2B5EF4-FFF2-40B4-BE49-F238E27FC236}">
                <a16:creationId xmlns:a16="http://schemas.microsoft.com/office/drawing/2014/main" id="{5E916B4B-2FA1-C1E2-9FE1-A8CEE14CBC87}"/>
              </a:ext>
            </a:extLst>
          </p:cNvPr>
          <p:cNvCxnSpPr/>
          <p:nvPr/>
        </p:nvCxnSpPr>
        <p:spPr>
          <a:xfrm rot="10800000" flipH="1">
            <a:off x="448237" y="2482542"/>
            <a:ext cx="8340725" cy="1587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" name="Google Shape;270;p4">
            <a:extLst>
              <a:ext uri="{FF2B5EF4-FFF2-40B4-BE49-F238E27FC236}">
                <a16:creationId xmlns:a16="http://schemas.microsoft.com/office/drawing/2014/main" id="{DF76ACE1-1758-4787-1363-3FC0D5522FAB}"/>
              </a:ext>
            </a:extLst>
          </p:cNvPr>
          <p:cNvSpPr txBox="1"/>
          <p:nvPr/>
        </p:nvSpPr>
        <p:spPr>
          <a:xfrm>
            <a:off x="396875" y="1831794"/>
            <a:ext cx="66595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water we swim in</a:t>
            </a:r>
            <a:endParaRPr dirty="0"/>
          </a:p>
        </p:txBody>
      </p:sp>
      <p:pic>
        <p:nvPicPr>
          <p:cNvPr id="4" name="Picture 3" descr="A picture containing text, cartoon&#10;&#10;Description automatically generated">
            <a:extLst>
              <a:ext uri="{FF2B5EF4-FFF2-40B4-BE49-F238E27FC236}">
                <a16:creationId xmlns:a16="http://schemas.microsoft.com/office/drawing/2014/main" id="{0DC84F60-A22E-14B1-B7DF-8DE3A673C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97" y="2584248"/>
            <a:ext cx="4887818" cy="4273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D6695C-A059-DD10-B943-43511DAE30C9}"/>
              </a:ext>
            </a:extLst>
          </p:cNvPr>
          <p:cNvSpPr txBox="1"/>
          <p:nvPr/>
        </p:nvSpPr>
        <p:spPr>
          <a:xfrm>
            <a:off x="5355403" y="2659743"/>
            <a:ext cx="34020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What is the Operating System?</a:t>
            </a:r>
          </a:p>
          <a:p>
            <a:r>
              <a:rPr lang="en-US" sz="1800" b="1" dirty="0"/>
              <a:t>What is the Kernel?</a:t>
            </a:r>
          </a:p>
          <a:p>
            <a:r>
              <a:rPr lang="en-US" sz="1800" b="1" dirty="0"/>
              <a:t>What are the applications?</a:t>
            </a:r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We need better Programmers, Leaders, Educators!</a:t>
            </a:r>
          </a:p>
        </p:txBody>
      </p:sp>
      <p:pic>
        <p:nvPicPr>
          <p:cNvPr id="2" name="Picture 2" descr="Humanistic Leadership Academy">
            <a:extLst>
              <a:ext uri="{FF2B5EF4-FFF2-40B4-BE49-F238E27FC236}">
                <a16:creationId xmlns:a16="http://schemas.microsoft.com/office/drawing/2014/main" id="{290EEA42-17C5-6B4E-FCFC-73C0D7D2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" y="463694"/>
            <a:ext cx="2190571" cy="7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91392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1056</Words>
  <Application>Microsoft Office PowerPoint</Application>
  <PresentationFormat>On-screen Show (4:3)</PresentationFormat>
  <Paragraphs>230</Paragraphs>
  <Slides>35</Slides>
  <Notes>4</Notes>
  <HiddenSlides>31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</vt:lpstr>
      <vt:lpstr>Calibri</vt:lpstr>
      <vt:lpstr>Georgia</vt:lpstr>
      <vt:lpstr>Verdana</vt:lpstr>
      <vt:lpstr>Wingdings</vt:lpstr>
      <vt:lpstr>5_Office Theme</vt:lpstr>
      <vt:lpstr>Office Theme</vt:lpstr>
      <vt:lpstr>Custom Design</vt:lpstr>
      <vt:lpstr>1_Office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ernst</dc:creator>
  <cp:lastModifiedBy>Michael</cp:lastModifiedBy>
  <cp:revision>14</cp:revision>
  <dcterms:created xsi:type="dcterms:W3CDTF">2009-05-06T13:03:13Z</dcterms:created>
  <dcterms:modified xsi:type="dcterms:W3CDTF">2023-06-27T15:49:40Z</dcterms:modified>
</cp:coreProperties>
</file>